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0" r:id="rId6"/>
    <p:sldId id="257" r:id="rId7"/>
    <p:sldId id="264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8" r:id="rId17"/>
    <p:sldId id="269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1678" autoAdjust="0"/>
  </p:normalViewPr>
  <p:slideViewPr>
    <p:cSldViewPr snapToGrid="0">
      <p:cViewPr varScale="1">
        <p:scale>
          <a:sx n="74" d="100"/>
          <a:sy n="74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to presenter: </a:t>
            </a:r>
          </a:p>
          <a:p>
            <a:r>
              <a:rPr lang="en-US" i="1" dirty="0"/>
              <a:t>What is your purpose for sharing this reflection</a:t>
            </a:r>
            <a:r>
              <a:rPr lang="en-US" i="1" baseline="0" dirty="0"/>
              <a:t>?</a:t>
            </a:r>
          </a:p>
          <a:p>
            <a:r>
              <a:rPr lang="en-US" i="1" baseline="0" dirty="0"/>
              <a:t>Is it at the end of a unit or project?  </a:t>
            </a:r>
          </a:p>
          <a:p>
            <a:r>
              <a:rPr lang="en-US" i="1" baseline="0" dirty="0"/>
              <a:t>Are you sharing this reflection, at the attainment of a learning goal you set for yourself?  </a:t>
            </a:r>
          </a:p>
          <a:p>
            <a:r>
              <a:rPr lang="en-US" i="1" baseline="0" dirty="0"/>
              <a:t>Is it at the end of a course?  </a:t>
            </a:r>
          </a:p>
          <a:p>
            <a:endParaRPr lang="en-US" baseline="0" dirty="0"/>
          </a:p>
          <a:p>
            <a:r>
              <a:rPr lang="en-US" baseline="0" dirty="0"/>
              <a:t>State your purpose for the reflection or even the purpose of the learning experience or learning goal.  Be clear and be specific in stating your purpose.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3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steps will you be taking as a result of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Did you learn from any failed experiences?  How will you do things differently?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advice will you give to others so they can learn from your experiences?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can you share what you learned with a real-world audience?  </a:t>
            </a:r>
          </a:p>
          <a:p>
            <a:endParaRPr lang="en-US" dirty="0"/>
          </a:p>
          <a:p>
            <a:r>
              <a:rPr lang="en-US" b="1" dirty="0"/>
              <a:t>Some examples of next steps might be: </a:t>
            </a:r>
          </a:p>
          <a:p>
            <a:pPr marL="228600" indent="-228600">
              <a:buAutoNum type="arabicPeriod"/>
            </a:pPr>
            <a:r>
              <a:rPr lang="en-US" dirty="0"/>
              <a:t>After</a:t>
            </a:r>
            <a:r>
              <a:rPr lang="en-US" baseline="0" dirty="0"/>
              <a:t> delivering my first persuasive presentation, I am thinking about joining the debate team.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making my first film, I’m considering entering it in our school film festival or local film festival.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connecting with this career expert, I’d like to do some research on that career field because it sounds interesting to 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share your next steps.  It also helps to add some video content to explain your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71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16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=""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=""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4/7/2021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=""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=""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=""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=""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4/7/2021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=""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=""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=""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=""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4/7/2021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=""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=""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=""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=""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4/7/2021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=""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 smtClean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=""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=""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=""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=""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=""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=""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=""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=""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4/7/2021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=""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=""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=""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=""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4/7/2021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=""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=""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=""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=""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=""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4/7/2021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=""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=""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3" name="Text Placeholder 52">
            <a:extLst>
              <a:ext uri="{FF2B5EF4-FFF2-40B4-BE49-F238E27FC236}">
                <a16:creationId xmlns=""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=""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=""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8" name="Content Placeholder 56">
            <a:extLst>
              <a:ext uri="{FF2B5EF4-FFF2-40B4-BE49-F238E27FC236}">
                <a16:creationId xmlns=""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9" name="Content Placeholder 56">
            <a:extLst>
              <a:ext uri="{FF2B5EF4-FFF2-40B4-BE49-F238E27FC236}">
                <a16:creationId xmlns=""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=""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=""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=""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=""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4/7/2021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=""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=""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6" name="Text Placeholder 7">
            <a:extLst>
              <a:ext uri="{FF2B5EF4-FFF2-40B4-BE49-F238E27FC236}">
                <a16:creationId xmlns=""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=""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=""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=""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=""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=""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=""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4/7/2021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=""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=""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=""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=""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4/7/2021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=""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=""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4/7/2021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=""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=""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4/7/2021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=""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=""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4/7/2021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4/7/2021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reka.co/blog/bayesian-networks/" TargetMode="External"/><Relationship Id="rId2" Type="http://schemas.openxmlformats.org/officeDocument/2006/relationships/hyperlink" Target="https://ieeexplore.ieee.org/document/8614094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gatevidyalay.com/directed-acyclic-graphs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 icon">
            <a:extLst>
              <a:ext uri="{FF2B5EF4-FFF2-40B4-BE49-F238E27FC236}">
                <a16:creationId xmlns=""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sz="4000" b="0" dirty="0"/>
              <a:t>Discriminative Graphical Models for</a:t>
            </a:r>
            <a:br>
              <a:rPr lang="en-US" sz="4000" b="0" dirty="0"/>
            </a:br>
            <a:r>
              <a:rPr lang="en-US" sz="4000" b="0" dirty="0"/>
              <a:t>Insurance Recommender Systems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RDBMS IA-1</a:t>
            </a:r>
          </a:p>
          <a:p>
            <a:r>
              <a:rPr lang="en-US" sz="2800" b="1" dirty="0" smtClean="0"/>
              <a:t>2021011-Tanishk Krishnakant Shah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428" y="2336873"/>
            <a:ext cx="10947042" cy="3599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Here,</a:t>
            </a:r>
          </a:p>
          <a:p>
            <a:r>
              <a:rPr lang="en-US" dirty="0"/>
              <a:t>p(a | m) represents the conditional probability of a student getting an admission based on his marks.</a:t>
            </a:r>
          </a:p>
          <a:p>
            <a:r>
              <a:rPr lang="en-US" dirty="0"/>
              <a:t>p(m | I, e) represents the conditional probability of the student’s marks, given his IQ level and exam level.</a:t>
            </a:r>
          </a:p>
          <a:p>
            <a:r>
              <a:rPr lang="en-US" dirty="0"/>
              <a:t>p(</a:t>
            </a:r>
            <a:r>
              <a:rPr lang="en-US" dirty="0" err="1"/>
              <a:t>i</a:t>
            </a:r>
            <a:r>
              <a:rPr lang="en-US" dirty="0"/>
              <a:t>) denotes the probability of his IQ level (high or low)</a:t>
            </a:r>
          </a:p>
          <a:p>
            <a:r>
              <a:rPr lang="en-US" dirty="0"/>
              <a:t>p(e) denotes the probability of the exam level (difficult or easy)</a:t>
            </a:r>
          </a:p>
          <a:p>
            <a:r>
              <a:rPr lang="en-US" dirty="0"/>
              <a:t>p(s | </a:t>
            </a:r>
            <a:r>
              <a:rPr lang="en-US" dirty="0" err="1"/>
              <a:t>i</a:t>
            </a:r>
            <a:r>
              <a:rPr lang="en-US" dirty="0"/>
              <a:t>) denotes the conditional probability of his aptitude scores, given his </a:t>
            </a:r>
            <a:r>
              <a:rPr lang="en-US" dirty="0" smtClean="0"/>
              <a:t>         IQ </a:t>
            </a:r>
            <a:r>
              <a:rPr lang="en-US" dirty="0"/>
              <a:t>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21983" y="824248"/>
            <a:ext cx="9620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Continue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6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Acyclic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549" y="2336873"/>
            <a:ext cx="11171958" cy="3523014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Directed acyclic graphs (DAGs) are used to model probabilities, connectivity, and causality. A “graph” in this sense means a structure made from nodes and edges.</a:t>
            </a:r>
          </a:p>
          <a:p>
            <a:pPr fontAlgn="base"/>
            <a:r>
              <a:rPr lang="en-US" b="1" dirty="0"/>
              <a:t>Nodes </a:t>
            </a:r>
            <a:r>
              <a:rPr lang="en-US" dirty="0"/>
              <a:t>are usually denoted by circles or ovals (although technically they can be any shape of your choosing).</a:t>
            </a:r>
          </a:p>
          <a:p>
            <a:pPr fontAlgn="base"/>
            <a:r>
              <a:rPr lang="en-US" b="1" dirty="0"/>
              <a:t>Edges </a:t>
            </a:r>
            <a:r>
              <a:rPr lang="en-US" dirty="0"/>
              <a:t>are the connections between the nodes. An edge connects two nodes. They are usually represented by lines, or lines with arrows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9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For Example:-</a:t>
            </a:r>
          </a:p>
          <a:p>
            <a:pPr marL="0" indent="0" fontAlgn="base">
              <a:buNone/>
            </a:pPr>
            <a:r>
              <a:rPr lang="en-US" dirty="0"/>
              <a:t>( a + b ) x ( a + b + c )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Three </a:t>
            </a:r>
            <a:r>
              <a:rPr lang="en-US" dirty="0"/>
              <a:t>Address Code for the given expression is-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T1 = a + b</a:t>
            </a:r>
          </a:p>
          <a:p>
            <a:pPr fontAlgn="base"/>
            <a:r>
              <a:rPr lang="en-US" dirty="0"/>
              <a:t>T2 = T1 + c</a:t>
            </a:r>
          </a:p>
          <a:p>
            <a:pPr fontAlgn="base"/>
            <a:r>
              <a:rPr lang="en-US" dirty="0"/>
              <a:t>T3 = T1 x T2</a:t>
            </a:r>
          </a:p>
          <a:p>
            <a:pPr fontAlgn="base"/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5122" name="Picture 2" descr="https://www.gatevidyalay.com/wp-content/uploads/2018/03/Directed-Acyclic-Graphs-Problem-01-DA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" t="-456" r="-321" b="16409"/>
          <a:stretch/>
        </p:blipFill>
        <p:spPr bwMode="auto">
          <a:xfrm>
            <a:off x="7547020" y="2609359"/>
            <a:ext cx="4006224" cy="237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47020" y="5190186"/>
            <a:ext cx="3837904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Directed Acyclic Graph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881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Process Graphic">
            <a:extLst>
              <a:ext uri="{FF2B5EF4-FFF2-40B4-BE49-F238E27FC236}">
                <a16:creationId xmlns="" xmlns:a16="http://schemas.microsoft.com/office/drawing/2014/main" id="{F9ADA81D-4CDA-4EE1-9CD8-D4A3F8136A10}"/>
              </a:ext>
            </a:extLst>
          </p:cNvPr>
          <p:cNvGrpSpPr/>
          <p:nvPr/>
        </p:nvGrpSpPr>
        <p:grpSpPr>
          <a:xfrm>
            <a:off x="347720" y="407135"/>
            <a:ext cx="11463117" cy="3617986"/>
            <a:chOff x="779802" y="557856"/>
            <a:chExt cx="10825386" cy="4168156"/>
          </a:xfrm>
        </p:grpSpPr>
        <p:grpSp>
          <p:nvGrpSpPr>
            <p:cNvPr id="66" name="Group 38">
              <a:extLst>
                <a:ext uri="{FF2B5EF4-FFF2-40B4-BE49-F238E27FC236}">
                  <a16:creationId xmlns="" xmlns:a16="http://schemas.microsoft.com/office/drawing/2014/main" id="{7C34D6D9-0983-416B-977A-8FED815B2C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2519" y="1043382"/>
              <a:ext cx="972000" cy="276225"/>
              <a:chOff x="1848067" y="2697524"/>
              <a:chExt cx="2311184" cy="316190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="" xmlns:a16="http://schemas.microsoft.com/office/drawing/2014/main" id="{B321B9D2-93F8-4A1E-B0F6-22CA692D2380}"/>
                  </a:ext>
                </a:extLst>
              </p:cNvPr>
              <p:cNvCxnSpPr/>
              <p:nvPr/>
            </p:nvCxnSpPr>
            <p:spPr>
              <a:xfrm flipH="1" flipV="1">
                <a:off x="3660361" y="2697524"/>
                <a:ext cx="498890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="" xmlns:a16="http://schemas.microsoft.com/office/drawing/2014/main" id="{398E55C6-1C13-4113-9F6C-E45A6B5BDFBF}"/>
                  </a:ext>
                </a:extLst>
              </p:cNvPr>
              <p:cNvCxnSpPr/>
              <p:nvPr/>
            </p:nvCxnSpPr>
            <p:spPr>
              <a:xfrm flipH="1">
                <a:off x="1848067" y="2697524"/>
                <a:ext cx="18122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41">
              <a:extLst>
                <a:ext uri="{FF2B5EF4-FFF2-40B4-BE49-F238E27FC236}">
                  <a16:creationId xmlns="" xmlns:a16="http://schemas.microsoft.com/office/drawing/2014/main" id="{6AF12EBC-F860-48D7-954E-F55642FE6F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2468" y="3536007"/>
              <a:ext cx="972000" cy="342900"/>
              <a:chOff x="2185142" y="4994858"/>
              <a:chExt cx="2113299" cy="316190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="" xmlns:a16="http://schemas.microsoft.com/office/drawing/2014/main" id="{77205079-344A-4B09-8E4B-81258C4108CE}"/>
                  </a:ext>
                </a:extLst>
              </p:cNvPr>
              <p:cNvCxnSpPr/>
              <p:nvPr/>
            </p:nvCxnSpPr>
            <p:spPr>
              <a:xfrm flipH="1">
                <a:off x="3800620" y="4994858"/>
                <a:ext cx="497821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="" xmlns:a16="http://schemas.microsoft.com/office/drawing/2014/main" id="{8B5A1990-4A94-45C7-BF48-6E6F48840887}"/>
                  </a:ext>
                </a:extLst>
              </p:cNvPr>
              <p:cNvCxnSpPr/>
              <p:nvPr/>
            </p:nvCxnSpPr>
            <p:spPr>
              <a:xfrm flipH="1">
                <a:off x="2185142" y="5311048"/>
                <a:ext cx="16154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44">
              <a:extLst>
                <a:ext uri="{FF2B5EF4-FFF2-40B4-BE49-F238E27FC236}">
                  <a16:creationId xmlns="" xmlns:a16="http://schemas.microsoft.com/office/drawing/2014/main" id="{C9C7CCD5-FADD-494E-B833-E696B63478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56378" y="1150688"/>
              <a:ext cx="972000" cy="257175"/>
              <a:chOff x="7528087" y="2680840"/>
              <a:chExt cx="2061939" cy="31619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="" xmlns:a16="http://schemas.microsoft.com/office/drawing/2014/main" id="{6E30FCF4-384F-4BCE-8A64-252581213005}"/>
                  </a:ext>
                </a:extLst>
              </p:cNvPr>
              <p:cNvCxnSpPr/>
              <p:nvPr/>
            </p:nvCxnSpPr>
            <p:spPr>
              <a:xfrm flipV="1">
                <a:off x="7528087" y="2680840"/>
                <a:ext cx="498282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="" xmlns:a16="http://schemas.microsoft.com/office/drawing/2014/main" id="{78110554-BB05-45B3-8562-EF9B3D037476}"/>
                  </a:ext>
                </a:extLst>
              </p:cNvPr>
              <p:cNvCxnSpPr/>
              <p:nvPr/>
            </p:nvCxnSpPr>
            <p:spPr>
              <a:xfrm>
                <a:off x="8026369" y="2680840"/>
                <a:ext cx="15636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47">
              <a:extLst>
                <a:ext uri="{FF2B5EF4-FFF2-40B4-BE49-F238E27FC236}">
                  <a16:creationId xmlns="" xmlns:a16="http://schemas.microsoft.com/office/drawing/2014/main" id="{F731FD38-2C74-409F-ABEE-FB71D08D9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38000" y="3625377"/>
              <a:ext cx="972000" cy="257175"/>
              <a:chOff x="8125333" y="4745260"/>
              <a:chExt cx="2389596" cy="20303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="" xmlns:a16="http://schemas.microsoft.com/office/drawing/2014/main" id="{F88E2E87-32BE-4F6C-8332-3967C91A27E1}"/>
                  </a:ext>
                </a:extLst>
              </p:cNvPr>
              <p:cNvCxnSpPr/>
              <p:nvPr/>
            </p:nvCxnSpPr>
            <p:spPr>
              <a:xfrm>
                <a:off x="8125333" y="4745260"/>
                <a:ext cx="523688" cy="20303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="" xmlns:a16="http://schemas.microsoft.com/office/drawing/2014/main" id="{1F113495-1E79-41B5-9C91-E7595347E51F}"/>
                  </a:ext>
                </a:extLst>
              </p:cNvPr>
              <p:cNvCxnSpPr/>
              <p:nvPr/>
            </p:nvCxnSpPr>
            <p:spPr>
              <a:xfrm>
                <a:off x="8649021" y="4948294"/>
                <a:ext cx="18659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50">
              <a:extLst>
                <a:ext uri="{FF2B5EF4-FFF2-40B4-BE49-F238E27FC236}">
                  <a16:creationId xmlns="" xmlns:a16="http://schemas.microsoft.com/office/drawing/2014/main" id="{98D80246-D915-4AF3-8BF2-AAAD83F59F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36365" y="672157"/>
              <a:ext cx="3692525" cy="3660775"/>
              <a:chOff x="1961" y="581"/>
              <a:chExt cx="3678" cy="3648"/>
            </a:xfrm>
          </p:grpSpPr>
          <p:sp>
            <p:nvSpPr>
              <p:cNvPr id="33" name="Freeform 51">
                <a:extLst>
                  <a:ext uri="{FF2B5EF4-FFF2-40B4-BE49-F238E27FC236}">
                    <a16:creationId xmlns="" xmlns:a16="http://schemas.microsoft.com/office/drawing/2014/main" id="{C635BAAE-190D-4F54-97E2-0F4CE4427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9" y="3391"/>
                <a:ext cx="588" cy="509"/>
              </a:xfrm>
              <a:custGeom>
                <a:avLst/>
                <a:gdLst>
                  <a:gd name="T0" fmla="*/ 122 w 286"/>
                  <a:gd name="T1" fmla="*/ 248 h 248"/>
                  <a:gd name="T2" fmla="*/ 239 w 286"/>
                  <a:gd name="T3" fmla="*/ 219 h 248"/>
                  <a:gd name="T4" fmla="*/ 20 w 286"/>
                  <a:gd name="T5" fmla="*/ 0 h 248"/>
                  <a:gd name="T6" fmla="*/ 76 w 286"/>
                  <a:gd name="T7" fmla="*/ 241 h 248"/>
                  <a:gd name="T8" fmla="*/ 122 w 286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8">
                    <a:moveTo>
                      <a:pt x="122" y="248"/>
                    </a:moveTo>
                    <a:cubicBezTo>
                      <a:pt x="122" y="248"/>
                      <a:pt x="192" y="241"/>
                      <a:pt x="239" y="219"/>
                    </a:cubicBezTo>
                    <a:cubicBezTo>
                      <a:pt x="286" y="197"/>
                      <a:pt x="20" y="0"/>
                      <a:pt x="20" y="0"/>
                    </a:cubicBezTo>
                    <a:cubicBezTo>
                      <a:pt x="20" y="0"/>
                      <a:pt x="0" y="210"/>
                      <a:pt x="76" y="241"/>
                    </a:cubicBezTo>
                    <a:lnTo>
                      <a:pt x="122" y="2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4" name="Freeform 52">
                <a:extLst>
                  <a:ext uri="{FF2B5EF4-FFF2-40B4-BE49-F238E27FC236}">
                    <a16:creationId xmlns="" xmlns:a16="http://schemas.microsoft.com/office/drawing/2014/main" id="{A4C906DC-717D-4EBF-A828-998471497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" y="2653"/>
                <a:ext cx="509" cy="588"/>
              </a:xfrm>
              <a:custGeom>
                <a:avLst/>
                <a:gdLst>
                  <a:gd name="T0" fmla="*/ 248 w 248"/>
                  <a:gd name="T1" fmla="*/ 164 h 287"/>
                  <a:gd name="T2" fmla="*/ 219 w 248"/>
                  <a:gd name="T3" fmla="*/ 48 h 287"/>
                  <a:gd name="T4" fmla="*/ 0 w 248"/>
                  <a:gd name="T5" fmla="*/ 266 h 287"/>
                  <a:gd name="T6" fmla="*/ 241 w 248"/>
                  <a:gd name="T7" fmla="*/ 210 h 287"/>
                  <a:gd name="T8" fmla="*/ 248 w 248"/>
                  <a:gd name="T9" fmla="*/ 16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287">
                    <a:moveTo>
                      <a:pt x="248" y="164"/>
                    </a:moveTo>
                    <a:cubicBezTo>
                      <a:pt x="248" y="164"/>
                      <a:pt x="241" y="95"/>
                      <a:pt x="219" y="48"/>
                    </a:cubicBezTo>
                    <a:cubicBezTo>
                      <a:pt x="197" y="0"/>
                      <a:pt x="0" y="266"/>
                      <a:pt x="0" y="266"/>
                    </a:cubicBezTo>
                    <a:cubicBezTo>
                      <a:pt x="0" y="266"/>
                      <a:pt x="210" y="287"/>
                      <a:pt x="241" y="210"/>
                    </a:cubicBezTo>
                    <a:lnTo>
                      <a:pt x="248" y="16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5" name="Freeform 53">
                <a:extLst>
                  <a:ext uri="{FF2B5EF4-FFF2-40B4-BE49-F238E27FC236}">
                    <a16:creationId xmlns="" xmlns:a16="http://schemas.microsoft.com/office/drawing/2014/main" id="{16DB17D7-0314-422D-8934-66E719852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883"/>
                <a:ext cx="588" cy="508"/>
              </a:xfrm>
              <a:custGeom>
                <a:avLst/>
                <a:gdLst>
                  <a:gd name="T0" fmla="*/ 163 w 286"/>
                  <a:gd name="T1" fmla="*/ 0 h 247"/>
                  <a:gd name="T2" fmla="*/ 47 w 286"/>
                  <a:gd name="T3" fmla="*/ 28 h 247"/>
                  <a:gd name="T4" fmla="*/ 266 w 286"/>
                  <a:gd name="T5" fmla="*/ 247 h 247"/>
                  <a:gd name="T6" fmla="*/ 209 w 286"/>
                  <a:gd name="T7" fmla="*/ 6 h 247"/>
                  <a:gd name="T8" fmla="*/ 163 w 286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7">
                    <a:moveTo>
                      <a:pt x="163" y="0"/>
                    </a:moveTo>
                    <a:cubicBezTo>
                      <a:pt x="163" y="0"/>
                      <a:pt x="94" y="6"/>
                      <a:pt x="47" y="28"/>
                    </a:cubicBezTo>
                    <a:cubicBezTo>
                      <a:pt x="0" y="50"/>
                      <a:pt x="266" y="247"/>
                      <a:pt x="266" y="247"/>
                    </a:cubicBezTo>
                    <a:cubicBezTo>
                      <a:pt x="266" y="247"/>
                      <a:pt x="286" y="37"/>
                      <a:pt x="209" y="6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6" name="Freeform 54">
                <a:extLst>
                  <a:ext uri="{FF2B5EF4-FFF2-40B4-BE49-F238E27FC236}">
                    <a16:creationId xmlns="" xmlns:a16="http://schemas.microsoft.com/office/drawing/2014/main" id="{C9AEF7F8-2262-4B1A-BB75-C27D30C30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1" y="1541"/>
                <a:ext cx="508" cy="588"/>
              </a:xfrm>
              <a:custGeom>
                <a:avLst/>
                <a:gdLst>
                  <a:gd name="T0" fmla="*/ 0 w 247"/>
                  <a:gd name="T1" fmla="*/ 122 h 286"/>
                  <a:gd name="T2" fmla="*/ 28 w 247"/>
                  <a:gd name="T3" fmla="*/ 239 h 286"/>
                  <a:gd name="T4" fmla="*/ 247 w 247"/>
                  <a:gd name="T5" fmla="*/ 20 h 286"/>
                  <a:gd name="T6" fmla="*/ 6 w 247"/>
                  <a:gd name="T7" fmla="*/ 76 h 286"/>
                  <a:gd name="T8" fmla="*/ 0 w 247"/>
                  <a:gd name="T9" fmla="*/ 122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286">
                    <a:moveTo>
                      <a:pt x="0" y="122"/>
                    </a:moveTo>
                    <a:cubicBezTo>
                      <a:pt x="0" y="122"/>
                      <a:pt x="6" y="192"/>
                      <a:pt x="28" y="239"/>
                    </a:cubicBezTo>
                    <a:cubicBezTo>
                      <a:pt x="50" y="286"/>
                      <a:pt x="247" y="20"/>
                      <a:pt x="247" y="20"/>
                    </a:cubicBezTo>
                    <a:cubicBezTo>
                      <a:pt x="247" y="20"/>
                      <a:pt x="37" y="0"/>
                      <a:pt x="6" y="76"/>
                    </a:cubicBezTo>
                    <a:lnTo>
                      <a:pt x="0" y="12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7" name="Freeform 55">
                <a:extLst>
                  <a:ext uri="{FF2B5EF4-FFF2-40B4-BE49-F238E27FC236}">
                    <a16:creationId xmlns="" xmlns:a16="http://schemas.microsoft.com/office/drawing/2014/main" id="{D1F54A9F-CB6B-4707-92E5-8908E37BD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581"/>
                <a:ext cx="3678" cy="3648"/>
              </a:xfrm>
              <a:custGeom>
                <a:avLst/>
                <a:gdLst>
                  <a:gd name="T0" fmla="*/ 921 w 1790"/>
                  <a:gd name="T1" fmla="*/ 0 h 1775"/>
                  <a:gd name="T2" fmla="*/ 1775 w 1790"/>
                  <a:gd name="T3" fmla="*/ 855 h 1775"/>
                  <a:gd name="T4" fmla="*/ 1775 w 1790"/>
                  <a:gd name="T5" fmla="*/ 907 h 1775"/>
                  <a:gd name="T6" fmla="*/ 921 w 1790"/>
                  <a:gd name="T7" fmla="*/ 1761 h 1775"/>
                  <a:gd name="T8" fmla="*/ 869 w 1790"/>
                  <a:gd name="T9" fmla="*/ 1761 h 1775"/>
                  <a:gd name="T10" fmla="*/ 14 w 1790"/>
                  <a:gd name="T11" fmla="*/ 907 h 1775"/>
                  <a:gd name="T12" fmla="*/ 14 w 1790"/>
                  <a:gd name="T13" fmla="*/ 855 h 1775"/>
                  <a:gd name="T14" fmla="*/ 869 w 1790"/>
                  <a:gd name="T15" fmla="*/ 0 h 1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90" h="1775">
                    <a:moveTo>
                      <a:pt x="921" y="0"/>
                    </a:moveTo>
                    <a:cubicBezTo>
                      <a:pt x="1775" y="855"/>
                      <a:pt x="1775" y="855"/>
                      <a:pt x="1775" y="855"/>
                    </a:cubicBezTo>
                    <a:cubicBezTo>
                      <a:pt x="1790" y="869"/>
                      <a:pt x="1790" y="892"/>
                      <a:pt x="1775" y="907"/>
                    </a:cubicBezTo>
                    <a:cubicBezTo>
                      <a:pt x="921" y="1761"/>
                      <a:pt x="921" y="1761"/>
                      <a:pt x="921" y="1761"/>
                    </a:cubicBezTo>
                    <a:cubicBezTo>
                      <a:pt x="906" y="1775"/>
                      <a:pt x="883" y="1775"/>
                      <a:pt x="869" y="1761"/>
                    </a:cubicBezTo>
                    <a:cubicBezTo>
                      <a:pt x="14" y="907"/>
                      <a:pt x="14" y="907"/>
                      <a:pt x="14" y="907"/>
                    </a:cubicBezTo>
                    <a:cubicBezTo>
                      <a:pt x="0" y="892"/>
                      <a:pt x="0" y="869"/>
                      <a:pt x="14" y="855"/>
                    </a:cubicBezTo>
                    <a:cubicBezTo>
                      <a:pt x="869" y="0"/>
                      <a:pt x="869" y="0"/>
                      <a:pt x="869" y="0"/>
                    </a:cubicBezTo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8" name="Freeform 56">
                <a:extLst>
                  <a:ext uri="{FF2B5EF4-FFF2-40B4-BE49-F238E27FC236}">
                    <a16:creationId xmlns="" xmlns:a16="http://schemas.microsoft.com/office/drawing/2014/main" id="{EC6C5E2C-56C4-40C6-8CA0-1BD73021F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7" y="659"/>
                <a:ext cx="1979" cy="1155"/>
              </a:xfrm>
              <a:custGeom>
                <a:avLst/>
                <a:gdLst>
                  <a:gd name="T0" fmla="*/ 1420 w 963"/>
                  <a:gd name="T1" fmla="*/ 0 h 562"/>
                  <a:gd name="T2" fmla="*/ 1420 w 963"/>
                  <a:gd name="T3" fmla="*/ 195 h 562"/>
                  <a:gd name="T4" fmla="*/ 892 w 963"/>
                  <a:gd name="T5" fmla="*/ 195 h 562"/>
                  <a:gd name="T6" fmla="*/ 801 w 963"/>
                  <a:gd name="T7" fmla="*/ 238 h 562"/>
                  <a:gd name="T8" fmla="*/ 47 w 963"/>
                  <a:gd name="T9" fmla="*/ 991 h 562"/>
                  <a:gd name="T10" fmla="*/ 25 w 963"/>
                  <a:gd name="T11" fmla="*/ 1132 h 562"/>
                  <a:gd name="T12" fmla="*/ 58 w 963"/>
                  <a:gd name="T13" fmla="*/ 1026 h 562"/>
                  <a:gd name="T14" fmla="*/ 232 w 963"/>
                  <a:gd name="T15" fmla="*/ 956 h 562"/>
                  <a:gd name="T16" fmla="*/ 1385 w 963"/>
                  <a:gd name="T17" fmla="*/ 956 h 562"/>
                  <a:gd name="T18" fmla="*/ 1385 w 963"/>
                  <a:gd name="T19" fmla="*/ 1155 h 562"/>
                  <a:gd name="T20" fmla="*/ 1979 w 963"/>
                  <a:gd name="T21" fmla="*/ 561 h 562"/>
                  <a:gd name="T22" fmla="*/ 1420 w 963"/>
                  <a:gd name="T23" fmla="*/ 0 h 56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963" h="562">
                    <a:moveTo>
                      <a:pt x="691" y="0"/>
                    </a:moveTo>
                    <a:cubicBezTo>
                      <a:pt x="691" y="95"/>
                      <a:pt x="691" y="95"/>
                      <a:pt x="691" y="95"/>
                    </a:cubicBezTo>
                    <a:cubicBezTo>
                      <a:pt x="434" y="95"/>
                      <a:pt x="434" y="95"/>
                      <a:pt x="434" y="95"/>
                    </a:cubicBezTo>
                    <a:cubicBezTo>
                      <a:pt x="434" y="95"/>
                      <a:pt x="412" y="93"/>
                      <a:pt x="390" y="116"/>
                    </a:cubicBezTo>
                    <a:cubicBezTo>
                      <a:pt x="368" y="138"/>
                      <a:pt x="23" y="482"/>
                      <a:pt x="23" y="482"/>
                    </a:cubicBezTo>
                    <a:cubicBezTo>
                      <a:pt x="23" y="482"/>
                      <a:pt x="0" y="504"/>
                      <a:pt x="12" y="551"/>
                    </a:cubicBezTo>
                    <a:cubicBezTo>
                      <a:pt x="12" y="551"/>
                      <a:pt x="8" y="520"/>
                      <a:pt x="28" y="499"/>
                    </a:cubicBezTo>
                    <a:cubicBezTo>
                      <a:pt x="49" y="479"/>
                      <a:pt x="81" y="466"/>
                      <a:pt x="113" y="465"/>
                    </a:cubicBezTo>
                    <a:cubicBezTo>
                      <a:pt x="146" y="465"/>
                      <a:pt x="674" y="465"/>
                      <a:pt x="674" y="465"/>
                    </a:cubicBezTo>
                    <a:cubicBezTo>
                      <a:pt x="674" y="562"/>
                      <a:pt x="674" y="562"/>
                      <a:pt x="674" y="562"/>
                    </a:cubicBezTo>
                    <a:cubicBezTo>
                      <a:pt x="963" y="273"/>
                      <a:pt x="963" y="273"/>
                      <a:pt x="963" y="273"/>
                    </a:cubicBezTo>
                    <a:cubicBezTo>
                      <a:pt x="691" y="0"/>
                      <a:pt x="691" y="0"/>
                      <a:pt x="69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39" name="Freeform 57">
                <a:extLst>
                  <a:ext uri="{FF2B5EF4-FFF2-40B4-BE49-F238E27FC236}">
                    <a16:creationId xmlns="" xmlns:a16="http://schemas.microsoft.com/office/drawing/2014/main" id="{7E580D2C-5D1C-493E-B6FD-AB20742BB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8" y="1946"/>
                <a:ext cx="1155" cy="1979"/>
              </a:xfrm>
              <a:custGeom>
                <a:avLst/>
                <a:gdLst>
                  <a:gd name="T0" fmla="*/ 1132 w 562"/>
                  <a:gd name="T1" fmla="*/ 1954 h 963"/>
                  <a:gd name="T2" fmla="*/ 1028 w 562"/>
                  <a:gd name="T3" fmla="*/ 1919 h 963"/>
                  <a:gd name="T4" fmla="*/ 958 w 562"/>
                  <a:gd name="T5" fmla="*/ 1745 h 963"/>
                  <a:gd name="T6" fmla="*/ 958 w 562"/>
                  <a:gd name="T7" fmla="*/ 594 h 963"/>
                  <a:gd name="T8" fmla="*/ 1155 w 562"/>
                  <a:gd name="T9" fmla="*/ 594 h 963"/>
                  <a:gd name="T10" fmla="*/ 561 w 562"/>
                  <a:gd name="T11" fmla="*/ 0 h 963"/>
                  <a:gd name="T12" fmla="*/ 0 w 562"/>
                  <a:gd name="T13" fmla="*/ 559 h 963"/>
                  <a:gd name="T14" fmla="*/ 195 w 562"/>
                  <a:gd name="T15" fmla="*/ 559 h 963"/>
                  <a:gd name="T16" fmla="*/ 195 w 562"/>
                  <a:gd name="T17" fmla="*/ 1085 h 963"/>
                  <a:gd name="T18" fmla="*/ 238 w 562"/>
                  <a:gd name="T19" fmla="*/ 1178 h 963"/>
                  <a:gd name="T20" fmla="*/ 991 w 562"/>
                  <a:gd name="T21" fmla="*/ 1930 h 963"/>
                  <a:gd name="T22" fmla="*/ 1132 w 562"/>
                  <a:gd name="T23" fmla="*/ 1954 h 96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62" h="963">
                    <a:moveTo>
                      <a:pt x="551" y="951"/>
                    </a:moveTo>
                    <a:cubicBezTo>
                      <a:pt x="551" y="951"/>
                      <a:pt x="520" y="955"/>
                      <a:pt x="500" y="934"/>
                    </a:cubicBezTo>
                    <a:cubicBezTo>
                      <a:pt x="479" y="914"/>
                      <a:pt x="466" y="881"/>
                      <a:pt x="466" y="849"/>
                    </a:cubicBezTo>
                    <a:cubicBezTo>
                      <a:pt x="465" y="817"/>
                      <a:pt x="466" y="289"/>
                      <a:pt x="466" y="289"/>
                    </a:cubicBezTo>
                    <a:cubicBezTo>
                      <a:pt x="562" y="289"/>
                      <a:pt x="562" y="289"/>
                      <a:pt x="562" y="289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95" y="272"/>
                      <a:pt x="95" y="272"/>
                      <a:pt x="95" y="272"/>
                    </a:cubicBezTo>
                    <a:cubicBezTo>
                      <a:pt x="95" y="528"/>
                      <a:pt x="95" y="528"/>
                      <a:pt x="95" y="528"/>
                    </a:cubicBezTo>
                    <a:cubicBezTo>
                      <a:pt x="95" y="528"/>
                      <a:pt x="93" y="551"/>
                      <a:pt x="116" y="573"/>
                    </a:cubicBezTo>
                    <a:cubicBezTo>
                      <a:pt x="138" y="595"/>
                      <a:pt x="482" y="939"/>
                      <a:pt x="482" y="939"/>
                    </a:cubicBezTo>
                    <a:cubicBezTo>
                      <a:pt x="482" y="939"/>
                      <a:pt x="504" y="963"/>
                      <a:pt x="551" y="9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40" name="Freeform 58">
                <a:extLst>
                  <a:ext uri="{FF2B5EF4-FFF2-40B4-BE49-F238E27FC236}">
                    <a16:creationId xmlns="" xmlns:a16="http://schemas.microsoft.com/office/drawing/2014/main" id="{C3C5A65F-DBAE-4949-BF9D-B2F2A57A0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4" y="2970"/>
                <a:ext cx="1978" cy="1152"/>
              </a:xfrm>
              <a:custGeom>
                <a:avLst/>
                <a:gdLst>
                  <a:gd name="T0" fmla="*/ 951 w 963"/>
                  <a:gd name="T1" fmla="*/ 10 h 561"/>
                  <a:gd name="T2" fmla="*/ 934 w 963"/>
                  <a:gd name="T3" fmla="*/ 62 h 561"/>
                  <a:gd name="T4" fmla="*/ 849 w 963"/>
                  <a:gd name="T5" fmla="*/ 96 h 561"/>
                  <a:gd name="T6" fmla="*/ 289 w 963"/>
                  <a:gd name="T7" fmla="*/ 96 h 561"/>
                  <a:gd name="T8" fmla="*/ 289 w 963"/>
                  <a:gd name="T9" fmla="*/ 0 h 561"/>
                  <a:gd name="T10" fmla="*/ 0 w 963"/>
                  <a:gd name="T11" fmla="*/ 289 h 561"/>
                  <a:gd name="T12" fmla="*/ 272 w 963"/>
                  <a:gd name="T13" fmla="*/ 561 h 561"/>
                  <a:gd name="T14" fmla="*/ 272 w 963"/>
                  <a:gd name="T15" fmla="*/ 466 h 561"/>
                  <a:gd name="T16" fmla="*/ 528 w 963"/>
                  <a:gd name="T17" fmla="*/ 466 h 561"/>
                  <a:gd name="T18" fmla="*/ 573 w 963"/>
                  <a:gd name="T19" fmla="*/ 446 h 561"/>
                  <a:gd name="T20" fmla="*/ 939 w 963"/>
                  <a:gd name="T21" fmla="*/ 80 h 561"/>
                  <a:gd name="T22" fmla="*/ 951 w 963"/>
                  <a:gd name="T23" fmla="*/ 1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63" h="561">
                    <a:moveTo>
                      <a:pt x="951" y="10"/>
                    </a:moveTo>
                    <a:cubicBezTo>
                      <a:pt x="951" y="10"/>
                      <a:pt x="955" y="42"/>
                      <a:pt x="934" y="62"/>
                    </a:cubicBezTo>
                    <a:cubicBezTo>
                      <a:pt x="914" y="82"/>
                      <a:pt x="882" y="95"/>
                      <a:pt x="849" y="96"/>
                    </a:cubicBezTo>
                    <a:cubicBezTo>
                      <a:pt x="817" y="97"/>
                      <a:pt x="289" y="96"/>
                      <a:pt x="289" y="96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0" y="289"/>
                      <a:pt x="0" y="289"/>
                      <a:pt x="0" y="289"/>
                    </a:cubicBezTo>
                    <a:cubicBezTo>
                      <a:pt x="272" y="561"/>
                      <a:pt x="272" y="561"/>
                      <a:pt x="272" y="561"/>
                    </a:cubicBezTo>
                    <a:cubicBezTo>
                      <a:pt x="272" y="466"/>
                      <a:pt x="272" y="466"/>
                      <a:pt x="272" y="466"/>
                    </a:cubicBezTo>
                    <a:cubicBezTo>
                      <a:pt x="528" y="466"/>
                      <a:pt x="528" y="466"/>
                      <a:pt x="528" y="466"/>
                    </a:cubicBezTo>
                    <a:cubicBezTo>
                      <a:pt x="528" y="466"/>
                      <a:pt x="551" y="468"/>
                      <a:pt x="573" y="446"/>
                    </a:cubicBezTo>
                    <a:cubicBezTo>
                      <a:pt x="595" y="424"/>
                      <a:pt x="939" y="80"/>
                      <a:pt x="939" y="80"/>
                    </a:cubicBezTo>
                    <a:cubicBezTo>
                      <a:pt x="939" y="80"/>
                      <a:pt x="963" y="57"/>
                      <a:pt x="951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41" name="Freeform 59">
                <a:extLst>
                  <a:ext uri="{FF2B5EF4-FFF2-40B4-BE49-F238E27FC236}">
                    <a16:creationId xmlns="" xmlns:a16="http://schemas.microsoft.com/office/drawing/2014/main" id="{C5739E98-373F-4DF2-8A33-75EE4CC93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866"/>
                <a:ext cx="1153" cy="1979"/>
              </a:xfrm>
              <a:custGeom>
                <a:avLst/>
                <a:gdLst>
                  <a:gd name="T0" fmla="*/ 10 w 561"/>
                  <a:gd name="T1" fmla="*/ 12 h 963"/>
                  <a:gd name="T2" fmla="*/ 62 w 561"/>
                  <a:gd name="T3" fmla="*/ 29 h 963"/>
                  <a:gd name="T4" fmla="*/ 96 w 561"/>
                  <a:gd name="T5" fmla="*/ 114 h 963"/>
                  <a:gd name="T6" fmla="*/ 96 w 561"/>
                  <a:gd name="T7" fmla="*/ 674 h 963"/>
                  <a:gd name="T8" fmla="*/ 0 w 561"/>
                  <a:gd name="T9" fmla="*/ 674 h 963"/>
                  <a:gd name="T10" fmla="*/ 289 w 561"/>
                  <a:gd name="T11" fmla="*/ 963 h 963"/>
                  <a:gd name="T12" fmla="*/ 561 w 561"/>
                  <a:gd name="T13" fmla="*/ 691 h 963"/>
                  <a:gd name="T14" fmla="*/ 466 w 561"/>
                  <a:gd name="T15" fmla="*/ 691 h 963"/>
                  <a:gd name="T16" fmla="*/ 466 w 561"/>
                  <a:gd name="T17" fmla="*/ 435 h 963"/>
                  <a:gd name="T18" fmla="*/ 446 w 561"/>
                  <a:gd name="T19" fmla="*/ 390 h 963"/>
                  <a:gd name="T20" fmla="*/ 80 w 561"/>
                  <a:gd name="T21" fmla="*/ 24 h 963"/>
                  <a:gd name="T22" fmla="*/ 10 w 561"/>
                  <a:gd name="T23" fmla="*/ 12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1" h="963">
                    <a:moveTo>
                      <a:pt x="10" y="12"/>
                    </a:moveTo>
                    <a:cubicBezTo>
                      <a:pt x="10" y="12"/>
                      <a:pt x="42" y="8"/>
                      <a:pt x="62" y="29"/>
                    </a:cubicBezTo>
                    <a:cubicBezTo>
                      <a:pt x="82" y="49"/>
                      <a:pt x="95" y="81"/>
                      <a:pt x="96" y="114"/>
                    </a:cubicBezTo>
                    <a:cubicBezTo>
                      <a:pt x="97" y="146"/>
                      <a:pt x="96" y="674"/>
                      <a:pt x="96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289" y="963"/>
                      <a:pt x="289" y="963"/>
                      <a:pt x="289" y="963"/>
                    </a:cubicBezTo>
                    <a:cubicBezTo>
                      <a:pt x="561" y="691"/>
                      <a:pt x="561" y="691"/>
                      <a:pt x="561" y="691"/>
                    </a:cubicBezTo>
                    <a:cubicBezTo>
                      <a:pt x="466" y="691"/>
                      <a:pt x="466" y="691"/>
                      <a:pt x="466" y="691"/>
                    </a:cubicBezTo>
                    <a:cubicBezTo>
                      <a:pt x="466" y="435"/>
                      <a:pt x="466" y="435"/>
                      <a:pt x="466" y="435"/>
                    </a:cubicBezTo>
                    <a:cubicBezTo>
                      <a:pt x="466" y="435"/>
                      <a:pt x="468" y="412"/>
                      <a:pt x="446" y="390"/>
                    </a:cubicBezTo>
                    <a:cubicBezTo>
                      <a:pt x="424" y="368"/>
                      <a:pt x="80" y="24"/>
                      <a:pt x="80" y="24"/>
                    </a:cubicBezTo>
                    <a:cubicBezTo>
                      <a:pt x="80" y="24"/>
                      <a:pt x="57" y="0"/>
                      <a:pt x="10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</p:grpSp>
        <p:sp>
          <p:nvSpPr>
            <p:cNvPr id="42" name="TextBox 14">
              <a:extLst>
                <a:ext uri="{FF2B5EF4-FFF2-40B4-BE49-F238E27FC236}">
                  <a16:creationId xmlns="" xmlns:a16="http://schemas.microsoft.com/office/drawing/2014/main" id="{62D11301-E52E-4DA0-A6EA-BC0A63A02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2917" y="111189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01</a:t>
              </a:r>
            </a:p>
          </p:txBody>
        </p:sp>
        <p:sp>
          <p:nvSpPr>
            <p:cNvPr id="43" name="TextBox 15">
              <a:extLst>
                <a:ext uri="{FF2B5EF4-FFF2-40B4-BE49-F238E27FC236}">
                  <a16:creationId xmlns="" xmlns:a16="http://schemas.microsoft.com/office/drawing/2014/main" id="{EC098D5F-31B1-44F0-B3E3-9C785FC46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8630" y="2272357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02</a:t>
              </a:r>
            </a:p>
          </p:txBody>
        </p:sp>
        <p:sp>
          <p:nvSpPr>
            <p:cNvPr id="44" name="TextBox 16">
              <a:extLst>
                <a:ext uri="{FF2B5EF4-FFF2-40B4-BE49-F238E27FC236}">
                  <a16:creationId xmlns="" xmlns:a16="http://schemas.microsoft.com/office/drawing/2014/main" id="{85DBCACA-A2C2-49A6-B3F0-365E40B96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9905" y="341694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03</a:t>
              </a:r>
            </a:p>
          </p:txBody>
        </p:sp>
        <p:sp>
          <p:nvSpPr>
            <p:cNvPr id="45" name="TextBox 17">
              <a:extLst>
                <a:ext uri="{FF2B5EF4-FFF2-40B4-BE49-F238E27FC236}">
                  <a16:creationId xmlns="" xmlns:a16="http://schemas.microsoft.com/office/drawing/2014/main" id="{7A1950C6-A3D8-469A-BDD6-495FF6F8E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5155" y="229934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04</a:t>
              </a:r>
            </a:p>
          </p:txBody>
        </p:sp>
        <p:sp>
          <p:nvSpPr>
            <p:cNvPr id="46" name="TextBox 18">
              <a:extLst>
                <a:ext uri="{FF2B5EF4-FFF2-40B4-BE49-F238E27FC236}">
                  <a16:creationId xmlns="" xmlns:a16="http://schemas.microsoft.com/office/drawing/2014/main" id="{AD95C724-BDAC-427A-AE27-42444A23C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915" y="557856"/>
              <a:ext cx="1104900" cy="9906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FB960581-F02F-4F3D-AB71-AAE72F678B1C}"/>
                </a:ext>
              </a:extLst>
            </p:cNvPr>
            <p:cNvSpPr txBox="1"/>
            <p:nvPr/>
          </p:nvSpPr>
          <p:spPr>
            <a:xfrm>
              <a:off x="8420652" y="644647"/>
              <a:ext cx="1104900" cy="990600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TextBox 20">
              <a:extLst>
                <a:ext uri="{FF2B5EF4-FFF2-40B4-BE49-F238E27FC236}">
                  <a16:creationId xmlns="" xmlns:a16="http://schemas.microsoft.com/office/drawing/2014/main" id="{F59687F4-E8BE-46B7-85B0-1E2B4496B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2823" y="3397991"/>
              <a:ext cx="1104900" cy="990600"/>
            </a:xfrm>
            <a:prstGeom prst="roundRect">
              <a:avLst>
                <a:gd name="adj" fmla="val 16667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86D467AD-D86C-45C1-8E32-67C80506F64C}"/>
                </a:ext>
              </a:extLst>
            </p:cNvPr>
            <p:cNvSpPr txBox="1"/>
            <p:nvPr/>
          </p:nvSpPr>
          <p:spPr>
            <a:xfrm>
              <a:off x="8285738" y="3371616"/>
              <a:ext cx="1104900" cy="990600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229">
              <a:extLst>
                <a:ext uri="{FF2B5EF4-FFF2-40B4-BE49-F238E27FC236}">
                  <a16:creationId xmlns="" xmlns:a16="http://schemas.microsoft.com/office/drawing/2014/main" id="{EBE20B27-B2D5-4EE7-A085-DE0C85AFA7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3962" y="833187"/>
              <a:ext cx="446088" cy="446088"/>
            </a:xfrm>
            <a:custGeom>
              <a:avLst/>
              <a:gdLst>
                <a:gd name="T0" fmla="*/ 388564 w 791"/>
                <a:gd name="T1" fmla="*/ 73785 h 792"/>
                <a:gd name="T2" fmla="*/ 0 w 791"/>
                <a:gd name="T3" fmla="*/ 232056 h 792"/>
                <a:gd name="T4" fmla="*/ 4512 w 791"/>
                <a:gd name="T5" fmla="*/ 268667 h 792"/>
                <a:gd name="T6" fmla="*/ 32145 w 791"/>
                <a:gd name="T7" fmla="*/ 338509 h 792"/>
                <a:gd name="T8" fmla="*/ 360366 w 791"/>
                <a:gd name="T9" fmla="*/ 341325 h 792"/>
                <a:gd name="T10" fmla="*/ 327657 w 791"/>
                <a:gd name="T11" fmla="*/ 350337 h 792"/>
                <a:gd name="T12" fmla="*/ 38913 w 791"/>
                <a:gd name="T13" fmla="*/ 334566 h 792"/>
                <a:gd name="T14" fmla="*/ 218814 w 791"/>
                <a:gd name="T15" fmla="*/ 306967 h 792"/>
                <a:gd name="T16" fmla="*/ 36093 w 791"/>
                <a:gd name="T17" fmla="*/ 272046 h 792"/>
                <a:gd name="T18" fmla="*/ 81209 w 791"/>
                <a:gd name="T19" fmla="*/ 152639 h 792"/>
                <a:gd name="T20" fmla="*/ 104895 w 791"/>
                <a:gd name="T21" fmla="*/ 192066 h 792"/>
                <a:gd name="T22" fmla="*/ 103767 w 791"/>
                <a:gd name="T23" fmla="*/ 216285 h 792"/>
                <a:gd name="T24" fmla="*/ 162419 w 791"/>
                <a:gd name="T25" fmla="*/ 190376 h 792"/>
                <a:gd name="T26" fmla="*/ 122942 w 791"/>
                <a:gd name="T27" fmla="*/ 292323 h 792"/>
                <a:gd name="T28" fmla="*/ 197948 w 791"/>
                <a:gd name="T29" fmla="*/ 223044 h 792"/>
                <a:gd name="T30" fmla="*/ 178209 w 791"/>
                <a:gd name="T31" fmla="*/ 198261 h 792"/>
                <a:gd name="T32" fmla="*/ 289308 w 791"/>
                <a:gd name="T33" fmla="*/ 67589 h 792"/>
                <a:gd name="T34" fmla="*/ 329349 w 791"/>
                <a:gd name="T35" fmla="*/ 145880 h 792"/>
                <a:gd name="T36" fmla="*/ 344011 w 791"/>
                <a:gd name="T37" fmla="*/ 273173 h 792"/>
                <a:gd name="T38" fmla="*/ 305663 w 791"/>
                <a:gd name="T39" fmla="*/ 355969 h 792"/>
                <a:gd name="T40" fmla="*/ 224453 w 791"/>
                <a:gd name="T41" fmla="*/ 346957 h 792"/>
                <a:gd name="T42" fmla="*/ 274645 w 791"/>
                <a:gd name="T43" fmla="*/ 279368 h 792"/>
                <a:gd name="T44" fmla="*/ 328221 w 791"/>
                <a:gd name="T45" fmla="*/ 327807 h 792"/>
                <a:gd name="T46" fmla="*/ 221070 w 791"/>
                <a:gd name="T47" fmla="*/ 238815 h 792"/>
                <a:gd name="T48" fmla="*/ 226709 w 791"/>
                <a:gd name="T49" fmla="*/ 259655 h 792"/>
                <a:gd name="T50" fmla="*/ 270698 w 791"/>
                <a:gd name="T51" fmla="*/ 233182 h 792"/>
                <a:gd name="T52" fmla="*/ 324273 w 791"/>
                <a:gd name="T53" fmla="*/ 284437 h 792"/>
                <a:gd name="T54" fmla="*/ 244192 w 791"/>
                <a:gd name="T55" fmla="*/ 292323 h 792"/>
                <a:gd name="T56" fmla="*/ 301151 w 791"/>
                <a:gd name="T57" fmla="*/ 261908 h 792"/>
                <a:gd name="T58" fmla="*/ 226709 w 791"/>
                <a:gd name="T59" fmla="*/ 304151 h 792"/>
                <a:gd name="T60" fmla="*/ 303971 w 791"/>
                <a:gd name="T61" fmla="*/ 67026 h 792"/>
                <a:gd name="T62" fmla="*/ 281977 w 791"/>
                <a:gd name="T63" fmla="*/ 82233 h 792"/>
                <a:gd name="T64" fmla="*/ 284232 w 791"/>
                <a:gd name="T65" fmla="*/ 98004 h 792"/>
                <a:gd name="T66" fmla="*/ 263930 w 791"/>
                <a:gd name="T67" fmla="*/ 91245 h 792"/>
                <a:gd name="T68" fmla="*/ 269570 w 791"/>
                <a:gd name="T69" fmla="*/ 126730 h 792"/>
                <a:gd name="T70" fmla="*/ 297203 w 791"/>
                <a:gd name="T71" fmla="*/ 81107 h 792"/>
                <a:gd name="T72" fmla="*/ 242500 w 791"/>
                <a:gd name="T73" fmla="*/ 109269 h 792"/>
                <a:gd name="T74" fmla="*/ 241936 w 791"/>
                <a:gd name="T75" fmla="*/ 143627 h 792"/>
                <a:gd name="T76" fmla="*/ 226709 w 791"/>
                <a:gd name="T77" fmla="*/ 207273 h 792"/>
                <a:gd name="T78" fmla="*/ 283105 w 791"/>
                <a:gd name="T79" fmla="*/ 372866 h 792"/>
                <a:gd name="T80" fmla="*/ 293820 w 791"/>
                <a:gd name="T81" fmla="*/ 377372 h 792"/>
                <a:gd name="T82" fmla="*/ 270134 w 791"/>
                <a:gd name="T83" fmla="*/ 346394 h 792"/>
                <a:gd name="T84" fmla="*/ 311866 w 791"/>
                <a:gd name="T85" fmla="*/ 73222 h 792"/>
                <a:gd name="T86" fmla="*/ 244756 w 791"/>
                <a:gd name="T87" fmla="*/ 9012 h 792"/>
                <a:gd name="T88" fmla="*/ 288180 w 791"/>
                <a:gd name="T89" fmla="*/ 18024 h 792"/>
                <a:gd name="T90" fmla="*/ 292692 w 791"/>
                <a:gd name="T91" fmla="*/ 39990 h 792"/>
                <a:gd name="T92" fmla="*/ 251523 w 791"/>
                <a:gd name="T93" fmla="*/ 90682 h 792"/>
                <a:gd name="T94" fmla="*/ 224453 w 791"/>
                <a:gd name="T95" fmla="*/ 146443 h 792"/>
                <a:gd name="T96" fmla="*/ 177081 w 791"/>
                <a:gd name="T97" fmla="*/ 190376 h 792"/>
                <a:gd name="T98" fmla="*/ 151703 w 791"/>
                <a:gd name="T99" fmla="*/ 172915 h 792"/>
                <a:gd name="T100" fmla="*/ 81209 w 791"/>
                <a:gd name="T101" fmla="*/ 136305 h 792"/>
                <a:gd name="T102" fmla="*/ 25942 w 791"/>
                <a:gd name="T103" fmla="*/ 226423 h 792"/>
                <a:gd name="T104" fmla="*/ 36657 w 791"/>
                <a:gd name="T105" fmla="*/ 226987 h 792"/>
                <a:gd name="T106" fmla="*/ 21994 w 791"/>
                <a:gd name="T107" fmla="*/ 296829 h 792"/>
                <a:gd name="T108" fmla="*/ 13535 w 791"/>
                <a:gd name="T109" fmla="*/ 272609 h 792"/>
                <a:gd name="T110" fmla="*/ 7895 w 791"/>
                <a:gd name="T111" fmla="*/ 232619 h 792"/>
                <a:gd name="T112" fmla="*/ 258291 w 791"/>
                <a:gd name="T113" fmla="*/ 434823 h 792"/>
                <a:gd name="T114" fmla="*/ 329913 w 791"/>
                <a:gd name="T115" fmla="*/ 379625 h 79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791" h="792">
                  <a:moveTo>
                    <a:pt x="691" y="658"/>
                  </a:moveTo>
                  <a:cubicBezTo>
                    <a:pt x="724" y="621"/>
                    <a:pt x="751" y="577"/>
                    <a:pt x="768" y="529"/>
                  </a:cubicBezTo>
                  <a:cubicBezTo>
                    <a:pt x="768" y="528"/>
                    <a:pt x="769" y="528"/>
                    <a:pt x="769" y="527"/>
                  </a:cubicBezTo>
                  <a:cubicBezTo>
                    <a:pt x="783" y="486"/>
                    <a:pt x="791" y="442"/>
                    <a:pt x="791" y="396"/>
                  </a:cubicBezTo>
                  <a:cubicBezTo>
                    <a:pt x="791" y="350"/>
                    <a:pt x="783" y="306"/>
                    <a:pt x="769" y="265"/>
                  </a:cubicBezTo>
                  <a:cubicBezTo>
                    <a:pt x="769" y="264"/>
                    <a:pt x="768" y="264"/>
                    <a:pt x="768" y="263"/>
                  </a:cubicBezTo>
                  <a:cubicBezTo>
                    <a:pt x="751" y="215"/>
                    <a:pt x="724" y="171"/>
                    <a:pt x="691" y="133"/>
                  </a:cubicBezTo>
                  <a:cubicBezTo>
                    <a:pt x="691" y="133"/>
                    <a:pt x="690" y="132"/>
                    <a:pt x="689" y="131"/>
                  </a:cubicBezTo>
                  <a:cubicBezTo>
                    <a:pt x="651" y="89"/>
                    <a:pt x="604" y="55"/>
                    <a:pt x="551" y="32"/>
                  </a:cubicBezTo>
                  <a:cubicBezTo>
                    <a:pt x="551" y="32"/>
                    <a:pt x="550" y="32"/>
                    <a:pt x="550" y="32"/>
                  </a:cubicBezTo>
                  <a:cubicBezTo>
                    <a:pt x="504" y="12"/>
                    <a:pt x="456" y="2"/>
                    <a:pt x="406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02" y="0"/>
                    <a:pt x="399" y="0"/>
                    <a:pt x="395" y="0"/>
                  </a:cubicBezTo>
                  <a:cubicBezTo>
                    <a:pt x="177" y="0"/>
                    <a:pt x="0" y="178"/>
                    <a:pt x="0" y="396"/>
                  </a:cubicBezTo>
                  <a:cubicBezTo>
                    <a:pt x="0" y="400"/>
                    <a:pt x="0" y="404"/>
                    <a:pt x="0" y="408"/>
                  </a:cubicBezTo>
                  <a:cubicBezTo>
                    <a:pt x="0" y="409"/>
                    <a:pt x="0" y="411"/>
                    <a:pt x="0" y="412"/>
                  </a:cubicBezTo>
                  <a:cubicBezTo>
                    <a:pt x="0" y="415"/>
                    <a:pt x="0" y="418"/>
                    <a:pt x="0" y="421"/>
                  </a:cubicBezTo>
                  <a:cubicBezTo>
                    <a:pt x="1" y="422"/>
                    <a:pt x="1" y="423"/>
                    <a:pt x="1" y="424"/>
                  </a:cubicBezTo>
                  <a:cubicBezTo>
                    <a:pt x="1" y="433"/>
                    <a:pt x="2" y="441"/>
                    <a:pt x="3" y="449"/>
                  </a:cubicBezTo>
                  <a:cubicBezTo>
                    <a:pt x="3" y="450"/>
                    <a:pt x="3" y="451"/>
                    <a:pt x="4" y="451"/>
                  </a:cubicBezTo>
                  <a:cubicBezTo>
                    <a:pt x="4" y="455"/>
                    <a:pt x="5" y="459"/>
                    <a:pt x="5" y="462"/>
                  </a:cubicBezTo>
                  <a:cubicBezTo>
                    <a:pt x="5" y="463"/>
                    <a:pt x="5" y="463"/>
                    <a:pt x="6" y="464"/>
                  </a:cubicBezTo>
                  <a:cubicBezTo>
                    <a:pt x="6" y="468"/>
                    <a:pt x="7" y="472"/>
                    <a:pt x="8" y="476"/>
                  </a:cubicBezTo>
                  <a:cubicBezTo>
                    <a:pt x="8" y="477"/>
                    <a:pt x="8" y="477"/>
                    <a:pt x="8" y="477"/>
                  </a:cubicBezTo>
                  <a:cubicBezTo>
                    <a:pt x="9" y="481"/>
                    <a:pt x="10" y="485"/>
                    <a:pt x="10" y="488"/>
                  </a:cubicBezTo>
                  <a:cubicBezTo>
                    <a:pt x="11" y="489"/>
                    <a:pt x="11" y="491"/>
                    <a:pt x="11" y="492"/>
                  </a:cubicBezTo>
                  <a:cubicBezTo>
                    <a:pt x="12" y="494"/>
                    <a:pt x="13" y="497"/>
                    <a:pt x="14" y="500"/>
                  </a:cubicBezTo>
                  <a:cubicBezTo>
                    <a:pt x="14" y="501"/>
                    <a:pt x="14" y="503"/>
                    <a:pt x="15" y="504"/>
                  </a:cubicBezTo>
                  <a:cubicBezTo>
                    <a:pt x="16" y="507"/>
                    <a:pt x="17" y="511"/>
                    <a:pt x="18" y="514"/>
                  </a:cubicBezTo>
                  <a:cubicBezTo>
                    <a:pt x="18" y="516"/>
                    <a:pt x="19" y="518"/>
                    <a:pt x="20" y="521"/>
                  </a:cubicBezTo>
                  <a:cubicBezTo>
                    <a:pt x="20" y="522"/>
                    <a:pt x="21" y="523"/>
                    <a:pt x="21" y="524"/>
                  </a:cubicBezTo>
                  <a:cubicBezTo>
                    <a:pt x="30" y="551"/>
                    <a:pt x="42" y="577"/>
                    <a:pt x="57" y="601"/>
                  </a:cubicBezTo>
                  <a:cubicBezTo>
                    <a:pt x="57" y="602"/>
                    <a:pt x="58" y="602"/>
                    <a:pt x="58" y="602"/>
                  </a:cubicBezTo>
                  <a:cubicBezTo>
                    <a:pt x="70" y="622"/>
                    <a:pt x="84" y="641"/>
                    <a:pt x="100" y="659"/>
                  </a:cubicBezTo>
                  <a:cubicBezTo>
                    <a:pt x="100" y="659"/>
                    <a:pt x="101" y="660"/>
                    <a:pt x="102" y="661"/>
                  </a:cubicBezTo>
                  <a:cubicBezTo>
                    <a:pt x="174" y="741"/>
                    <a:pt x="279" y="792"/>
                    <a:pt x="395" y="792"/>
                  </a:cubicBezTo>
                  <a:cubicBezTo>
                    <a:pt x="512" y="792"/>
                    <a:pt x="617" y="741"/>
                    <a:pt x="689" y="661"/>
                  </a:cubicBezTo>
                  <a:cubicBezTo>
                    <a:pt x="690" y="660"/>
                    <a:pt x="691" y="659"/>
                    <a:pt x="691" y="658"/>
                  </a:cubicBezTo>
                  <a:moveTo>
                    <a:pt x="652" y="610"/>
                  </a:moveTo>
                  <a:cubicBezTo>
                    <a:pt x="649" y="606"/>
                    <a:pt x="644" y="604"/>
                    <a:pt x="639" y="606"/>
                  </a:cubicBezTo>
                  <a:cubicBezTo>
                    <a:pt x="635" y="609"/>
                    <a:pt x="634" y="613"/>
                    <a:pt x="632" y="618"/>
                  </a:cubicBezTo>
                  <a:cubicBezTo>
                    <a:pt x="632" y="620"/>
                    <a:pt x="631" y="623"/>
                    <a:pt x="630" y="626"/>
                  </a:cubicBezTo>
                  <a:cubicBezTo>
                    <a:pt x="628" y="629"/>
                    <a:pt x="626" y="633"/>
                    <a:pt x="624" y="637"/>
                  </a:cubicBezTo>
                  <a:cubicBezTo>
                    <a:pt x="622" y="642"/>
                    <a:pt x="620" y="645"/>
                    <a:pt x="620" y="647"/>
                  </a:cubicBezTo>
                  <a:cubicBezTo>
                    <a:pt x="620" y="648"/>
                    <a:pt x="620" y="648"/>
                    <a:pt x="620" y="648"/>
                  </a:cubicBezTo>
                  <a:cubicBezTo>
                    <a:pt x="551" y="648"/>
                    <a:pt x="551" y="648"/>
                    <a:pt x="551" y="648"/>
                  </a:cubicBezTo>
                  <a:cubicBezTo>
                    <a:pt x="551" y="646"/>
                    <a:pt x="552" y="645"/>
                    <a:pt x="553" y="643"/>
                  </a:cubicBezTo>
                  <a:cubicBezTo>
                    <a:pt x="563" y="639"/>
                    <a:pt x="573" y="632"/>
                    <a:pt x="581" y="622"/>
                  </a:cubicBezTo>
                  <a:cubicBezTo>
                    <a:pt x="593" y="609"/>
                    <a:pt x="598" y="593"/>
                    <a:pt x="596" y="579"/>
                  </a:cubicBezTo>
                  <a:cubicBezTo>
                    <a:pt x="594" y="569"/>
                    <a:pt x="590" y="550"/>
                    <a:pt x="585" y="533"/>
                  </a:cubicBezTo>
                  <a:cubicBezTo>
                    <a:pt x="752" y="533"/>
                    <a:pt x="752" y="533"/>
                    <a:pt x="752" y="533"/>
                  </a:cubicBezTo>
                  <a:cubicBezTo>
                    <a:pt x="735" y="575"/>
                    <a:pt x="711" y="614"/>
                    <a:pt x="682" y="648"/>
                  </a:cubicBezTo>
                  <a:cubicBezTo>
                    <a:pt x="640" y="648"/>
                    <a:pt x="640" y="648"/>
                    <a:pt x="640" y="648"/>
                  </a:cubicBezTo>
                  <a:cubicBezTo>
                    <a:pt x="644" y="644"/>
                    <a:pt x="648" y="639"/>
                    <a:pt x="649" y="637"/>
                  </a:cubicBezTo>
                  <a:cubicBezTo>
                    <a:pt x="653" y="632"/>
                    <a:pt x="655" y="617"/>
                    <a:pt x="652" y="610"/>
                  </a:cubicBezTo>
                  <a:moveTo>
                    <a:pt x="69" y="594"/>
                  </a:moveTo>
                  <a:cubicBezTo>
                    <a:pt x="61" y="570"/>
                    <a:pt x="54" y="550"/>
                    <a:pt x="49" y="533"/>
                  </a:cubicBezTo>
                  <a:cubicBezTo>
                    <a:pt x="206" y="533"/>
                    <a:pt x="206" y="533"/>
                    <a:pt x="206" y="533"/>
                  </a:cubicBezTo>
                  <a:cubicBezTo>
                    <a:pt x="214" y="574"/>
                    <a:pt x="225" y="613"/>
                    <a:pt x="240" y="648"/>
                  </a:cubicBezTo>
                  <a:cubicBezTo>
                    <a:pt x="109" y="648"/>
                    <a:pt x="109" y="648"/>
                    <a:pt x="109" y="648"/>
                  </a:cubicBezTo>
                  <a:cubicBezTo>
                    <a:pt x="94" y="631"/>
                    <a:pt x="81" y="613"/>
                    <a:pt x="69" y="594"/>
                  </a:cubicBezTo>
                  <a:moveTo>
                    <a:pt x="220" y="533"/>
                  </a:moveTo>
                  <a:cubicBezTo>
                    <a:pt x="388" y="533"/>
                    <a:pt x="388" y="533"/>
                    <a:pt x="388" y="533"/>
                  </a:cubicBezTo>
                  <a:cubicBezTo>
                    <a:pt x="388" y="545"/>
                    <a:pt x="388" y="545"/>
                    <a:pt x="388" y="545"/>
                  </a:cubicBezTo>
                  <a:cubicBezTo>
                    <a:pt x="378" y="549"/>
                    <a:pt x="369" y="555"/>
                    <a:pt x="371" y="567"/>
                  </a:cubicBezTo>
                  <a:cubicBezTo>
                    <a:pt x="377" y="608"/>
                    <a:pt x="384" y="621"/>
                    <a:pt x="388" y="626"/>
                  </a:cubicBezTo>
                  <a:cubicBezTo>
                    <a:pt x="388" y="648"/>
                    <a:pt x="388" y="648"/>
                    <a:pt x="388" y="648"/>
                  </a:cubicBezTo>
                  <a:cubicBezTo>
                    <a:pt x="255" y="648"/>
                    <a:pt x="255" y="648"/>
                    <a:pt x="255" y="648"/>
                  </a:cubicBezTo>
                  <a:cubicBezTo>
                    <a:pt x="240" y="614"/>
                    <a:pt x="228" y="575"/>
                    <a:pt x="220" y="533"/>
                  </a:cubicBezTo>
                  <a:moveTo>
                    <a:pt x="61" y="426"/>
                  </a:moveTo>
                  <a:cubicBezTo>
                    <a:pt x="64" y="439"/>
                    <a:pt x="68" y="461"/>
                    <a:pt x="66" y="475"/>
                  </a:cubicBezTo>
                  <a:cubicBezTo>
                    <a:pt x="65" y="481"/>
                    <a:pt x="64" y="483"/>
                    <a:pt x="64" y="483"/>
                  </a:cubicBezTo>
                  <a:cubicBezTo>
                    <a:pt x="58" y="478"/>
                    <a:pt x="58" y="445"/>
                    <a:pt x="61" y="426"/>
                  </a:cubicBezTo>
                  <a:moveTo>
                    <a:pt x="51" y="389"/>
                  </a:moveTo>
                  <a:cubicBezTo>
                    <a:pt x="54" y="382"/>
                    <a:pt x="58" y="374"/>
                    <a:pt x="61" y="366"/>
                  </a:cubicBezTo>
                  <a:cubicBezTo>
                    <a:pt x="89" y="303"/>
                    <a:pt x="106" y="280"/>
                    <a:pt x="107" y="279"/>
                  </a:cubicBezTo>
                  <a:cubicBezTo>
                    <a:pt x="107" y="278"/>
                    <a:pt x="108" y="277"/>
                    <a:pt x="108" y="276"/>
                  </a:cubicBezTo>
                  <a:cubicBezTo>
                    <a:pt x="108" y="275"/>
                    <a:pt x="109" y="260"/>
                    <a:pt x="110" y="246"/>
                  </a:cubicBezTo>
                  <a:cubicBezTo>
                    <a:pt x="119" y="249"/>
                    <a:pt x="128" y="251"/>
                    <a:pt x="134" y="251"/>
                  </a:cubicBezTo>
                  <a:cubicBezTo>
                    <a:pt x="140" y="264"/>
                    <a:pt x="142" y="269"/>
                    <a:pt x="144" y="271"/>
                  </a:cubicBezTo>
                  <a:cubicBezTo>
                    <a:pt x="144" y="273"/>
                    <a:pt x="145" y="277"/>
                    <a:pt x="145" y="281"/>
                  </a:cubicBezTo>
                  <a:cubicBezTo>
                    <a:pt x="152" y="337"/>
                    <a:pt x="157" y="354"/>
                    <a:pt x="168" y="354"/>
                  </a:cubicBezTo>
                  <a:cubicBezTo>
                    <a:pt x="170" y="354"/>
                    <a:pt x="172" y="353"/>
                    <a:pt x="173" y="352"/>
                  </a:cubicBezTo>
                  <a:cubicBezTo>
                    <a:pt x="169" y="362"/>
                    <a:pt x="168" y="376"/>
                    <a:pt x="170" y="385"/>
                  </a:cubicBezTo>
                  <a:cubicBezTo>
                    <a:pt x="170" y="386"/>
                    <a:pt x="171" y="388"/>
                    <a:pt x="171" y="389"/>
                  </a:cubicBezTo>
                  <a:lnTo>
                    <a:pt x="51" y="389"/>
                  </a:lnTo>
                  <a:close/>
                  <a:moveTo>
                    <a:pt x="195" y="348"/>
                  </a:moveTo>
                  <a:cubicBezTo>
                    <a:pt x="193" y="344"/>
                    <a:pt x="190" y="341"/>
                    <a:pt x="186" y="341"/>
                  </a:cubicBezTo>
                  <a:cubicBezTo>
                    <a:pt x="185" y="341"/>
                    <a:pt x="184" y="341"/>
                    <a:pt x="183" y="341"/>
                  </a:cubicBezTo>
                  <a:cubicBezTo>
                    <a:pt x="187" y="335"/>
                    <a:pt x="189" y="328"/>
                    <a:pt x="191" y="321"/>
                  </a:cubicBezTo>
                  <a:cubicBezTo>
                    <a:pt x="192" y="315"/>
                    <a:pt x="194" y="310"/>
                    <a:pt x="196" y="305"/>
                  </a:cubicBezTo>
                  <a:cubicBezTo>
                    <a:pt x="196" y="304"/>
                    <a:pt x="198" y="302"/>
                    <a:pt x="200" y="299"/>
                  </a:cubicBezTo>
                  <a:cubicBezTo>
                    <a:pt x="198" y="315"/>
                    <a:pt x="196" y="331"/>
                    <a:pt x="195" y="348"/>
                  </a:cubicBezTo>
                  <a:moveTo>
                    <a:pt x="183" y="374"/>
                  </a:moveTo>
                  <a:cubicBezTo>
                    <a:pt x="183" y="369"/>
                    <a:pt x="184" y="363"/>
                    <a:pt x="185" y="360"/>
                  </a:cubicBezTo>
                  <a:cubicBezTo>
                    <a:pt x="187" y="368"/>
                    <a:pt x="187" y="380"/>
                    <a:pt x="184" y="384"/>
                  </a:cubicBezTo>
                  <a:cubicBezTo>
                    <a:pt x="184" y="383"/>
                    <a:pt x="183" y="380"/>
                    <a:pt x="183" y="374"/>
                  </a:cubicBezTo>
                  <a:moveTo>
                    <a:pt x="216" y="287"/>
                  </a:moveTo>
                  <a:cubicBezTo>
                    <a:pt x="228" y="279"/>
                    <a:pt x="242" y="272"/>
                    <a:pt x="250" y="272"/>
                  </a:cubicBezTo>
                  <a:cubicBezTo>
                    <a:pt x="251" y="272"/>
                    <a:pt x="252" y="272"/>
                    <a:pt x="252" y="272"/>
                  </a:cubicBezTo>
                  <a:cubicBezTo>
                    <a:pt x="257" y="273"/>
                    <a:pt x="257" y="293"/>
                    <a:pt x="254" y="311"/>
                  </a:cubicBezTo>
                  <a:cubicBezTo>
                    <a:pt x="253" y="313"/>
                    <a:pt x="254" y="316"/>
                    <a:pt x="255" y="317"/>
                  </a:cubicBezTo>
                  <a:cubicBezTo>
                    <a:pt x="256" y="319"/>
                    <a:pt x="258" y="320"/>
                    <a:pt x="260" y="320"/>
                  </a:cubicBezTo>
                  <a:cubicBezTo>
                    <a:pt x="261" y="320"/>
                    <a:pt x="283" y="321"/>
                    <a:pt x="288" y="338"/>
                  </a:cubicBezTo>
                  <a:cubicBezTo>
                    <a:pt x="290" y="344"/>
                    <a:pt x="289" y="345"/>
                    <a:pt x="283" y="350"/>
                  </a:cubicBezTo>
                  <a:cubicBezTo>
                    <a:pt x="276" y="356"/>
                    <a:pt x="265" y="365"/>
                    <a:pt x="263" y="389"/>
                  </a:cubicBezTo>
                  <a:cubicBezTo>
                    <a:pt x="208" y="389"/>
                    <a:pt x="208" y="389"/>
                    <a:pt x="208" y="389"/>
                  </a:cubicBezTo>
                  <a:cubicBezTo>
                    <a:pt x="208" y="354"/>
                    <a:pt x="211" y="320"/>
                    <a:pt x="216" y="287"/>
                  </a:cubicBezTo>
                  <a:moveTo>
                    <a:pt x="264" y="403"/>
                  </a:moveTo>
                  <a:cubicBezTo>
                    <a:pt x="274" y="439"/>
                    <a:pt x="335" y="462"/>
                    <a:pt x="388" y="476"/>
                  </a:cubicBezTo>
                  <a:cubicBezTo>
                    <a:pt x="388" y="519"/>
                    <a:pt x="388" y="519"/>
                    <a:pt x="388" y="519"/>
                  </a:cubicBezTo>
                  <a:cubicBezTo>
                    <a:pt x="218" y="519"/>
                    <a:pt x="218" y="519"/>
                    <a:pt x="218" y="519"/>
                  </a:cubicBezTo>
                  <a:cubicBezTo>
                    <a:pt x="212" y="482"/>
                    <a:pt x="208" y="443"/>
                    <a:pt x="208" y="403"/>
                  </a:cubicBezTo>
                  <a:lnTo>
                    <a:pt x="264" y="403"/>
                  </a:lnTo>
                  <a:close/>
                  <a:moveTo>
                    <a:pt x="358" y="299"/>
                  </a:moveTo>
                  <a:cubicBezTo>
                    <a:pt x="357" y="285"/>
                    <a:pt x="357" y="285"/>
                    <a:pt x="367" y="284"/>
                  </a:cubicBezTo>
                  <a:cubicBezTo>
                    <a:pt x="373" y="283"/>
                    <a:pt x="381" y="282"/>
                    <a:pt x="388" y="279"/>
                  </a:cubicBezTo>
                  <a:cubicBezTo>
                    <a:pt x="388" y="370"/>
                    <a:pt x="388" y="370"/>
                    <a:pt x="388" y="370"/>
                  </a:cubicBezTo>
                  <a:cubicBezTo>
                    <a:pt x="372" y="374"/>
                    <a:pt x="354" y="388"/>
                    <a:pt x="354" y="388"/>
                  </a:cubicBezTo>
                  <a:cubicBezTo>
                    <a:pt x="351" y="390"/>
                    <a:pt x="350" y="393"/>
                    <a:pt x="351" y="396"/>
                  </a:cubicBezTo>
                  <a:cubicBezTo>
                    <a:pt x="355" y="406"/>
                    <a:pt x="368" y="439"/>
                    <a:pt x="386" y="440"/>
                  </a:cubicBezTo>
                  <a:cubicBezTo>
                    <a:pt x="386" y="440"/>
                    <a:pt x="386" y="440"/>
                    <a:pt x="387" y="440"/>
                  </a:cubicBezTo>
                  <a:cubicBezTo>
                    <a:pt x="387" y="440"/>
                    <a:pt x="387" y="440"/>
                    <a:pt x="387" y="440"/>
                  </a:cubicBezTo>
                  <a:cubicBezTo>
                    <a:pt x="387" y="440"/>
                    <a:pt x="388" y="440"/>
                    <a:pt x="388" y="440"/>
                  </a:cubicBezTo>
                  <a:cubicBezTo>
                    <a:pt x="388" y="450"/>
                    <a:pt x="388" y="450"/>
                    <a:pt x="388" y="450"/>
                  </a:cubicBezTo>
                  <a:cubicBezTo>
                    <a:pt x="387" y="449"/>
                    <a:pt x="385" y="448"/>
                    <a:pt x="383" y="446"/>
                  </a:cubicBezTo>
                  <a:cubicBezTo>
                    <a:pt x="363" y="432"/>
                    <a:pt x="328" y="407"/>
                    <a:pt x="322" y="391"/>
                  </a:cubicBezTo>
                  <a:cubicBezTo>
                    <a:pt x="315" y="371"/>
                    <a:pt x="315" y="357"/>
                    <a:pt x="316" y="352"/>
                  </a:cubicBezTo>
                  <a:cubicBezTo>
                    <a:pt x="317" y="353"/>
                    <a:pt x="319" y="355"/>
                    <a:pt x="323" y="359"/>
                  </a:cubicBezTo>
                  <a:cubicBezTo>
                    <a:pt x="329" y="366"/>
                    <a:pt x="334" y="369"/>
                    <a:pt x="340" y="369"/>
                  </a:cubicBezTo>
                  <a:cubicBezTo>
                    <a:pt x="358" y="369"/>
                    <a:pt x="358" y="339"/>
                    <a:pt x="358" y="315"/>
                  </a:cubicBezTo>
                  <a:cubicBezTo>
                    <a:pt x="359" y="309"/>
                    <a:pt x="358" y="304"/>
                    <a:pt x="358" y="299"/>
                  </a:cubicBezTo>
                  <a:moveTo>
                    <a:pt x="504" y="86"/>
                  </a:moveTo>
                  <a:cubicBezTo>
                    <a:pt x="513" y="99"/>
                    <a:pt x="522" y="114"/>
                    <a:pt x="529" y="130"/>
                  </a:cubicBezTo>
                  <a:cubicBezTo>
                    <a:pt x="517" y="130"/>
                    <a:pt x="517" y="130"/>
                    <a:pt x="517" y="130"/>
                  </a:cubicBezTo>
                  <a:cubicBezTo>
                    <a:pt x="515" y="126"/>
                    <a:pt x="514" y="122"/>
                    <a:pt x="513" y="120"/>
                  </a:cubicBezTo>
                  <a:cubicBezTo>
                    <a:pt x="506" y="105"/>
                    <a:pt x="502" y="102"/>
                    <a:pt x="498" y="102"/>
                  </a:cubicBezTo>
                  <a:cubicBezTo>
                    <a:pt x="494" y="102"/>
                    <a:pt x="491" y="105"/>
                    <a:pt x="491" y="109"/>
                  </a:cubicBezTo>
                  <a:cubicBezTo>
                    <a:pt x="491" y="110"/>
                    <a:pt x="491" y="112"/>
                    <a:pt x="492" y="113"/>
                  </a:cubicBezTo>
                  <a:cubicBezTo>
                    <a:pt x="489" y="110"/>
                    <a:pt x="486" y="107"/>
                    <a:pt x="482" y="104"/>
                  </a:cubicBezTo>
                  <a:cubicBezTo>
                    <a:pt x="476" y="100"/>
                    <a:pt x="475" y="97"/>
                    <a:pt x="475" y="96"/>
                  </a:cubicBezTo>
                  <a:cubicBezTo>
                    <a:pt x="476" y="93"/>
                    <a:pt x="484" y="88"/>
                    <a:pt x="504" y="86"/>
                  </a:cubicBezTo>
                  <a:moveTo>
                    <a:pt x="752" y="259"/>
                  </a:moveTo>
                  <a:cubicBezTo>
                    <a:pt x="584" y="259"/>
                    <a:pt x="584" y="259"/>
                    <a:pt x="584" y="259"/>
                  </a:cubicBezTo>
                  <a:cubicBezTo>
                    <a:pt x="577" y="218"/>
                    <a:pt x="565" y="178"/>
                    <a:pt x="551" y="144"/>
                  </a:cubicBezTo>
                  <a:cubicBezTo>
                    <a:pt x="682" y="144"/>
                    <a:pt x="682" y="144"/>
                    <a:pt x="682" y="144"/>
                  </a:cubicBezTo>
                  <a:cubicBezTo>
                    <a:pt x="711" y="178"/>
                    <a:pt x="735" y="217"/>
                    <a:pt x="752" y="259"/>
                  </a:cubicBezTo>
                  <a:moveTo>
                    <a:pt x="757" y="519"/>
                  </a:moveTo>
                  <a:cubicBezTo>
                    <a:pt x="587" y="519"/>
                    <a:pt x="587" y="519"/>
                    <a:pt x="587" y="519"/>
                  </a:cubicBezTo>
                  <a:cubicBezTo>
                    <a:pt x="588" y="509"/>
                    <a:pt x="590" y="500"/>
                    <a:pt x="591" y="491"/>
                  </a:cubicBezTo>
                  <a:cubicBezTo>
                    <a:pt x="594" y="492"/>
                    <a:pt x="596" y="493"/>
                    <a:pt x="599" y="493"/>
                  </a:cubicBezTo>
                  <a:cubicBezTo>
                    <a:pt x="604" y="493"/>
                    <a:pt x="608" y="490"/>
                    <a:pt x="610" y="485"/>
                  </a:cubicBezTo>
                  <a:cubicBezTo>
                    <a:pt x="613" y="475"/>
                    <a:pt x="604" y="469"/>
                    <a:pt x="599" y="467"/>
                  </a:cubicBezTo>
                  <a:cubicBezTo>
                    <a:pt x="597" y="465"/>
                    <a:pt x="595" y="464"/>
                    <a:pt x="594" y="463"/>
                  </a:cubicBezTo>
                  <a:cubicBezTo>
                    <a:pt x="595" y="443"/>
                    <a:pt x="596" y="423"/>
                    <a:pt x="597" y="403"/>
                  </a:cubicBezTo>
                  <a:cubicBezTo>
                    <a:pt x="777" y="403"/>
                    <a:pt x="777" y="403"/>
                    <a:pt x="777" y="403"/>
                  </a:cubicBezTo>
                  <a:cubicBezTo>
                    <a:pt x="776" y="443"/>
                    <a:pt x="769" y="482"/>
                    <a:pt x="757" y="519"/>
                  </a:cubicBezTo>
                  <a:moveTo>
                    <a:pt x="552" y="628"/>
                  </a:moveTo>
                  <a:cubicBezTo>
                    <a:pt x="552" y="628"/>
                    <a:pt x="552" y="628"/>
                    <a:pt x="551" y="628"/>
                  </a:cubicBezTo>
                  <a:cubicBezTo>
                    <a:pt x="548" y="626"/>
                    <a:pt x="544" y="628"/>
                    <a:pt x="542" y="632"/>
                  </a:cubicBezTo>
                  <a:cubicBezTo>
                    <a:pt x="542" y="632"/>
                    <a:pt x="542" y="632"/>
                    <a:pt x="542" y="632"/>
                  </a:cubicBezTo>
                  <a:cubicBezTo>
                    <a:pt x="538" y="633"/>
                    <a:pt x="534" y="634"/>
                    <a:pt x="530" y="633"/>
                  </a:cubicBezTo>
                  <a:cubicBezTo>
                    <a:pt x="514" y="633"/>
                    <a:pt x="506" y="623"/>
                    <a:pt x="499" y="615"/>
                  </a:cubicBezTo>
                  <a:cubicBezTo>
                    <a:pt x="493" y="608"/>
                    <a:pt x="487" y="601"/>
                    <a:pt x="479" y="601"/>
                  </a:cubicBezTo>
                  <a:cubicBezTo>
                    <a:pt x="477" y="601"/>
                    <a:pt x="476" y="601"/>
                    <a:pt x="475" y="601"/>
                  </a:cubicBezTo>
                  <a:cubicBezTo>
                    <a:pt x="471" y="602"/>
                    <a:pt x="466" y="604"/>
                    <a:pt x="460" y="606"/>
                  </a:cubicBezTo>
                  <a:cubicBezTo>
                    <a:pt x="446" y="610"/>
                    <a:pt x="427" y="617"/>
                    <a:pt x="409" y="617"/>
                  </a:cubicBezTo>
                  <a:cubicBezTo>
                    <a:pt x="405" y="617"/>
                    <a:pt x="401" y="616"/>
                    <a:pt x="398" y="616"/>
                  </a:cubicBezTo>
                  <a:cubicBezTo>
                    <a:pt x="395" y="612"/>
                    <a:pt x="390" y="596"/>
                    <a:pt x="384" y="565"/>
                  </a:cubicBezTo>
                  <a:cubicBezTo>
                    <a:pt x="384" y="562"/>
                    <a:pt x="387" y="560"/>
                    <a:pt x="393" y="558"/>
                  </a:cubicBezTo>
                  <a:cubicBezTo>
                    <a:pt x="394" y="558"/>
                    <a:pt x="394" y="558"/>
                    <a:pt x="395" y="558"/>
                  </a:cubicBezTo>
                  <a:cubicBezTo>
                    <a:pt x="398" y="558"/>
                    <a:pt x="400" y="557"/>
                    <a:pt x="401" y="555"/>
                  </a:cubicBezTo>
                  <a:cubicBezTo>
                    <a:pt x="402" y="555"/>
                    <a:pt x="403" y="555"/>
                    <a:pt x="403" y="554"/>
                  </a:cubicBezTo>
                  <a:cubicBezTo>
                    <a:pt x="415" y="550"/>
                    <a:pt x="429" y="546"/>
                    <a:pt x="438" y="535"/>
                  </a:cubicBezTo>
                  <a:cubicBezTo>
                    <a:pt x="452" y="518"/>
                    <a:pt x="466" y="500"/>
                    <a:pt x="483" y="496"/>
                  </a:cubicBezTo>
                  <a:cubicBezTo>
                    <a:pt x="484" y="496"/>
                    <a:pt x="486" y="496"/>
                    <a:pt x="487" y="496"/>
                  </a:cubicBezTo>
                  <a:cubicBezTo>
                    <a:pt x="496" y="496"/>
                    <a:pt x="500" y="505"/>
                    <a:pt x="500" y="506"/>
                  </a:cubicBezTo>
                  <a:cubicBezTo>
                    <a:pt x="500" y="507"/>
                    <a:pt x="501" y="508"/>
                    <a:pt x="502" y="509"/>
                  </a:cubicBezTo>
                  <a:cubicBezTo>
                    <a:pt x="504" y="511"/>
                    <a:pt x="524" y="530"/>
                    <a:pt x="534" y="535"/>
                  </a:cubicBezTo>
                  <a:cubicBezTo>
                    <a:pt x="535" y="536"/>
                    <a:pt x="537" y="536"/>
                    <a:pt x="538" y="536"/>
                  </a:cubicBezTo>
                  <a:cubicBezTo>
                    <a:pt x="538" y="536"/>
                    <a:pt x="538" y="536"/>
                    <a:pt x="538" y="536"/>
                  </a:cubicBezTo>
                  <a:cubicBezTo>
                    <a:pt x="548" y="536"/>
                    <a:pt x="550" y="525"/>
                    <a:pt x="552" y="513"/>
                  </a:cubicBezTo>
                  <a:cubicBezTo>
                    <a:pt x="552" y="508"/>
                    <a:pt x="554" y="501"/>
                    <a:pt x="555" y="497"/>
                  </a:cubicBezTo>
                  <a:cubicBezTo>
                    <a:pt x="563" y="507"/>
                    <a:pt x="577" y="552"/>
                    <a:pt x="582" y="582"/>
                  </a:cubicBezTo>
                  <a:cubicBezTo>
                    <a:pt x="584" y="591"/>
                    <a:pt x="579" y="603"/>
                    <a:pt x="570" y="613"/>
                  </a:cubicBezTo>
                  <a:cubicBezTo>
                    <a:pt x="565" y="620"/>
                    <a:pt x="559" y="625"/>
                    <a:pt x="552" y="628"/>
                  </a:cubicBezTo>
                  <a:moveTo>
                    <a:pt x="399" y="382"/>
                  </a:moveTo>
                  <a:cubicBezTo>
                    <a:pt x="401" y="382"/>
                    <a:pt x="402" y="382"/>
                    <a:pt x="402" y="386"/>
                  </a:cubicBezTo>
                  <a:cubicBezTo>
                    <a:pt x="402" y="388"/>
                    <a:pt x="402" y="390"/>
                    <a:pt x="402" y="392"/>
                  </a:cubicBezTo>
                  <a:cubicBezTo>
                    <a:pt x="401" y="393"/>
                    <a:pt x="400" y="394"/>
                    <a:pt x="400" y="396"/>
                  </a:cubicBezTo>
                  <a:cubicBezTo>
                    <a:pt x="400" y="397"/>
                    <a:pt x="400" y="398"/>
                    <a:pt x="401" y="399"/>
                  </a:cubicBezTo>
                  <a:cubicBezTo>
                    <a:pt x="399" y="410"/>
                    <a:pt x="396" y="419"/>
                    <a:pt x="392" y="424"/>
                  </a:cubicBezTo>
                  <a:cubicBezTo>
                    <a:pt x="389" y="426"/>
                    <a:pt x="387" y="426"/>
                    <a:pt x="387" y="426"/>
                  </a:cubicBezTo>
                  <a:cubicBezTo>
                    <a:pt x="387" y="426"/>
                    <a:pt x="387" y="426"/>
                    <a:pt x="387" y="426"/>
                  </a:cubicBezTo>
                  <a:cubicBezTo>
                    <a:pt x="386" y="426"/>
                    <a:pt x="386" y="426"/>
                    <a:pt x="386" y="426"/>
                  </a:cubicBezTo>
                  <a:cubicBezTo>
                    <a:pt x="382" y="426"/>
                    <a:pt x="373" y="412"/>
                    <a:pt x="366" y="396"/>
                  </a:cubicBezTo>
                  <a:cubicBezTo>
                    <a:pt x="375" y="390"/>
                    <a:pt x="390" y="382"/>
                    <a:pt x="399" y="382"/>
                  </a:cubicBezTo>
                  <a:moveTo>
                    <a:pt x="402" y="478"/>
                  </a:moveTo>
                  <a:cubicBezTo>
                    <a:pt x="407" y="478"/>
                    <a:pt x="408" y="474"/>
                    <a:pt x="409" y="473"/>
                  </a:cubicBezTo>
                  <a:cubicBezTo>
                    <a:pt x="410" y="469"/>
                    <a:pt x="408" y="466"/>
                    <a:pt x="402" y="461"/>
                  </a:cubicBezTo>
                  <a:cubicBezTo>
                    <a:pt x="402" y="433"/>
                    <a:pt x="402" y="433"/>
                    <a:pt x="402" y="433"/>
                  </a:cubicBezTo>
                  <a:cubicBezTo>
                    <a:pt x="408" y="426"/>
                    <a:pt x="412" y="416"/>
                    <a:pt x="414" y="403"/>
                  </a:cubicBezTo>
                  <a:cubicBezTo>
                    <a:pt x="583" y="403"/>
                    <a:pt x="583" y="403"/>
                    <a:pt x="583" y="403"/>
                  </a:cubicBezTo>
                  <a:cubicBezTo>
                    <a:pt x="582" y="415"/>
                    <a:pt x="582" y="428"/>
                    <a:pt x="581" y="440"/>
                  </a:cubicBezTo>
                  <a:cubicBezTo>
                    <a:pt x="574" y="433"/>
                    <a:pt x="563" y="429"/>
                    <a:pt x="551" y="425"/>
                  </a:cubicBezTo>
                  <a:cubicBezTo>
                    <a:pt x="530" y="417"/>
                    <a:pt x="499" y="410"/>
                    <a:pt x="491" y="408"/>
                  </a:cubicBezTo>
                  <a:cubicBezTo>
                    <a:pt x="490" y="408"/>
                    <a:pt x="489" y="408"/>
                    <a:pt x="489" y="408"/>
                  </a:cubicBezTo>
                  <a:cubicBezTo>
                    <a:pt x="485" y="408"/>
                    <a:pt x="481" y="410"/>
                    <a:pt x="480" y="414"/>
                  </a:cubicBezTo>
                  <a:cubicBezTo>
                    <a:pt x="477" y="427"/>
                    <a:pt x="513" y="450"/>
                    <a:pt x="513" y="451"/>
                  </a:cubicBezTo>
                  <a:cubicBezTo>
                    <a:pt x="519" y="454"/>
                    <a:pt x="519" y="458"/>
                    <a:pt x="519" y="463"/>
                  </a:cubicBezTo>
                  <a:cubicBezTo>
                    <a:pt x="520" y="468"/>
                    <a:pt x="520" y="478"/>
                    <a:pt x="532" y="479"/>
                  </a:cubicBezTo>
                  <a:cubicBezTo>
                    <a:pt x="538" y="479"/>
                    <a:pt x="544" y="478"/>
                    <a:pt x="550" y="477"/>
                  </a:cubicBezTo>
                  <a:cubicBezTo>
                    <a:pt x="556" y="476"/>
                    <a:pt x="562" y="475"/>
                    <a:pt x="566" y="476"/>
                  </a:cubicBezTo>
                  <a:cubicBezTo>
                    <a:pt x="569" y="477"/>
                    <a:pt x="573" y="480"/>
                    <a:pt x="577" y="483"/>
                  </a:cubicBezTo>
                  <a:cubicBezTo>
                    <a:pt x="578" y="483"/>
                    <a:pt x="578" y="483"/>
                    <a:pt x="578" y="483"/>
                  </a:cubicBezTo>
                  <a:cubicBezTo>
                    <a:pt x="577" y="490"/>
                    <a:pt x="576" y="497"/>
                    <a:pt x="575" y="505"/>
                  </a:cubicBezTo>
                  <a:cubicBezTo>
                    <a:pt x="567" y="486"/>
                    <a:pt x="561" y="482"/>
                    <a:pt x="556" y="482"/>
                  </a:cubicBezTo>
                  <a:cubicBezTo>
                    <a:pt x="556" y="482"/>
                    <a:pt x="555" y="482"/>
                    <a:pt x="555" y="482"/>
                  </a:cubicBezTo>
                  <a:cubicBezTo>
                    <a:pt x="543" y="482"/>
                    <a:pt x="540" y="497"/>
                    <a:pt x="538" y="510"/>
                  </a:cubicBezTo>
                  <a:cubicBezTo>
                    <a:pt x="537" y="513"/>
                    <a:pt x="537" y="517"/>
                    <a:pt x="536" y="520"/>
                  </a:cubicBezTo>
                  <a:cubicBezTo>
                    <a:pt x="529" y="515"/>
                    <a:pt x="518" y="505"/>
                    <a:pt x="513" y="500"/>
                  </a:cubicBezTo>
                  <a:cubicBezTo>
                    <a:pt x="510" y="495"/>
                    <a:pt x="503" y="482"/>
                    <a:pt x="487" y="482"/>
                  </a:cubicBezTo>
                  <a:cubicBezTo>
                    <a:pt x="485" y="482"/>
                    <a:pt x="483" y="482"/>
                    <a:pt x="480" y="483"/>
                  </a:cubicBezTo>
                  <a:cubicBezTo>
                    <a:pt x="462" y="486"/>
                    <a:pt x="447" y="502"/>
                    <a:pt x="433" y="519"/>
                  </a:cubicBezTo>
                  <a:cubicBezTo>
                    <a:pt x="433" y="519"/>
                    <a:pt x="433" y="519"/>
                    <a:pt x="432" y="519"/>
                  </a:cubicBezTo>
                  <a:cubicBezTo>
                    <a:pt x="402" y="519"/>
                    <a:pt x="402" y="519"/>
                    <a:pt x="402" y="519"/>
                  </a:cubicBezTo>
                  <a:lnTo>
                    <a:pt x="402" y="478"/>
                  </a:lnTo>
                  <a:close/>
                  <a:moveTo>
                    <a:pt x="580" y="467"/>
                  </a:moveTo>
                  <a:cubicBezTo>
                    <a:pt x="576" y="466"/>
                    <a:pt x="573" y="464"/>
                    <a:pt x="571" y="463"/>
                  </a:cubicBezTo>
                  <a:cubicBezTo>
                    <a:pt x="568" y="462"/>
                    <a:pt x="565" y="461"/>
                    <a:pt x="561" y="461"/>
                  </a:cubicBezTo>
                  <a:cubicBezTo>
                    <a:pt x="556" y="461"/>
                    <a:pt x="552" y="462"/>
                    <a:pt x="547" y="463"/>
                  </a:cubicBezTo>
                  <a:cubicBezTo>
                    <a:pt x="542" y="464"/>
                    <a:pt x="538" y="465"/>
                    <a:pt x="534" y="465"/>
                  </a:cubicBezTo>
                  <a:cubicBezTo>
                    <a:pt x="534" y="464"/>
                    <a:pt x="533" y="463"/>
                    <a:pt x="533" y="462"/>
                  </a:cubicBezTo>
                  <a:cubicBezTo>
                    <a:pt x="533" y="456"/>
                    <a:pt x="532" y="446"/>
                    <a:pt x="521" y="439"/>
                  </a:cubicBezTo>
                  <a:cubicBezTo>
                    <a:pt x="515" y="435"/>
                    <a:pt x="508" y="430"/>
                    <a:pt x="503" y="425"/>
                  </a:cubicBezTo>
                  <a:cubicBezTo>
                    <a:pt x="515" y="428"/>
                    <a:pt x="533" y="432"/>
                    <a:pt x="546" y="438"/>
                  </a:cubicBezTo>
                  <a:cubicBezTo>
                    <a:pt x="569" y="446"/>
                    <a:pt x="577" y="452"/>
                    <a:pt x="578" y="460"/>
                  </a:cubicBezTo>
                  <a:cubicBezTo>
                    <a:pt x="578" y="463"/>
                    <a:pt x="579" y="465"/>
                    <a:pt x="580" y="467"/>
                  </a:cubicBezTo>
                  <a:moveTo>
                    <a:pt x="420" y="533"/>
                  </a:moveTo>
                  <a:cubicBezTo>
                    <a:pt x="415" y="536"/>
                    <a:pt x="408" y="538"/>
                    <a:pt x="402" y="540"/>
                  </a:cubicBezTo>
                  <a:cubicBezTo>
                    <a:pt x="402" y="533"/>
                    <a:pt x="402" y="533"/>
                    <a:pt x="402" y="533"/>
                  </a:cubicBezTo>
                  <a:lnTo>
                    <a:pt x="420" y="533"/>
                  </a:lnTo>
                  <a:close/>
                  <a:moveTo>
                    <a:pt x="597" y="389"/>
                  </a:moveTo>
                  <a:cubicBezTo>
                    <a:pt x="596" y="349"/>
                    <a:pt x="593" y="310"/>
                    <a:pt x="587" y="273"/>
                  </a:cubicBezTo>
                  <a:cubicBezTo>
                    <a:pt x="757" y="273"/>
                    <a:pt x="757" y="273"/>
                    <a:pt x="757" y="273"/>
                  </a:cubicBezTo>
                  <a:cubicBezTo>
                    <a:pt x="769" y="310"/>
                    <a:pt x="776" y="349"/>
                    <a:pt x="777" y="389"/>
                  </a:cubicBezTo>
                  <a:lnTo>
                    <a:pt x="597" y="389"/>
                  </a:lnTo>
                  <a:close/>
                  <a:moveTo>
                    <a:pt x="539" y="119"/>
                  </a:moveTo>
                  <a:cubicBezTo>
                    <a:pt x="534" y="107"/>
                    <a:pt x="527" y="96"/>
                    <a:pt x="520" y="85"/>
                  </a:cubicBezTo>
                  <a:cubicBezTo>
                    <a:pt x="526" y="85"/>
                    <a:pt x="530" y="87"/>
                    <a:pt x="532" y="90"/>
                  </a:cubicBezTo>
                  <a:cubicBezTo>
                    <a:pt x="539" y="97"/>
                    <a:pt x="540" y="111"/>
                    <a:pt x="539" y="119"/>
                  </a:cubicBezTo>
                  <a:moveTo>
                    <a:pt x="506" y="193"/>
                  </a:moveTo>
                  <a:cubicBezTo>
                    <a:pt x="507" y="193"/>
                    <a:pt x="508" y="193"/>
                    <a:pt x="509" y="192"/>
                  </a:cubicBezTo>
                  <a:cubicBezTo>
                    <a:pt x="508" y="193"/>
                    <a:pt x="507" y="193"/>
                    <a:pt x="506" y="194"/>
                  </a:cubicBezTo>
                  <a:lnTo>
                    <a:pt x="506" y="193"/>
                  </a:lnTo>
                  <a:close/>
                  <a:moveTo>
                    <a:pt x="500" y="146"/>
                  </a:moveTo>
                  <a:cubicBezTo>
                    <a:pt x="502" y="138"/>
                    <a:pt x="502" y="125"/>
                    <a:pt x="493" y="114"/>
                  </a:cubicBezTo>
                  <a:cubicBezTo>
                    <a:pt x="493" y="115"/>
                    <a:pt x="494" y="115"/>
                    <a:pt x="494" y="115"/>
                  </a:cubicBezTo>
                  <a:cubicBezTo>
                    <a:pt x="497" y="119"/>
                    <a:pt x="504" y="135"/>
                    <a:pt x="506" y="140"/>
                  </a:cubicBezTo>
                  <a:cubicBezTo>
                    <a:pt x="505" y="141"/>
                    <a:pt x="505" y="141"/>
                    <a:pt x="505" y="141"/>
                  </a:cubicBezTo>
                  <a:cubicBezTo>
                    <a:pt x="504" y="142"/>
                    <a:pt x="504" y="144"/>
                    <a:pt x="503" y="145"/>
                  </a:cubicBezTo>
                  <a:cubicBezTo>
                    <a:pt x="503" y="146"/>
                    <a:pt x="503" y="147"/>
                    <a:pt x="503" y="148"/>
                  </a:cubicBezTo>
                  <a:cubicBezTo>
                    <a:pt x="501" y="149"/>
                    <a:pt x="498" y="151"/>
                    <a:pt x="497" y="155"/>
                  </a:cubicBezTo>
                  <a:cubicBezTo>
                    <a:pt x="495" y="160"/>
                    <a:pt x="498" y="167"/>
                    <a:pt x="504" y="174"/>
                  </a:cubicBezTo>
                  <a:cubicBezTo>
                    <a:pt x="505" y="175"/>
                    <a:pt x="505" y="176"/>
                    <a:pt x="505" y="177"/>
                  </a:cubicBezTo>
                  <a:cubicBezTo>
                    <a:pt x="505" y="177"/>
                    <a:pt x="504" y="179"/>
                    <a:pt x="500" y="181"/>
                  </a:cubicBezTo>
                  <a:cubicBezTo>
                    <a:pt x="499" y="181"/>
                    <a:pt x="498" y="182"/>
                    <a:pt x="497" y="182"/>
                  </a:cubicBezTo>
                  <a:cubicBezTo>
                    <a:pt x="495" y="184"/>
                    <a:pt x="485" y="190"/>
                    <a:pt x="481" y="191"/>
                  </a:cubicBezTo>
                  <a:cubicBezTo>
                    <a:pt x="479" y="191"/>
                    <a:pt x="477" y="193"/>
                    <a:pt x="475" y="194"/>
                  </a:cubicBezTo>
                  <a:cubicBezTo>
                    <a:pt x="473" y="185"/>
                    <a:pt x="466" y="176"/>
                    <a:pt x="461" y="171"/>
                  </a:cubicBezTo>
                  <a:cubicBezTo>
                    <a:pt x="460" y="170"/>
                    <a:pt x="458" y="168"/>
                    <a:pt x="459" y="166"/>
                  </a:cubicBezTo>
                  <a:cubicBezTo>
                    <a:pt x="460" y="164"/>
                    <a:pt x="463" y="162"/>
                    <a:pt x="468" y="162"/>
                  </a:cubicBezTo>
                  <a:cubicBezTo>
                    <a:pt x="470" y="162"/>
                    <a:pt x="472" y="162"/>
                    <a:pt x="473" y="162"/>
                  </a:cubicBezTo>
                  <a:cubicBezTo>
                    <a:pt x="485" y="165"/>
                    <a:pt x="496" y="158"/>
                    <a:pt x="500" y="146"/>
                  </a:cubicBezTo>
                  <a:moveTo>
                    <a:pt x="464" y="212"/>
                  </a:moveTo>
                  <a:cubicBezTo>
                    <a:pt x="464" y="212"/>
                    <a:pt x="465" y="212"/>
                    <a:pt x="465" y="212"/>
                  </a:cubicBezTo>
                  <a:cubicBezTo>
                    <a:pt x="466" y="212"/>
                    <a:pt x="467" y="212"/>
                    <a:pt x="468" y="211"/>
                  </a:cubicBezTo>
                  <a:cubicBezTo>
                    <a:pt x="468" y="213"/>
                    <a:pt x="468" y="216"/>
                    <a:pt x="469" y="217"/>
                  </a:cubicBezTo>
                  <a:cubicBezTo>
                    <a:pt x="471" y="223"/>
                    <a:pt x="475" y="224"/>
                    <a:pt x="477" y="225"/>
                  </a:cubicBezTo>
                  <a:cubicBezTo>
                    <a:pt x="477" y="225"/>
                    <a:pt x="477" y="225"/>
                    <a:pt x="478" y="225"/>
                  </a:cubicBezTo>
                  <a:cubicBezTo>
                    <a:pt x="484" y="225"/>
                    <a:pt x="488" y="218"/>
                    <a:pt x="492" y="212"/>
                  </a:cubicBezTo>
                  <a:cubicBezTo>
                    <a:pt x="494" y="209"/>
                    <a:pt x="494" y="209"/>
                    <a:pt x="500" y="208"/>
                  </a:cubicBezTo>
                  <a:cubicBezTo>
                    <a:pt x="502" y="208"/>
                    <a:pt x="504" y="208"/>
                    <a:pt x="507" y="208"/>
                  </a:cubicBezTo>
                  <a:cubicBezTo>
                    <a:pt x="523" y="205"/>
                    <a:pt x="529" y="187"/>
                    <a:pt x="527" y="178"/>
                  </a:cubicBezTo>
                  <a:cubicBezTo>
                    <a:pt x="527" y="174"/>
                    <a:pt x="525" y="170"/>
                    <a:pt x="523" y="166"/>
                  </a:cubicBezTo>
                  <a:cubicBezTo>
                    <a:pt x="529" y="165"/>
                    <a:pt x="535" y="164"/>
                    <a:pt x="537" y="157"/>
                  </a:cubicBezTo>
                  <a:cubicBezTo>
                    <a:pt x="537" y="155"/>
                    <a:pt x="537" y="152"/>
                    <a:pt x="535" y="150"/>
                  </a:cubicBezTo>
                  <a:cubicBezTo>
                    <a:pt x="534" y="148"/>
                    <a:pt x="530" y="145"/>
                    <a:pt x="527" y="144"/>
                  </a:cubicBezTo>
                  <a:cubicBezTo>
                    <a:pt x="536" y="144"/>
                    <a:pt x="536" y="144"/>
                    <a:pt x="536" y="144"/>
                  </a:cubicBezTo>
                  <a:cubicBezTo>
                    <a:pt x="550" y="178"/>
                    <a:pt x="562" y="217"/>
                    <a:pt x="570" y="259"/>
                  </a:cubicBezTo>
                  <a:cubicBezTo>
                    <a:pt x="453" y="259"/>
                    <a:pt x="453" y="259"/>
                    <a:pt x="453" y="259"/>
                  </a:cubicBezTo>
                  <a:cubicBezTo>
                    <a:pt x="455" y="257"/>
                    <a:pt x="455" y="255"/>
                    <a:pt x="455" y="252"/>
                  </a:cubicBezTo>
                  <a:cubicBezTo>
                    <a:pt x="456" y="245"/>
                    <a:pt x="452" y="240"/>
                    <a:pt x="445" y="239"/>
                  </a:cubicBezTo>
                  <a:cubicBezTo>
                    <a:pt x="444" y="239"/>
                    <a:pt x="444" y="239"/>
                    <a:pt x="444" y="239"/>
                  </a:cubicBezTo>
                  <a:cubicBezTo>
                    <a:pt x="442" y="239"/>
                    <a:pt x="441" y="239"/>
                    <a:pt x="440" y="239"/>
                  </a:cubicBezTo>
                  <a:cubicBezTo>
                    <a:pt x="448" y="224"/>
                    <a:pt x="438" y="208"/>
                    <a:pt x="430" y="194"/>
                  </a:cubicBezTo>
                  <a:cubicBezTo>
                    <a:pt x="426" y="189"/>
                    <a:pt x="421" y="181"/>
                    <a:pt x="422" y="179"/>
                  </a:cubicBezTo>
                  <a:cubicBezTo>
                    <a:pt x="422" y="179"/>
                    <a:pt x="422" y="178"/>
                    <a:pt x="424" y="178"/>
                  </a:cubicBezTo>
                  <a:cubicBezTo>
                    <a:pt x="425" y="177"/>
                    <a:pt x="427" y="177"/>
                    <a:pt x="428" y="177"/>
                  </a:cubicBezTo>
                  <a:cubicBezTo>
                    <a:pt x="435" y="177"/>
                    <a:pt x="440" y="185"/>
                    <a:pt x="446" y="196"/>
                  </a:cubicBezTo>
                  <a:cubicBezTo>
                    <a:pt x="451" y="204"/>
                    <a:pt x="455" y="212"/>
                    <a:pt x="464" y="212"/>
                  </a:cubicBezTo>
                  <a:moveTo>
                    <a:pt x="429" y="259"/>
                  </a:moveTo>
                  <a:cubicBezTo>
                    <a:pt x="424" y="259"/>
                    <a:pt x="424" y="259"/>
                    <a:pt x="424" y="259"/>
                  </a:cubicBezTo>
                  <a:cubicBezTo>
                    <a:pt x="426" y="258"/>
                    <a:pt x="427" y="256"/>
                    <a:pt x="429" y="255"/>
                  </a:cubicBezTo>
                  <a:cubicBezTo>
                    <a:pt x="429" y="256"/>
                    <a:pt x="429" y="256"/>
                    <a:pt x="429" y="257"/>
                  </a:cubicBezTo>
                  <a:cubicBezTo>
                    <a:pt x="429" y="258"/>
                    <a:pt x="429" y="259"/>
                    <a:pt x="429" y="259"/>
                  </a:cubicBezTo>
                  <a:moveTo>
                    <a:pt x="403" y="273"/>
                  </a:moveTo>
                  <a:cubicBezTo>
                    <a:pt x="573" y="273"/>
                    <a:pt x="573" y="273"/>
                    <a:pt x="573" y="273"/>
                  </a:cubicBezTo>
                  <a:cubicBezTo>
                    <a:pt x="579" y="310"/>
                    <a:pt x="582" y="349"/>
                    <a:pt x="583" y="389"/>
                  </a:cubicBezTo>
                  <a:cubicBezTo>
                    <a:pt x="416" y="389"/>
                    <a:pt x="416" y="389"/>
                    <a:pt x="416" y="389"/>
                  </a:cubicBezTo>
                  <a:cubicBezTo>
                    <a:pt x="416" y="388"/>
                    <a:pt x="416" y="387"/>
                    <a:pt x="416" y="386"/>
                  </a:cubicBezTo>
                  <a:cubicBezTo>
                    <a:pt x="416" y="376"/>
                    <a:pt x="411" y="370"/>
                    <a:pt x="402" y="368"/>
                  </a:cubicBezTo>
                  <a:cubicBezTo>
                    <a:pt x="402" y="274"/>
                    <a:pt x="402" y="274"/>
                    <a:pt x="402" y="274"/>
                  </a:cubicBezTo>
                  <a:cubicBezTo>
                    <a:pt x="402" y="274"/>
                    <a:pt x="402" y="273"/>
                    <a:pt x="403" y="273"/>
                  </a:cubicBezTo>
                  <a:moveTo>
                    <a:pt x="388" y="662"/>
                  </a:moveTo>
                  <a:cubicBezTo>
                    <a:pt x="388" y="777"/>
                    <a:pt x="388" y="777"/>
                    <a:pt x="388" y="777"/>
                  </a:cubicBezTo>
                  <a:cubicBezTo>
                    <a:pt x="339" y="774"/>
                    <a:pt x="294" y="730"/>
                    <a:pt x="261" y="662"/>
                  </a:cubicBezTo>
                  <a:lnTo>
                    <a:pt x="388" y="662"/>
                  </a:lnTo>
                  <a:close/>
                  <a:moveTo>
                    <a:pt x="402" y="662"/>
                  </a:moveTo>
                  <a:cubicBezTo>
                    <a:pt x="502" y="662"/>
                    <a:pt x="502" y="662"/>
                    <a:pt x="502" y="662"/>
                  </a:cubicBezTo>
                  <a:cubicBezTo>
                    <a:pt x="499" y="668"/>
                    <a:pt x="501" y="677"/>
                    <a:pt x="503" y="682"/>
                  </a:cubicBezTo>
                  <a:cubicBezTo>
                    <a:pt x="506" y="689"/>
                    <a:pt x="508" y="693"/>
                    <a:pt x="512" y="694"/>
                  </a:cubicBezTo>
                  <a:cubicBezTo>
                    <a:pt x="481" y="745"/>
                    <a:pt x="443" y="774"/>
                    <a:pt x="402" y="777"/>
                  </a:cubicBezTo>
                  <a:lnTo>
                    <a:pt x="402" y="662"/>
                  </a:lnTo>
                  <a:close/>
                  <a:moveTo>
                    <a:pt x="525" y="672"/>
                  </a:moveTo>
                  <a:cubicBezTo>
                    <a:pt x="522" y="674"/>
                    <a:pt x="518" y="677"/>
                    <a:pt x="517" y="678"/>
                  </a:cubicBezTo>
                  <a:cubicBezTo>
                    <a:pt x="516" y="676"/>
                    <a:pt x="515" y="672"/>
                    <a:pt x="514" y="670"/>
                  </a:cubicBezTo>
                  <a:cubicBezTo>
                    <a:pt x="516" y="670"/>
                    <a:pt x="518" y="670"/>
                    <a:pt x="521" y="670"/>
                  </a:cubicBezTo>
                  <a:cubicBezTo>
                    <a:pt x="523" y="670"/>
                    <a:pt x="524" y="670"/>
                    <a:pt x="525" y="670"/>
                  </a:cubicBezTo>
                  <a:cubicBezTo>
                    <a:pt x="525" y="670"/>
                    <a:pt x="525" y="671"/>
                    <a:pt x="525" y="672"/>
                  </a:cubicBezTo>
                  <a:moveTo>
                    <a:pt x="402" y="648"/>
                  </a:moveTo>
                  <a:cubicBezTo>
                    <a:pt x="402" y="630"/>
                    <a:pt x="402" y="630"/>
                    <a:pt x="402" y="630"/>
                  </a:cubicBezTo>
                  <a:cubicBezTo>
                    <a:pt x="404" y="631"/>
                    <a:pt x="406" y="631"/>
                    <a:pt x="409" y="631"/>
                  </a:cubicBezTo>
                  <a:cubicBezTo>
                    <a:pt x="429" y="631"/>
                    <a:pt x="450" y="624"/>
                    <a:pt x="465" y="619"/>
                  </a:cubicBezTo>
                  <a:cubicBezTo>
                    <a:pt x="470" y="617"/>
                    <a:pt x="475" y="616"/>
                    <a:pt x="478" y="615"/>
                  </a:cubicBezTo>
                  <a:cubicBezTo>
                    <a:pt x="478" y="615"/>
                    <a:pt x="478" y="615"/>
                    <a:pt x="479" y="615"/>
                  </a:cubicBezTo>
                  <a:cubicBezTo>
                    <a:pt x="481" y="615"/>
                    <a:pt x="485" y="619"/>
                    <a:pt x="488" y="624"/>
                  </a:cubicBezTo>
                  <a:cubicBezTo>
                    <a:pt x="496" y="633"/>
                    <a:pt x="507" y="646"/>
                    <a:pt x="529" y="647"/>
                  </a:cubicBezTo>
                  <a:cubicBezTo>
                    <a:pt x="530" y="647"/>
                    <a:pt x="531" y="647"/>
                    <a:pt x="532" y="647"/>
                  </a:cubicBezTo>
                  <a:cubicBezTo>
                    <a:pt x="533" y="647"/>
                    <a:pt x="535" y="647"/>
                    <a:pt x="536" y="647"/>
                  </a:cubicBezTo>
                  <a:cubicBezTo>
                    <a:pt x="536" y="647"/>
                    <a:pt x="536" y="648"/>
                    <a:pt x="536" y="648"/>
                  </a:cubicBezTo>
                  <a:lnTo>
                    <a:pt x="402" y="648"/>
                  </a:lnTo>
                  <a:close/>
                  <a:moveTo>
                    <a:pt x="669" y="130"/>
                  </a:moveTo>
                  <a:cubicBezTo>
                    <a:pt x="553" y="130"/>
                    <a:pt x="553" y="130"/>
                    <a:pt x="553" y="130"/>
                  </a:cubicBezTo>
                  <a:cubicBezTo>
                    <a:pt x="554" y="128"/>
                    <a:pt x="555" y="126"/>
                    <a:pt x="556" y="124"/>
                  </a:cubicBezTo>
                  <a:cubicBezTo>
                    <a:pt x="560" y="112"/>
                    <a:pt x="560" y="87"/>
                    <a:pt x="556" y="50"/>
                  </a:cubicBezTo>
                  <a:cubicBezTo>
                    <a:pt x="598" y="69"/>
                    <a:pt x="636" y="97"/>
                    <a:pt x="669" y="130"/>
                  </a:cubicBezTo>
                  <a:moveTo>
                    <a:pt x="395" y="14"/>
                  </a:moveTo>
                  <a:cubicBezTo>
                    <a:pt x="401" y="14"/>
                    <a:pt x="407" y="14"/>
                    <a:pt x="413" y="15"/>
                  </a:cubicBezTo>
                  <a:cubicBezTo>
                    <a:pt x="414" y="15"/>
                    <a:pt x="414" y="15"/>
                    <a:pt x="415" y="15"/>
                  </a:cubicBezTo>
                  <a:cubicBezTo>
                    <a:pt x="420" y="15"/>
                    <a:pt x="425" y="15"/>
                    <a:pt x="431" y="16"/>
                  </a:cubicBezTo>
                  <a:cubicBezTo>
                    <a:pt x="432" y="16"/>
                    <a:pt x="433" y="16"/>
                    <a:pt x="434" y="16"/>
                  </a:cubicBezTo>
                  <a:cubicBezTo>
                    <a:pt x="439" y="17"/>
                    <a:pt x="443" y="17"/>
                    <a:pt x="448" y="18"/>
                  </a:cubicBezTo>
                  <a:cubicBezTo>
                    <a:pt x="450" y="18"/>
                    <a:pt x="452" y="18"/>
                    <a:pt x="453" y="19"/>
                  </a:cubicBezTo>
                  <a:cubicBezTo>
                    <a:pt x="457" y="19"/>
                    <a:pt x="462" y="20"/>
                    <a:pt x="466" y="21"/>
                  </a:cubicBezTo>
                  <a:cubicBezTo>
                    <a:pt x="468" y="21"/>
                    <a:pt x="470" y="22"/>
                    <a:pt x="472" y="22"/>
                  </a:cubicBezTo>
                  <a:cubicBezTo>
                    <a:pt x="476" y="23"/>
                    <a:pt x="480" y="24"/>
                    <a:pt x="484" y="25"/>
                  </a:cubicBezTo>
                  <a:cubicBezTo>
                    <a:pt x="486" y="25"/>
                    <a:pt x="489" y="26"/>
                    <a:pt x="492" y="27"/>
                  </a:cubicBezTo>
                  <a:cubicBezTo>
                    <a:pt x="495" y="28"/>
                    <a:pt x="498" y="28"/>
                    <a:pt x="501" y="29"/>
                  </a:cubicBezTo>
                  <a:cubicBezTo>
                    <a:pt x="505" y="30"/>
                    <a:pt x="508" y="31"/>
                    <a:pt x="511" y="32"/>
                  </a:cubicBezTo>
                  <a:cubicBezTo>
                    <a:pt x="514" y="33"/>
                    <a:pt x="516" y="34"/>
                    <a:pt x="519" y="35"/>
                  </a:cubicBezTo>
                  <a:cubicBezTo>
                    <a:pt x="523" y="36"/>
                    <a:pt x="527" y="38"/>
                    <a:pt x="531" y="39"/>
                  </a:cubicBezTo>
                  <a:cubicBezTo>
                    <a:pt x="532" y="40"/>
                    <a:pt x="534" y="40"/>
                    <a:pt x="536" y="41"/>
                  </a:cubicBezTo>
                  <a:cubicBezTo>
                    <a:pt x="538" y="42"/>
                    <a:pt x="539" y="43"/>
                    <a:pt x="541" y="43"/>
                  </a:cubicBezTo>
                  <a:cubicBezTo>
                    <a:pt x="543" y="58"/>
                    <a:pt x="544" y="71"/>
                    <a:pt x="545" y="83"/>
                  </a:cubicBezTo>
                  <a:cubicBezTo>
                    <a:pt x="544" y="82"/>
                    <a:pt x="543" y="81"/>
                    <a:pt x="542" y="80"/>
                  </a:cubicBezTo>
                  <a:cubicBezTo>
                    <a:pt x="537" y="74"/>
                    <a:pt x="529" y="71"/>
                    <a:pt x="520" y="71"/>
                  </a:cubicBezTo>
                  <a:cubicBezTo>
                    <a:pt x="519" y="71"/>
                    <a:pt x="519" y="71"/>
                    <a:pt x="519" y="71"/>
                  </a:cubicBezTo>
                  <a:cubicBezTo>
                    <a:pt x="516" y="71"/>
                    <a:pt x="512" y="71"/>
                    <a:pt x="508" y="72"/>
                  </a:cubicBezTo>
                  <a:cubicBezTo>
                    <a:pt x="507" y="72"/>
                    <a:pt x="507" y="72"/>
                    <a:pt x="507" y="72"/>
                  </a:cubicBezTo>
                  <a:cubicBezTo>
                    <a:pt x="490" y="73"/>
                    <a:pt x="466" y="78"/>
                    <a:pt x="462" y="92"/>
                  </a:cubicBezTo>
                  <a:cubicBezTo>
                    <a:pt x="460" y="97"/>
                    <a:pt x="461" y="106"/>
                    <a:pt x="474" y="116"/>
                  </a:cubicBezTo>
                  <a:cubicBezTo>
                    <a:pt x="487" y="124"/>
                    <a:pt x="488" y="135"/>
                    <a:pt x="486" y="142"/>
                  </a:cubicBezTo>
                  <a:cubicBezTo>
                    <a:pt x="486" y="143"/>
                    <a:pt x="484" y="149"/>
                    <a:pt x="478" y="149"/>
                  </a:cubicBezTo>
                  <a:cubicBezTo>
                    <a:pt x="478" y="149"/>
                    <a:pt x="477" y="149"/>
                    <a:pt x="476" y="149"/>
                  </a:cubicBezTo>
                  <a:cubicBezTo>
                    <a:pt x="462" y="146"/>
                    <a:pt x="450" y="151"/>
                    <a:pt x="446" y="161"/>
                  </a:cubicBezTo>
                  <a:cubicBezTo>
                    <a:pt x="445" y="164"/>
                    <a:pt x="444" y="167"/>
                    <a:pt x="445" y="170"/>
                  </a:cubicBezTo>
                  <a:cubicBezTo>
                    <a:pt x="440" y="166"/>
                    <a:pt x="435" y="163"/>
                    <a:pt x="428" y="163"/>
                  </a:cubicBezTo>
                  <a:cubicBezTo>
                    <a:pt x="425" y="163"/>
                    <a:pt x="423" y="163"/>
                    <a:pt x="420" y="164"/>
                  </a:cubicBezTo>
                  <a:cubicBezTo>
                    <a:pt x="414" y="166"/>
                    <a:pt x="410" y="169"/>
                    <a:pt x="409" y="173"/>
                  </a:cubicBezTo>
                  <a:cubicBezTo>
                    <a:pt x="405" y="182"/>
                    <a:pt x="411" y="191"/>
                    <a:pt x="418" y="202"/>
                  </a:cubicBezTo>
                  <a:cubicBezTo>
                    <a:pt x="425" y="213"/>
                    <a:pt x="432" y="225"/>
                    <a:pt x="428" y="234"/>
                  </a:cubicBezTo>
                  <a:cubicBezTo>
                    <a:pt x="421" y="245"/>
                    <a:pt x="410" y="254"/>
                    <a:pt x="398" y="260"/>
                  </a:cubicBezTo>
                  <a:cubicBezTo>
                    <a:pt x="398" y="260"/>
                    <a:pt x="398" y="260"/>
                    <a:pt x="398" y="260"/>
                  </a:cubicBezTo>
                  <a:cubicBezTo>
                    <a:pt x="396" y="261"/>
                    <a:pt x="395" y="262"/>
                    <a:pt x="393" y="262"/>
                  </a:cubicBezTo>
                  <a:cubicBezTo>
                    <a:pt x="393" y="263"/>
                    <a:pt x="392" y="263"/>
                    <a:pt x="392" y="263"/>
                  </a:cubicBezTo>
                  <a:cubicBezTo>
                    <a:pt x="383" y="267"/>
                    <a:pt x="373" y="269"/>
                    <a:pt x="365" y="270"/>
                  </a:cubicBezTo>
                  <a:cubicBezTo>
                    <a:pt x="341" y="273"/>
                    <a:pt x="343" y="287"/>
                    <a:pt x="344" y="300"/>
                  </a:cubicBezTo>
                  <a:cubicBezTo>
                    <a:pt x="344" y="305"/>
                    <a:pt x="345" y="309"/>
                    <a:pt x="344" y="315"/>
                  </a:cubicBezTo>
                  <a:cubicBezTo>
                    <a:pt x="344" y="338"/>
                    <a:pt x="343" y="352"/>
                    <a:pt x="340" y="355"/>
                  </a:cubicBezTo>
                  <a:cubicBezTo>
                    <a:pt x="339" y="355"/>
                    <a:pt x="337" y="353"/>
                    <a:pt x="333" y="349"/>
                  </a:cubicBezTo>
                  <a:cubicBezTo>
                    <a:pt x="326" y="341"/>
                    <a:pt x="320" y="338"/>
                    <a:pt x="314" y="338"/>
                  </a:cubicBezTo>
                  <a:cubicBezTo>
                    <a:pt x="310" y="338"/>
                    <a:pt x="307" y="339"/>
                    <a:pt x="305" y="343"/>
                  </a:cubicBezTo>
                  <a:cubicBezTo>
                    <a:pt x="296" y="355"/>
                    <a:pt x="307" y="389"/>
                    <a:pt x="309" y="395"/>
                  </a:cubicBezTo>
                  <a:cubicBezTo>
                    <a:pt x="316" y="416"/>
                    <a:pt x="350" y="440"/>
                    <a:pt x="375" y="458"/>
                  </a:cubicBezTo>
                  <a:cubicBezTo>
                    <a:pt x="376" y="458"/>
                    <a:pt x="376" y="458"/>
                    <a:pt x="376" y="458"/>
                  </a:cubicBezTo>
                  <a:cubicBezTo>
                    <a:pt x="312" y="440"/>
                    <a:pt x="276" y="416"/>
                    <a:pt x="277" y="392"/>
                  </a:cubicBezTo>
                  <a:cubicBezTo>
                    <a:pt x="278" y="373"/>
                    <a:pt x="285" y="367"/>
                    <a:pt x="292" y="361"/>
                  </a:cubicBezTo>
                  <a:cubicBezTo>
                    <a:pt x="298" y="356"/>
                    <a:pt x="306" y="349"/>
                    <a:pt x="302" y="334"/>
                  </a:cubicBezTo>
                  <a:cubicBezTo>
                    <a:pt x="296" y="315"/>
                    <a:pt x="279" y="309"/>
                    <a:pt x="269" y="307"/>
                  </a:cubicBezTo>
                  <a:cubicBezTo>
                    <a:pt x="275" y="267"/>
                    <a:pt x="261" y="260"/>
                    <a:pt x="256" y="258"/>
                  </a:cubicBezTo>
                  <a:cubicBezTo>
                    <a:pt x="254" y="258"/>
                    <a:pt x="252" y="258"/>
                    <a:pt x="250" y="258"/>
                  </a:cubicBezTo>
                  <a:cubicBezTo>
                    <a:pt x="230" y="258"/>
                    <a:pt x="190" y="284"/>
                    <a:pt x="183" y="299"/>
                  </a:cubicBezTo>
                  <a:cubicBezTo>
                    <a:pt x="180" y="305"/>
                    <a:pt x="179" y="311"/>
                    <a:pt x="177" y="317"/>
                  </a:cubicBezTo>
                  <a:cubicBezTo>
                    <a:pt x="175" y="325"/>
                    <a:pt x="173" y="333"/>
                    <a:pt x="169" y="338"/>
                  </a:cubicBezTo>
                  <a:cubicBezTo>
                    <a:pt x="166" y="330"/>
                    <a:pt x="163" y="310"/>
                    <a:pt x="159" y="279"/>
                  </a:cubicBezTo>
                  <a:cubicBezTo>
                    <a:pt x="157" y="267"/>
                    <a:pt x="157" y="266"/>
                    <a:pt x="156" y="264"/>
                  </a:cubicBezTo>
                  <a:cubicBezTo>
                    <a:pt x="155" y="262"/>
                    <a:pt x="149" y="251"/>
                    <a:pt x="144" y="242"/>
                  </a:cubicBezTo>
                  <a:cubicBezTo>
                    <a:pt x="143" y="240"/>
                    <a:pt x="141" y="238"/>
                    <a:pt x="139" y="238"/>
                  </a:cubicBezTo>
                  <a:cubicBezTo>
                    <a:pt x="133" y="237"/>
                    <a:pt x="115" y="234"/>
                    <a:pt x="107" y="229"/>
                  </a:cubicBezTo>
                  <a:cubicBezTo>
                    <a:pt x="104" y="228"/>
                    <a:pt x="102" y="227"/>
                    <a:pt x="99" y="229"/>
                  </a:cubicBezTo>
                  <a:cubicBezTo>
                    <a:pt x="97" y="230"/>
                    <a:pt x="96" y="232"/>
                    <a:pt x="96" y="235"/>
                  </a:cubicBezTo>
                  <a:cubicBezTo>
                    <a:pt x="96" y="248"/>
                    <a:pt x="95" y="266"/>
                    <a:pt x="94" y="272"/>
                  </a:cubicBezTo>
                  <a:cubicBezTo>
                    <a:pt x="90" y="279"/>
                    <a:pt x="73" y="304"/>
                    <a:pt x="48" y="360"/>
                  </a:cubicBezTo>
                  <a:cubicBezTo>
                    <a:pt x="39" y="383"/>
                    <a:pt x="34" y="415"/>
                    <a:pt x="33" y="450"/>
                  </a:cubicBezTo>
                  <a:cubicBezTo>
                    <a:pt x="34" y="435"/>
                    <a:pt x="39" y="420"/>
                    <a:pt x="46" y="402"/>
                  </a:cubicBezTo>
                  <a:cubicBezTo>
                    <a:pt x="47" y="403"/>
                    <a:pt x="48" y="403"/>
                    <a:pt x="50" y="403"/>
                  </a:cubicBezTo>
                  <a:cubicBezTo>
                    <a:pt x="54" y="403"/>
                    <a:pt x="54" y="403"/>
                    <a:pt x="54" y="403"/>
                  </a:cubicBezTo>
                  <a:cubicBezTo>
                    <a:pt x="51" y="406"/>
                    <a:pt x="48" y="412"/>
                    <a:pt x="46" y="429"/>
                  </a:cubicBezTo>
                  <a:cubicBezTo>
                    <a:pt x="45" y="443"/>
                    <a:pt x="44" y="458"/>
                    <a:pt x="46" y="469"/>
                  </a:cubicBezTo>
                  <a:cubicBezTo>
                    <a:pt x="48" y="488"/>
                    <a:pt x="54" y="497"/>
                    <a:pt x="64" y="497"/>
                  </a:cubicBezTo>
                  <a:cubicBezTo>
                    <a:pt x="64" y="497"/>
                    <a:pt x="64" y="497"/>
                    <a:pt x="65" y="497"/>
                  </a:cubicBezTo>
                  <a:cubicBezTo>
                    <a:pt x="76" y="496"/>
                    <a:pt x="81" y="483"/>
                    <a:pt x="80" y="459"/>
                  </a:cubicBezTo>
                  <a:cubicBezTo>
                    <a:pt x="80" y="459"/>
                    <a:pt x="77" y="413"/>
                    <a:pt x="65" y="403"/>
                  </a:cubicBezTo>
                  <a:cubicBezTo>
                    <a:pt x="194" y="403"/>
                    <a:pt x="194" y="403"/>
                    <a:pt x="194" y="403"/>
                  </a:cubicBezTo>
                  <a:cubicBezTo>
                    <a:pt x="194" y="443"/>
                    <a:pt x="198" y="482"/>
                    <a:pt x="204" y="519"/>
                  </a:cubicBezTo>
                  <a:cubicBezTo>
                    <a:pt x="46" y="519"/>
                    <a:pt x="46" y="519"/>
                    <a:pt x="46" y="519"/>
                  </a:cubicBezTo>
                  <a:cubicBezTo>
                    <a:pt x="45" y="519"/>
                    <a:pt x="45" y="519"/>
                    <a:pt x="44" y="519"/>
                  </a:cubicBezTo>
                  <a:cubicBezTo>
                    <a:pt x="38" y="498"/>
                    <a:pt x="35" y="482"/>
                    <a:pt x="33" y="468"/>
                  </a:cubicBezTo>
                  <a:cubicBezTo>
                    <a:pt x="34" y="487"/>
                    <a:pt x="36" y="506"/>
                    <a:pt x="39" y="526"/>
                  </a:cubicBezTo>
                  <a:cubicBezTo>
                    <a:pt x="39" y="526"/>
                    <a:pt x="39" y="526"/>
                    <a:pt x="39" y="526"/>
                  </a:cubicBezTo>
                  <a:cubicBezTo>
                    <a:pt x="39" y="526"/>
                    <a:pt x="39" y="527"/>
                    <a:pt x="39" y="527"/>
                  </a:cubicBezTo>
                  <a:cubicBezTo>
                    <a:pt x="39" y="530"/>
                    <a:pt x="40" y="533"/>
                    <a:pt x="40" y="536"/>
                  </a:cubicBezTo>
                  <a:cubicBezTo>
                    <a:pt x="40" y="535"/>
                    <a:pt x="39" y="533"/>
                    <a:pt x="39" y="532"/>
                  </a:cubicBezTo>
                  <a:cubicBezTo>
                    <a:pt x="38" y="529"/>
                    <a:pt x="37" y="526"/>
                    <a:pt x="36" y="523"/>
                  </a:cubicBezTo>
                  <a:cubicBezTo>
                    <a:pt x="35" y="521"/>
                    <a:pt x="34" y="520"/>
                    <a:pt x="34" y="518"/>
                  </a:cubicBezTo>
                  <a:cubicBezTo>
                    <a:pt x="32" y="513"/>
                    <a:pt x="31" y="509"/>
                    <a:pt x="30" y="505"/>
                  </a:cubicBezTo>
                  <a:cubicBezTo>
                    <a:pt x="29" y="504"/>
                    <a:pt x="29" y="503"/>
                    <a:pt x="28" y="501"/>
                  </a:cubicBezTo>
                  <a:cubicBezTo>
                    <a:pt x="27" y="496"/>
                    <a:pt x="26" y="492"/>
                    <a:pt x="25" y="487"/>
                  </a:cubicBezTo>
                  <a:cubicBezTo>
                    <a:pt x="24" y="486"/>
                    <a:pt x="24" y="485"/>
                    <a:pt x="24" y="484"/>
                  </a:cubicBezTo>
                  <a:cubicBezTo>
                    <a:pt x="23" y="479"/>
                    <a:pt x="22" y="474"/>
                    <a:pt x="21" y="469"/>
                  </a:cubicBezTo>
                  <a:cubicBezTo>
                    <a:pt x="21" y="468"/>
                    <a:pt x="20" y="467"/>
                    <a:pt x="20" y="467"/>
                  </a:cubicBezTo>
                  <a:cubicBezTo>
                    <a:pt x="19" y="461"/>
                    <a:pt x="18" y="456"/>
                    <a:pt x="18" y="451"/>
                  </a:cubicBezTo>
                  <a:cubicBezTo>
                    <a:pt x="18" y="450"/>
                    <a:pt x="17" y="450"/>
                    <a:pt x="17" y="449"/>
                  </a:cubicBezTo>
                  <a:cubicBezTo>
                    <a:pt x="17" y="444"/>
                    <a:pt x="16" y="438"/>
                    <a:pt x="15" y="433"/>
                  </a:cubicBezTo>
                  <a:cubicBezTo>
                    <a:pt x="15" y="432"/>
                    <a:pt x="15" y="432"/>
                    <a:pt x="15" y="431"/>
                  </a:cubicBezTo>
                  <a:cubicBezTo>
                    <a:pt x="15" y="426"/>
                    <a:pt x="14" y="420"/>
                    <a:pt x="14" y="414"/>
                  </a:cubicBezTo>
                  <a:cubicBezTo>
                    <a:pt x="14" y="414"/>
                    <a:pt x="14" y="414"/>
                    <a:pt x="14" y="413"/>
                  </a:cubicBezTo>
                  <a:cubicBezTo>
                    <a:pt x="14" y="407"/>
                    <a:pt x="14" y="402"/>
                    <a:pt x="14" y="396"/>
                  </a:cubicBezTo>
                  <a:cubicBezTo>
                    <a:pt x="14" y="186"/>
                    <a:pt x="185" y="14"/>
                    <a:pt x="395" y="14"/>
                  </a:cubicBezTo>
                  <a:moveTo>
                    <a:pt x="122" y="662"/>
                  </a:moveTo>
                  <a:cubicBezTo>
                    <a:pt x="246" y="662"/>
                    <a:pt x="246" y="662"/>
                    <a:pt x="246" y="662"/>
                  </a:cubicBezTo>
                  <a:cubicBezTo>
                    <a:pt x="248" y="666"/>
                    <a:pt x="250" y="670"/>
                    <a:pt x="252" y="674"/>
                  </a:cubicBezTo>
                  <a:cubicBezTo>
                    <a:pt x="275" y="720"/>
                    <a:pt x="302" y="753"/>
                    <a:pt x="333" y="772"/>
                  </a:cubicBezTo>
                  <a:cubicBezTo>
                    <a:pt x="251" y="759"/>
                    <a:pt x="178" y="719"/>
                    <a:pt x="122" y="662"/>
                  </a:cubicBezTo>
                  <a:moveTo>
                    <a:pt x="458" y="772"/>
                  </a:moveTo>
                  <a:cubicBezTo>
                    <a:pt x="487" y="754"/>
                    <a:pt x="514" y="723"/>
                    <a:pt x="536" y="680"/>
                  </a:cubicBezTo>
                  <a:cubicBezTo>
                    <a:pt x="541" y="676"/>
                    <a:pt x="544" y="671"/>
                    <a:pt x="543" y="667"/>
                  </a:cubicBezTo>
                  <a:cubicBezTo>
                    <a:pt x="543" y="666"/>
                    <a:pt x="543" y="666"/>
                    <a:pt x="543" y="666"/>
                  </a:cubicBezTo>
                  <a:cubicBezTo>
                    <a:pt x="544" y="664"/>
                    <a:pt x="544" y="663"/>
                    <a:pt x="545" y="662"/>
                  </a:cubicBezTo>
                  <a:cubicBezTo>
                    <a:pt x="605" y="662"/>
                    <a:pt x="605" y="662"/>
                    <a:pt x="605" y="662"/>
                  </a:cubicBezTo>
                  <a:cubicBezTo>
                    <a:pt x="603" y="663"/>
                    <a:pt x="600" y="665"/>
                    <a:pt x="597" y="667"/>
                  </a:cubicBezTo>
                  <a:cubicBezTo>
                    <a:pt x="594" y="669"/>
                    <a:pt x="592" y="670"/>
                    <a:pt x="589" y="672"/>
                  </a:cubicBezTo>
                  <a:cubicBezTo>
                    <a:pt x="585" y="674"/>
                    <a:pt x="585" y="674"/>
                    <a:pt x="585" y="674"/>
                  </a:cubicBezTo>
                  <a:cubicBezTo>
                    <a:pt x="570" y="684"/>
                    <a:pt x="561" y="689"/>
                    <a:pt x="565" y="697"/>
                  </a:cubicBezTo>
                  <a:cubicBezTo>
                    <a:pt x="566" y="700"/>
                    <a:pt x="570" y="702"/>
                    <a:pt x="574" y="702"/>
                  </a:cubicBezTo>
                  <a:cubicBezTo>
                    <a:pt x="585" y="702"/>
                    <a:pt x="613" y="684"/>
                    <a:pt x="619" y="673"/>
                  </a:cubicBezTo>
                  <a:cubicBezTo>
                    <a:pt x="622" y="668"/>
                    <a:pt x="621" y="664"/>
                    <a:pt x="619" y="662"/>
                  </a:cubicBezTo>
                  <a:cubicBezTo>
                    <a:pt x="669" y="662"/>
                    <a:pt x="669" y="662"/>
                    <a:pt x="669" y="662"/>
                  </a:cubicBezTo>
                  <a:cubicBezTo>
                    <a:pt x="613" y="719"/>
                    <a:pt x="540" y="759"/>
                    <a:pt x="458" y="772"/>
                  </a:cubicBezTo>
                </a:path>
              </a:pathLst>
            </a:custGeom>
            <a:solidFill>
              <a:srgbClr val="FFFFFF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1" name="Freeform 122">
              <a:extLst>
                <a:ext uri="{FF2B5EF4-FFF2-40B4-BE49-F238E27FC236}">
                  <a16:creationId xmlns="" xmlns:a16="http://schemas.microsoft.com/office/drawing/2014/main" id="{B8B2D744-4BB5-4705-B756-44789A08C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74652" y="896592"/>
              <a:ext cx="598488" cy="419100"/>
            </a:xfrm>
            <a:custGeom>
              <a:avLst/>
              <a:gdLst>
                <a:gd name="T0" fmla="*/ 248018 w 794"/>
                <a:gd name="T1" fmla="*/ 0 h 460"/>
                <a:gd name="T2" fmla="*/ 159817 w 794"/>
                <a:gd name="T3" fmla="*/ 35522 h 460"/>
                <a:gd name="T4" fmla="*/ 2262 w 794"/>
                <a:gd name="T5" fmla="*/ 192181 h 460"/>
                <a:gd name="T6" fmla="*/ 9800 w 794"/>
                <a:gd name="T7" fmla="*/ 193091 h 460"/>
                <a:gd name="T8" fmla="*/ 213341 w 794"/>
                <a:gd name="T9" fmla="*/ 29146 h 460"/>
                <a:gd name="T10" fmla="*/ 211079 w 794"/>
                <a:gd name="T11" fmla="*/ 222237 h 460"/>
                <a:gd name="T12" fmla="*/ 181679 w 794"/>
                <a:gd name="T13" fmla="*/ 245918 h 460"/>
                <a:gd name="T14" fmla="*/ 339235 w 794"/>
                <a:gd name="T15" fmla="*/ 165767 h 460"/>
                <a:gd name="T16" fmla="*/ 370897 w 794"/>
                <a:gd name="T17" fmla="*/ 237721 h 460"/>
                <a:gd name="T18" fmla="*/ 279680 w 794"/>
                <a:gd name="T19" fmla="*/ 295102 h 460"/>
                <a:gd name="T20" fmla="*/ 278173 w 794"/>
                <a:gd name="T21" fmla="*/ 296924 h 460"/>
                <a:gd name="T22" fmla="*/ 206556 w 794"/>
                <a:gd name="T23" fmla="*/ 372521 h 460"/>
                <a:gd name="T24" fmla="*/ 55785 w 794"/>
                <a:gd name="T25" fmla="*/ 392559 h 460"/>
                <a:gd name="T26" fmla="*/ 61062 w 794"/>
                <a:gd name="T27" fmla="*/ 398934 h 460"/>
                <a:gd name="T28" fmla="*/ 233695 w 794"/>
                <a:gd name="T29" fmla="*/ 369788 h 460"/>
                <a:gd name="T30" fmla="*/ 266865 w 794"/>
                <a:gd name="T31" fmla="*/ 397113 h 460"/>
                <a:gd name="T32" fmla="*/ 290988 w 794"/>
                <a:gd name="T33" fmla="*/ 389826 h 460"/>
                <a:gd name="T34" fmla="*/ 324912 w 794"/>
                <a:gd name="T35" fmla="*/ 418972 h 460"/>
                <a:gd name="T36" fmla="*/ 365620 w 794"/>
                <a:gd name="T37" fmla="*/ 373432 h 460"/>
                <a:gd name="T38" fmla="*/ 399543 w 794"/>
                <a:gd name="T39" fmla="*/ 402577 h 460"/>
                <a:gd name="T40" fmla="*/ 460606 w 794"/>
                <a:gd name="T41" fmla="*/ 306943 h 460"/>
                <a:gd name="T42" fmla="*/ 598561 w 794"/>
                <a:gd name="T43" fmla="*/ 262313 h 460"/>
                <a:gd name="T44" fmla="*/ 561622 w 794"/>
                <a:gd name="T45" fmla="*/ 0 h 460"/>
                <a:gd name="T46" fmla="*/ 588007 w 794"/>
                <a:gd name="T47" fmla="*/ 74686 h 460"/>
                <a:gd name="T48" fmla="*/ 221633 w 794"/>
                <a:gd name="T49" fmla="*/ 122048 h 460"/>
                <a:gd name="T50" fmla="*/ 248018 w 794"/>
                <a:gd name="T51" fmla="*/ 12751 h 460"/>
                <a:gd name="T52" fmla="*/ 588007 w 794"/>
                <a:gd name="T53" fmla="*/ 44630 h 460"/>
                <a:gd name="T54" fmla="*/ 221633 w 794"/>
                <a:gd name="T55" fmla="*/ 61935 h 460"/>
                <a:gd name="T56" fmla="*/ 248018 w 794"/>
                <a:gd name="T57" fmla="*/ 12751 h 460"/>
                <a:gd name="T58" fmla="*/ 241988 w 794"/>
                <a:gd name="T59" fmla="*/ 360680 h 460"/>
                <a:gd name="T60" fmla="*/ 284957 w 794"/>
                <a:gd name="T61" fmla="*/ 306943 h 460"/>
                <a:gd name="T62" fmla="*/ 288727 w 794"/>
                <a:gd name="T63" fmla="*/ 367056 h 460"/>
                <a:gd name="T64" fmla="*/ 347527 w 794"/>
                <a:gd name="T65" fmla="*/ 389826 h 460"/>
                <a:gd name="T66" fmla="*/ 301542 w 794"/>
                <a:gd name="T67" fmla="*/ 386183 h 460"/>
                <a:gd name="T68" fmla="*/ 325665 w 794"/>
                <a:gd name="T69" fmla="*/ 306943 h 460"/>
                <a:gd name="T70" fmla="*/ 367881 w 794"/>
                <a:gd name="T71" fmla="*/ 340642 h 460"/>
                <a:gd name="T72" fmla="*/ 347527 w 794"/>
                <a:gd name="T73" fmla="*/ 389826 h 460"/>
                <a:gd name="T74" fmla="*/ 388235 w 794"/>
                <a:gd name="T75" fmla="*/ 387094 h 460"/>
                <a:gd name="T76" fmla="*/ 393512 w 794"/>
                <a:gd name="T77" fmla="*/ 306943 h 460"/>
                <a:gd name="T78" fmla="*/ 422159 w 794"/>
                <a:gd name="T79" fmla="*/ 373432 h 460"/>
                <a:gd name="T80" fmla="*/ 300034 w 794"/>
                <a:gd name="T81" fmla="*/ 294191 h 460"/>
                <a:gd name="T82" fmla="*/ 376928 w 794"/>
                <a:gd name="T83" fmla="*/ 248651 h 460"/>
                <a:gd name="T84" fmla="*/ 335466 w 794"/>
                <a:gd name="T85" fmla="*/ 153927 h 460"/>
                <a:gd name="T86" fmla="*/ 221633 w 794"/>
                <a:gd name="T87" fmla="*/ 134800 h 460"/>
                <a:gd name="T88" fmla="*/ 588007 w 794"/>
                <a:gd name="T89" fmla="*/ 262313 h 4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94" h="460">
                  <a:moveTo>
                    <a:pt x="745" y="0"/>
                  </a:moveTo>
                  <a:cubicBezTo>
                    <a:pt x="329" y="0"/>
                    <a:pt x="329" y="0"/>
                    <a:pt x="329" y="0"/>
                  </a:cubicBezTo>
                  <a:cubicBezTo>
                    <a:pt x="313" y="0"/>
                    <a:pt x="299" y="7"/>
                    <a:pt x="290" y="20"/>
                  </a:cubicBezTo>
                  <a:cubicBezTo>
                    <a:pt x="278" y="14"/>
                    <a:pt x="248" y="8"/>
                    <a:pt x="212" y="39"/>
                  </a:cubicBezTo>
                  <a:cubicBezTo>
                    <a:pt x="168" y="77"/>
                    <a:pt x="6" y="200"/>
                    <a:pt x="4" y="201"/>
                  </a:cubicBezTo>
                  <a:cubicBezTo>
                    <a:pt x="1" y="204"/>
                    <a:pt x="0" y="208"/>
                    <a:pt x="3" y="211"/>
                  </a:cubicBezTo>
                  <a:cubicBezTo>
                    <a:pt x="4" y="213"/>
                    <a:pt x="6" y="214"/>
                    <a:pt x="8" y="214"/>
                  </a:cubicBezTo>
                  <a:cubicBezTo>
                    <a:pt x="10" y="214"/>
                    <a:pt x="11" y="213"/>
                    <a:pt x="13" y="212"/>
                  </a:cubicBezTo>
                  <a:cubicBezTo>
                    <a:pt x="14" y="211"/>
                    <a:pt x="177" y="88"/>
                    <a:pt x="221" y="50"/>
                  </a:cubicBezTo>
                  <a:cubicBezTo>
                    <a:pt x="251" y="24"/>
                    <a:pt x="274" y="28"/>
                    <a:pt x="283" y="32"/>
                  </a:cubicBezTo>
                  <a:cubicBezTo>
                    <a:pt x="281" y="37"/>
                    <a:pt x="280" y="43"/>
                    <a:pt x="280" y="49"/>
                  </a:cubicBezTo>
                  <a:cubicBezTo>
                    <a:pt x="280" y="244"/>
                    <a:pt x="280" y="244"/>
                    <a:pt x="280" y="244"/>
                  </a:cubicBezTo>
                  <a:cubicBezTo>
                    <a:pt x="260" y="253"/>
                    <a:pt x="246" y="259"/>
                    <a:pt x="245" y="260"/>
                  </a:cubicBezTo>
                  <a:cubicBezTo>
                    <a:pt x="241" y="262"/>
                    <a:pt x="240" y="266"/>
                    <a:pt x="241" y="270"/>
                  </a:cubicBezTo>
                  <a:cubicBezTo>
                    <a:pt x="243" y="273"/>
                    <a:pt x="247" y="275"/>
                    <a:pt x="251" y="273"/>
                  </a:cubicBezTo>
                  <a:cubicBezTo>
                    <a:pt x="252" y="272"/>
                    <a:pt x="410" y="198"/>
                    <a:pt x="450" y="182"/>
                  </a:cubicBezTo>
                  <a:cubicBezTo>
                    <a:pt x="479" y="170"/>
                    <a:pt x="498" y="184"/>
                    <a:pt x="507" y="201"/>
                  </a:cubicBezTo>
                  <a:cubicBezTo>
                    <a:pt x="516" y="221"/>
                    <a:pt x="514" y="248"/>
                    <a:pt x="492" y="261"/>
                  </a:cubicBezTo>
                  <a:cubicBezTo>
                    <a:pt x="482" y="267"/>
                    <a:pt x="464" y="275"/>
                    <a:pt x="444" y="285"/>
                  </a:cubicBezTo>
                  <a:cubicBezTo>
                    <a:pt x="411" y="300"/>
                    <a:pt x="381" y="315"/>
                    <a:pt x="371" y="324"/>
                  </a:cubicBezTo>
                  <a:cubicBezTo>
                    <a:pt x="371" y="324"/>
                    <a:pt x="370" y="324"/>
                    <a:pt x="370" y="325"/>
                  </a:cubicBezTo>
                  <a:cubicBezTo>
                    <a:pt x="370" y="325"/>
                    <a:pt x="369" y="325"/>
                    <a:pt x="369" y="326"/>
                  </a:cubicBezTo>
                  <a:cubicBezTo>
                    <a:pt x="366" y="329"/>
                    <a:pt x="361" y="334"/>
                    <a:pt x="356" y="340"/>
                  </a:cubicBezTo>
                  <a:cubicBezTo>
                    <a:pt x="336" y="363"/>
                    <a:pt x="303" y="401"/>
                    <a:pt x="274" y="409"/>
                  </a:cubicBezTo>
                  <a:cubicBezTo>
                    <a:pt x="236" y="419"/>
                    <a:pt x="82" y="424"/>
                    <a:pt x="80" y="424"/>
                  </a:cubicBezTo>
                  <a:cubicBezTo>
                    <a:pt x="76" y="424"/>
                    <a:pt x="73" y="428"/>
                    <a:pt x="74" y="431"/>
                  </a:cubicBezTo>
                  <a:cubicBezTo>
                    <a:pt x="74" y="435"/>
                    <a:pt x="77" y="438"/>
                    <a:pt x="81" y="438"/>
                  </a:cubicBezTo>
                  <a:cubicBezTo>
                    <a:pt x="81" y="438"/>
                    <a:pt x="81" y="438"/>
                    <a:pt x="81" y="438"/>
                  </a:cubicBezTo>
                  <a:cubicBezTo>
                    <a:pt x="87" y="438"/>
                    <a:pt x="238" y="433"/>
                    <a:pt x="278" y="422"/>
                  </a:cubicBezTo>
                  <a:cubicBezTo>
                    <a:pt x="289" y="419"/>
                    <a:pt x="299" y="413"/>
                    <a:pt x="310" y="406"/>
                  </a:cubicBezTo>
                  <a:cubicBezTo>
                    <a:pt x="314" y="416"/>
                    <a:pt x="322" y="425"/>
                    <a:pt x="333" y="431"/>
                  </a:cubicBezTo>
                  <a:cubicBezTo>
                    <a:pt x="339" y="434"/>
                    <a:pt x="347" y="436"/>
                    <a:pt x="354" y="436"/>
                  </a:cubicBezTo>
                  <a:cubicBezTo>
                    <a:pt x="365" y="436"/>
                    <a:pt x="376" y="431"/>
                    <a:pt x="385" y="423"/>
                  </a:cubicBezTo>
                  <a:cubicBezTo>
                    <a:pt x="386" y="425"/>
                    <a:pt x="386" y="426"/>
                    <a:pt x="386" y="428"/>
                  </a:cubicBezTo>
                  <a:cubicBezTo>
                    <a:pt x="391" y="440"/>
                    <a:pt x="399" y="450"/>
                    <a:pt x="410" y="455"/>
                  </a:cubicBezTo>
                  <a:cubicBezTo>
                    <a:pt x="417" y="459"/>
                    <a:pt x="424" y="460"/>
                    <a:pt x="431" y="460"/>
                  </a:cubicBezTo>
                  <a:cubicBezTo>
                    <a:pt x="449" y="460"/>
                    <a:pt x="465" y="451"/>
                    <a:pt x="474" y="434"/>
                  </a:cubicBezTo>
                  <a:cubicBezTo>
                    <a:pt x="485" y="410"/>
                    <a:pt x="485" y="410"/>
                    <a:pt x="485" y="410"/>
                  </a:cubicBezTo>
                  <a:cubicBezTo>
                    <a:pt x="489" y="421"/>
                    <a:pt x="497" y="431"/>
                    <a:pt x="509" y="437"/>
                  </a:cubicBezTo>
                  <a:cubicBezTo>
                    <a:pt x="516" y="440"/>
                    <a:pt x="523" y="442"/>
                    <a:pt x="530" y="442"/>
                  </a:cubicBezTo>
                  <a:cubicBezTo>
                    <a:pt x="547" y="442"/>
                    <a:pt x="564" y="432"/>
                    <a:pt x="572" y="416"/>
                  </a:cubicBezTo>
                  <a:cubicBezTo>
                    <a:pt x="611" y="337"/>
                    <a:pt x="611" y="337"/>
                    <a:pt x="611" y="337"/>
                  </a:cubicBezTo>
                  <a:cubicBezTo>
                    <a:pt x="745" y="337"/>
                    <a:pt x="745" y="337"/>
                    <a:pt x="745" y="337"/>
                  </a:cubicBezTo>
                  <a:cubicBezTo>
                    <a:pt x="772" y="337"/>
                    <a:pt x="794" y="315"/>
                    <a:pt x="794" y="288"/>
                  </a:cubicBezTo>
                  <a:cubicBezTo>
                    <a:pt x="794" y="49"/>
                    <a:pt x="794" y="49"/>
                    <a:pt x="794" y="49"/>
                  </a:cubicBezTo>
                  <a:cubicBezTo>
                    <a:pt x="794" y="22"/>
                    <a:pt x="772" y="0"/>
                    <a:pt x="745" y="0"/>
                  </a:cubicBezTo>
                  <a:moveTo>
                    <a:pt x="294" y="82"/>
                  </a:moveTo>
                  <a:cubicBezTo>
                    <a:pt x="780" y="82"/>
                    <a:pt x="780" y="82"/>
                    <a:pt x="780" y="82"/>
                  </a:cubicBezTo>
                  <a:cubicBezTo>
                    <a:pt x="780" y="134"/>
                    <a:pt x="780" y="134"/>
                    <a:pt x="780" y="134"/>
                  </a:cubicBezTo>
                  <a:cubicBezTo>
                    <a:pt x="294" y="134"/>
                    <a:pt x="294" y="134"/>
                    <a:pt x="294" y="134"/>
                  </a:cubicBezTo>
                  <a:lnTo>
                    <a:pt x="294" y="82"/>
                  </a:lnTo>
                  <a:close/>
                  <a:moveTo>
                    <a:pt x="329" y="14"/>
                  </a:moveTo>
                  <a:cubicBezTo>
                    <a:pt x="745" y="14"/>
                    <a:pt x="745" y="14"/>
                    <a:pt x="745" y="14"/>
                  </a:cubicBezTo>
                  <a:cubicBezTo>
                    <a:pt x="765" y="14"/>
                    <a:pt x="780" y="29"/>
                    <a:pt x="780" y="49"/>
                  </a:cubicBezTo>
                  <a:cubicBezTo>
                    <a:pt x="780" y="68"/>
                    <a:pt x="780" y="68"/>
                    <a:pt x="780" y="68"/>
                  </a:cubicBezTo>
                  <a:cubicBezTo>
                    <a:pt x="294" y="68"/>
                    <a:pt x="294" y="68"/>
                    <a:pt x="294" y="68"/>
                  </a:cubicBezTo>
                  <a:cubicBezTo>
                    <a:pt x="294" y="49"/>
                    <a:pt x="294" y="49"/>
                    <a:pt x="294" y="49"/>
                  </a:cubicBezTo>
                  <a:cubicBezTo>
                    <a:pt x="294" y="29"/>
                    <a:pt x="310" y="14"/>
                    <a:pt x="329" y="14"/>
                  </a:cubicBezTo>
                  <a:moveTo>
                    <a:pt x="339" y="418"/>
                  </a:moveTo>
                  <a:cubicBezTo>
                    <a:pt x="330" y="414"/>
                    <a:pt x="324" y="406"/>
                    <a:pt x="321" y="396"/>
                  </a:cubicBezTo>
                  <a:cubicBezTo>
                    <a:pt x="338" y="382"/>
                    <a:pt x="354" y="364"/>
                    <a:pt x="366" y="350"/>
                  </a:cubicBezTo>
                  <a:cubicBezTo>
                    <a:pt x="371" y="345"/>
                    <a:pt x="375" y="340"/>
                    <a:pt x="378" y="337"/>
                  </a:cubicBezTo>
                  <a:cubicBezTo>
                    <a:pt x="416" y="337"/>
                    <a:pt x="416" y="337"/>
                    <a:pt x="416" y="337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75" y="420"/>
                    <a:pt x="355" y="426"/>
                    <a:pt x="339" y="418"/>
                  </a:cubicBezTo>
                  <a:moveTo>
                    <a:pt x="461" y="428"/>
                  </a:moveTo>
                  <a:cubicBezTo>
                    <a:pt x="453" y="444"/>
                    <a:pt x="433" y="451"/>
                    <a:pt x="416" y="443"/>
                  </a:cubicBezTo>
                  <a:cubicBezTo>
                    <a:pt x="409" y="439"/>
                    <a:pt x="403" y="432"/>
                    <a:pt x="400" y="424"/>
                  </a:cubicBezTo>
                  <a:cubicBezTo>
                    <a:pt x="397" y="415"/>
                    <a:pt x="398" y="406"/>
                    <a:pt x="401" y="398"/>
                  </a:cubicBezTo>
                  <a:cubicBezTo>
                    <a:pt x="432" y="337"/>
                    <a:pt x="432" y="337"/>
                    <a:pt x="432" y="337"/>
                  </a:cubicBezTo>
                  <a:cubicBezTo>
                    <a:pt x="506" y="337"/>
                    <a:pt x="506" y="337"/>
                    <a:pt x="506" y="337"/>
                  </a:cubicBezTo>
                  <a:cubicBezTo>
                    <a:pt x="488" y="374"/>
                    <a:pt x="488" y="374"/>
                    <a:pt x="488" y="374"/>
                  </a:cubicBezTo>
                  <a:cubicBezTo>
                    <a:pt x="488" y="374"/>
                    <a:pt x="488" y="374"/>
                    <a:pt x="488" y="374"/>
                  </a:cubicBezTo>
                  <a:lnTo>
                    <a:pt x="461" y="428"/>
                  </a:lnTo>
                  <a:close/>
                  <a:moveTo>
                    <a:pt x="560" y="410"/>
                  </a:moveTo>
                  <a:cubicBezTo>
                    <a:pt x="552" y="426"/>
                    <a:pt x="532" y="433"/>
                    <a:pt x="515" y="425"/>
                  </a:cubicBezTo>
                  <a:cubicBezTo>
                    <a:pt x="499" y="416"/>
                    <a:pt x="492" y="397"/>
                    <a:pt x="500" y="380"/>
                  </a:cubicBezTo>
                  <a:cubicBezTo>
                    <a:pt x="522" y="337"/>
                    <a:pt x="522" y="337"/>
                    <a:pt x="522" y="337"/>
                  </a:cubicBezTo>
                  <a:cubicBezTo>
                    <a:pt x="596" y="337"/>
                    <a:pt x="596" y="337"/>
                    <a:pt x="596" y="337"/>
                  </a:cubicBezTo>
                  <a:lnTo>
                    <a:pt x="560" y="410"/>
                  </a:lnTo>
                  <a:close/>
                  <a:moveTo>
                    <a:pt x="745" y="323"/>
                  </a:moveTo>
                  <a:cubicBezTo>
                    <a:pt x="398" y="323"/>
                    <a:pt x="398" y="323"/>
                    <a:pt x="398" y="323"/>
                  </a:cubicBezTo>
                  <a:cubicBezTo>
                    <a:pt x="412" y="315"/>
                    <a:pt x="432" y="306"/>
                    <a:pt x="450" y="297"/>
                  </a:cubicBezTo>
                  <a:cubicBezTo>
                    <a:pt x="470" y="288"/>
                    <a:pt x="489" y="279"/>
                    <a:pt x="500" y="273"/>
                  </a:cubicBezTo>
                  <a:cubicBezTo>
                    <a:pt x="529" y="255"/>
                    <a:pt x="531" y="220"/>
                    <a:pt x="519" y="195"/>
                  </a:cubicBezTo>
                  <a:cubicBezTo>
                    <a:pt x="509" y="174"/>
                    <a:pt x="483" y="154"/>
                    <a:pt x="445" y="169"/>
                  </a:cubicBezTo>
                  <a:cubicBezTo>
                    <a:pt x="419" y="179"/>
                    <a:pt x="345" y="214"/>
                    <a:pt x="294" y="237"/>
                  </a:cubicBezTo>
                  <a:cubicBezTo>
                    <a:pt x="294" y="148"/>
                    <a:pt x="294" y="148"/>
                    <a:pt x="294" y="148"/>
                  </a:cubicBezTo>
                  <a:cubicBezTo>
                    <a:pt x="780" y="148"/>
                    <a:pt x="780" y="148"/>
                    <a:pt x="780" y="148"/>
                  </a:cubicBezTo>
                  <a:cubicBezTo>
                    <a:pt x="780" y="288"/>
                    <a:pt x="780" y="288"/>
                    <a:pt x="780" y="288"/>
                  </a:cubicBezTo>
                  <a:cubicBezTo>
                    <a:pt x="780" y="307"/>
                    <a:pt x="765" y="323"/>
                    <a:pt x="745" y="323"/>
                  </a:cubicBez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grpSp>
          <p:nvGrpSpPr>
            <p:cNvPr id="52" name="Group 24">
              <a:extLst>
                <a:ext uri="{FF2B5EF4-FFF2-40B4-BE49-F238E27FC236}">
                  <a16:creationId xmlns="" xmlns:a16="http://schemas.microsoft.com/office/drawing/2014/main" id="{B201B90C-7A99-4C00-8611-6040187C6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2043" y="3603476"/>
              <a:ext cx="590550" cy="550862"/>
              <a:chOff x="2574925" y="5208588"/>
              <a:chExt cx="322262" cy="339725"/>
            </a:xfrm>
          </p:grpSpPr>
          <p:sp>
            <p:nvSpPr>
              <p:cNvPr id="53" name="Freeform 217">
                <a:extLst>
                  <a:ext uri="{FF2B5EF4-FFF2-40B4-BE49-F238E27FC236}">
                    <a16:creationId xmlns="" xmlns:a16="http://schemas.microsoft.com/office/drawing/2014/main" id="{BF10024A-5AD8-4734-B9BD-CE67EE0128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4925" y="5341938"/>
                <a:ext cx="61912" cy="206375"/>
              </a:xfrm>
              <a:custGeom>
                <a:avLst/>
                <a:gdLst>
                  <a:gd name="T0" fmla="*/ 58043 w 112"/>
                  <a:gd name="T1" fmla="*/ 68792 h 366"/>
                  <a:gd name="T2" fmla="*/ 34826 w 112"/>
                  <a:gd name="T3" fmla="*/ 68792 h 366"/>
                  <a:gd name="T4" fmla="*/ 34826 w 112"/>
                  <a:gd name="T5" fmla="*/ 3947 h 366"/>
                  <a:gd name="T6" fmla="*/ 30956 w 112"/>
                  <a:gd name="T7" fmla="*/ 0 h 366"/>
                  <a:gd name="T8" fmla="*/ 27087 w 112"/>
                  <a:gd name="T9" fmla="*/ 3947 h 366"/>
                  <a:gd name="T10" fmla="*/ 27087 w 112"/>
                  <a:gd name="T11" fmla="*/ 68792 h 366"/>
                  <a:gd name="T12" fmla="*/ 3870 w 112"/>
                  <a:gd name="T13" fmla="*/ 68792 h 366"/>
                  <a:gd name="T14" fmla="*/ 0 w 112"/>
                  <a:gd name="T15" fmla="*/ 72739 h 366"/>
                  <a:gd name="T16" fmla="*/ 0 w 112"/>
                  <a:gd name="T17" fmla="*/ 134200 h 366"/>
                  <a:gd name="T18" fmla="*/ 3870 w 112"/>
                  <a:gd name="T19" fmla="*/ 138147 h 366"/>
                  <a:gd name="T20" fmla="*/ 27087 w 112"/>
                  <a:gd name="T21" fmla="*/ 138147 h 366"/>
                  <a:gd name="T22" fmla="*/ 27087 w 112"/>
                  <a:gd name="T23" fmla="*/ 202428 h 366"/>
                  <a:gd name="T24" fmla="*/ 30956 w 112"/>
                  <a:gd name="T25" fmla="*/ 206375 h 366"/>
                  <a:gd name="T26" fmla="*/ 34826 w 112"/>
                  <a:gd name="T27" fmla="*/ 202428 h 366"/>
                  <a:gd name="T28" fmla="*/ 34826 w 112"/>
                  <a:gd name="T29" fmla="*/ 138147 h 366"/>
                  <a:gd name="T30" fmla="*/ 58043 w 112"/>
                  <a:gd name="T31" fmla="*/ 138147 h 366"/>
                  <a:gd name="T32" fmla="*/ 61912 w 112"/>
                  <a:gd name="T33" fmla="*/ 134200 h 366"/>
                  <a:gd name="T34" fmla="*/ 61912 w 112"/>
                  <a:gd name="T35" fmla="*/ 72739 h 366"/>
                  <a:gd name="T36" fmla="*/ 58043 w 112"/>
                  <a:gd name="T37" fmla="*/ 68792 h 366"/>
                  <a:gd name="T38" fmla="*/ 54173 w 112"/>
                  <a:gd name="T39" fmla="*/ 130253 h 366"/>
                  <a:gd name="T40" fmla="*/ 7739 w 112"/>
                  <a:gd name="T41" fmla="*/ 130253 h 366"/>
                  <a:gd name="T42" fmla="*/ 7739 w 112"/>
                  <a:gd name="T43" fmla="*/ 76686 h 366"/>
                  <a:gd name="T44" fmla="*/ 54173 w 112"/>
                  <a:gd name="T45" fmla="*/ 76686 h 366"/>
                  <a:gd name="T46" fmla="*/ 54173 w 112"/>
                  <a:gd name="T47" fmla="*/ 130253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2"/>
                    </a:moveTo>
                    <a:cubicBezTo>
                      <a:pt x="63" y="122"/>
                      <a:pt x="63" y="122"/>
                      <a:pt x="63" y="122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4"/>
                      <a:pt x="60" y="0"/>
                      <a:pt x="56" y="0"/>
                    </a:cubicBezTo>
                    <a:cubicBezTo>
                      <a:pt x="52" y="0"/>
                      <a:pt x="49" y="4"/>
                      <a:pt x="49" y="7"/>
                    </a:cubicBezTo>
                    <a:cubicBezTo>
                      <a:pt x="49" y="122"/>
                      <a:pt x="49" y="122"/>
                      <a:pt x="49" y="122"/>
                    </a:cubicBezTo>
                    <a:cubicBezTo>
                      <a:pt x="7" y="122"/>
                      <a:pt x="7" y="122"/>
                      <a:pt x="7" y="122"/>
                    </a:cubicBezTo>
                    <a:cubicBezTo>
                      <a:pt x="3" y="122"/>
                      <a:pt x="0" y="125"/>
                      <a:pt x="0" y="129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2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2"/>
                      <a:pt x="112" y="238"/>
                    </a:cubicBezTo>
                    <a:cubicBezTo>
                      <a:pt x="112" y="129"/>
                      <a:pt x="112" y="129"/>
                      <a:pt x="112" y="129"/>
                    </a:cubicBezTo>
                    <a:cubicBezTo>
                      <a:pt x="112" y="125"/>
                      <a:pt x="109" y="122"/>
                      <a:pt x="105" y="122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6"/>
                      <a:pt x="14" y="136"/>
                      <a:pt x="14" y="136"/>
                    </a:cubicBezTo>
                    <a:cubicBezTo>
                      <a:pt x="98" y="136"/>
                      <a:pt x="98" y="136"/>
                      <a:pt x="98" y="136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54" name="Freeform 218">
                <a:extLst>
                  <a:ext uri="{FF2B5EF4-FFF2-40B4-BE49-F238E27FC236}">
                    <a16:creationId xmlns="" xmlns:a16="http://schemas.microsoft.com/office/drawing/2014/main" id="{5C781CD1-D8D0-49BA-B9F0-0748E31676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0650" y="5265738"/>
                <a:ext cx="63500" cy="206375"/>
              </a:xfrm>
              <a:custGeom>
                <a:avLst/>
                <a:gdLst>
                  <a:gd name="T0" fmla="*/ 59531 w 112"/>
                  <a:gd name="T1" fmla="*/ 68228 h 366"/>
                  <a:gd name="T2" fmla="*/ 35719 w 112"/>
                  <a:gd name="T3" fmla="*/ 68228 h 366"/>
                  <a:gd name="T4" fmla="*/ 35719 w 112"/>
                  <a:gd name="T5" fmla="*/ 3947 h 366"/>
                  <a:gd name="T6" fmla="*/ 31750 w 112"/>
                  <a:gd name="T7" fmla="*/ 0 h 366"/>
                  <a:gd name="T8" fmla="*/ 27781 w 112"/>
                  <a:gd name="T9" fmla="*/ 3947 h 366"/>
                  <a:gd name="T10" fmla="*/ 27781 w 112"/>
                  <a:gd name="T11" fmla="*/ 68228 h 366"/>
                  <a:gd name="T12" fmla="*/ 3969 w 112"/>
                  <a:gd name="T13" fmla="*/ 68228 h 366"/>
                  <a:gd name="T14" fmla="*/ 0 w 112"/>
                  <a:gd name="T15" fmla="*/ 72175 h 366"/>
                  <a:gd name="T16" fmla="*/ 0 w 112"/>
                  <a:gd name="T17" fmla="*/ 134200 h 366"/>
                  <a:gd name="T18" fmla="*/ 3969 w 112"/>
                  <a:gd name="T19" fmla="*/ 138147 h 366"/>
                  <a:gd name="T20" fmla="*/ 27781 w 112"/>
                  <a:gd name="T21" fmla="*/ 138147 h 366"/>
                  <a:gd name="T22" fmla="*/ 27781 w 112"/>
                  <a:gd name="T23" fmla="*/ 202428 h 366"/>
                  <a:gd name="T24" fmla="*/ 31750 w 112"/>
                  <a:gd name="T25" fmla="*/ 206375 h 366"/>
                  <a:gd name="T26" fmla="*/ 35719 w 112"/>
                  <a:gd name="T27" fmla="*/ 202428 h 366"/>
                  <a:gd name="T28" fmla="*/ 35719 w 112"/>
                  <a:gd name="T29" fmla="*/ 138147 h 366"/>
                  <a:gd name="T30" fmla="*/ 59531 w 112"/>
                  <a:gd name="T31" fmla="*/ 138147 h 366"/>
                  <a:gd name="T32" fmla="*/ 63500 w 112"/>
                  <a:gd name="T33" fmla="*/ 134200 h 366"/>
                  <a:gd name="T34" fmla="*/ 63500 w 112"/>
                  <a:gd name="T35" fmla="*/ 72175 h 366"/>
                  <a:gd name="T36" fmla="*/ 59531 w 112"/>
                  <a:gd name="T37" fmla="*/ 68228 h 366"/>
                  <a:gd name="T38" fmla="*/ 55562 w 112"/>
                  <a:gd name="T39" fmla="*/ 130253 h 366"/>
                  <a:gd name="T40" fmla="*/ 7937 w 112"/>
                  <a:gd name="T41" fmla="*/ 130253 h 366"/>
                  <a:gd name="T42" fmla="*/ 7937 w 112"/>
                  <a:gd name="T43" fmla="*/ 76122 h 366"/>
                  <a:gd name="T44" fmla="*/ 55562 w 112"/>
                  <a:gd name="T45" fmla="*/ 76122 h 366"/>
                  <a:gd name="T46" fmla="*/ 55562 w 112"/>
                  <a:gd name="T47" fmla="*/ 130253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4"/>
                      <a:pt x="0" y="128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1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1"/>
                      <a:pt x="112" y="23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4"/>
                      <a:pt x="109" y="121"/>
                      <a:pt x="105" y="121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55" name="Freeform 219">
                <a:extLst>
                  <a:ext uri="{FF2B5EF4-FFF2-40B4-BE49-F238E27FC236}">
                    <a16:creationId xmlns="" xmlns:a16="http://schemas.microsoft.com/office/drawing/2014/main" id="{7F3159FC-2E13-4388-B9DA-44293F56E7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47963" y="5297488"/>
                <a:ext cx="63500" cy="204788"/>
              </a:xfrm>
              <a:custGeom>
                <a:avLst/>
                <a:gdLst>
                  <a:gd name="T0" fmla="*/ 59531 w 112"/>
                  <a:gd name="T1" fmla="*/ 67889 h 365"/>
                  <a:gd name="T2" fmla="*/ 35719 w 112"/>
                  <a:gd name="T3" fmla="*/ 67889 h 365"/>
                  <a:gd name="T4" fmla="*/ 35719 w 112"/>
                  <a:gd name="T5" fmla="*/ 3927 h 365"/>
                  <a:gd name="T6" fmla="*/ 31750 w 112"/>
                  <a:gd name="T7" fmla="*/ 0 h 365"/>
                  <a:gd name="T8" fmla="*/ 27781 w 112"/>
                  <a:gd name="T9" fmla="*/ 3927 h 365"/>
                  <a:gd name="T10" fmla="*/ 27781 w 112"/>
                  <a:gd name="T11" fmla="*/ 67889 h 365"/>
                  <a:gd name="T12" fmla="*/ 3969 w 112"/>
                  <a:gd name="T13" fmla="*/ 67889 h 365"/>
                  <a:gd name="T14" fmla="*/ 0 w 112"/>
                  <a:gd name="T15" fmla="*/ 71816 h 365"/>
                  <a:gd name="T16" fmla="*/ 0 w 112"/>
                  <a:gd name="T17" fmla="*/ 132972 h 365"/>
                  <a:gd name="T18" fmla="*/ 3969 w 112"/>
                  <a:gd name="T19" fmla="*/ 136899 h 365"/>
                  <a:gd name="T20" fmla="*/ 27781 w 112"/>
                  <a:gd name="T21" fmla="*/ 136899 h 365"/>
                  <a:gd name="T22" fmla="*/ 27781 w 112"/>
                  <a:gd name="T23" fmla="*/ 200861 h 365"/>
                  <a:gd name="T24" fmla="*/ 31750 w 112"/>
                  <a:gd name="T25" fmla="*/ 204788 h 365"/>
                  <a:gd name="T26" fmla="*/ 35719 w 112"/>
                  <a:gd name="T27" fmla="*/ 200861 h 365"/>
                  <a:gd name="T28" fmla="*/ 35719 w 112"/>
                  <a:gd name="T29" fmla="*/ 136899 h 365"/>
                  <a:gd name="T30" fmla="*/ 59531 w 112"/>
                  <a:gd name="T31" fmla="*/ 136899 h 365"/>
                  <a:gd name="T32" fmla="*/ 63500 w 112"/>
                  <a:gd name="T33" fmla="*/ 132972 h 365"/>
                  <a:gd name="T34" fmla="*/ 63500 w 112"/>
                  <a:gd name="T35" fmla="*/ 71816 h 365"/>
                  <a:gd name="T36" fmla="*/ 59531 w 112"/>
                  <a:gd name="T37" fmla="*/ 67889 h 365"/>
                  <a:gd name="T38" fmla="*/ 55562 w 112"/>
                  <a:gd name="T39" fmla="*/ 129044 h 365"/>
                  <a:gd name="T40" fmla="*/ 7937 w 112"/>
                  <a:gd name="T41" fmla="*/ 129044 h 365"/>
                  <a:gd name="T42" fmla="*/ 7937 w 112"/>
                  <a:gd name="T43" fmla="*/ 75744 h 365"/>
                  <a:gd name="T44" fmla="*/ 55562 w 112"/>
                  <a:gd name="T45" fmla="*/ 75744 h 365"/>
                  <a:gd name="T46" fmla="*/ 55562 w 112"/>
                  <a:gd name="T47" fmla="*/ 129044 h 36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5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4"/>
                      <a:pt x="0" y="128"/>
                    </a:cubicBezTo>
                    <a:cubicBezTo>
                      <a:pt x="0" y="237"/>
                      <a:pt x="0" y="237"/>
                      <a:pt x="0" y="237"/>
                    </a:cubicBezTo>
                    <a:cubicBezTo>
                      <a:pt x="0" y="241"/>
                      <a:pt x="3" y="244"/>
                      <a:pt x="7" y="244"/>
                    </a:cubicBezTo>
                    <a:cubicBezTo>
                      <a:pt x="49" y="244"/>
                      <a:pt x="49" y="244"/>
                      <a:pt x="49" y="244"/>
                    </a:cubicBezTo>
                    <a:cubicBezTo>
                      <a:pt x="49" y="358"/>
                      <a:pt x="49" y="358"/>
                      <a:pt x="49" y="358"/>
                    </a:cubicBezTo>
                    <a:cubicBezTo>
                      <a:pt x="49" y="362"/>
                      <a:pt x="52" y="365"/>
                      <a:pt x="56" y="365"/>
                    </a:cubicBezTo>
                    <a:cubicBezTo>
                      <a:pt x="60" y="365"/>
                      <a:pt x="63" y="362"/>
                      <a:pt x="63" y="358"/>
                    </a:cubicBezTo>
                    <a:cubicBezTo>
                      <a:pt x="63" y="244"/>
                      <a:pt x="63" y="244"/>
                      <a:pt x="63" y="244"/>
                    </a:cubicBezTo>
                    <a:cubicBezTo>
                      <a:pt x="105" y="244"/>
                      <a:pt x="105" y="244"/>
                      <a:pt x="105" y="244"/>
                    </a:cubicBezTo>
                    <a:cubicBezTo>
                      <a:pt x="109" y="244"/>
                      <a:pt x="112" y="241"/>
                      <a:pt x="112" y="237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4"/>
                      <a:pt x="109" y="121"/>
                      <a:pt x="105" y="121"/>
                    </a:cubicBezTo>
                    <a:moveTo>
                      <a:pt x="98" y="230"/>
                    </a:moveTo>
                    <a:cubicBezTo>
                      <a:pt x="14" y="230"/>
                      <a:pt x="14" y="230"/>
                      <a:pt x="14" y="230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56" name="Freeform 220">
                <a:extLst>
                  <a:ext uri="{FF2B5EF4-FFF2-40B4-BE49-F238E27FC236}">
                    <a16:creationId xmlns="" xmlns:a16="http://schemas.microsoft.com/office/drawing/2014/main" id="{521F9689-06C5-4420-8DC4-C32997D485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35275" y="5208588"/>
                <a:ext cx="61912" cy="204788"/>
              </a:xfrm>
              <a:custGeom>
                <a:avLst/>
                <a:gdLst>
                  <a:gd name="T0" fmla="*/ 58043 w 112"/>
                  <a:gd name="T1" fmla="*/ 67703 h 366"/>
                  <a:gd name="T2" fmla="*/ 34826 w 112"/>
                  <a:gd name="T3" fmla="*/ 67703 h 366"/>
                  <a:gd name="T4" fmla="*/ 34826 w 112"/>
                  <a:gd name="T5" fmla="*/ 3917 h 366"/>
                  <a:gd name="T6" fmla="*/ 30956 w 112"/>
                  <a:gd name="T7" fmla="*/ 0 h 366"/>
                  <a:gd name="T8" fmla="*/ 27087 w 112"/>
                  <a:gd name="T9" fmla="*/ 3917 h 366"/>
                  <a:gd name="T10" fmla="*/ 27087 w 112"/>
                  <a:gd name="T11" fmla="*/ 67703 h 366"/>
                  <a:gd name="T12" fmla="*/ 3870 w 112"/>
                  <a:gd name="T13" fmla="*/ 67703 h 366"/>
                  <a:gd name="T14" fmla="*/ 0 w 112"/>
                  <a:gd name="T15" fmla="*/ 71620 h 366"/>
                  <a:gd name="T16" fmla="*/ 0 w 112"/>
                  <a:gd name="T17" fmla="*/ 133168 h 366"/>
                  <a:gd name="T18" fmla="*/ 3870 w 112"/>
                  <a:gd name="T19" fmla="*/ 137085 h 366"/>
                  <a:gd name="T20" fmla="*/ 27087 w 112"/>
                  <a:gd name="T21" fmla="*/ 137085 h 366"/>
                  <a:gd name="T22" fmla="*/ 27087 w 112"/>
                  <a:gd name="T23" fmla="*/ 200871 h 366"/>
                  <a:gd name="T24" fmla="*/ 30956 w 112"/>
                  <a:gd name="T25" fmla="*/ 204788 h 366"/>
                  <a:gd name="T26" fmla="*/ 34826 w 112"/>
                  <a:gd name="T27" fmla="*/ 200871 h 366"/>
                  <a:gd name="T28" fmla="*/ 34826 w 112"/>
                  <a:gd name="T29" fmla="*/ 137085 h 366"/>
                  <a:gd name="T30" fmla="*/ 58043 w 112"/>
                  <a:gd name="T31" fmla="*/ 137085 h 366"/>
                  <a:gd name="T32" fmla="*/ 61912 w 112"/>
                  <a:gd name="T33" fmla="*/ 133168 h 366"/>
                  <a:gd name="T34" fmla="*/ 61912 w 112"/>
                  <a:gd name="T35" fmla="*/ 71620 h 366"/>
                  <a:gd name="T36" fmla="*/ 58043 w 112"/>
                  <a:gd name="T37" fmla="*/ 67703 h 366"/>
                  <a:gd name="T38" fmla="*/ 54173 w 112"/>
                  <a:gd name="T39" fmla="*/ 129251 h 366"/>
                  <a:gd name="T40" fmla="*/ 7739 w 112"/>
                  <a:gd name="T41" fmla="*/ 129251 h 366"/>
                  <a:gd name="T42" fmla="*/ 7739 w 112"/>
                  <a:gd name="T43" fmla="*/ 75537 h 366"/>
                  <a:gd name="T44" fmla="*/ 54173 w 112"/>
                  <a:gd name="T45" fmla="*/ 75537 h 366"/>
                  <a:gd name="T46" fmla="*/ 54173 w 112"/>
                  <a:gd name="T47" fmla="*/ 129251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5"/>
                      <a:pt x="0" y="128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1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1"/>
                      <a:pt x="112" y="23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5"/>
                      <a:pt x="109" y="121"/>
                      <a:pt x="105" y="121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</p:grpSp>
        <p:sp>
          <p:nvSpPr>
            <p:cNvPr id="57" name="Freeform 129">
              <a:extLst>
                <a:ext uri="{FF2B5EF4-FFF2-40B4-BE49-F238E27FC236}">
                  <a16:creationId xmlns="" xmlns:a16="http://schemas.microsoft.com/office/drawing/2014/main" id="{B06E1C67-9464-4E8E-A2C4-354CE51D4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5007" y="3637270"/>
              <a:ext cx="473075" cy="484188"/>
            </a:xfrm>
            <a:custGeom>
              <a:avLst/>
              <a:gdLst>
                <a:gd name="T0" fmla="*/ 332526 w 574"/>
                <a:gd name="T1" fmla="*/ 0 h 581"/>
                <a:gd name="T2" fmla="*/ 192602 w 574"/>
                <a:gd name="T3" fmla="*/ 52591 h 581"/>
                <a:gd name="T4" fmla="*/ 139924 w 574"/>
                <a:gd name="T5" fmla="*/ 171964 h 581"/>
                <a:gd name="T6" fmla="*/ 0 w 574"/>
                <a:gd name="T7" fmla="*/ 223720 h 581"/>
                <a:gd name="T8" fmla="*/ 42800 w 574"/>
                <a:gd name="T9" fmla="*/ 471649 h 581"/>
                <a:gd name="T10" fmla="*/ 237048 w 574"/>
                <a:gd name="T11" fmla="*/ 471649 h 581"/>
                <a:gd name="T12" fmla="*/ 279848 w 574"/>
                <a:gd name="T13" fmla="*/ 389841 h 581"/>
                <a:gd name="T14" fmla="*/ 429650 w 574"/>
                <a:gd name="T15" fmla="*/ 379823 h 581"/>
                <a:gd name="T16" fmla="*/ 472450 w 574"/>
                <a:gd name="T17" fmla="*/ 52591 h 581"/>
                <a:gd name="T18" fmla="*/ 460927 w 574"/>
                <a:gd name="T19" fmla="*/ 274641 h 581"/>
                <a:gd name="T20" fmla="*/ 279848 w 574"/>
                <a:gd name="T21" fmla="*/ 310537 h 581"/>
                <a:gd name="T22" fmla="*/ 332526 w 574"/>
                <a:gd name="T23" fmla="*/ 254607 h 581"/>
                <a:gd name="T24" fmla="*/ 460927 w 574"/>
                <a:gd name="T25" fmla="*/ 224555 h 581"/>
                <a:gd name="T26" fmla="*/ 268325 w 574"/>
                <a:gd name="T27" fmla="*/ 245424 h 581"/>
                <a:gd name="T28" fmla="*/ 139924 w 574"/>
                <a:gd name="T29" fmla="*/ 338919 h 581"/>
                <a:gd name="T30" fmla="*/ 11523 w 574"/>
                <a:gd name="T31" fmla="*/ 245424 h 581"/>
                <a:gd name="T32" fmla="*/ 139924 w 574"/>
                <a:gd name="T33" fmla="*/ 276311 h 581"/>
                <a:gd name="T34" fmla="*/ 268325 w 574"/>
                <a:gd name="T35" fmla="*/ 245424 h 581"/>
                <a:gd name="T36" fmla="*/ 42800 w 574"/>
                <a:gd name="T37" fmla="*/ 336415 h 581"/>
                <a:gd name="T38" fmla="*/ 237048 w 574"/>
                <a:gd name="T39" fmla="*/ 336415 h 581"/>
                <a:gd name="T40" fmla="*/ 268325 w 574"/>
                <a:gd name="T41" fmla="*/ 365632 h 581"/>
                <a:gd name="T42" fmla="*/ 11523 w 574"/>
                <a:gd name="T43" fmla="*/ 365632 h 581"/>
                <a:gd name="T44" fmla="*/ 460927 w 574"/>
                <a:gd name="T45" fmla="*/ 131895 h 581"/>
                <a:gd name="T46" fmla="*/ 204125 w 574"/>
                <a:gd name="T47" fmla="*/ 131895 h 581"/>
                <a:gd name="T48" fmla="*/ 236225 w 574"/>
                <a:gd name="T49" fmla="*/ 90156 h 581"/>
                <a:gd name="T50" fmla="*/ 429650 w 574"/>
                <a:gd name="T51" fmla="*/ 90156 h 581"/>
                <a:gd name="T52" fmla="*/ 460927 w 574"/>
                <a:gd name="T53" fmla="*/ 131895 h 581"/>
                <a:gd name="T54" fmla="*/ 460927 w 574"/>
                <a:gd name="T55" fmla="*/ 52591 h 581"/>
                <a:gd name="T56" fmla="*/ 204125 w 574"/>
                <a:gd name="T57" fmla="*/ 52591 h 581"/>
                <a:gd name="T58" fmla="*/ 204125 w 574"/>
                <a:gd name="T59" fmla="*/ 152764 h 581"/>
                <a:gd name="T60" fmla="*/ 332526 w 574"/>
                <a:gd name="T61" fmla="*/ 183651 h 581"/>
                <a:gd name="T62" fmla="*/ 460927 w 574"/>
                <a:gd name="T63" fmla="*/ 152764 h 581"/>
                <a:gd name="T64" fmla="*/ 332526 w 574"/>
                <a:gd name="T65" fmla="*/ 242920 h 581"/>
                <a:gd name="T66" fmla="*/ 279848 w 574"/>
                <a:gd name="T67" fmla="*/ 223720 h 581"/>
                <a:gd name="T68" fmla="*/ 204125 w 574"/>
                <a:gd name="T69" fmla="*/ 177807 h 581"/>
                <a:gd name="T70" fmla="*/ 139924 w 574"/>
                <a:gd name="T71" fmla="*/ 183651 h 581"/>
                <a:gd name="T72" fmla="*/ 197540 w 574"/>
                <a:gd name="T73" fmla="*/ 188659 h 581"/>
                <a:gd name="T74" fmla="*/ 139924 w 574"/>
                <a:gd name="T75" fmla="*/ 264624 h 581"/>
                <a:gd name="T76" fmla="*/ 139924 w 574"/>
                <a:gd name="T77" fmla="*/ 183651 h 581"/>
                <a:gd name="T78" fmla="*/ 11523 w 574"/>
                <a:gd name="T79" fmla="*/ 433249 h 581"/>
                <a:gd name="T80" fmla="*/ 42800 w 574"/>
                <a:gd name="T81" fmla="*/ 404032 h 581"/>
                <a:gd name="T82" fmla="*/ 237048 w 574"/>
                <a:gd name="T83" fmla="*/ 404032 h 581"/>
                <a:gd name="T84" fmla="*/ 268325 w 574"/>
                <a:gd name="T85" fmla="*/ 433249 h 581"/>
                <a:gd name="T86" fmla="*/ 332526 w 574"/>
                <a:gd name="T87" fmla="*/ 382328 h 581"/>
                <a:gd name="T88" fmla="*/ 279848 w 574"/>
                <a:gd name="T89" fmla="*/ 323058 h 581"/>
                <a:gd name="T90" fmla="*/ 429650 w 574"/>
                <a:gd name="T91" fmla="*/ 312206 h 581"/>
                <a:gd name="T92" fmla="*/ 460927 w 574"/>
                <a:gd name="T93" fmla="*/ 342258 h 58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74" h="581">
                  <a:moveTo>
                    <a:pt x="522" y="17"/>
                  </a:moveTo>
                  <a:cubicBezTo>
                    <a:pt x="490" y="6"/>
                    <a:pt x="449" y="0"/>
                    <a:pt x="404" y="0"/>
                  </a:cubicBezTo>
                  <a:cubicBezTo>
                    <a:pt x="360" y="0"/>
                    <a:pt x="318" y="6"/>
                    <a:pt x="287" y="17"/>
                  </a:cubicBezTo>
                  <a:cubicBezTo>
                    <a:pt x="252" y="29"/>
                    <a:pt x="234" y="44"/>
                    <a:pt x="234" y="63"/>
                  </a:cubicBezTo>
                  <a:cubicBezTo>
                    <a:pt x="234" y="210"/>
                    <a:pt x="234" y="210"/>
                    <a:pt x="234" y="210"/>
                  </a:cubicBezTo>
                  <a:cubicBezTo>
                    <a:pt x="214" y="208"/>
                    <a:pt x="192" y="206"/>
                    <a:pt x="170" y="206"/>
                  </a:cubicBezTo>
                  <a:cubicBezTo>
                    <a:pt x="126" y="206"/>
                    <a:pt x="84" y="212"/>
                    <a:pt x="52" y="223"/>
                  </a:cubicBezTo>
                  <a:cubicBezTo>
                    <a:pt x="18" y="234"/>
                    <a:pt x="0" y="250"/>
                    <a:pt x="0" y="268"/>
                  </a:cubicBezTo>
                  <a:cubicBezTo>
                    <a:pt x="0" y="519"/>
                    <a:pt x="0" y="519"/>
                    <a:pt x="0" y="519"/>
                  </a:cubicBezTo>
                  <a:cubicBezTo>
                    <a:pt x="0" y="537"/>
                    <a:pt x="18" y="553"/>
                    <a:pt x="52" y="565"/>
                  </a:cubicBezTo>
                  <a:cubicBezTo>
                    <a:pt x="84" y="575"/>
                    <a:pt x="126" y="581"/>
                    <a:pt x="170" y="581"/>
                  </a:cubicBezTo>
                  <a:cubicBezTo>
                    <a:pt x="214" y="581"/>
                    <a:pt x="256" y="575"/>
                    <a:pt x="288" y="565"/>
                  </a:cubicBezTo>
                  <a:cubicBezTo>
                    <a:pt x="322" y="553"/>
                    <a:pt x="340" y="537"/>
                    <a:pt x="340" y="519"/>
                  </a:cubicBezTo>
                  <a:cubicBezTo>
                    <a:pt x="340" y="467"/>
                    <a:pt x="340" y="467"/>
                    <a:pt x="340" y="467"/>
                  </a:cubicBezTo>
                  <a:cubicBezTo>
                    <a:pt x="360" y="470"/>
                    <a:pt x="382" y="472"/>
                    <a:pt x="404" y="472"/>
                  </a:cubicBezTo>
                  <a:cubicBezTo>
                    <a:pt x="449" y="472"/>
                    <a:pt x="490" y="466"/>
                    <a:pt x="522" y="455"/>
                  </a:cubicBezTo>
                  <a:cubicBezTo>
                    <a:pt x="556" y="444"/>
                    <a:pt x="574" y="428"/>
                    <a:pt x="574" y="410"/>
                  </a:cubicBezTo>
                  <a:cubicBezTo>
                    <a:pt x="574" y="63"/>
                    <a:pt x="574" y="63"/>
                    <a:pt x="574" y="63"/>
                  </a:cubicBezTo>
                  <a:cubicBezTo>
                    <a:pt x="574" y="44"/>
                    <a:pt x="556" y="29"/>
                    <a:pt x="522" y="17"/>
                  </a:cubicBezTo>
                  <a:moveTo>
                    <a:pt x="560" y="329"/>
                  </a:moveTo>
                  <a:cubicBezTo>
                    <a:pt x="560" y="352"/>
                    <a:pt x="496" y="377"/>
                    <a:pt x="404" y="377"/>
                  </a:cubicBezTo>
                  <a:cubicBezTo>
                    <a:pt x="382" y="377"/>
                    <a:pt x="360" y="375"/>
                    <a:pt x="340" y="372"/>
                  </a:cubicBezTo>
                  <a:cubicBezTo>
                    <a:pt x="340" y="301"/>
                    <a:pt x="340" y="301"/>
                    <a:pt x="340" y="301"/>
                  </a:cubicBezTo>
                  <a:cubicBezTo>
                    <a:pt x="360" y="304"/>
                    <a:pt x="382" y="305"/>
                    <a:pt x="404" y="305"/>
                  </a:cubicBezTo>
                  <a:cubicBezTo>
                    <a:pt x="449" y="305"/>
                    <a:pt x="490" y="300"/>
                    <a:pt x="522" y="289"/>
                  </a:cubicBezTo>
                  <a:cubicBezTo>
                    <a:pt x="539" y="283"/>
                    <a:pt x="552" y="276"/>
                    <a:pt x="560" y="269"/>
                  </a:cubicBezTo>
                  <a:lnTo>
                    <a:pt x="560" y="329"/>
                  </a:lnTo>
                  <a:close/>
                  <a:moveTo>
                    <a:pt x="326" y="294"/>
                  </a:moveTo>
                  <a:cubicBezTo>
                    <a:pt x="326" y="358"/>
                    <a:pt x="326" y="358"/>
                    <a:pt x="326" y="358"/>
                  </a:cubicBezTo>
                  <a:cubicBezTo>
                    <a:pt x="326" y="380"/>
                    <a:pt x="262" y="406"/>
                    <a:pt x="170" y="406"/>
                  </a:cubicBezTo>
                  <a:cubicBezTo>
                    <a:pt x="78" y="406"/>
                    <a:pt x="14" y="380"/>
                    <a:pt x="14" y="358"/>
                  </a:cubicBezTo>
                  <a:cubicBezTo>
                    <a:pt x="14" y="294"/>
                    <a:pt x="14" y="294"/>
                    <a:pt x="14" y="294"/>
                  </a:cubicBezTo>
                  <a:cubicBezTo>
                    <a:pt x="23" y="302"/>
                    <a:pt x="36" y="308"/>
                    <a:pt x="52" y="314"/>
                  </a:cubicBezTo>
                  <a:cubicBezTo>
                    <a:pt x="84" y="325"/>
                    <a:pt x="126" y="331"/>
                    <a:pt x="170" y="331"/>
                  </a:cubicBezTo>
                  <a:cubicBezTo>
                    <a:pt x="214" y="331"/>
                    <a:pt x="256" y="325"/>
                    <a:pt x="288" y="314"/>
                  </a:cubicBezTo>
                  <a:cubicBezTo>
                    <a:pt x="304" y="308"/>
                    <a:pt x="317" y="302"/>
                    <a:pt x="326" y="294"/>
                  </a:cubicBezTo>
                  <a:moveTo>
                    <a:pt x="14" y="383"/>
                  </a:moveTo>
                  <a:cubicBezTo>
                    <a:pt x="23" y="391"/>
                    <a:pt x="36" y="398"/>
                    <a:pt x="52" y="403"/>
                  </a:cubicBezTo>
                  <a:cubicBezTo>
                    <a:pt x="84" y="414"/>
                    <a:pt x="126" y="420"/>
                    <a:pt x="170" y="420"/>
                  </a:cubicBezTo>
                  <a:cubicBezTo>
                    <a:pt x="214" y="420"/>
                    <a:pt x="256" y="414"/>
                    <a:pt x="288" y="403"/>
                  </a:cubicBezTo>
                  <a:cubicBezTo>
                    <a:pt x="304" y="398"/>
                    <a:pt x="317" y="391"/>
                    <a:pt x="326" y="383"/>
                  </a:cubicBezTo>
                  <a:cubicBezTo>
                    <a:pt x="326" y="438"/>
                    <a:pt x="326" y="438"/>
                    <a:pt x="326" y="438"/>
                  </a:cubicBezTo>
                  <a:cubicBezTo>
                    <a:pt x="326" y="461"/>
                    <a:pt x="262" y="486"/>
                    <a:pt x="170" y="486"/>
                  </a:cubicBezTo>
                  <a:cubicBezTo>
                    <a:pt x="78" y="486"/>
                    <a:pt x="14" y="461"/>
                    <a:pt x="14" y="438"/>
                  </a:cubicBezTo>
                  <a:lnTo>
                    <a:pt x="14" y="383"/>
                  </a:lnTo>
                  <a:close/>
                  <a:moveTo>
                    <a:pt x="560" y="158"/>
                  </a:moveTo>
                  <a:cubicBezTo>
                    <a:pt x="560" y="180"/>
                    <a:pt x="496" y="206"/>
                    <a:pt x="404" y="206"/>
                  </a:cubicBezTo>
                  <a:cubicBezTo>
                    <a:pt x="312" y="206"/>
                    <a:pt x="248" y="180"/>
                    <a:pt x="248" y="158"/>
                  </a:cubicBezTo>
                  <a:cubicBezTo>
                    <a:pt x="248" y="89"/>
                    <a:pt x="248" y="89"/>
                    <a:pt x="248" y="89"/>
                  </a:cubicBezTo>
                  <a:cubicBezTo>
                    <a:pt x="257" y="96"/>
                    <a:pt x="270" y="103"/>
                    <a:pt x="287" y="108"/>
                  </a:cubicBezTo>
                  <a:cubicBezTo>
                    <a:pt x="318" y="119"/>
                    <a:pt x="360" y="125"/>
                    <a:pt x="404" y="125"/>
                  </a:cubicBezTo>
                  <a:cubicBezTo>
                    <a:pt x="449" y="125"/>
                    <a:pt x="490" y="119"/>
                    <a:pt x="522" y="108"/>
                  </a:cubicBezTo>
                  <a:cubicBezTo>
                    <a:pt x="539" y="103"/>
                    <a:pt x="552" y="96"/>
                    <a:pt x="560" y="89"/>
                  </a:cubicBezTo>
                  <a:lnTo>
                    <a:pt x="560" y="158"/>
                  </a:lnTo>
                  <a:close/>
                  <a:moveTo>
                    <a:pt x="404" y="14"/>
                  </a:moveTo>
                  <a:cubicBezTo>
                    <a:pt x="496" y="14"/>
                    <a:pt x="560" y="40"/>
                    <a:pt x="560" y="63"/>
                  </a:cubicBezTo>
                  <a:cubicBezTo>
                    <a:pt x="560" y="85"/>
                    <a:pt x="496" y="111"/>
                    <a:pt x="404" y="111"/>
                  </a:cubicBezTo>
                  <a:cubicBezTo>
                    <a:pt x="312" y="111"/>
                    <a:pt x="248" y="85"/>
                    <a:pt x="248" y="63"/>
                  </a:cubicBezTo>
                  <a:cubicBezTo>
                    <a:pt x="248" y="40"/>
                    <a:pt x="312" y="14"/>
                    <a:pt x="404" y="14"/>
                  </a:cubicBezTo>
                  <a:moveTo>
                    <a:pt x="248" y="183"/>
                  </a:moveTo>
                  <a:cubicBezTo>
                    <a:pt x="257" y="191"/>
                    <a:pt x="270" y="198"/>
                    <a:pt x="287" y="203"/>
                  </a:cubicBezTo>
                  <a:cubicBezTo>
                    <a:pt x="318" y="214"/>
                    <a:pt x="360" y="220"/>
                    <a:pt x="404" y="220"/>
                  </a:cubicBezTo>
                  <a:cubicBezTo>
                    <a:pt x="449" y="220"/>
                    <a:pt x="490" y="214"/>
                    <a:pt x="522" y="203"/>
                  </a:cubicBezTo>
                  <a:cubicBezTo>
                    <a:pt x="539" y="198"/>
                    <a:pt x="552" y="191"/>
                    <a:pt x="560" y="183"/>
                  </a:cubicBezTo>
                  <a:cubicBezTo>
                    <a:pt x="560" y="243"/>
                    <a:pt x="560" y="243"/>
                    <a:pt x="560" y="243"/>
                  </a:cubicBezTo>
                  <a:cubicBezTo>
                    <a:pt x="560" y="266"/>
                    <a:pt x="496" y="291"/>
                    <a:pt x="404" y="291"/>
                  </a:cubicBezTo>
                  <a:cubicBezTo>
                    <a:pt x="382" y="291"/>
                    <a:pt x="360" y="290"/>
                    <a:pt x="340" y="287"/>
                  </a:cubicBezTo>
                  <a:cubicBezTo>
                    <a:pt x="340" y="268"/>
                    <a:pt x="340" y="268"/>
                    <a:pt x="340" y="268"/>
                  </a:cubicBezTo>
                  <a:cubicBezTo>
                    <a:pt x="340" y="250"/>
                    <a:pt x="322" y="234"/>
                    <a:pt x="288" y="223"/>
                  </a:cubicBezTo>
                  <a:cubicBezTo>
                    <a:pt x="276" y="219"/>
                    <a:pt x="262" y="215"/>
                    <a:pt x="248" y="213"/>
                  </a:cubicBezTo>
                  <a:lnTo>
                    <a:pt x="248" y="183"/>
                  </a:lnTo>
                  <a:close/>
                  <a:moveTo>
                    <a:pt x="170" y="220"/>
                  </a:moveTo>
                  <a:cubicBezTo>
                    <a:pt x="196" y="220"/>
                    <a:pt x="219" y="222"/>
                    <a:pt x="239" y="225"/>
                  </a:cubicBezTo>
                  <a:cubicBezTo>
                    <a:pt x="240" y="225"/>
                    <a:pt x="240" y="226"/>
                    <a:pt x="240" y="226"/>
                  </a:cubicBezTo>
                  <a:cubicBezTo>
                    <a:pt x="293" y="234"/>
                    <a:pt x="326" y="252"/>
                    <a:pt x="326" y="268"/>
                  </a:cubicBezTo>
                  <a:cubicBezTo>
                    <a:pt x="326" y="291"/>
                    <a:pt x="262" y="317"/>
                    <a:pt x="170" y="317"/>
                  </a:cubicBezTo>
                  <a:cubicBezTo>
                    <a:pt x="78" y="317"/>
                    <a:pt x="14" y="291"/>
                    <a:pt x="14" y="268"/>
                  </a:cubicBezTo>
                  <a:cubicBezTo>
                    <a:pt x="14" y="246"/>
                    <a:pt x="78" y="220"/>
                    <a:pt x="170" y="220"/>
                  </a:cubicBezTo>
                  <a:moveTo>
                    <a:pt x="170" y="567"/>
                  </a:moveTo>
                  <a:cubicBezTo>
                    <a:pt x="78" y="567"/>
                    <a:pt x="14" y="542"/>
                    <a:pt x="14" y="519"/>
                  </a:cubicBezTo>
                  <a:cubicBezTo>
                    <a:pt x="14" y="464"/>
                    <a:pt x="14" y="464"/>
                    <a:pt x="14" y="464"/>
                  </a:cubicBezTo>
                  <a:cubicBezTo>
                    <a:pt x="23" y="472"/>
                    <a:pt x="36" y="478"/>
                    <a:pt x="52" y="484"/>
                  </a:cubicBezTo>
                  <a:cubicBezTo>
                    <a:pt x="84" y="495"/>
                    <a:pt x="126" y="500"/>
                    <a:pt x="170" y="500"/>
                  </a:cubicBezTo>
                  <a:cubicBezTo>
                    <a:pt x="214" y="500"/>
                    <a:pt x="256" y="495"/>
                    <a:pt x="288" y="484"/>
                  </a:cubicBezTo>
                  <a:cubicBezTo>
                    <a:pt x="304" y="478"/>
                    <a:pt x="317" y="472"/>
                    <a:pt x="326" y="464"/>
                  </a:cubicBezTo>
                  <a:cubicBezTo>
                    <a:pt x="326" y="519"/>
                    <a:pt x="326" y="519"/>
                    <a:pt x="326" y="519"/>
                  </a:cubicBezTo>
                  <a:cubicBezTo>
                    <a:pt x="326" y="542"/>
                    <a:pt x="262" y="567"/>
                    <a:pt x="170" y="567"/>
                  </a:cubicBezTo>
                  <a:moveTo>
                    <a:pt x="404" y="458"/>
                  </a:moveTo>
                  <a:cubicBezTo>
                    <a:pt x="382" y="458"/>
                    <a:pt x="360" y="456"/>
                    <a:pt x="340" y="453"/>
                  </a:cubicBezTo>
                  <a:cubicBezTo>
                    <a:pt x="340" y="387"/>
                    <a:pt x="340" y="387"/>
                    <a:pt x="340" y="387"/>
                  </a:cubicBezTo>
                  <a:cubicBezTo>
                    <a:pt x="361" y="389"/>
                    <a:pt x="382" y="391"/>
                    <a:pt x="404" y="391"/>
                  </a:cubicBezTo>
                  <a:cubicBezTo>
                    <a:pt x="449" y="391"/>
                    <a:pt x="490" y="385"/>
                    <a:pt x="522" y="374"/>
                  </a:cubicBezTo>
                  <a:cubicBezTo>
                    <a:pt x="539" y="369"/>
                    <a:pt x="552" y="362"/>
                    <a:pt x="560" y="355"/>
                  </a:cubicBezTo>
                  <a:cubicBezTo>
                    <a:pt x="560" y="410"/>
                    <a:pt x="560" y="410"/>
                    <a:pt x="560" y="410"/>
                  </a:cubicBezTo>
                  <a:cubicBezTo>
                    <a:pt x="560" y="432"/>
                    <a:pt x="496" y="458"/>
                    <a:pt x="404" y="458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14728FD8-DB26-4B9A-A0E8-101DC63B04FE}"/>
                </a:ext>
              </a:extLst>
            </p:cNvPr>
            <p:cNvSpPr txBox="1"/>
            <p:nvPr/>
          </p:nvSpPr>
          <p:spPr>
            <a:xfrm>
              <a:off x="1093900" y="601337"/>
              <a:ext cx="1700380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 smtClean="0">
                  <a:latin typeface="+mj-lt"/>
                </a:rPr>
                <a:t>Learn Splitting data techniques and how to sort order wise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A4CE907E-6892-415E-9D0B-A4B5760EF257}"/>
                </a:ext>
              </a:extLst>
            </p:cNvPr>
            <p:cNvSpPr txBox="1"/>
            <p:nvPr/>
          </p:nvSpPr>
          <p:spPr>
            <a:xfrm>
              <a:off x="9613071" y="3256345"/>
              <a:ext cx="1528097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latin typeface="+mj-lt"/>
                </a:rPr>
                <a:t>Real Time updation on benefits to customer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E1D3F214-737D-4841-A2FA-C706808F4EB0}"/>
                </a:ext>
              </a:extLst>
            </p:cNvPr>
            <p:cNvSpPr txBox="1"/>
            <p:nvPr/>
          </p:nvSpPr>
          <p:spPr>
            <a:xfrm>
              <a:off x="9779551" y="603942"/>
              <a:ext cx="1825637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 smtClean="0">
                  <a:latin typeface="+mj-lt"/>
                </a:rPr>
                <a:t>Try to implement real time Recommendations</a:t>
              </a:r>
              <a:endParaRPr lang="en-US" sz="1600" b="1" dirty="0"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C9091B59-33AC-48AA-A403-546A002D599E}"/>
                </a:ext>
              </a:extLst>
            </p:cNvPr>
            <p:cNvSpPr txBox="1"/>
            <p:nvPr/>
          </p:nvSpPr>
          <p:spPr>
            <a:xfrm>
              <a:off x="779802" y="3248028"/>
              <a:ext cx="1892422" cy="14779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600" b="1" dirty="0" smtClean="0">
                  <a:latin typeface="+mj-lt"/>
                </a:rPr>
                <a:t>Recommendation incase better policy/product is available at the time of renewal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Implementation Process</a:t>
            </a:r>
            <a:endParaRPr lang="en-US" sz="3600" dirty="0"/>
          </a:p>
        </p:txBody>
      </p:sp>
      <p:pic>
        <p:nvPicPr>
          <p:cNvPr id="3" name="Graphic 2" descr="Process icon">
            <a:extLst>
              <a:ext uri="{FF2B5EF4-FFF2-40B4-BE49-F238E27FC236}">
                <a16:creationId xmlns="" xmlns:a16="http://schemas.microsoft.com/office/drawing/2014/main" id="{8E2745DB-112B-4F89-83B6-D6D7F6F67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5231" y="478060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1F2A5814-BC40-4A37-9064-C44C73C8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1" y="2290763"/>
            <a:ext cx="10962180" cy="230699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endParaRPr lang="en-US" sz="2000" b="1" dirty="0" smtClean="0"/>
          </a:p>
          <a:p>
            <a:pPr algn="l">
              <a:lnSpc>
                <a:spcPct val="100000"/>
              </a:lnSpc>
            </a:pPr>
            <a:endParaRPr lang="en-US" sz="2000" b="1" dirty="0"/>
          </a:p>
          <a:p>
            <a:pPr algn="l">
              <a:lnSpc>
                <a:spcPct val="100000"/>
              </a:lnSpc>
            </a:pPr>
            <a:r>
              <a:rPr lang="en-US" sz="2000" b="1" dirty="0" smtClean="0"/>
              <a:t>Paper</a:t>
            </a:r>
            <a:r>
              <a:rPr lang="en-US" sz="2000" dirty="0"/>
              <a:t>:-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ieeexplore.ieee.org/document/8614094</a:t>
            </a:r>
            <a:endParaRPr lang="en-US" sz="2000" dirty="0" smtClean="0"/>
          </a:p>
          <a:p>
            <a:pPr algn="l">
              <a:lnSpc>
                <a:spcPct val="100000"/>
              </a:lnSpc>
            </a:pPr>
            <a:endParaRPr lang="en-US" sz="2000" dirty="0" smtClean="0"/>
          </a:p>
          <a:p>
            <a:pPr algn="l">
              <a:lnSpc>
                <a:spcPct val="100000"/>
              </a:lnSpc>
            </a:pPr>
            <a:r>
              <a:rPr lang="en-US" sz="2000" b="1" dirty="0"/>
              <a:t>Bayesian Networks:- </a:t>
            </a:r>
            <a:r>
              <a:rPr lang="en-US" sz="2000" b="1" dirty="0">
                <a:hlinkClick r:id="rId3"/>
              </a:rPr>
              <a:t>https://www.edureka.co/blog/bayesian-networks</a:t>
            </a:r>
            <a:r>
              <a:rPr lang="en-US" sz="2000" b="1" dirty="0" smtClean="0">
                <a:hlinkClick r:id="rId3"/>
              </a:rPr>
              <a:t>/</a:t>
            </a:r>
            <a:endParaRPr lang="en-US" sz="2000" b="1" dirty="0" smtClean="0"/>
          </a:p>
          <a:p>
            <a:pPr algn="l">
              <a:lnSpc>
                <a:spcPct val="100000"/>
              </a:lnSpc>
            </a:pPr>
            <a:endParaRPr lang="en-US" sz="2000" b="1" dirty="0" smtClean="0"/>
          </a:p>
          <a:p>
            <a:pPr algn="l">
              <a:lnSpc>
                <a:spcPct val="100000"/>
              </a:lnSpc>
            </a:pPr>
            <a:r>
              <a:rPr lang="en-US" sz="2000" b="1" dirty="0" smtClean="0"/>
              <a:t>Directed </a:t>
            </a:r>
            <a:r>
              <a:rPr lang="en-US" sz="2000" b="1" dirty="0"/>
              <a:t>Acyclic Graph:- </a:t>
            </a:r>
            <a:r>
              <a:rPr lang="en-US" sz="2000" b="1" dirty="0">
                <a:hlinkClick r:id="rId4"/>
              </a:rPr>
              <a:t>https://www.gatevidyalay.com/directed-acyclic-graphs</a:t>
            </a:r>
            <a:r>
              <a:rPr lang="en-US" sz="2000" b="1" dirty="0" smtClean="0">
                <a:hlinkClick r:id="rId4"/>
              </a:rPr>
              <a:t>/</a:t>
            </a:r>
            <a:endParaRPr lang="en-US" sz="2000" b="1" dirty="0" smtClean="0"/>
          </a:p>
          <a:p>
            <a:pPr algn="l">
              <a:lnSpc>
                <a:spcPct val="100000"/>
              </a:lnSpc>
            </a:pPr>
            <a:endParaRPr lang="en-US" sz="2000" dirty="0"/>
          </a:p>
          <a:p>
            <a:pPr algn="l"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8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092" y="4206413"/>
            <a:ext cx="10097037" cy="2336056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cs typeface="Aharoni" panose="02010803020104030203" pitchFamily="2" charset="-79"/>
              </a:rPr>
              <a:t>In current </a:t>
            </a:r>
            <a:r>
              <a:rPr lang="en-US" dirty="0">
                <a:cs typeface="Aharoni" panose="02010803020104030203" pitchFamily="2" charset="-79"/>
              </a:rPr>
              <a:t>insurance market there are multiple policy options </a:t>
            </a:r>
            <a:r>
              <a:rPr lang="en-US" dirty="0" smtClean="0">
                <a:cs typeface="Aharoni" panose="02010803020104030203" pitchFamily="2" charset="-79"/>
              </a:rPr>
              <a:t>with different benefits available </a:t>
            </a:r>
            <a:r>
              <a:rPr lang="en-US" dirty="0">
                <a:cs typeface="Aharoni" panose="02010803020104030203" pitchFamily="2" charset="-79"/>
              </a:rPr>
              <a:t>for </a:t>
            </a:r>
            <a:r>
              <a:rPr lang="en-US" dirty="0" smtClean="0">
                <a:cs typeface="Aharoni" panose="02010803020104030203" pitchFamily="2" charset="-79"/>
              </a:rPr>
              <a:t>people </a:t>
            </a:r>
            <a:r>
              <a:rPr lang="en-US" dirty="0">
                <a:cs typeface="Aharoni" panose="02010803020104030203" pitchFamily="2" charset="-79"/>
              </a:rPr>
              <a:t>to choose from, which makes them confuse and miss the correct </a:t>
            </a:r>
            <a:r>
              <a:rPr lang="en-US" dirty="0" smtClean="0">
                <a:cs typeface="Aharoni" panose="02010803020104030203" pitchFamily="2" charset="-79"/>
              </a:rPr>
              <a:t>product.</a:t>
            </a:r>
          </a:p>
          <a:p>
            <a:pPr algn="l"/>
            <a:endParaRPr lang="en-US" dirty="0">
              <a:cs typeface="Aharoni" panose="02010803020104030203" pitchFamily="2" charset="-79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cs typeface="Aharoni" panose="02010803020104030203" pitchFamily="2" charset="-79"/>
            </a:endParaRPr>
          </a:p>
          <a:p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1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5" name="Graphic 4" descr="Purpose icon">
            <a:extLst>
              <a:ext uri="{FF2B5EF4-FFF2-40B4-BE49-F238E27FC236}">
                <a16:creationId xmlns=""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108" y="4721569"/>
            <a:ext cx="9613860" cy="1704017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Keeping problem in mind I propose auto insurance recommendation which helps consumer to select right product , right benefits at right price.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In the insurance industry, the motivation for creating </a:t>
            </a:r>
            <a:r>
              <a:rPr lang="en-US" sz="2400" dirty="0" smtClean="0"/>
              <a:t>a recommendation </a:t>
            </a:r>
            <a:r>
              <a:rPr lang="en-US" sz="2400" dirty="0"/>
              <a:t>system stems from the urge to provide </a:t>
            </a:r>
            <a:r>
              <a:rPr lang="en-US" sz="2400" dirty="0" smtClean="0"/>
              <a:t>value </a:t>
            </a:r>
            <a:r>
              <a:rPr lang="en-US" sz="2400" dirty="0"/>
              <a:t>for customers. </a:t>
            </a:r>
            <a:endParaRPr lang="en-US" sz="2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By </a:t>
            </a:r>
            <a:r>
              <a:rPr lang="en-US" sz="2400" dirty="0" smtClean="0"/>
              <a:t>connecting to customers through accurate and relevant recommendations, customer trust and loyalty could be increased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584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Strategy</a:t>
            </a:r>
            <a:endParaRPr lang="en-US" dirty="0"/>
          </a:p>
        </p:txBody>
      </p:sp>
      <p:pic>
        <p:nvPicPr>
          <p:cNvPr id="7" name="Graphic 6" descr="Steps icon">
            <a:extLst>
              <a:ext uri="{FF2B5EF4-FFF2-40B4-BE49-F238E27FC236}">
                <a16:creationId xmlns=""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  <p:grpSp>
        <p:nvGrpSpPr>
          <p:cNvPr id="25" name="Group 24" descr="thumbs up icon">
            <a:extLst>
              <a:ext uri="{FF2B5EF4-FFF2-40B4-BE49-F238E27FC236}">
                <a16:creationId xmlns="" xmlns:a16="http://schemas.microsoft.com/office/drawing/2014/main" id="{2907416F-402F-41F1-9D31-BA7E1376D182}"/>
              </a:ext>
            </a:extLst>
          </p:cNvPr>
          <p:cNvGrpSpPr/>
          <p:nvPr/>
        </p:nvGrpSpPr>
        <p:grpSpPr>
          <a:xfrm>
            <a:off x="744537" y="2086166"/>
            <a:ext cx="823913" cy="823913"/>
            <a:chOff x="744537" y="2086166"/>
            <a:chExt cx="823913" cy="823913"/>
          </a:xfrm>
        </p:grpSpPr>
        <p:sp>
          <p:nvSpPr>
            <p:cNvPr id="42" name="Oval 68">
              <a:extLst>
                <a:ext uri="{FF2B5EF4-FFF2-40B4-BE49-F238E27FC236}">
                  <a16:creationId xmlns="" xmlns:a16="http://schemas.microsoft.com/office/drawing/2014/main" id="{AC52CD19-1014-49F6-9EFC-0B3E037B4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43" name="Freeform 65">
              <a:extLst>
                <a:ext uri="{FF2B5EF4-FFF2-40B4-BE49-F238E27FC236}">
                  <a16:creationId xmlns="" xmlns:a16="http://schemas.microsoft.com/office/drawing/2014/main" id="{DC748C5B-A010-42FE-94A3-C36151981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4" name="Text Placeholder 73">
            <a:extLst>
              <a:ext uri="{FF2B5EF4-FFF2-40B4-BE49-F238E27FC236}">
                <a16:creationId xmlns="" xmlns:a16="http://schemas.microsoft.com/office/drawing/2014/main" id="{6CA236DF-5114-4CA5-8620-41B943649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43970" y="2128436"/>
            <a:ext cx="4433401" cy="942774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Step1</a:t>
            </a:r>
            <a:r>
              <a:rPr lang="en-US" dirty="0"/>
              <a:t>:- Information Gathering </a:t>
            </a:r>
            <a:r>
              <a:rPr lang="en-US" dirty="0" smtClean="0"/>
              <a:t>	   of </a:t>
            </a:r>
            <a:r>
              <a:rPr lang="en-US" dirty="0"/>
              <a:t>Insurance Product.</a:t>
            </a:r>
          </a:p>
          <a:p>
            <a:endParaRPr lang="en-US" dirty="0"/>
          </a:p>
        </p:txBody>
      </p:sp>
      <p:grpSp>
        <p:nvGrpSpPr>
          <p:cNvPr id="28" name="Group 27" descr="clock icon">
            <a:extLst>
              <a:ext uri="{FF2B5EF4-FFF2-40B4-BE49-F238E27FC236}">
                <a16:creationId xmlns="" xmlns:a16="http://schemas.microsoft.com/office/drawing/2014/main" id="{0C571394-90B9-4305-A010-F2F17F3BA7D1}"/>
              </a:ext>
            </a:extLst>
          </p:cNvPr>
          <p:cNvGrpSpPr/>
          <p:nvPr/>
        </p:nvGrpSpPr>
        <p:grpSpPr>
          <a:xfrm>
            <a:off x="744537" y="3036069"/>
            <a:ext cx="823913" cy="823912"/>
            <a:chOff x="744537" y="3036069"/>
            <a:chExt cx="823913" cy="823912"/>
          </a:xfrm>
        </p:grpSpPr>
        <p:sp>
          <p:nvSpPr>
            <p:cNvPr id="45" name="Oval 68">
              <a:extLst>
                <a:ext uri="{FF2B5EF4-FFF2-40B4-BE49-F238E27FC236}">
                  <a16:creationId xmlns="" xmlns:a16="http://schemas.microsoft.com/office/drawing/2014/main" id="{2C8CF75B-4297-4F4C-BB5C-0BE87F16888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036069"/>
              <a:ext cx="823913" cy="82391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46" name="Group 45" descr="Clock">
              <a:extLst>
                <a:ext uri="{FF2B5EF4-FFF2-40B4-BE49-F238E27FC236}">
                  <a16:creationId xmlns="" xmlns:a16="http://schemas.microsoft.com/office/drawing/2014/main" id="{1C027AC2-76F8-4218-8C73-C8413E8B412B}"/>
                </a:ext>
              </a:extLst>
            </p:cNvPr>
            <p:cNvGrpSpPr/>
            <p:nvPr/>
          </p:nvGrpSpPr>
          <p:grpSpPr bwMode="auto">
            <a:xfrm>
              <a:off x="982527" y="3270522"/>
              <a:ext cx="343634" cy="344872"/>
              <a:chOff x="9155465" y="4372601"/>
              <a:chExt cx="343634" cy="344872"/>
            </a:xfrm>
            <a:solidFill>
              <a:schemeClr val="tx1"/>
            </a:solidFill>
          </p:grpSpPr>
          <p:sp>
            <p:nvSpPr>
              <p:cNvPr id="47" name="Freeform 158">
                <a:extLst>
                  <a:ext uri="{FF2B5EF4-FFF2-40B4-BE49-F238E27FC236}">
                    <a16:creationId xmlns="" xmlns:a16="http://schemas.microsoft.com/office/drawing/2014/main" id="{C75923E9-28C4-400A-99FC-AAC15C61ED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198" y="4372601"/>
                <a:ext cx="119901" cy="101360"/>
              </a:xfrm>
              <a:custGeom>
                <a:avLst/>
                <a:gdLst>
                  <a:gd name="T0" fmla="*/ 50 w 63"/>
                  <a:gd name="T1" fmla="*/ 53 h 53"/>
                  <a:gd name="T2" fmla="*/ 47 w 63"/>
                  <a:gd name="T3" fmla="*/ 49 h 53"/>
                  <a:gd name="T4" fmla="*/ 4 w 63"/>
                  <a:gd name="T5" fmla="*/ 15 h 53"/>
                  <a:gd name="T6" fmla="*/ 0 w 63"/>
                  <a:gd name="T7" fmla="*/ 14 h 53"/>
                  <a:gd name="T8" fmla="*/ 2 w 63"/>
                  <a:gd name="T9" fmla="*/ 10 h 53"/>
                  <a:gd name="T10" fmla="*/ 19 w 63"/>
                  <a:gd name="T11" fmla="*/ 0 h 53"/>
                  <a:gd name="T12" fmla="*/ 42 w 63"/>
                  <a:gd name="T13" fmla="*/ 11 h 53"/>
                  <a:gd name="T14" fmla="*/ 52 w 63"/>
                  <a:gd name="T15" fmla="*/ 50 h 53"/>
                  <a:gd name="T16" fmla="*/ 50 w 63"/>
                  <a:gd name="T17" fmla="*/ 53 h 53"/>
                  <a:gd name="T18" fmla="*/ 10 w 63"/>
                  <a:gd name="T19" fmla="*/ 11 h 53"/>
                  <a:gd name="T20" fmla="*/ 50 w 63"/>
                  <a:gd name="T21" fmla="*/ 42 h 53"/>
                  <a:gd name="T22" fmla="*/ 39 w 63"/>
                  <a:gd name="T23" fmla="*/ 16 h 53"/>
                  <a:gd name="T24" fmla="*/ 19 w 63"/>
                  <a:gd name="T25" fmla="*/ 6 h 53"/>
                  <a:gd name="T26" fmla="*/ 10 w 63"/>
                  <a:gd name="T2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50" y="53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37" y="33"/>
                      <a:pt x="22" y="21"/>
                      <a:pt x="4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5"/>
                      <a:pt x="11" y="0"/>
                      <a:pt x="19" y="0"/>
                    </a:cubicBezTo>
                    <a:cubicBezTo>
                      <a:pt x="26" y="0"/>
                      <a:pt x="33" y="4"/>
                      <a:pt x="42" y="11"/>
                    </a:cubicBezTo>
                    <a:cubicBezTo>
                      <a:pt x="63" y="27"/>
                      <a:pt x="61" y="38"/>
                      <a:pt x="52" y="50"/>
                    </a:cubicBezTo>
                    <a:lnTo>
                      <a:pt x="50" y="53"/>
                    </a:lnTo>
                    <a:close/>
                    <a:moveTo>
                      <a:pt x="10" y="11"/>
                    </a:moveTo>
                    <a:cubicBezTo>
                      <a:pt x="26" y="17"/>
                      <a:pt x="40" y="28"/>
                      <a:pt x="50" y="42"/>
                    </a:cubicBezTo>
                    <a:cubicBezTo>
                      <a:pt x="54" y="36"/>
                      <a:pt x="55" y="29"/>
                      <a:pt x="39" y="16"/>
                    </a:cubicBezTo>
                    <a:cubicBezTo>
                      <a:pt x="30" y="9"/>
                      <a:pt x="24" y="6"/>
                      <a:pt x="19" y="6"/>
                    </a:cubicBezTo>
                    <a:cubicBezTo>
                      <a:pt x="16" y="6"/>
                      <a:pt x="13" y="8"/>
                      <a:pt x="10" y="11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59">
                <a:extLst>
                  <a:ext uri="{FF2B5EF4-FFF2-40B4-BE49-F238E27FC236}">
                    <a16:creationId xmlns="" xmlns:a16="http://schemas.microsoft.com/office/drawing/2014/main" id="{FEFFD0C9-5B02-425B-A466-52E458FDD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5465" y="4372601"/>
                <a:ext cx="119901" cy="101360"/>
              </a:xfrm>
              <a:custGeom>
                <a:avLst/>
                <a:gdLst>
                  <a:gd name="T0" fmla="*/ 13 w 63"/>
                  <a:gd name="T1" fmla="*/ 53 h 53"/>
                  <a:gd name="T2" fmla="*/ 10 w 63"/>
                  <a:gd name="T3" fmla="*/ 50 h 53"/>
                  <a:gd name="T4" fmla="*/ 20 w 63"/>
                  <a:gd name="T5" fmla="*/ 11 h 53"/>
                  <a:gd name="T6" fmla="*/ 44 w 63"/>
                  <a:gd name="T7" fmla="*/ 0 h 53"/>
                  <a:gd name="T8" fmla="*/ 60 w 63"/>
                  <a:gd name="T9" fmla="*/ 10 h 53"/>
                  <a:gd name="T10" fmla="*/ 63 w 63"/>
                  <a:gd name="T11" fmla="*/ 14 h 53"/>
                  <a:gd name="T12" fmla="*/ 59 w 63"/>
                  <a:gd name="T13" fmla="*/ 15 h 53"/>
                  <a:gd name="T14" fmla="*/ 15 w 63"/>
                  <a:gd name="T15" fmla="*/ 49 h 53"/>
                  <a:gd name="T16" fmla="*/ 13 w 63"/>
                  <a:gd name="T17" fmla="*/ 53 h 53"/>
                  <a:gd name="T18" fmla="*/ 44 w 63"/>
                  <a:gd name="T19" fmla="*/ 6 h 53"/>
                  <a:gd name="T20" fmla="*/ 24 w 63"/>
                  <a:gd name="T21" fmla="*/ 16 h 53"/>
                  <a:gd name="T22" fmla="*/ 13 w 63"/>
                  <a:gd name="T23" fmla="*/ 42 h 53"/>
                  <a:gd name="T24" fmla="*/ 53 w 63"/>
                  <a:gd name="T25" fmla="*/ 11 h 53"/>
                  <a:gd name="T26" fmla="*/ 44 w 63"/>
                  <a:gd name="T27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13" y="53"/>
                    </a:moveTo>
                    <a:cubicBezTo>
                      <a:pt x="10" y="50"/>
                      <a:pt x="10" y="50"/>
                      <a:pt x="10" y="50"/>
                    </a:cubicBezTo>
                    <a:cubicBezTo>
                      <a:pt x="2" y="38"/>
                      <a:pt x="0" y="27"/>
                      <a:pt x="20" y="11"/>
                    </a:cubicBezTo>
                    <a:cubicBezTo>
                      <a:pt x="30" y="4"/>
                      <a:pt x="37" y="0"/>
                      <a:pt x="44" y="0"/>
                    </a:cubicBezTo>
                    <a:cubicBezTo>
                      <a:pt x="51" y="0"/>
                      <a:pt x="56" y="5"/>
                      <a:pt x="60" y="10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1" y="21"/>
                      <a:pt x="26" y="33"/>
                      <a:pt x="15" y="49"/>
                    </a:cubicBezTo>
                    <a:lnTo>
                      <a:pt x="13" y="53"/>
                    </a:lnTo>
                    <a:close/>
                    <a:moveTo>
                      <a:pt x="44" y="6"/>
                    </a:moveTo>
                    <a:cubicBezTo>
                      <a:pt x="39" y="6"/>
                      <a:pt x="32" y="9"/>
                      <a:pt x="24" y="16"/>
                    </a:cubicBezTo>
                    <a:cubicBezTo>
                      <a:pt x="8" y="29"/>
                      <a:pt x="9" y="36"/>
                      <a:pt x="13" y="42"/>
                    </a:cubicBezTo>
                    <a:cubicBezTo>
                      <a:pt x="23" y="28"/>
                      <a:pt x="37" y="17"/>
                      <a:pt x="53" y="11"/>
                    </a:cubicBezTo>
                    <a:cubicBezTo>
                      <a:pt x="50" y="8"/>
                      <a:pt x="47" y="6"/>
                      <a:pt x="4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9" name="Freeform 160">
                <a:extLst>
                  <a:ext uri="{FF2B5EF4-FFF2-40B4-BE49-F238E27FC236}">
                    <a16:creationId xmlns="" xmlns:a16="http://schemas.microsoft.com/office/drawing/2014/main" id="{6473D043-28E1-435C-A0EB-1B87812C5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6256" y="4671737"/>
                <a:ext cx="43263" cy="44500"/>
              </a:xfrm>
              <a:custGeom>
                <a:avLst/>
                <a:gdLst>
                  <a:gd name="T0" fmla="*/ 6 w 35"/>
                  <a:gd name="T1" fmla="*/ 36 h 36"/>
                  <a:gd name="T2" fmla="*/ 0 w 35"/>
                  <a:gd name="T3" fmla="*/ 30 h 36"/>
                  <a:gd name="T4" fmla="*/ 29 w 35"/>
                  <a:gd name="T5" fmla="*/ 0 h 36"/>
                  <a:gd name="T6" fmla="*/ 35 w 35"/>
                  <a:gd name="T7" fmla="*/ 8 h 36"/>
                  <a:gd name="T8" fmla="*/ 6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6" y="36"/>
                    </a:moveTo>
                    <a:lnTo>
                      <a:pt x="0" y="30"/>
                    </a:lnTo>
                    <a:lnTo>
                      <a:pt x="29" y="0"/>
                    </a:lnTo>
                    <a:lnTo>
                      <a:pt x="35" y="8"/>
                    </a:lnTo>
                    <a:lnTo>
                      <a:pt x="6" y="36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0" name="Freeform 161">
                <a:extLst>
                  <a:ext uri="{FF2B5EF4-FFF2-40B4-BE49-F238E27FC236}">
                    <a16:creationId xmlns="" xmlns:a16="http://schemas.microsoft.com/office/drawing/2014/main" id="{75DE641E-F64A-4A42-8BDF-F61276A87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3809" y="4671737"/>
                <a:ext cx="45736" cy="45736"/>
              </a:xfrm>
              <a:custGeom>
                <a:avLst/>
                <a:gdLst>
                  <a:gd name="T0" fmla="*/ 29 w 37"/>
                  <a:gd name="T1" fmla="*/ 37 h 37"/>
                  <a:gd name="T2" fmla="*/ 0 w 37"/>
                  <a:gd name="T3" fmla="*/ 8 h 37"/>
                  <a:gd name="T4" fmla="*/ 6 w 37"/>
                  <a:gd name="T5" fmla="*/ 0 h 37"/>
                  <a:gd name="T6" fmla="*/ 37 w 37"/>
                  <a:gd name="T7" fmla="*/ 31 h 37"/>
                  <a:gd name="T8" fmla="*/ 29 w 3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29" y="37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37" y="31"/>
                    </a:lnTo>
                    <a:lnTo>
                      <a:pt x="29" y="37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1" name="Freeform 162">
                <a:extLst>
                  <a:ext uri="{FF2B5EF4-FFF2-40B4-BE49-F238E27FC236}">
                    <a16:creationId xmlns="" xmlns:a16="http://schemas.microsoft.com/office/drawing/2014/main" id="{893761D4-3EB3-4B41-9D51-60FFF3ABA1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7826" y="4397323"/>
                <a:ext cx="320149" cy="320149"/>
              </a:xfrm>
              <a:custGeom>
                <a:avLst/>
                <a:gdLst>
                  <a:gd name="T0" fmla="*/ 84 w 168"/>
                  <a:gd name="T1" fmla="*/ 168 h 168"/>
                  <a:gd name="T2" fmla="*/ 0 w 168"/>
                  <a:gd name="T3" fmla="*/ 84 h 168"/>
                  <a:gd name="T4" fmla="*/ 84 w 168"/>
                  <a:gd name="T5" fmla="*/ 0 h 168"/>
                  <a:gd name="T6" fmla="*/ 168 w 168"/>
                  <a:gd name="T7" fmla="*/ 84 h 168"/>
                  <a:gd name="T8" fmla="*/ 84 w 168"/>
                  <a:gd name="T9" fmla="*/ 168 h 168"/>
                  <a:gd name="T10" fmla="*/ 84 w 168"/>
                  <a:gd name="T11" fmla="*/ 6 h 168"/>
                  <a:gd name="T12" fmla="*/ 6 w 168"/>
                  <a:gd name="T13" fmla="*/ 84 h 168"/>
                  <a:gd name="T14" fmla="*/ 84 w 168"/>
                  <a:gd name="T15" fmla="*/ 162 h 168"/>
                  <a:gd name="T16" fmla="*/ 162 w 168"/>
                  <a:gd name="T17" fmla="*/ 84 h 168"/>
                  <a:gd name="T18" fmla="*/ 84 w 168"/>
                  <a:gd name="T1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168"/>
                    </a:moveTo>
                    <a:cubicBezTo>
                      <a:pt x="38" y="168"/>
                      <a:pt x="0" y="131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8" y="38"/>
                      <a:pt x="168" y="84"/>
                    </a:cubicBezTo>
                    <a:cubicBezTo>
                      <a:pt x="168" y="131"/>
                      <a:pt x="130" y="168"/>
                      <a:pt x="84" y="168"/>
                    </a:cubicBezTo>
                    <a:close/>
                    <a:moveTo>
                      <a:pt x="84" y="6"/>
                    </a:moveTo>
                    <a:cubicBezTo>
                      <a:pt x="41" y="6"/>
                      <a:pt x="6" y="41"/>
                      <a:pt x="6" y="84"/>
                    </a:cubicBezTo>
                    <a:cubicBezTo>
                      <a:pt x="6" y="127"/>
                      <a:pt x="41" y="162"/>
                      <a:pt x="84" y="162"/>
                    </a:cubicBezTo>
                    <a:cubicBezTo>
                      <a:pt x="127" y="162"/>
                      <a:pt x="162" y="127"/>
                      <a:pt x="162" y="84"/>
                    </a:cubicBezTo>
                    <a:cubicBezTo>
                      <a:pt x="162" y="41"/>
                      <a:pt x="127" y="6"/>
                      <a:pt x="8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2" name="Freeform 163">
                <a:extLst>
                  <a:ext uri="{FF2B5EF4-FFF2-40B4-BE49-F238E27FC236}">
                    <a16:creationId xmlns="" xmlns:a16="http://schemas.microsoft.com/office/drawing/2014/main" id="{6D7BA2D0-32F1-40AE-BCF7-0031E808F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4575" y="4446767"/>
                <a:ext cx="100124" cy="126082"/>
              </a:xfrm>
              <a:custGeom>
                <a:avLst/>
                <a:gdLst>
                  <a:gd name="T0" fmla="*/ 81 w 81"/>
                  <a:gd name="T1" fmla="*/ 102 h 102"/>
                  <a:gd name="T2" fmla="*/ 0 w 81"/>
                  <a:gd name="T3" fmla="*/ 102 h 102"/>
                  <a:gd name="T4" fmla="*/ 0 w 81"/>
                  <a:gd name="T5" fmla="*/ 93 h 102"/>
                  <a:gd name="T6" fmla="*/ 72 w 81"/>
                  <a:gd name="T7" fmla="*/ 93 h 102"/>
                  <a:gd name="T8" fmla="*/ 72 w 81"/>
                  <a:gd name="T9" fmla="*/ 0 h 102"/>
                  <a:gd name="T10" fmla="*/ 81 w 81"/>
                  <a:gd name="T11" fmla="*/ 0 h 102"/>
                  <a:gd name="T12" fmla="*/ 81 w 81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2">
                    <a:moveTo>
                      <a:pt x="81" y="102"/>
                    </a:moveTo>
                    <a:lnTo>
                      <a:pt x="0" y="102"/>
                    </a:lnTo>
                    <a:lnTo>
                      <a:pt x="0" y="93"/>
                    </a:lnTo>
                    <a:lnTo>
                      <a:pt x="72" y="93"/>
                    </a:lnTo>
                    <a:lnTo>
                      <a:pt x="72" y="0"/>
                    </a:lnTo>
                    <a:lnTo>
                      <a:pt x="81" y="0"/>
                    </a:lnTo>
                    <a:lnTo>
                      <a:pt x="81" y="102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75" name="Text Placeholder 74">
            <a:extLst>
              <a:ext uri="{FF2B5EF4-FFF2-40B4-BE49-F238E27FC236}">
                <a16:creationId xmlns="" xmlns:a16="http://schemas.microsoft.com/office/drawing/2014/main" id="{DB5B3156-755F-47BB-AFCD-9C4855B037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4827" y="3110670"/>
            <a:ext cx="4433401" cy="823913"/>
          </a:xfrm>
        </p:spPr>
        <p:txBody>
          <a:bodyPr>
            <a:no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Step </a:t>
            </a:r>
            <a:r>
              <a:rPr lang="en-US" sz="2000" dirty="0"/>
              <a:t>2:- Understand Market </a:t>
            </a:r>
            <a:r>
              <a:rPr lang="en-US" sz="2000" dirty="0" smtClean="0"/>
              <a:t>	      	    Potentials</a:t>
            </a:r>
            <a:endParaRPr lang="en-US" sz="2000" dirty="0"/>
          </a:p>
          <a:p>
            <a:endParaRPr lang="en-US" sz="2000" dirty="0"/>
          </a:p>
        </p:txBody>
      </p:sp>
      <p:grpSp>
        <p:nvGrpSpPr>
          <p:cNvPr id="31" name="Group 30" descr="search icon">
            <a:extLst>
              <a:ext uri="{FF2B5EF4-FFF2-40B4-BE49-F238E27FC236}">
                <a16:creationId xmlns="" xmlns:a16="http://schemas.microsoft.com/office/drawing/2014/main" id="{C5F28D29-D0F3-4DAC-898B-07FE8DA57557}"/>
              </a:ext>
            </a:extLst>
          </p:cNvPr>
          <p:cNvGrpSpPr/>
          <p:nvPr/>
        </p:nvGrpSpPr>
        <p:grpSpPr>
          <a:xfrm>
            <a:off x="744537" y="3975887"/>
            <a:ext cx="823913" cy="823912"/>
            <a:chOff x="744537" y="3975887"/>
            <a:chExt cx="823913" cy="823912"/>
          </a:xfrm>
        </p:grpSpPr>
        <p:sp>
          <p:nvSpPr>
            <p:cNvPr id="54" name="Oval 68">
              <a:extLst>
                <a:ext uri="{FF2B5EF4-FFF2-40B4-BE49-F238E27FC236}">
                  <a16:creationId xmlns="" xmlns:a16="http://schemas.microsoft.com/office/drawing/2014/main" id="{33B80E49-94B9-44A5-A4BD-A0094115A8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975887"/>
              <a:ext cx="823913" cy="82391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57150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55" name="Group 54" descr="Unlock">
              <a:extLst>
                <a:ext uri="{FF2B5EF4-FFF2-40B4-BE49-F238E27FC236}">
                  <a16:creationId xmlns="" xmlns:a16="http://schemas.microsoft.com/office/drawing/2014/main" id="{B8F32770-F420-458B-B3DB-2F0E99DD574F}"/>
                </a:ext>
              </a:extLst>
            </p:cNvPr>
            <p:cNvGrpSpPr/>
            <p:nvPr/>
          </p:nvGrpSpPr>
          <p:grpSpPr bwMode="auto">
            <a:xfrm>
              <a:off x="993177" y="4210484"/>
              <a:ext cx="360941" cy="337455"/>
              <a:chOff x="6955211" y="4365185"/>
              <a:chExt cx="360941" cy="337455"/>
            </a:xfrm>
            <a:solidFill>
              <a:schemeClr val="tx1"/>
            </a:solidFill>
          </p:grpSpPr>
          <p:sp>
            <p:nvSpPr>
              <p:cNvPr id="56" name="Freeform 188">
                <a:extLst>
                  <a:ext uri="{FF2B5EF4-FFF2-40B4-BE49-F238E27FC236}">
                    <a16:creationId xmlns="" xmlns:a16="http://schemas.microsoft.com/office/drawing/2014/main" id="{8076EF42-2725-44C4-9A27-D75D71B8F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5211" y="4365185"/>
                <a:ext cx="337455" cy="337455"/>
              </a:xfrm>
              <a:custGeom>
                <a:avLst/>
                <a:gdLst>
                  <a:gd name="T0" fmla="*/ 88 w 177"/>
                  <a:gd name="T1" fmla="*/ 177 h 177"/>
                  <a:gd name="T2" fmla="*/ 26 w 177"/>
                  <a:gd name="T3" fmla="*/ 151 h 177"/>
                  <a:gd name="T4" fmla="*/ 0 w 177"/>
                  <a:gd name="T5" fmla="*/ 89 h 177"/>
                  <a:gd name="T6" fmla="*/ 26 w 177"/>
                  <a:gd name="T7" fmla="*/ 27 h 177"/>
                  <a:gd name="T8" fmla="*/ 88 w 177"/>
                  <a:gd name="T9" fmla="*/ 0 h 177"/>
                  <a:gd name="T10" fmla="*/ 88 w 177"/>
                  <a:gd name="T11" fmla="*/ 0 h 177"/>
                  <a:gd name="T12" fmla="*/ 177 w 177"/>
                  <a:gd name="T13" fmla="*/ 88 h 177"/>
                  <a:gd name="T14" fmla="*/ 171 w 177"/>
                  <a:gd name="T15" fmla="*/ 88 h 177"/>
                  <a:gd name="T16" fmla="*/ 88 w 177"/>
                  <a:gd name="T17" fmla="*/ 6 h 177"/>
                  <a:gd name="T18" fmla="*/ 88 w 177"/>
                  <a:gd name="T19" fmla="*/ 6 h 177"/>
                  <a:gd name="T20" fmla="*/ 30 w 177"/>
                  <a:gd name="T21" fmla="*/ 31 h 177"/>
                  <a:gd name="T22" fmla="*/ 6 w 177"/>
                  <a:gd name="T23" fmla="*/ 89 h 177"/>
                  <a:gd name="T24" fmla="*/ 31 w 177"/>
                  <a:gd name="T25" fmla="*/ 147 h 177"/>
                  <a:gd name="T26" fmla="*/ 88 w 177"/>
                  <a:gd name="T27" fmla="*/ 171 h 177"/>
                  <a:gd name="T28" fmla="*/ 89 w 177"/>
                  <a:gd name="T29" fmla="*/ 171 h 177"/>
                  <a:gd name="T30" fmla="*/ 155 w 177"/>
                  <a:gd name="T31" fmla="*/ 136 h 177"/>
                  <a:gd name="T32" fmla="*/ 160 w 177"/>
                  <a:gd name="T33" fmla="*/ 140 h 177"/>
                  <a:gd name="T34" fmla="*/ 89 w 177"/>
                  <a:gd name="T35" fmla="*/ 177 h 177"/>
                  <a:gd name="T36" fmla="*/ 88 w 177"/>
                  <a:gd name="T37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77">
                    <a:moveTo>
                      <a:pt x="88" y="177"/>
                    </a:moveTo>
                    <a:cubicBezTo>
                      <a:pt x="65" y="177"/>
                      <a:pt x="43" y="168"/>
                      <a:pt x="26" y="151"/>
                    </a:cubicBezTo>
                    <a:cubicBezTo>
                      <a:pt x="10" y="135"/>
                      <a:pt x="0" y="113"/>
                      <a:pt x="0" y="89"/>
                    </a:cubicBezTo>
                    <a:cubicBezTo>
                      <a:pt x="0" y="66"/>
                      <a:pt x="9" y="43"/>
                      <a:pt x="26" y="27"/>
                    </a:cubicBezTo>
                    <a:cubicBezTo>
                      <a:pt x="42" y="10"/>
                      <a:pt x="64" y="1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7" y="0"/>
                      <a:pt x="176" y="40"/>
                      <a:pt x="177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43"/>
                      <a:pt x="133" y="6"/>
                      <a:pt x="88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66" y="7"/>
                      <a:pt x="45" y="15"/>
                      <a:pt x="30" y="31"/>
                    </a:cubicBezTo>
                    <a:cubicBezTo>
                      <a:pt x="14" y="46"/>
                      <a:pt x="6" y="67"/>
                      <a:pt x="6" y="89"/>
                    </a:cubicBezTo>
                    <a:cubicBezTo>
                      <a:pt x="6" y="111"/>
                      <a:pt x="15" y="132"/>
                      <a:pt x="31" y="147"/>
                    </a:cubicBezTo>
                    <a:cubicBezTo>
                      <a:pt x="46" y="162"/>
                      <a:pt x="67" y="171"/>
                      <a:pt x="88" y="171"/>
                    </a:cubicBezTo>
                    <a:cubicBezTo>
                      <a:pt x="88" y="171"/>
                      <a:pt x="89" y="171"/>
                      <a:pt x="89" y="171"/>
                    </a:cubicBezTo>
                    <a:cubicBezTo>
                      <a:pt x="115" y="171"/>
                      <a:pt x="140" y="158"/>
                      <a:pt x="155" y="136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44" y="163"/>
                      <a:pt x="117" y="177"/>
                      <a:pt x="89" y="177"/>
                    </a:cubicBezTo>
                    <a:cubicBezTo>
                      <a:pt x="89" y="177"/>
                      <a:pt x="89" y="177"/>
                      <a:pt x="88" y="17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7" name="Freeform 189">
                <a:extLst>
                  <a:ext uri="{FF2B5EF4-FFF2-40B4-BE49-F238E27FC236}">
                    <a16:creationId xmlns="" xmlns:a16="http://schemas.microsoft.com/office/drawing/2014/main" id="{863AA144-B903-4860-8562-D39B36E85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1986" y="4491267"/>
                <a:ext cx="74166" cy="66749"/>
              </a:xfrm>
              <a:custGeom>
                <a:avLst/>
                <a:gdLst>
                  <a:gd name="T0" fmla="*/ 0 w 60"/>
                  <a:gd name="T1" fmla="*/ 0 h 54"/>
                  <a:gd name="T2" fmla="*/ 31 w 60"/>
                  <a:gd name="T3" fmla="*/ 54 h 54"/>
                  <a:gd name="T4" fmla="*/ 60 w 60"/>
                  <a:gd name="T5" fmla="*/ 0 h 54"/>
                  <a:gd name="T6" fmla="*/ 0 w 60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54">
                    <a:moveTo>
                      <a:pt x="0" y="0"/>
                    </a:moveTo>
                    <a:lnTo>
                      <a:pt x="31" y="54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8" name="Freeform 190">
                <a:extLst>
                  <a:ext uri="{FF2B5EF4-FFF2-40B4-BE49-F238E27FC236}">
                    <a16:creationId xmlns="" xmlns:a16="http://schemas.microsoft.com/office/drawing/2014/main" id="{AAEE0046-41AB-419B-B2B6-6DF3CEF0E6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7585" y="4452947"/>
                <a:ext cx="91471" cy="76638"/>
              </a:xfrm>
              <a:custGeom>
                <a:avLst/>
                <a:gdLst>
                  <a:gd name="T0" fmla="*/ 1 w 48"/>
                  <a:gd name="T1" fmla="*/ 40 h 40"/>
                  <a:gd name="T2" fmla="*/ 0 w 48"/>
                  <a:gd name="T3" fmla="*/ 24 h 40"/>
                  <a:gd name="T4" fmla="*/ 24 w 48"/>
                  <a:gd name="T5" fmla="*/ 0 h 40"/>
                  <a:gd name="T6" fmla="*/ 48 w 48"/>
                  <a:gd name="T7" fmla="*/ 23 h 40"/>
                  <a:gd name="T8" fmla="*/ 48 w 48"/>
                  <a:gd name="T9" fmla="*/ 40 h 40"/>
                  <a:gd name="T10" fmla="*/ 1 w 48"/>
                  <a:gd name="T11" fmla="*/ 40 h 40"/>
                  <a:gd name="T12" fmla="*/ 24 w 48"/>
                  <a:gd name="T13" fmla="*/ 6 h 40"/>
                  <a:gd name="T14" fmla="*/ 6 w 48"/>
                  <a:gd name="T15" fmla="*/ 24 h 40"/>
                  <a:gd name="T16" fmla="*/ 7 w 48"/>
                  <a:gd name="T17" fmla="*/ 34 h 40"/>
                  <a:gd name="T18" fmla="*/ 42 w 48"/>
                  <a:gd name="T19" fmla="*/ 34 h 40"/>
                  <a:gd name="T20" fmla="*/ 42 w 48"/>
                  <a:gd name="T21" fmla="*/ 23 h 40"/>
                  <a:gd name="T22" fmla="*/ 24 w 48"/>
                  <a:gd name="T23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0">
                    <a:moveTo>
                      <a:pt x="1" y="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40"/>
                      <a:pt x="48" y="40"/>
                      <a:pt x="48" y="40"/>
                    </a:cubicBezTo>
                    <a:lnTo>
                      <a:pt x="1" y="40"/>
                    </a:lnTo>
                    <a:close/>
                    <a:moveTo>
                      <a:pt x="24" y="6"/>
                    </a:moveTo>
                    <a:cubicBezTo>
                      <a:pt x="14" y="6"/>
                      <a:pt x="6" y="14"/>
                      <a:pt x="6" y="2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14"/>
                      <a:pt x="34" y="6"/>
                      <a:pt x="24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9" name="Freeform 191">
                <a:extLst>
                  <a:ext uri="{FF2B5EF4-FFF2-40B4-BE49-F238E27FC236}">
                    <a16:creationId xmlns="" xmlns:a16="http://schemas.microsoft.com/office/drawing/2014/main" id="{A2CBED4E-8F3F-4F26-A152-681AEC9D0F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9043" y="4517225"/>
                <a:ext cx="131026" cy="100124"/>
              </a:xfrm>
              <a:custGeom>
                <a:avLst/>
                <a:gdLst>
                  <a:gd name="T0" fmla="*/ 5 w 69"/>
                  <a:gd name="T1" fmla="*/ 52 h 52"/>
                  <a:gd name="T2" fmla="*/ 5 w 69"/>
                  <a:gd name="T3" fmla="*/ 52 h 52"/>
                  <a:gd name="T4" fmla="*/ 1 w 69"/>
                  <a:gd name="T5" fmla="*/ 47 h 52"/>
                  <a:gd name="T6" fmla="*/ 0 w 69"/>
                  <a:gd name="T7" fmla="*/ 4 h 52"/>
                  <a:gd name="T8" fmla="*/ 5 w 69"/>
                  <a:gd name="T9" fmla="*/ 0 h 52"/>
                  <a:gd name="T10" fmla="*/ 64 w 69"/>
                  <a:gd name="T11" fmla="*/ 0 h 52"/>
                  <a:gd name="T12" fmla="*/ 68 w 69"/>
                  <a:gd name="T13" fmla="*/ 4 h 52"/>
                  <a:gd name="T14" fmla="*/ 69 w 69"/>
                  <a:gd name="T15" fmla="*/ 47 h 52"/>
                  <a:gd name="T16" fmla="*/ 67 w 69"/>
                  <a:gd name="T17" fmla="*/ 50 h 52"/>
                  <a:gd name="T18" fmla="*/ 64 w 69"/>
                  <a:gd name="T19" fmla="*/ 51 h 52"/>
                  <a:gd name="T20" fmla="*/ 5 w 69"/>
                  <a:gd name="T21" fmla="*/ 52 h 52"/>
                  <a:gd name="T22" fmla="*/ 6 w 69"/>
                  <a:gd name="T23" fmla="*/ 6 h 52"/>
                  <a:gd name="T24" fmla="*/ 7 w 69"/>
                  <a:gd name="T25" fmla="*/ 46 h 52"/>
                  <a:gd name="T26" fmla="*/ 62 w 69"/>
                  <a:gd name="T27" fmla="*/ 45 h 52"/>
                  <a:gd name="T28" fmla="*/ 62 w 69"/>
                  <a:gd name="T29" fmla="*/ 6 h 52"/>
                  <a:gd name="T30" fmla="*/ 6 w 69"/>
                  <a:gd name="T31" fmla="*/ 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52">
                    <a:moveTo>
                      <a:pt x="5" y="52"/>
                    </a:moveTo>
                    <a:cubicBezTo>
                      <a:pt x="5" y="52"/>
                      <a:pt x="5" y="52"/>
                      <a:pt x="5" y="52"/>
                    </a:cubicBezTo>
                    <a:cubicBezTo>
                      <a:pt x="3" y="52"/>
                      <a:pt x="1" y="50"/>
                      <a:pt x="1" y="4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8"/>
                      <a:pt x="68" y="49"/>
                      <a:pt x="67" y="50"/>
                    </a:cubicBezTo>
                    <a:cubicBezTo>
                      <a:pt x="66" y="51"/>
                      <a:pt x="65" y="51"/>
                      <a:pt x="64" y="51"/>
                    </a:cubicBezTo>
                    <a:lnTo>
                      <a:pt x="5" y="52"/>
                    </a:lnTo>
                    <a:close/>
                    <a:moveTo>
                      <a:pt x="6" y="6"/>
                    </a:moveTo>
                    <a:cubicBezTo>
                      <a:pt x="7" y="46"/>
                      <a:pt x="7" y="46"/>
                      <a:pt x="7" y="46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76" name="Text Placeholder 75">
            <a:extLst>
              <a:ext uri="{FF2B5EF4-FFF2-40B4-BE49-F238E27FC236}">
                <a16:creationId xmlns="" xmlns:a16="http://schemas.microsoft.com/office/drawing/2014/main" id="{20A0CD05-0AE4-492D-8051-9773BFFA7A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12412" y="4000629"/>
            <a:ext cx="4433401" cy="823913"/>
          </a:xfrm>
        </p:spPr>
        <p:txBody>
          <a:bodyPr>
            <a:no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Step3:- Information Gathering of 	   Consumers.</a:t>
            </a:r>
          </a:p>
          <a:p>
            <a:endParaRPr lang="en-US" sz="2000" dirty="0"/>
          </a:p>
        </p:txBody>
      </p:sp>
      <p:grpSp>
        <p:nvGrpSpPr>
          <p:cNvPr id="32" name="Group 31" descr="tools icon">
            <a:extLst>
              <a:ext uri="{FF2B5EF4-FFF2-40B4-BE49-F238E27FC236}">
                <a16:creationId xmlns="" xmlns:a16="http://schemas.microsoft.com/office/drawing/2014/main" id="{414B2C39-D63F-4B23-93E4-C6CB8A1A931B}"/>
              </a:ext>
            </a:extLst>
          </p:cNvPr>
          <p:cNvGrpSpPr/>
          <p:nvPr/>
        </p:nvGrpSpPr>
        <p:grpSpPr>
          <a:xfrm>
            <a:off x="712787" y="4945848"/>
            <a:ext cx="823913" cy="823912"/>
            <a:chOff x="712787" y="4945848"/>
            <a:chExt cx="823913" cy="823912"/>
          </a:xfrm>
        </p:grpSpPr>
        <p:sp>
          <p:nvSpPr>
            <p:cNvPr id="61" name="Oval 68">
              <a:extLst>
                <a:ext uri="{FF2B5EF4-FFF2-40B4-BE49-F238E27FC236}">
                  <a16:creationId xmlns="" xmlns:a16="http://schemas.microsoft.com/office/drawing/2014/main" id="{5A6D6A35-6EA5-47A3-BA38-66294A59DC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" y="4945848"/>
              <a:ext cx="823913" cy="82391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57150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62" name="Group 61" descr="Mechanics">
              <a:extLst>
                <a:ext uri="{FF2B5EF4-FFF2-40B4-BE49-F238E27FC236}">
                  <a16:creationId xmlns="" xmlns:a16="http://schemas.microsoft.com/office/drawing/2014/main" id="{12D9414F-F708-4FC6-9001-3B87C1156DFE}"/>
                </a:ext>
              </a:extLst>
            </p:cNvPr>
            <p:cNvGrpSpPr/>
            <p:nvPr/>
          </p:nvGrpSpPr>
          <p:grpSpPr bwMode="auto">
            <a:xfrm>
              <a:off x="925095" y="5165730"/>
              <a:ext cx="396000" cy="396000"/>
              <a:chOff x="5508977" y="3649484"/>
              <a:chExt cx="331274" cy="323857"/>
            </a:xfrm>
            <a:solidFill>
              <a:schemeClr val="tx1"/>
            </a:solidFill>
          </p:grpSpPr>
          <p:sp>
            <p:nvSpPr>
              <p:cNvPr id="63" name="Freeform 129">
                <a:extLst>
                  <a:ext uri="{FF2B5EF4-FFF2-40B4-BE49-F238E27FC236}">
                    <a16:creationId xmlns="" xmlns:a16="http://schemas.microsoft.com/office/drawing/2014/main" id="{0DBAC07A-2E12-4423-A7AC-B5AAE8B2C0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8322" y="3828718"/>
                <a:ext cx="161929" cy="14462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4" name="Freeform 130">
                <a:extLst>
                  <a:ext uri="{FF2B5EF4-FFF2-40B4-BE49-F238E27FC236}">
                    <a16:creationId xmlns="" xmlns:a16="http://schemas.microsoft.com/office/drawing/2014/main" id="{99532D95-86F9-4992-A22A-F8F67CF908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8977" y="3649484"/>
                <a:ext cx="154512" cy="153276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5" name="Freeform 131">
                <a:extLst>
                  <a:ext uri="{FF2B5EF4-FFF2-40B4-BE49-F238E27FC236}">
                    <a16:creationId xmlns="" xmlns:a16="http://schemas.microsoft.com/office/drawing/2014/main" id="{A4304E6A-0009-4C19-BB19-7A189DFFD0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3921" y="3670498"/>
                <a:ext cx="302844" cy="286775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77" name="Text Placeholder 76">
            <a:extLst>
              <a:ext uri="{FF2B5EF4-FFF2-40B4-BE49-F238E27FC236}">
                <a16:creationId xmlns="" xmlns:a16="http://schemas.microsoft.com/office/drawing/2014/main" id="{32AB4371-99E9-4FD0-A119-1CF96F2D3E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5061353"/>
            <a:ext cx="4433401" cy="823913"/>
          </a:xfrm>
        </p:spPr>
        <p:txBody>
          <a:bodyPr>
            <a:no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Step4:- Filter and recommend 	   product based on the     	   information Gathering.</a:t>
            </a:r>
          </a:p>
          <a:p>
            <a:endParaRPr lang="en-US" sz="2000" dirty="0"/>
          </a:p>
        </p:txBody>
      </p:sp>
      <p:grpSp>
        <p:nvGrpSpPr>
          <p:cNvPr id="44" name="Group 43" descr="steps graphic">
            <a:extLst>
              <a:ext uri="{FF2B5EF4-FFF2-40B4-BE49-F238E27FC236}">
                <a16:creationId xmlns="" xmlns:a16="http://schemas.microsoft.com/office/drawing/2014/main" id="{6EB24599-0719-48BC-AB48-E49D349531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31766" y="2139824"/>
            <a:ext cx="5184000" cy="3831576"/>
            <a:chOff x="6431766" y="2076324"/>
            <a:chExt cx="5184000" cy="3831576"/>
          </a:xfrm>
        </p:grpSpPr>
        <p:grpSp>
          <p:nvGrpSpPr>
            <p:cNvPr id="9" name="Group 27">
              <a:extLst>
                <a:ext uri="{FF2B5EF4-FFF2-40B4-BE49-F238E27FC236}">
                  <a16:creationId xmlns="" xmlns:a16="http://schemas.microsoft.com/office/drawing/2014/main" id="{CFE45C63-A0CD-4ED2-9253-02A15CFBED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1766" y="4609130"/>
              <a:ext cx="2336870" cy="1298770"/>
              <a:chOff x="4808051" y="1842051"/>
              <a:chExt cx="2369874" cy="1397540"/>
            </a:xfrm>
          </p:grpSpPr>
          <p:sp>
            <p:nvSpPr>
              <p:cNvPr id="10" name="Freeform 17">
                <a:extLst>
                  <a:ext uri="{FF2B5EF4-FFF2-40B4-BE49-F238E27FC236}">
                    <a16:creationId xmlns="" xmlns:a16="http://schemas.microsoft.com/office/drawing/2014/main" id="{0F99B6D3-28DD-4E91-808E-0A9D8950E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2331219"/>
                <a:ext cx="1133349" cy="908372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="" xmlns:a16="http://schemas.microsoft.com/office/drawing/2014/main" id="{550D5C59-96EE-4437-9C44-B45AA3D56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1842051"/>
                <a:ext cx="2369874" cy="959190"/>
              </a:xfrm>
              <a:custGeom>
                <a:avLst/>
                <a:gdLst>
                  <a:gd name="T0" fmla="*/ 595 w 1244"/>
                  <a:gd name="T1" fmla="*/ 709 h 709"/>
                  <a:gd name="T2" fmla="*/ 0 w 1244"/>
                  <a:gd name="T3" fmla="*/ 366 h 709"/>
                  <a:gd name="T4" fmla="*/ 649 w 1244"/>
                  <a:gd name="T5" fmla="*/ 0 h 709"/>
                  <a:gd name="T6" fmla="*/ 1244 w 1244"/>
                  <a:gd name="T7" fmla="*/ 343 h 709"/>
                  <a:gd name="T8" fmla="*/ 595 w 1244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09">
                    <a:moveTo>
                      <a:pt x="595" y="709"/>
                    </a:moveTo>
                    <a:lnTo>
                      <a:pt x="0" y="366"/>
                    </a:lnTo>
                    <a:lnTo>
                      <a:pt x="649" y="0"/>
                    </a:lnTo>
                    <a:lnTo>
                      <a:pt x="1244" y="343"/>
                    </a:lnTo>
                    <a:lnTo>
                      <a:pt x="595" y="7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" name="Freeform 19">
                <a:extLst>
                  <a:ext uri="{FF2B5EF4-FFF2-40B4-BE49-F238E27FC236}">
                    <a16:creationId xmlns="" xmlns:a16="http://schemas.microsoft.com/office/drawing/2014/main" id="{163804A0-E4BE-4601-AEB6-7EC3284F5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552" y="2300082"/>
                <a:ext cx="1236373" cy="939508"/>
              </a:xfrm>
              <a:custGeom>
                <a:avLst/>
                <a:gdLst>
                  <a:gd name="T0" fmla="*/ 1236373 w 649"/>
                  <a:gd name="T1" fmla="*/ 0 h 694"/>
                  <a:gd name="T2" fmla="*/ 1236373 w 649"/>
                  <a:gd name="T3" fmla="*/ 444033 h 694"/>
                  <a:gd name="T4" fmla="*/ 0 w 649"/>
                  <a:gd name="T5" fmla="*/ 939508 h 694"/>
                  <a:gd name="T6" fmla="*/ 0 w 649"/>
                  <a:gd name="T7" fmla="*/ 495475 h 694"/>
                  <a:gd name="T8" fmla="*/ 1236373 w 649"/>
                  <a:gd name="T9" fmla="*/ 0 h 6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" name="Group 35">
              <a:extLst>
                <a:ext uri="{FF2B5EF4-FFF2-40B4-BE49-F238E27FC236}">
                  <a16:creationId xmlns="" xmlns:a16="http://schemas.microsoft.com/office/drawing/2014/main" id="{BBFED9B2-8B04-4E8F-B036-2BB7CCF95C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49331" y="3859410"/>
              <a:ext cx="2336870" cy="1307583"/>
              <a:chOff x="4808051" y="4299121"/>
              <a:chExt cx="2369874" cy="1405200"/>
            </a:xfrm>
          </p:grpSpPr>
          <p:sp>
            <p:nvSpPr>
              <p:cNvPr id="14" name="Freeform 8">
                <a:extLst>
                  <a:ext uri="{FF2B5EF4-FFF2-40B4-BE49-F238E27FC236}">
                    <a16:creationId xmlns="" xmlns:a16="http://schemas.microsoft.com/office/drawing/2014/main" id="{7DA26508-A6A4-4F4C-AC60-E9459BF28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795540"/>
                <a:ext cx="1133349" cy="908781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15" name="Freeform 9">
                <a:extLst>
                  <a:ext uri="{FF2B5EF4-FFF2-40B4-BE49-F238E27FC236}">
                    <a16:creationId xmlns="" xmlns:a16="http://schemas.microsoft.com/office/drawing/2014/main" id="{0FC13C28-081C-4595-9C9D-7D21EB3FA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299121"/>
                <a:ext cx="2369874" cy="961119"/>
              </a:xfrm>
              <a:custGeom>
                <a:avLst/>
                <a:gdLst>
                  <a:gd name="T0" fmla="*/ 595 w 1244"/>
                  <a:gd name="T1" fmla="*/ 710 h 710"/>
                  <a:gd name="T2" fmla="*/ 0 w 1244"/>
                  <a:gd name="T3" fmla="*/ 367 h 710"/>
                  <a:gd name="T4" fmla="*/ 649 w 1244"/>
                  <a:gd name="T5" fmla="*/ 0 h 710"/>
                  <a:gd name="T6" fmla="*/ 1244 w 1244"/>
                  <a:gd name="T7" fmla="*/ 344 h 710"/>
                  <a:gd name="T8" fmla="*/ 595 w 1244"/>
                  <a:gd name="T9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10">
                    <a:moveTo>
                      <a:pt x="595" y="710"/>
                    </a:moveTo>
                    <a:lnTo>
                      <a:pt x="0" y="367"/>
                    </a:lnTo>
                    <a:lnTo>
                      <a:pt x="649" y="0"/>
                    </a:lnTo>
                    <a:lnTo>
                      <a:pt x="1244" y="344"/>
                    </a:lnTo>
                    <a:lnTo>
                      <a:pt x="595" y="7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16" name="Freeform 10">
                <a:extLst>
                  <a:ext uri="{FF2B5EF4-FFF2-40B4-BE49-F238E27FC236}">
                    <a16:creationId xmlns="" xmlns:a16="http://schemas.microsoft.com/office/drawing/2014/main" id="{31980248-1ADA-45C6-923A-02F742326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552" y="4764813"/>
                <a:ext cx="1236373" cy="939508"/>
              </a:xfrm>
              <a:custGeom>
                <a:avLst/>
                <a:gdLst>
                  <a:gd name="T0" fmla="*/ 1236373 w 649"/>
                  <a:gd name="T1" fmla="*/ 0 h 694"/>
                  <a:gd name="T2" fmla="*/ 1236373 w 649"/>
                  <a:gd name="T3" fmla="*/ 444033 h 694"/>
                  <a:gd name="T4" fmla="*/ 0 w 649"/>
                  <a:gd name="T5" fmla="*/ 939508 h 694"/>
                  <a:gd name="T6" fmla="*/ 0 w 649"/>
                  <a:gd name="T7" fmla="*/ 495475 h 694"/>
                  <a:gd name="T8" fmla="*/ 1236373 w 649"/>
                  <a:gd name="T9" fmla="*/ 0 h 6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="" xmlns:a16="http://schemas.microsoft.com/office/drawing/2014/main" id="{DBAE3F99-4416-43BB-802B-06B8C3273C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9940" y="3145110"/>
              <a:ext cx="2335304" cy="1306106"/>
              <a:chOff x="4808051" y="5135743"/>
              <a:chExt cx="2369874" cy="1405200"/>
            </a:xfrm>
          </p:grpSpPr>
          <p:sp>
            <p:nvSpPr>
              <p:cNvPr id="18" name="Freeform 5">
                <a:extLst>
                  <a:ext uri="{FF2B5EF4-FFF2-40B4-BE49-F238E27FC236}">
                    <a16:creationId xmlns="" xmlns:a16="http://schemas.microsoft.com/office/drawing/2014/main" id="{86042750-61FD-40FA-B325-3248D0B0B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5632723"/>
                <a:ext cx="1134109" cy="908220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9" name="Freeform 6">
                <a:extLst>
                  <a:ext uri="{FF2B5EF4-FFF2-40B4-BE49-F238E27FC236}">
                    <a16:creationId xmlns="" xmlns:a16="http://schemas.microsoft.com/office/drawing/2014/main" id="{D2485B1E-22DE-4313-87F3-58173AEACC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5135743"/>
                <a:ext cx="2369874" cy="960617"/>
              </a:xfrm>
              <a:custGeom>
                <a:avLst/>
                <a:gdLst>
                  <a:gd name="T0" fmla="*/ 595 w 1244"/>
                  <a:gd name="T1" fmla="*/ 710 h 710"/>
                  <a:gd name="T2" fmla="*/ 0 w 1244"/>
                  <a:gd name="T3" fmla="*/ 367 h 710"/>
                  <a:gd name="T4" fmla="*/ 649 w 1244"/>
                  <a:gd name="T5" fmla="*/ 0 h 710"/>
                  <a:gd name="T6" fmla="*/ 1244 w 1244"/>
                  <a:gd name="T7" fmla="*/ 344 h 710"/>
                  <a:gd name="T8" fmla="*/ 595 w 1244"/>
                  <a:gd name="T9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10">
                    <a:moveTo>
                      <a:pt x="595" y="710"/>
                    </a:moveTo>
                    <a:lnTo>
                      <a:pt x="0" y="367"/>
                    </a:lnTo>
                    <a:lnTo>
                      <a:pt x="649" y="0"/>
                    </a:lnTo>
                    <a:lnTo>
                      <a:pt x="1244" y="344"/>
                    </a:lnTo>
                    <a:lnTo>
                      <a:pt x="595" y="7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0" name="Freeform 7">
                <a:extLst>
                  <a:ext uri="{FF2B5EF4-FFF2-40B4-BE49-F238E27FC236}">
                    <a16:creationId xmlns="" xmlns:a16="http://schemas.microsoft.com/office/drawing/2014/main" id="{6D372190-F03C-4E10-9BB3-D0799862D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2160" y="5600967"/>
                <a:ext cx="1235765" cy="939976"/>
              </a:xfrm>
              <a:custGeom>
                <a:avLst/>
                <a:gdLst>
                  <a:gd name="T0" fmla="*/ 649 w 649"/>
                  <a:gd name="T1" fmla="*/ 0 h 694"/>
                  <a:gd name="T2" fmla="*/ 649 w 649"/>
                  <a:gd name="T3" fmla="*/ 328 h 694"/>
                  <a:gd name="T4" fmla="*/ 0 w 649"/>
                  <a:gd name="T5" fmla="*/ 694 h 694"/>
                  <a:gd name="T6" fmla="*/ 0 w 649"/>
                  <a:gd name="T7" fmla="*/ 366 h 694"/>
                  <a:gd name="T8" fmla="*/ 649 w 649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21" name="Group 31">
              <a:extLst>
                <a:ext uri="{FF2B5EF4-FFF2-40B4-BE49-F238E27FC236}">
                  <a16:creationId xmlns="" xmlns:a16="http://schemas.microsoft.com/office/drawing/2014/main" id="{AAF307FC-5513-426F-BB40-B722D6DF2E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78897" y="2438188"/>
              <a:ext cx="2336869" cy="1304631"/>
              <a:chOff x="4808051" y="3515295"/>
              <a:chExt cx="2369874" cy="1403847"/>
            </a:xfrm>
          </p:grpSpPr>
          <p:sp>
            <p:nvSpPr>
              <p:cNvPr id="22" name="Freeform 11">
                <a:extLst>
                  <a:ext uri="{FF2B5EF4-FFF2-40B4-BE49-F238E27FC236}">
                    <a16:creationId xmlns="" xmlns:a16="http://schemas.microsoft.com/office/drawing/2014/main" id="{74A81D7B-94A3-42C9-80AC-62D5D011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010770"/>
                <a:ext cx="1133349" cy="908372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3" name="Freeform 12">
                <a:extLst>
                  <a:ext uri="{FF2B5EF4-FFF2-40B4-BE49-F238E27FC236}">
                    <a16:creationId xmlns="" xmlns:a16="http://schemas.microsoft.com/office/drawing/2014/main" id="{C157D7EE-659C-409B-A1E6-7D05687D7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3515295"/>
                <a:ext cx="2369874" cy="959190"/>
              </a:xfrm>
              <a:custGeom>
                <a:avLst/>
                <a:gdLst>
                  <a:gd name="T0" fmla="*/ 595 w 1244"/>
                  <a:gd name="T1" fmla="*/ 709 h 709"/>
                  <a:gd name="T2" fmla="*/ 0 w 1244"/>
                  <a:gd name="T3" fmla="*/ 366 h 709"/>
                  <a:gd name="T4" fmla="*/ 649 w 1244"/>
                  <a:gd name="T5" fmla="*/ 0 h 709"/>
                  <a:gd name="T6" fmla="*/ 1244 w 1244"/>
                  <a:gd name="T7" fmla="*/ 343 h 709"/>
                  <a:gd name="T8" fmla="*/ 595 w 1244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09">
                    <a:moveTo>
                      <a:pt x="595" y="709"/>
                    </a:moveTo>
                    <a:lnTo>
                      <a:pt x="0" y="366"/>
                    </a:lnTo>
                    <a:lnTo>
                      <a:pt x="649" y="0"/>
                    </a:lnTo>
                    <a:lnTo>
                      <a:pt x="1244" y="343"/>
                    </a:lnTo>
                    <a:lnTo>
                      <a:pt x="595" y="7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4" name="Freeform 13">
                <a:extLst>
                  <a:ext uri="{FF2B5EF4-FFF2-40B4-BE49-F238E27FC236}">
                    <a16:creationId xmlns="" xmlns:a16="http://schemas.microsoft.com/office/drawing/2014/main" id="{0F6A3B05-53B7-4EA3-88B4-ED578C58E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400" y="3976396"/>
                <a:ext cx="1236525" cy="940133"/>
              </a:xfrm>
              <a:custGeom>
                <a:avLst/>
                <a:gdLst>
                  <a:gd name="T0" fmla="*/ 649 w 649"/>
                  <a:gd name="T1" fmla="*/ 0 h 694"/>
                  <a:gd name="T2" fmla="*/ 649 w 649"/>
                  <a:gd name="T3" fmla="*/ 328 h 694"/>
                  <a:gd name="T4" fmla="*/ 0 w 649"/>
                  <a:gd name="T5" fmla="*/ 694 h 694"/>
                  <a:gd name="T6" fmla="*/ 0 w 649"/>
                  <a:gd name="T7" fmla="*/ 366 h 694"/>
                  <a:gd name="T8" fmla="*/ 649 w 649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BC384F39-BE7C-4DC7-9463-38206393DEC4}"/>
                </a:ext>
              </a:extLst>
            </p:cNvPr>
            <p:cNvGrpSpPr/>
            <p:nvPr/>
          </p:nvGrpSpPr>
          <p:grpSpPr>
            <a:xfrm>
              <a:off x="7668115" y="3549446"/>
              <a:ext cx="529043" cy="396000"/>
              <a:chOff x="7687796" y="3553060"/>
              <a:chExt cx="529043" cy="396000"/>
            </a:xfrm>
          </p:grpSpPr>
          <p:sp>
            <p:nvSpPr>
              <p:cNvPr id="26" name="Teardrop 25">
                <a:extLst>
                  <a:ext uri="{FF2B5EF4-FFF2-40B4-BE49-F238E27FC236}">
                    <a16:creationId xmlns="" xmlns:a16="http://schemas.microsoft.com/office/drawing/2014/main" id="{E668D9BC-775F-4484-A481-0A547E2A5D3E}"/>
                  </a:ext>
                </a:extLst>
              </p:cNvPr>
              <p:cNvSpPr/>
              <p:nvPr/>
            </p:nvSpPr>
            <p:spPr>
              <a:xfrm rot="7994273">
                <a:off x="7750851" y="3553060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="" xmlns:a16="http://schemas.microsoft.com/office/drawing/2014/main" id="{FC18C2F6-BC37-4856-9C97-AB28F5F35F30}"/>
                  </a:ext>
                </a:extLst>
              </p:cNvPr>
              <p:cNvSpPr/>
              <p:nvPr/>
            </p:nvSpPr>
            <p:spPr>
              <a:xfrm>
                <a:off x="7800745" y="3600615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DCF68FA9-42C6-4204-B804-635DC098A5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7796" y="3587891"/>
                <a:ext cx="52904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2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93A0B2E9-CE29-4F7C-AFC9-679B8873B095}"/>
                </a:ext>
              </a:extLst>
            </p:cNvPr>
            <p:cNvGrpSpPr/>
            <p:nvPr/>
          </p:nvGrpSpPr>
          <p:grpSpPr>
            <a:xfrm>
              <a:off x="6694640" y="4272888"/>
              <a:ext cx="527478" cy="396000"/>
              <a:chOff x="6694640" y="4272888"/>
              <a:chExt cx="527478" cy="396000"/>
            </a:xfrm>
          </p:grpSpPr>
          <p:sp>
            <p:nvSpPr>
              <p:cNvPr id="29" name="Teardrop 28">
                <a:extLst>
                  <a:ext uri="{FF2B5EF4-FFF2-40B4-BE49-F238E27FC236}">
                    <a16:creationId xmlns="" xmlns:a16="http://schemas.microsoft.com/office/drawing/2014/main" id="{714DA6B9-3503-4743-B96D-C0387E3433EB}"/>
                  </a:ext>
                </a:extLst>
              </p:cNvPr>
              <p:cNvSpPr/>
              <p:nvPr/>
            </p:nvSpPr>
            <p:spPr>
              <a:xfrm rot="7994273">
                <a:off x="6757610" y="4272888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="" xmlns:a16="http://schemas.microsoft.com/office/drawing/2014/main" id="{0538BF2D-7205-429C-9920-69C767E77FD5}"/>
                  </a:ext>
                </a:extLst>
              </p:cNvPr>
              <p:cNvSpPr/>
              <p:nvPr/>
            </p:nvSpPr>
            <p:spPr>
              <a:xfrm>
                <a:off x="6807876" y="4320739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9CCC179C-E666-4CBA-8225-E9AE8F63B9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4640" y="4304252"/>
                <a:ext cx="5274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1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="" xmlns:a16="http://schemas.microsoft.com/office/drawing/2014/main" id="{1F76D10B-6ACE-4638-AB7A-1EF3942918AD}"/>
                </a:ext>
              </a:extLst>
            </p:cNvPr>
            <p:cNvGrpSpPr/>
            <p:nvPr/>
          </p:nvGrpSpPr>
          <p:grpSpPr>
            <a:xfrm>
              <a:off x="8607357" y="2825895"/>
              <a:ext cx="529043" cy="396000"/>
              <a:chOff x="8505184" y="2844945"/>
              <a:chExt cx="529043" cy="396000"/>
            </a:xfrm>
          </p:grpSpPr>
          <p:sp>
            <p:nvSpPr>
              <p:cNvPr id="66" name="Oval 65">
                <a:extLst>
                  <a:ext uri="{FF2B5EF4-FFF2-40B4-BE49-F238E27FC236}">
                    <a16:creationId xmlns="" xmlns:a16="http://schemas.microsoft.com/office/drawing/2014/main" id="{E0767904-B09B-41EB-A4C9-DA5D7C8E09E8}"/>
                  </a:ext>
                </a:extLst>
              </p:cNvPr>
              <p:cNvSpPr/>
              <p:nvPr/>
            </p:nvSpPr>
            <p:spPr>
              <a:xfrm>
                <a:off x="8618133" y="2898296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="" xmlns:a16="http://schemas.microsoft.com/office/drawing/2014/main" id="{4736825B-C1D7-48B5-B010-D3116A534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05184" y="2872872"/>
                <a:ext cx="52904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68" name="Teardrop 67">
                <a:extLst>
                  <a:ext uri="{FF2B5EF4-FFF2-40B4-BE49-F238E27FC236}">
                    <a16:creationId xmlns="" xmlns:a16="http://schemas.microsoft.com/office/drawing/2014/main" id="{6A511322-FCB6-4287-85D1-8002AF8690E8}"/>
                  </a:ext>
                </a:extLst>
              </p:cNvPr>
              <p:cNvSpPr/>
              <p:nvPr/>
            </p:nvSpPr>
            <p:spPr>
              <a:xfrm rot="7994273">
                <a:off x="8570636" y="2844945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1363545A-9938-4AE2-BE9F-9DD50FC1DC56}"/>
                </a:ext>
              </a:extLst>
            </p:cNvPr>
            <p:cNvGrpSpPr/>
            <p:nvPr/>
          </p:nvGrpSpPr>
          <p:grpSpPr>
            <a:xfrm>
              <a:off x="9564497" y="2076324"/>
              <a:ext cx="529043" cy="396000"/>
              <a:chOff x="9564497" y="2089024"/>
              <a:chExt cx="529043" cy="39600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="" xmlns:a16="http://schemas.microsoft.com/office/drawing/2014/main" id="{6D2B501A-72D7-40B8-9802-DE6E8019ADB1}"/>
                  </a:ext>
                </a:extLst>
              </p:cNvPr>
              <p:cNvGrpSpPr/>
              <p:nvPr/>
            </p:nvGrpSpPr>
            <p:grpSpPr>
              <a:xfrm>
                <a:off x="9564497" y="2116951"/>
                <a:ext cx="529043" cy="309240"/>
                <a:chOff x="9564497" y="2116951"/>
                <a:chExt cx="529043" cy="309240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="" xmlns:a16="http://schemas.microsoft.com/office/drawing/2014/main" id="{A1A0480E-9E12-4EA2-BCCF-0C55EF3201CC}"/>
                    </a:ext>
                  </a:extLst>
                </p:cNvPr>
                <p:cNvSpPr/>
                <p:nvPr/>
              </p:nvSpPr>
              <p:spPr>
                <a:xfrm>
                  <a:off x="9683796" y="2142375"/>
                  <a:ext cx="301007" cy="28381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200" dirty="0">
                    <a:latin typeface="+mj-lt"/>
                  </a:endParaRP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="" xmlns:a16="http://schemas.microsoft.com/office/drawing/2014/main" id="{C5B3665F-4DAC-41AB-8260-BF53DC2396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564497" y="2116951"/>
                  <a:ext cx="529043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400" b="1" dirty="0">
                      <a:latin typeface="+mj-lt"/>
                    </a:rPr>
                    <a:t>4</a:t>
                  </a:r>
                </a:p>
              </p:txBody>
            </p:sp>
          </p:grpSp>
          <p:sp>
            <p:nvSpPr>
              <p:cNvPr id="71" name="Teardrop 70">
                <a:extLst>
                  <a:ext uri="{FF2B5EF4-FFF2-40B4-BE49-F238E27FC236}">
                    <a16:creationId xmlns="" xmlns:a16="http://schemas.microsoft.com/office/drawing/2014/main" id="{8FD8D4C2-2B0C-4395-B822-9A684D330211}"/>
                  </a:ext>
                </a:extLst>
              </p:cNvPr>
              <p:cNvSpPr/>
              <p:nvPr/>
            </p:nvSpPr>
            <p:spPr>
              <a:xfrm rot="7994273">
                <a:off x="9636299" y="2089024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945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Schema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71" y="2345635"/>
            <a:ext cx="11327438" cy="410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4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Bayesian Network falls under the category of Probabilistic Graphical Modelling (PGM) technique that is used to compute uncertainties by using the concept of </a:t>
            </a:r>
            <a:r>
              <a:rPr lang="en-US" b="1" dirty="0"/>
              <a:t>probability</a:t>
            </a:r>
            <a:r>
              <a:rPr lang="en-US" dirty="0"/>
              <a:t>. Popularly known as Belief Networks, Bayesian Networks are used to model uncertainties by using </a:t>
            </a:r>
            <a:r>
              <a:rPr lang="en-US" b="1" dirty="0"/>
              <a:t>Directed Acyclic Graphs</a:t>
            </a:r>
            <a:r>
              <a:rPr lang="en-US" dirty="0"/>
              <a:t> (DAG).</a:t>
            </a:r>
          </a:p>
        </p:txBody>
      </p:sp>
      <p:pic>
        <p:nvPicPr>
          <p:cNvPr id="1026" name="Picture 2" descr="Directed Acyclic Graphs - Bayesian Networks - Edurek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003" y="2707480"/>
            <a:ext cx="4604316" cy="36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86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Joint Probability is a statistical measure of two or more events happening at the same time, i.e., P(A, B, C), The probability of event A, B and C occurring. It can be represented as the probability of the intersection two or more events occurring.</a:t>
            </a:r>
          </a:p>
        </p:txBody>
      </p:sp>
      <p:pic>
        <p:nvPicPr>
          <p:cNvPr id="2052" name="Picture 4" descr="Set Operations | Union | Intersection | Complement | Difference | Mutually  Exclusive | Partitions | De Morgan's Law | Distributive Law | Cartesian  Produc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736" y="2336873"/>
            <a:ext cx="4357194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8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9854" y="2336873"/>
            <a:ext cx="6076149" cy="3599316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Conditional Probability of an event X is the probability that the event will occur given that an event Y has already occurred.</a:t>
            </a:r>
          </a:p>
          <a:p>
            <a:r>
              <a:rPr lang="en-US" sz="2200" dirty="0"/>
              <a:t>p(X| Y) is the probability of event X occurring, given that event, Y occurs.</a:t>
            </a:r>
          </a:p>
          <a:p>
            <a:r>
              <a:rPr lang="en-US" sz="2200" dirty="0"/>
              <a:t>If X and Y are dependent events then the expression for conditional probability is given by:</a:t>
            </a:r>
            <a:br>
              <a:rPr lang="en-US" sz="2200" dirty="0"/>
            </a:br>
            <a:r>
              <a:rPr lang="en-US" sz="2200" i="1" dirty="0"/>
              <a:t>P (X| Y) = P (X and Y) / P (Y)</a:t>
            </a:r>
            <a:endParaRPr lang="en-US" sz="2200" dirty="0"/>
          </a:p>
          <a:p>
            <a:r>
              <a:rPr lang="en-US" sz="2200" dirty="0"/>
              <a:t>If A and B are independent events then the expression for conditional probability is given by:</a:t>
            </a:r>
            <a:br>
              <a:rPr lang="en-US" sz="2200" dirty="0"/>
            </a:br>
            <a:r>
              <a:rPr lang="en-US" sz="2200" i="1" dirty="0"/>
              <a:t>P(X| Y) = P (X)</a:t>
            </a:r>
            <a:endParaRPr lang="en-US" sz="2200" dirty="0"/>
          </a:p>
          <a:p>
            <a:endParaRPr lang="en-US" dirty="0"/>
          </a:p>
        </p:txBody>
      </p:sp>
      <p:pic>
        <p:nvPicPr>
          <p:cNvPr id="3074" name="Picture 2" descr="Conditional Probability (video lessons, examples and solutions)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913" y="2745387"/>
            <a:ext cx="4382112" cy="278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86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098" name="Picture 2" descr="Bayesian Networks Example - Bayesian Networks -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796" y="2910413"/>
            <a:ext cx="9981127" cy="32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796" y="2139276"/>
            <a:ext cx="962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Exam level (</a:t>
            </a:r>
            <a:r>
              <a:rPr lang="en-US" dirty="0"/>
              <a:t>e): This is a discrete variable that can take two values, (difficult, easy)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IQ of the student (</a:t>
            </a:r>
            <a:r>
              <a:rPr lang="en-US" dirty="0" err="1"/>
              <a:t>i</a:t>
            </a:r>
            <a:r>
              <a:rPr lang="en-US" dirty="0"/>
              <a:t>): A discrete variable that can take two values (high, low)</a:t>
            </a:r>
          </a:p>
        </p:txBody>
      </p:sp>
      <p:pic>
        <p:nvPicPr>
          <p:cNvPr id="4100" name="Picture 4" descr="Joint Probability Distribution - Bayesian Networks - Edure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798" y="6319544"/>
            <a:ext cx="561416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6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F1D2AC-2735-457E-B639-07E13F9A629B}">
  <ds:schemaRefs>
    <ds:schemaRef ds:uri="http://purl.org/dc/elements/1.1/"/>
    <ds:schemaRef ds:uri="http://www.w3.org/XML/1998/namespace"/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71af3243-3dd4-4a8d-8c0d-dd76da1f02a5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18699A2-1304-4DB0-887E-96D5B0474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0</TotalTime>
  <Words>959</Words>
  <Application>Microsoft Office PowerPoint</Application>
  <PresentationFormat>Widescreen</PresentationFormat>
  <Paragraphs>112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Aharoni</vt:lpstr>
      <vt:lpstr>Arial</vt:lpstr>
      <vt:lpstr>Calibri</vt:lpstr>
      <vt:lpstr>Lato Black</vt:lpstr>
      <vt:lpstr>Open Sans Light</vt:lpstr>
      <vt:lpstr>Segoe UI</vt:lpstr>
      <vt:lpstr>Trebuchet MS</vt:lpstr>
      <vt:lpstr>Berlin</vt:lpstr>
      <vt:lpstr>Discriminative Graphical Models for Insurance Recommender Systems</vt:lpstr>
      <vt:lpstr>Problem</vt:lpstr>
      <vt:lpstr>Solution</vt:lpstr>
      <vt:lpstr>Implementation Strategy</vt:lpstr>
      <vt:lpstr>Project Schema</vt:lpstr>
      <vt:lpstr>Bayesian Networks</vt:lpstr>
      <vt:lpstr>Joint Probability</vt:lpstr>
      <vt:lpstr>Conditional Probability</vt:lpstr>
      <vt:lpstr>Example</vt:lpstr>
      <vt:lpstr>PowerPoint Presentation</vt:lpstr>
      <vt:lpstr>Directed Acyclic Graph</vt:lpstr>
      <vt:lpstr>Example</vt:lpstr>
      <vt:lpstr>Implementation Process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2021-03-21T05:40:50Z</dcterms:created>
  <dcterms:modified xsi:type="dcterms:W3CDTF">2021-04-07T08:41:10Z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