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3" r:id="rId1"/>
  </p:sldMasterIdLst>
  <p:notesMasterIdLst>
    <p:notesMasterId r:id="rId10"/>
  </p:notesMasterIdLst>
  <p:sldIdLst>
    <p:sldId id="258" r:id="rId2"/>
    <p:sldId id="260" r:id="rId3"/>
    <p:sldId id="259" r:id="rId4"/>
    <p:sldId id="266" r:id="rId5"/>
    <p:sldId id="261" r:id="rId6"/>
    <p:sldId id="262" r:id="rId7"/>
    <p:sldId id="263" r:id="rId8"/>
    <p:sldId id="26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0400"/>
    <a:srgbClr val="F9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59"/>
    <p:restoredTop sz="94694"/>
  </p:normalViewPr>
  <p:slideViewPr>
    <p:cSldViewPr snapToGrid="0">
      <p:cViewPr varScale="1">
        <p:scale>
          <a:sx n="118" d="100"/>
          <a:sy n="118" d="100"/>
        </p:scale>
        <p:origin x="224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B93D42-4C2D-904F-B63A-89DEA1626DE1}" type="datetimeFigureOut">
              <a:rPr lang="en-US" smtClean="0"/>
              <a:t>11/28/24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B5EB01-97FA-D34A-8159-3595689B7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237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E333B80D-9871-4BF5-834D-202815137F6F}"/>
              </a:ext>
            </a:extLst>
          </p:cNvPr>
          <p:cNvSpPr/>
          <p:nvPr userDrawn="1"/>
        </p:nvSpPr>
        <p:spPr>
          <a:xfrm>
            <a:off x="550862" y="-1"/>
            <a:ext cx="3373437" cy="41529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8A12A248-A253-479D-9025-EA656915B2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7877" y="125393"/>
            <a:ext cx="3373436" cy="4152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1400"/>
            </a:lvl1pPr>
          </a:lstStyle>
          <a:p>
            <a:endParaRPr lang="en-ID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1024B0-0921-4653-B244-DD1C4D7EC1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45367" y="549275"/>
            <a:ext cx="6570308" cy="3729017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98EA48-F0F1-4559-8320-92B0A8959D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45365" y="4857750"/>
            <a:ext cx="6570308" cy="14509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2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D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13269A7-B0E7-4766-A676-0A4011D4BE7D}"/>
              </a:ext>
            </a:extLst>
          </p:cNvPr>
          <p:cNvSpPr/>
          <p:nvPr userDrawn="1"/>
        </p:nvSpPr>
        <p:spPr>
          <a:xfrm>
            <a:off x="550862" y="4857750"/>
            <a:ext cx="3373437" cy="2000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58191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47" userDrawn="1">
          <p15:clr>
            <a:srgbClr val="FBAE40"/>
          </p15:clr>
        </p15:guide>
        <p15:guide id="2" orient="horz" pos="346" userDrawn="1">
          <p15:clr>
            <a:srgbClr val="FBAE40"/>
          </p15:clr>
        </p15:guide>
        <p15:guide id="3" pos="7333" userDrawn="1">
          <p15:clr>
            <a:srgbClr val="FBAE40"/>
          </p15:clr>
        </p15:guide>
        <p15:guide id="4" orient="horz" pos="3974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5590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7902A1F-5F9E-F540-736E-4F5B6DB67E34}"/>
              </a:ext>
            </a:extLst>
          </p:cNvPr>
          <p:cNvSpPr/>
          <p:nvPr userDrawn="1"/>
        </p:nvSpPr>
        <p:spPr>
          <a:xfrm>
            <a:off x="7280546" y="469900"/>
            <a:ext cx="1800000" cy="180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E6B5542-BB91-41A9-8B31-C8DE957623BD}"/>
              </a:ext>
            </a:extLst>
          </p:cNvPr>
          <p:cNvSpPr/>
          <p:nvPr userDrawn="1"/>
        </p:nvSpPr>
        <p:spPr>
          <a:xfrm>
            <a:off x="0" y="0"/>
            <a:ext cx="2267714" cy="2267712"/>
          </a:xfrm>
          <a:custGeom>
            <a:avLst/>
            <a:gdLst>
              <a:gd name="connsiteX0" fmla="*/ 0 w 2267714"/>
              <a:gd name="connsiteY0" fmla="*/ 0 h 2267712"/>
              <a:gd name="connsiteX1" fmla="*/ 2263317 w 2267714"/>
              <a:gd name="connsiteY1" fmla="*/ 0 h 2267712"/>
              <a:gd name="connsiteX2" fmla="*/ 2267714 w 2267714"/>
              <a:gd name="connsiteY2" fmla="*/ 87089 h 2267712"/>
              <a:gd name="connsiteX3" fmla="*/ 87091 w 2267714"/>
              <a:gd name="connsiteY3" fmla="*/ 2267712 h 2267712"/>
              <a:gd name="connsiteX4" fmla="*/ 0 w 2267714"/>
              <a:gd name="connsiteY4" fmla="*/ 2263314 h 2267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7714" h="2267712">
                <a:moveTo>
                  <a:pt x="0" y="0"/>
                </a:moveTo>
                <a:lnTo>
                  <a:pt x="2263317" y="0"/>
                </a:lnTo>
                <a:lnTo>
                  <a:pt x="2267714" y="87089"/>
                </a:lnTo>
                <a:cubicBezTo>
                  <a:pt x="2267714" y="1291414"/>
                  <a:pt x="1291416" y="2267712"/>
                  <a:pt x="87091" y="2267712"/>
                </a:cubicBezTo>
                <a:lnTo>
                  <a:pt x="0" y="226331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01B5D6-A0BF-4F7A-8C00-4C190893142B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550862" y="719999"/>
            <a:ext cx="6180138" cy="2535266"/>
          </a:xfrm>
          <a:prstGeom prst="rect">
            <a:avLst/>
          </a:prstGeom>
        </p:spPr>
        <p:txBody>
          <a:bodyPr anchor="t"/>
          <a:lstStyle>
            <a:lvl1pPr>
              <a:defRPr sz="4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98F8A46-E065-4396-9BD1-6722AB51D79D}"/>
              </a:ext>
            </a:extLst>
          </p:cNvPr>
          <p:cNvSpPr>
            <a:spLocks noGrp="1"/>
          </p:cNvSpPr>
          <p:nvPr userDrawn="1">
            <p:ph type="body" sz="quarter" idx="10"/>
          </p:nvPr>
        </p:nvSpPr>
        <p:spPr>
          <a:xfrm>
            <a:off x="550862" y="3835401"/>
            <a:ext cx="6180138" cy="230196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20000"/>
              </a:lnSpc>
              <a:buFont typeface="Arial" panose="020B0604020202020204" pitchFamily="34" charset="0"/>
              <a:buNone/>
              <a:defRPr sz="12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189" indent="0" algn="l">
              <a:lnSpc>
                <a:spcPct val="120000"/>
              </a:lnSpc>
              <a:buFont typeface="Arial" panose="020B0604020202020204" pitchFamily="34" charset="0"/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914377" indent="0" algn="l">
              <a:lnSpc>
                <a:spcPct val="120000"/>
              </a:lnSpc>
              <a:buFont typeface="Arial" panose="020B0604020202020204" pitchFamily="34" charset="0"/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1371566" indent="0" algn="l">
              <a:lnSpc>
                <a:spcPct val="120000"/>
              </a:lnSpc>
              <a:buFont typeface="Arial" panose="020B0604020202020204" pitchFamily="34" charset="0"/>
              <a:buNone/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marL="1828755" indent="0" algn="l">
              <a:lnSpc>
                <a:spcPct val="120000"/>
              </a:lnSpc>
              <a:buFont typeface="Arial" panose="020B0604020202020204" pitchFamily="34" charset="0"/>
              <a:buNone/>
              <a:defRPr sz="9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ID" dirty="0"/>
              <a:t>Click to edit Master text styles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CF3D022-456B-AB70-7F0A-62D09A116C9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526044" y="720316"/>
            <a:ext cx="4115094" cy="5417369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endParaRPr lang="en-ID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ACF5B696-393F-E64D-04D9-5E6080EB17D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50862" y="3429000"/>
            <a:ext cx="6180138" cy="360000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8423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>
            <a:extLst>
              <a:ext uri="{FF2B5EF4-FFF2-40B4-BE49-F238E27FC236}">
                <a16:creationId xmlns:a16="http://schemas.microsoft.com/office/drawing/2014/main" id="{473C1666-DC2E-4F60-98A5-80CDC7B1FFB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5999" y="3429000"/>
            <a:ext cx="6096000" cy="3429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endParaRPr lang="en-ID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F65C8F59-6373-4247-B614-4603147C6025}"/>
              </a:ext>
            </a:extLst>
          </p:cNvPr>
          <p:cNvSpPr/>
          <p:nvPr userDrawn="1"/>
        </p:nvSpPr>
        <p:spPr>
          <a:xfrm rot="16200000">
            <a:off x="0" y="4590287"/>
            <a:ext cx="2267714" cy="2267712"/>
          </a:xfrm>
          <a:custGeom>
            <a:avLst/>
            <a:gdLst>
              <a:gd name="connsiteX0" fmla="*/ 0 w 2267714"/>
              <a:gd name="connsiteY0" fmla="*/ 0 h 2267712"/>
              <a:gd name="connsiteX1" fmla="*/ 2263317 w 2267714"/>
              <a:gd name="connsiteY1" fmla="*/ 0 h 2267712"/>
              <a:gd name="connsiteX2" fmla="*/ 2267714 w 2267714"/>
              <a:gd name="connsiteY2" fmla="*/ 87089 h 2267712"/>
              <a:gd name="connsiteX3" fmla="*/ 87091 w 2267714"/>
              <a:gd name="connsiteY3" fmla="*/ 2267712 h 2267712"/>
              <a:gd name="connsiteX4" fmla="*/ 0 w 2267714"/>
              <a:gd name="connsiteY4" fmla="*/ 2263314 h 2267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7714" h="2267712">
                <a:moveTo>
                  <a:pt x="0" y="0"/>
                </a:moveTo>
                <a:lnTo>
                  <a:pt x="2263317" y="0"/>
                </a:lnTo>
                <a:lnTo>
                  <a:pt x="2267714" y="87089"/>
                </a:lnTo>
                <a:cubicBezTo>
                  <a:pt x="2267714" y="1291414"/>
                  <a:pt x="1291416" y="2267712"/>
                  <a:pt x="87091" y="2267712"/>
                </a:cubicBezTo>
                <a:lnTo>
                  <a:pt x="0" y="226331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180D2B3-2055-4849-A37F-15C3430316B3}"/>
              </a:ext>
            </a:extLst>
          </p:cNvPr>
          <p:cNvSpPr/>
          <p:nvPr userDrawn="1"/>
        </p:nvSpPr>
        <p:spPr>
          <a:xfrm rot="5400000">
            <a:off x="9924287" y="1"/>
            <a:ext cx="2267714" cy="2267712"/>
          </a:xfrm>
          <a:custGeom>
            <a:avLst/>
            <a:gdLst>
              <a:gd name="connsiteX0" fmla="*/ 0 w 2267714"/>
              <a:gd name="connsiteY0" fmla="*/ 0 h 2267712"/>
              <a:gd name="connsiteX1" fmla="*/ 2263317 w 2267714"/>
              <a:gd name="connsiteY1" fmla="*/ 0 h 2267712"/>
              <a:gd name="connsiteX2" fmla="*/ 2267714 w 2267714"/>
              <a:gd name="connsiteY2" fmla="*/ 87089 h 2267712"/>
              <a:gd name="connsiteX3" fmla="*/ 87091 w 2267714"/>
              <a:gd name="connsiteY3" fmla="*/ 2267712 h 2267712"/>
              <a:gd name="connsiteX4" fmla="*/ 0 w 2267714"/>
              <a:gd name="connsiteY4" fmla="*/ 2263314 h 2267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7714" h="2267712">
                <a:moveTo>
                  <a:pt x="0" y="0"/>
                </a:moveTo>
                <a:lnTo>
                  <a:pt x="2263317" y="0"/>
                </a:lnTo>
                <a:lnTo>
                  <a:pt x="2267714" y="87089"/>
                </a:lnTo>
                <a:cubicBezTo>
                  <a:pt x="2267714" y="1291414"/>
                  <a:pt x="1291416" y="2267712"/>
                  <a:pt x="87091" y="2267712"/>
                </a:cubicBezTo>
                <a:lnTo>
                  <a:pt x="0" y="226331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BB2D10FB-3BE7-BCA6-0C2E-84EAF411D9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36000" y="1084668"/>
            <a:ext cx="5010570" cy="1791756"/>
          </a:xfrm>
        </p:spPr>
        <p:txBody>
          <a:bodyPr/>
          <a:lstStyle>
            <a:lvl1pPr>
              <a:lnSpc>
                <a:spcPct val="120000"/>
              </a:lnSpc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5A93AAF-A66A-3C45-C861-DA2D1EC7A2E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635999" y="697440"/>
            <a:ext cx="5005139" cy="360000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F9009176-C327-5E62-20C7-BD346F4580D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50863" y="4516969"/>
            <a:ext cx="5010570" cy="1791756"/>
          </a:xfrm>
        </p:spPr>
        <p:txBody>
          <a:bodyPr/>
          <a:lstStyle>
            <a:lvl1pPr>
              <a:lnSpc>
                <a:spcPct val="120000"/>
              </a:lnSpc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FF36DB10-1217-D9FB-5CEE-38EE84C8868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50863" y="4123391"/>
            <a:ext cx="5005139" cy="360000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A90C07-A319-0553-16DF-2A4B3E3B7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912" y="543299"/>
            <a:ext cx="5545136" cy="2879725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487492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7">
            <a:extLst>
              <a:ext uri="{FF2B5EF4-FFF2-40B4-BE49-F238E27FC236}">
                <a16:creationId xmlns:a16="http://schemas.microsoft.com/office/drawing/2014/main" id="{AC37003A-ECD2-9271-8AB2-E1B377082716}"/>
              </a:ext>
            </a:extLst>
          </p:cNvPr>
          <p:cNvSpPr/>
          <p:nvPr userDrawn="1"/>
        </p:nvSpPr>
        <p:spPr>
          <a:xfrm>
            <a:off x="4149038" y="2811463"/>
            <a:ext cx="3893924" cy="4046537"/>
          </a:xfrm>
          <a:custGeom>
            <a:avLst/>
            <a:gdLst>
              <a:gd name="connsiteX0" fmla="*/ 198123 w 3893924"/>
              <a:gd name="connsiteY0" fmla="*/ 0 h 4046537"/>
              <a:gd name="connsiteX1" fmla="*/ 3695801 w 3893924"/>
              <a:gd name="connsiteY1" fmla="*/ 0 h 4046537"/>
              <a:gd name="connsiteX2" fmla="*/ 3893924 w 3893924"/>
              <a:gd name="connsiteY2" fmla="*/ 198123 h 4046537"/>
              <a:gd name="connsiteX3" fmla="*/ 3893924 w 3893924"/>
              <a:gd name="connsiteY3" fmla="*/ 4046537 h 4046537"/>
              <a:gd name="connsiteX4" fmla="*/ 0 w 3893924"/>
              <a:gd name="connsiteY4" fmla="*/ 4046537 h 4046537"/>
              <a:gd name="connsiteX5" fmla="*/ 0 w 3893924"/>
              <a:gd name="connsiteY5" fmla="*/ 198123 h 4046537"/>
              <a:gd name="connsiteX6" fmla="*/ 198123 w 3893924"/>
              <a:gd name="connsiteY6" fmla="*/ 0 h 4046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93924" h="4046537">
                <a:moveTo>
                  <a:pt x="198123" y="0"/>
                </a:moveTo>
                <a:lnTo>
                  <a:pt x="3695801" y="0"/>
                </a:lnTo>
                <a:cubicBezTo>
                  <a:pt x="3805221" y="0"/>
                  <a:pt x="3893924" y="88703"/>
                  <a:pt x="3893924" y="198123"/>
                </a:cubicBezTo>
                <a:lnTo>
                  <a:pt x="3893924" y="4046537"/>
                </a:lnTo>
                <a:lnTo>
                  <a:pt x="0" y="4046537"/>
                </a:lnTo>
                <a:lnTo>
                  <a:pt x="0" y="198123"/>
                </a:lnTo>
                <a:cubicBezTo>
                  <a:pt x="0" y="88703"/>
                  <a:pt x="88703" y="0"/>
                  <a:pt x="19812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4C63C5-B093-423F-EDE7-E256A8B7AD32}"/>
              </a:ext>
            </a:extLst>
          </p:cNvPr>
          <p:cNvCxnSpPr>
            <a:cxnSpLocks/>
          </p:cNvCxnSpPr>
          <p:nvPr userDrawn="1"/>
        </p:nvCxnSpPr>
        <p:spPr>
          <a:xfrm flipH="1">
            <a:off x="6096000" y="0"/>
            <a:ext cx="0" cy="7200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E13565E-CF99-419F-AEC7-A62AF2E65B11}"/>
              </a:ext>
            </a:extLst>
          </p:cNvPr>
          <p:cNvSpPr/>
          <p:nvPr userDrawn="1"/>
        </p:nvSpPr>
        <p:spPr>
          <a:xfrm rot="5400000">
            <a:off x="9245600" y="-1360"/>
            <a:ext cx="2946400" cy="2946400"/>
          </a:xfrm>
          <a:custGeom>
            <a:avLst/>
            <a:gdLst>
              <a:gd name="connsiteX0" fmla="*/ 0 w 2946400"/>
              <a:gd name="connsiteY0" fmla="*/ 0 h 2946400"/>
              <a:gd name="connsiteX1" fmla="*/ 2881601 w 2946400"/>
              <a:gd name="connsiteY1" fmla="*/ 0 h 2946400"/>
              <a:gd name="connsiteX2" fmla="*/ 2897635 w 2946400"/>
              <a:gd name="connsiteY2" fmla="*/ 62356 h 2946400"/>
              <a:gd name="connsiteX3" fmla="*/ 2946400 w 2946400"/>
              <a:gd name="connsiteY3" fmla="*/ 546100 h 2946400"/>
              <a:gd name="connsiteX4" fmla="*/ 546100 w 2946400"/>
              <a:gd name="connsiteY4" fmla="*/ 2946400 h 2946400"/>
              <a:gd name="connsiteX5" fmla="*/ 62356 w 2946400"/>
              <a:gd name="connsiteY5" fmla="*/ 2897635 h 2946400"/>
              <a:gd name="connsiteX6" fmla="*/ 0 w 2946400"/>
              <a:gd name="connsiteY6" fmla="*/ 2881601 h 294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46400" h="2946400">
                <a:moveTo>
                  <a:pt x="0" y="0"/>
                </a:moveTo>
                <a:lnTo>
                  <a:pt x="2881601" y="0"/>
                </a:lnTo>
                <a:lnTo>
                  <a:pt x="2897635" y="62356"/>
                </a:lnTo>
                <a:cubicBezTo>
                  <a:pt x="2929609" y="218610"/>
                  <a:pt x="2946400" y="380394"/>
                  <a:pt x="2946400" y="546100"/>
                </a:cubicBezTo>
                <a:cubicBezTo>
                  <a:pt x="2946400" y="1871749"/>
                  <a:pt x="1871749" y="2946400"/>
                  <a:pt x="546100" y="2946400"/>
                </a:cubicBezTo>
                <a:cubicBezTo>
                  <a:pt x="380394" y="2946400"/>
                  <a:pt x="218610" y="2929609"/>
                  <a:pt x="62356" y="2897635"/>
                </a:cubicBezTo>
                <a:lnTo>
                  <a:pt x="0" y="28816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A16C853-F5B0-48E9-8364-029210A4FD5A}"/>
              </a:ext>
            </a:extLst>
          </p:cNvPr>
          <p:cNvSpPr/>
          <p:nvPr userDrawn="1"/>
        </p:nvSpPr>
        <p:spPr>
          <a:xfrm>
            <a:off x="0" y="0"/>
            <a:ext cx="2946400" cy="2946400"/>
          </a:xfrm>
          <a:custGeom>
            <a:avLst/>
            <a:gdLst>
              <a:gd name="connsiteX0" fmla="*/ 0 w 2946400"/>
              <a:gd name="connsiteY0" fmla="*/ 0 h 2946400"/>
              <a:gd name="connsiteX1" fmla="*/ 2881601 w 2946400"/>
              <a:gd name="connsiteY1" fmla="*/ 0 h 2946400"/>
              <a:gd name="connsiteX2" fmla="*/ 2897635 w 2946400"/>
              <a:gd name="connsiteY2" fmla="*/ 62356 h 2946400"/>
              <a:gd name="connsiteX3" fmla="*/ 2946400 w 2946400"/>
              <a:gd name="connsiteY3" fmla="*/ 546100 h 2946400"/>
              <a:gd name="connsiteX4" fmla="*/ 546100 w 2946400"/>
              <a:gd name="connsiteY4" fmla="*/ 2946400 h 2946400"/>
              <a:gd name="connsiteX5" fmla="*/ 62356 w 2946400"/>
              <a:gd name="connsiteY5" fmla="*/ 2897635 h 2946400"/>
              <a:gd name="connsiteX6" fmla="*/ 0 w 2946400"/>
              <a:gd name="connsiteY6" fmla="*/ 2881601 h 294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46400" h="2946400">
                <a:moveTo>
                  <a:pt x="0" y="0"/>
                </a:moveTo>
                <a:lnTo>
                  <a:pt x="2881601" y="0"/>
                </a:lnTo>
                <a:lnTo>
                  <a:pt x="2897635" y="62356"/>
                </a:lnTo>
                <a:cubicBezTo>
                  <a:pt x="2929609" y="218610"/>
                  <a:pt x="2946400" y="380394"/>
                  <a:pt x="2946400" y="546100"/>
                </a:cubicBezTo>
                <a:cubicBezTo>
                  <a:pt x="2946400" y="1871749"/>
                  <a:pt x="1871749" y="2946400"/>
                  <a:pt x="546100" y="2946400"/>
                </a:cubicBezTo>
                <a:cubicBezTo>
                  <a:pt x="380394" y="2946400"/>
                  <a:pt x="218610" y="2929609"/>
                  <a:pt x="62356" y="2897635"/>
                </a:cubicBezTo>
                <a:lnTo>
                  <a:pt x="0" y="28816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5048C8-BEDD-47F9-820F-7FAF2CE3E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719998"/>
            <a:ext cx="10752000" cy="1767170"/>
          </a:xfrm>
          <a:prstGeom prst="rect">
            <a:avLst/>
          </a:prstGeom>
        </p:spPr>
        <p:txBody>
          <a:bodyPr anchor="b"/>
          <a:lstStyle>
            <a:lvl1pPr algn="ctr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654D9A68-A5E1-422C-86E6-C5B21D058A6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50863" y="3248750"/>
            <a:ext cx="3218016" cy="360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189" indent="0">
              <a:lnSpc>
                <a:spcPct val="120000"/>
              </a:lnSpc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914377" indent="0">
              <a:lnSpc>
                <a:spcPct val="12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1371566" indent="0">
              <a:lnSpc>
                <a:spcPct val="120000"/>
              </a:lnSpc>
              <a:buNone/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marL="1828755" indent="0">
              <a:lnSpc>
                <a:spcPct val="120000"/>
              </a:lnSpc>
              <a:buNone/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13">
            <a:extLst>
              <a:ext uri="{FF2B5EF4-FFF2-40B4-BE49-F238E27FC236}">
                <a16:creationId xmlns:a16="http://schemas.microsoft.com/office/drawing/2014/main" id="{D2ADC0D5-7E0B-BEB1-CED3-F22FB93B60C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50863" y="3650832"/>
            <a:ext cx="3218016" cy="250273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12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189" indent="0">
              <a:lnSpc>
                <a:spcPct val="120000"/>
              </a:lnSpc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914377" indent="0">
              <a:lnSpc>
                <a:spcPct val="12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1371566" indent="0">
              <a:lnSpc>
                <a:spcPct val="120000"/>
              </a:lnSpc>
              <a:buNone/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marL="1828755" indent="0">
              <a:lnSpc>
                <a:spcPct val="120000"/>
              </a:lnSpc>
              <a:buNone/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13">
            <a:extLst>
              <a:ext uri="{FF2B5EF4-FFF2-40B4-BE49-F238E27FC236}">
                <a16:creationId xmlns:a16="http://schemas.microsoft.com/office/drawing/2014/main" id="{30FCCA7C-03AA-99D2-27DF-4C2B5F26BD3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86992" y="3248750"/>
            <a:ext cx="3218016" cy="360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189" indent="0">
              <a:lnSpc>
                <a:spcPct val="120000"/>
              </a:lnSpc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914377" indent="0">
              <a:lnSpc>
                <a:spcPct val="12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1371566" indent="0">
              <a:lnSpc>
                <a:spcPct val="120000"/>
              </a:lnSpc>
              <a:buNone/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marL="1828755" indent="0">
              <a:lnSpc>
                <a:spcPct val="120000"/>
              </a:lnSpc>
              <a:buNone/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13">
            <a:extLst>
              <a:ext uri="{FF2B5EF4-FFF2-40B4-BE49-F238E27FC236}">
                <a16:creationId xmlns:a16="http://schemas.microsoft.com/office/drawing/2014/main" id="{59C7F382-677C-1234-D6A5-1733381B5AA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86992" y="3650832"/>
            <a:ext cx="3218016" cy="250273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12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189" indent="0">
              <a:lnSpc>
                <a:spcPct val="120000"/>
              </a:lnSpc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914377" indent="0">
              <a:lnSpc>
                <a:spcPct val="12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1371566" indent="0">
              <a:lnSpc>
                <a:spcPct val="120000"/>
              </a:lnSpc>
              <a:buNone/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marL="1828755" indent="0">
              <a:lnSpc>
                <a:spcPct val="120000"/>
              </a:lnSpc>
              <a:buNone/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30A1B2A7-CA70-0F52-27CE-F9B0C958DFF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423121" y="3233186"/>
            <a:ext cx="3218016" cy="360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189" indent="0">
              <a:lnSpc>
                <a:spcPct val="120000"/>
              </a:lnSpc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914377" indent="0">
              <a:lnSpc>
                <a:spcPct val="12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1371566" indent="0">
              <a:lnSpc>
                <a:spcPct val="120000"/>
              </a:lnSpc>
              <a:buNone/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marL="1828755" indent="0">
              <a:lnSpc>
                <a:spcPct val="120000"/>
              </a:lnSpc>
              <a:buNone/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13">
            <a:extLst>
              <a:ext uri="{FF2B5EF4-FFF2-40B4-BE49-F238E27FC236}">
                <a16:creationId xmlns:a16="http://schemas.microsoft.com/office/drawing/2014/main" id="{170B7EF2-0E9D-CBAA-2308-0D8E544F7D6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423121" y="3635268"/>
            <a:ext cx="3218016" cy="250273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12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189" indent="0">
              <a:lnSpc>
                <a:spcPct val="120000"/>
              </a:lnSpc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914377" indent="0">
              <a:lnSpc>
                <a:spcPct val="12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1371566" indent="0">
              <a:lnSpc>
                <a:spcPct val="120000"/>
              </a:lnSpc>
              <a:buNone/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marL="1828755" indent="0">
              <a:lnSpc>
                <a:spcPct val="120000"/>
              </a:lnSpc>
              <a:buNone/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53435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7F31A4D2-E7FE-4037-BB0F-7F3541D21692}"/>
              </a:ext>
            </a:extLst>
          </p:cNvPr>
          <p:cNvSpPr/>
          <p:nvPr userDrawn="1"/>
        </p:nvSpPr>
        <p:spPr>
          <a:xfrm>
            <a:off x="0" y="0"/>
            <a:ext cx="5676900" cy="6858000"/>
          </a:xfrm>
          <a:custGeom>
            <a:avLst/>
            <a:gdLst>
              <a:gd name="connsiteX0" fmla="*/ 0 w 5676900"/>
              <a:gd name="connsiteY0" fmla="*/ 0 h 6858000"/>
              <a:gd name="connsiteX1" fmla="*/ 3870984 w 5676900"/>
              <a:gd name="connsiteY1" fmla="*/ 0 h 6858000"/>
              <a:gd name="connsiteX2" fmla="*/ 4006278 w 5676900"/>
              <a:gd name="connsiteY2" fmla="*/ 96210 h 6858000"/>
              <a:gd name="connsiteX3" fmla="*/ 5676900 w 5676900"/>
              <a:gd name="connsiteY3" fmla="*/ 3429000 h 6858000"/>
              <a:gd name="connsiteX4" fmla="*/ 4006278 w 5676900"/>
              <a:gd name="connsiteY4" fmla="*/ 6761790 h 6858000"/>
              <a:gd name="connsiteX5" fmla="*/ 3870983 w 5676900"/>
              <a:gd name="connsiteY5" fmla="*/ 6858000 h 6858000"/>
              <a:gd name="connsiteX6" fmla="*/ 0 w 567690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76900" h="6858000">
                <a:moveTo>
                  <a:pt x="0" y="0"/>
                </a:moveTo>
                <a:lnTo>
                  <a:pt x="3870984" y="0"/>
                </a:lnTo>
                <a:lnTo>
                  <a:pt x="4006278" y="96210"/>
                </a:lnTo>
                <a:cubicBezTo>
                  <a:pt x="5020449" y="854662"/>
                  <a:pt x="5676900" y="2065170"/>
                  <a:pt x="5676900" y="3429000"/>
                </a:cubicBezTo>
                <a:cubicBezTo>
                  <a:pt x="5676900" y="4792830"/>
                  <a:pt x="5020449" y="6003338"/>
                  <a:pt x="4006278" y="6761790"/>
                </a:cubicBezTo>
                <a:lnTo>
                  <a:pt x="3870983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53DE57-F9AC-4BE9-85B5-FE07DAEAA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1439997"/>
            <a:ext cx="4059237" cy="3978004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9F9C601-91DE-37CA-F7E5-64317EBCDD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96001" y="2908302"/>
            <a:ext cx="4686300" cy="1835149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8AC7C845-1150-C362-D67D-6AD3AD7C904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6000" y="2444588"/>
            <a:ext cx="4686300" cy="360000"/>
          </a:xfrm>
        </p:spPr>
        <p:txBody>
          <a:bodyPr>
            <a:normAutofit/>
          </a:bodyPr>
          <a:lstStyle>
            <a:lvl1pPr>
              <a:defRPr sz="1400" b="1"/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E788A7F-D472-23EE-5635-C37BC55DC2C0}"/>
              </a:ext>
            </a:extLst>
          </p:cNvPr>
          <p:cNvCxnSpPr>
            <a:cxnSpLocks/>
          </p:cNvCxnSpPr>
          <p:nvPr userDrawn="1"/>
        </p:nvCxnSpPr>
        <p:spPr>
          <a:xfrm flipH="1">
            <a:off x="11099800" y="3429000"/>
            <a:ext cx="541338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0104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FAA4F31-FF90-45D7-B2DE-4071CF3B0D54}"/>
              </a:ext>
            </a:extLst>
          </p:cNvPr>
          <p:cNvSpPr/>
          <p:nvPr userDrawn="1"/>
        </p:nvSpPr>
        <p:spPr>
          <a:xfrm>
            <a:off x="0" y="0"/>
            <a:ext cx="2267714" cy="2267712"/>
          </a:xfrm>
          <a:custGeom>
            <a:avLst/>
            <a:gdLst>
              <a:gd name="connsiteX0" fmla="*/ 0 w 2267714"/>
              <a:gd name="connsiteY0" fmla="*/ 0 h 2267712"/>
              <a:gd name="connsiteX1" fmla="*/ 2263317 w 2267714"/>
              <a:gd name="connsiteY1" fmla="*/ 0 h 2267712"/>
              <a:gd name="connsiteX2" fmla="*/ 2267714 w 2267714"/>
              <a:gd name="connsiteY2" fmla="*/ 87089 h 2267712"/>
              <a:gd name="connsiteX3" fmla="*/ 87091 w 2267714"/>
              <a:gd name="connsiteY3" fmla="*/ 2267712 h 2267712"/>
              <a:gd name="connsiteX4" fmla="*/ 0 w 2267714"/>
              <a:gd name="connsiteY4" fmla="*/ 2263314 h 2267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7714" h="2267712">
                <a:moveTo>
                  <a:pt x="0" y="0"/>
                </a:moveTo>
                <a:lnTo>
                  <a:pt x="2263317" y="0"/>
                </a:lnTo>
                <a:lnTo>
                  <a:pt x="2267714" y="87089"/>
                </a:lnTo>
                <a:cubicBezTo>
                  <a:pt x="2267714" y="1291414"/>
                  <a:pt x="1291416" y="2267712"/>
                  <a:pt x="87091" y="2267712"/>
                </a:cubicBezTo>
                <a:lnTo>
                  <a:pt x="0" y="226331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0525E9-84FB-45C6-9CCA-A7C6F12B0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719998"/>
            <a:ext cx="4825137" cy="199492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A562162F-D0C3-47F5-A87A-C7A3A8F0B01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719998"/>
            <a:ext cx="5376000" cy="54180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1200"/>
            </a:lvl1pPr>
          </a:lstStyle>
          <a:p>
            <a:endParaRPr lang="en-ID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FCA19F0-EE92-46AD-8A97-9F77DC05EF4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0863" y="3401634"/>
            <a:ext cx="4825136" cy="360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189" indent="0"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914377" indent="0"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1371566" indent="0">
              <a:buNone/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marL="1828755" indent="0">
              <a:buNone/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11">
            <a:extLst>
              <a:ext uri="{FF2B5EF4-FFF2-40B4-BE49-F238E27FC236}">
                <a16:creationId xmlns:a16="http://schemas.microsoft.com/office/drawing/2014/main" id="{19D57F2C-493B-63FF-DA50-68D384E8982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50864" y="3801034"/>
            <a:ext cx="4825136" cy="23369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189" indent="0"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914377" indent="0"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1371566" indent="0">
              <a:buNone/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marL="1828755" indent="0">
              <a:buNone/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37106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umns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D1D2B-1803-7A82-2F23-2D10AA7F8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6952179" cy="28797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D4C5CF9-10AA-8747-7064-6A925F453B0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0862" y="3429000"/>
            <a:ext cx="6952179" cy="3429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endParaRPr lang="en-ID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CF421A03-EBB9-E8A0-A75A-B02C2B24E47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053905" y="549275"/>
            <a:ext cx="3587236" cy="360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189" indent="0" algn="l">
              <a:lnSpc>
                <a:spcPct val="120000"/>
              </a:lnSpc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914377" indent="0" algn="l">
              <a:lnSpc>
                <a:spcPct val="12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1371566" indent="0" algn="l">
              <a:lnSpc>
                <a:spcPct val="120000"/>
              </a:lnSpc>
              <a:buNone/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marL="1828755" indent="0" algn="l">
              <a:lnSpc>
                <a:spcPct val="120000"/>
              </a:lnSpc>
              <a:buNone/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620C953-7D7C-35D3-0E62-253A6D9C62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53904" y="955674"/>
            <a:ext cx="3587236" cy="2314016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buNone/>
              <a:defRPr sz="12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189" indent="0" algn="l">
              <a:lnSpc>
                <a:spcPct val="120000"/>
              </a:lnSpc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914377" indent="0" algn="l">
              <a:lnSpc>
                <a:spcPct val="12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1371566" indent="0" algn="l">
              <a:lnSpc>
                <a:spcPct val="120000"/>
              </a:lnSpc>
              <a:buNone/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marL="1828755" indent="0" algn="l">
              <a:lnSpc>
                <a:spcPct val="120000"/>
              </a:lnSpc>
              <a:buNone/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D047D360-931B-4B02-DF7F-22B40E3F0F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053903" y="3589059"/>
            <a:ext cx="3587236" cy="360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189" indent="0" algn="l">
              <a:lnSpc>
                <a:spcPct val="120000"/>
              </a:lnSpc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914377" indent="0" algn="l">
              <a:lnSpc>
                <a:spcPct val="12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1371566" indent="0" algn="l">
              <a:lnSpc>
                <a:spcPct val="120000"/>
              </a:lnSpc>
              <a:buNone/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marL="1828755" indent="0" algn="l">
              <a:lnSpc>
                <a:spcPct val="120000"/>
              </a:lnSpc>
              <a:buNone/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FC03BD29-6455-7ADC-E781-64D001078BE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053902" y="3994710"/>
            <a:ext cx="3587236" cy="2314016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buNone/>
              <a:defRPr sz="12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189" indent="0" algn="l">
              <a:lnSpc>
                <a:spcPct val="120000"/>
              </a:lnSpc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914377" indent="0" algn="l">
              <a:lnSpc>
                <a:spcPct val="12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1371566" indent="0" algn="l">
              <a:lnSpc>
                <a:spcPct val="120000"/>
              </a:lnSpc>
              <a:buNone/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marL="1828755" indent="0" algn="l">
              <a:lnSpc>
                <a:spcPct val="120000"/>
              </a:lnSpc>
              <a:buNone/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51271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lumns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2ED0F9B-1932-6896-466C-D64BA828EC15}"/>
              </a:ext>
            </a:extLst>
          </p:cNvPr>
          <p:cNvSpPr/>
          <p:nvPr userDrawn="1"/>
        </p:nvSpPr>
        <p:spPr>
          <a:xfrm>
            <a:off x="6096001" y="3429000"/>
            <a:ext cx="6096000" cy="3429000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8C0BAD-62F8-8DBF-08BD-F3D4D2314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5545137" cy="2330450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FF15D25B-820B-156A-3645-D86E2556A8D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50863" y="4413250"/>
            <a:ext cx="4994274" cy="189547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buNone/>
              <a:defRPr sz="12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189" indent="0" algn="l">
              <a:lnSpc>
                <a:spcPct val="120000"/>
              </a:lnSpc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914377" indent="0" algn="l">
              <a:lnSpc>
                <a:spcPct val="12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1371566" indent="0" algn="l">
              <a:lnSpc>
                <a:spcPct val="120000"/>
              </a:lnSpc>
              <a:buNone/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marL="1828755" indent="0" algn="l">
              <a:lnSpc>
                <a:spcPct val="120000"/>
              </a:lnSpc>
              <a:buNone/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5453C8F-F0F1-1099-79AA-AF1ACBB99C77}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3429000"/>
            <a:ext cx="6220047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122764C-29F8-352B-1FEF-C94B5FF717FB}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1" y="0"/>
            <a:ext cx="0" cy="34290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A0730728-BA5D-6ABE-8950-B7C4CD0612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50863" y="3978274"/>
            <a:ext cx="4994274" cy="3600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buNone/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189" indent="0" algn="l">
              <a:lnSpc>
                <a:spcPct val="120000"/>
              </a:lnSpc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914377" indent="0" algn="l">
              <a:lnSpc>
                <a:spcPct val="12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1371566" indent="0" algn="l">
              <a:lnSpc>
                <a:spcPct val="120000"/>
              </a:lnSpc>
              <a:buNone/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marL="1828755" indent="0" algn="l">
              <a:lnSpc>
                <a:spcPct val="120000"/>
              </a:lnSpc>
              <a:buNone/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54D69608-7CD7-CDA4-432C-F440FF35763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646866" y="4413250"/>
            <a:ext cx="4994274" cy="189342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buNone/>
              <a:defRPr sz="12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189" indent="0" algn="l">
              <a:lnSpc>
                <a:spcPct val="120000"/>
              </a:lnSpc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914377" indent="0" algn="l">
              <a:lnSpc>
                <a:spcPct val="12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1371566" indent="0" algn="l">
              <a:lnSpc>
                <a:spcPct val="120000"/>
              </a:lnSpc>
              <a:buNone/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marL="1828755" indent="0" algn="l">
              <a:lnSpc>
                <a:spcPct val="120000"/>
              </a:lnSpc>
              <a:buNone/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0292190A-DFB1-DD0F-F6CF-B573B68D374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646866" y="3976220"/>
            <a:ext cx="4994274" cy="360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0000"/>
              </a:lnSpc>
              <a:buNone/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189" indent="0" algn="l">
              <a:lnSpc>
                <a:spcPct val="120000"/>
              </a:lnSpc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914377" indent="0" algn="l">
              <a:lnSpc>
                <a:spcPct val="12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1371566" indent="0" algn="l">
              <a:lnSpc>
                <a:spcPct val="120000"/>
              </a:lnSpc>
              <a:buNone/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marL="1828755" indent="0" algn="l">
              <a:lnSpc>
                <a:spcPct val="120000"/>
              </a:lnSpc>
              <a:buNone/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50E931C2-A398-6AE3-BE1F-0BDF8CDBD74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646863" y="986304"/>
            <a:ext cx="4994274" cy="189342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buNone/>
              <a:defRPr sz="12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189" indent="0" algn="l">
              <a:lnSpc>
                <a:spcPct val="120000"/>
              </a:lnSpc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914377" indent="0" algn="l">
              <a:lnSpc>
                <a:spcPct val="12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1371566" indent="0" algn="l">
              <a:lnSpc>
                <a:spcPct val="120000"/>
              </a:lnSpc>
              <a:buNone/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marL="1828755" indent="0" algn="l">
              <a:lnSpc>
                <a:spcPct val="120000"/>
              </a:lnSpc>
              <a:buNone/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13867C3F-EB64-F016-29BE-C89F700C3FF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646863" y="549274"/>
            <a:ext cx="4994274" cy="360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0000"/>
              </a:lnSpc>
              <a:buNone/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189" indent="0" algn="l">
              <a:lnSpc>
                <a:spcPct val="120000"/>
              </a:lnSpc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914377" indent="0" algn="l">
              <a:lnSpc>
                <a:spcPct val="12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1371566" indent="0" algn="l">
              <a:lnSpc>
                <a:spcPct val="120000"/>
              </a:lnSpc>
              <a:buNone/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marL="1828755" indent="0" algn="l">
              <a:lnSpc>
                <a:spcPct val="120000"/>
              </a:lnSpc>
              <a:buNone/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44184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(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71230AE0-6C7F-4620-8410-EFE6D1DFE7CE}"/>
              </a:ext>
            </a:extLst>
          </p:cNvPr>
          <p:cNvSpPr/>
          <p:nvPr userDrawn="1"/>
        </p:nvSpPr>
        <p:spPr>
          <a:xfrm rot="10800000">
            <a:off x="5883268" y="549274"/>
            <a:ext cx="6308731" cy="6308725"/>
          </a:xfrm>
          <a:custGeom>
            <a:avLst/>
            <a:gdLst>
              <a:gd name="connsiteX0" fmla="*/ 0 w 2267714"/>
              <a:gd name="connsiteY0" fmla="*/ 0 h 2267712"/>
              <a:gd name="connsiteX1" fmla="*/ 2263317 w 2267714"/>
              <a:gd name="connsiteY1" fmla="*/ 0 h 2267712"/>
              <a:gd name="connsiteX2" fmla="*/ 2267714 w 2267714"/>
              <a:gd name="connsiteY2" fmla="*/ 87089 h 2267712"/>
              <a:gd name="connsiteX3" fmla="*/ 87091 w 2267714"/>
              <a:gd name="connsiteY3" fmla="*/ 2267712 h 2267712"/>
              <a:gd name="connsiteX4" fmla="*/ 0 w 2267714"/>
              <a:gd name="connsiteY4" fmla="*/ 2263314 h 2267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7714" h="2267712">
                <a:moveTo>
                  <a:pt x="0" y="0"/>
                </a:moveTo>
                <a:lnTo>
                  <a:pt x="2263317" y="0"/>
                </a:lnTo>
                <a:lnTo>
                  <a:pt x="2267714" y="87089"/>
                </a:lnTo>
                <a:cubicBezTo>
                  <a:pt x="2267714" y="1291414"/>
                  <a:pt x="1291416" y="2267712"/>
                  <a:pt x="87091" y="2267712"/>
                </a:cubicBezTo>
                <a:lnTo>
                  <a:pt x="0" y="226331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0FE9F7-C154-4314-AE66-194623BD3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5332405" cy="2879725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CA482F9F-1C6B-D116-4A91-3496683445D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50863" y="4152899"/>
            <a:ext cx="5332406" cy="1985099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buNone/>
              <a:defRPr sz="12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189" indent="0" algn="l">
              <a:lnSpc>
                <a:spcPct val="120000"/>
              </a:lnSpc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914377" indent="0" algn="l">
              <a:lnSpc>
                <a:spcPct val="12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1371566" indent="0" algn="l">
              <a:lnSpc>
                <a:spcPct val="120000"/>
              </a:lnSpc>
              <a:buNone/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marL="1828755" indent="0" algn="l">
              <a:lnSpc>
                <a:spcPct val="120000"/>
              </a:lnSpc>
              <a:buNone/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64D6732-7D26-F6D0-37F1-72DEBAEC799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50863" y="3722329"/>
            <a:ext cx="5332406" cy="360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0000"/>
              </a:lnSpc>
              <a:buNone/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189" indent="0" algn="l">
              <a:lnSpc>
                <a:spcPct val="120000"/>
              </a:lnSpc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914377" indent="0" algn="l">
              <a:lnSpc>
                <a:spcPct val="12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1371566" indent="0" algn="l">
              <a:lnSpc>
                <a:spcPct val="120000"/>
              </a:lnSpc>
              <a:buNone/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marL="1828755" indent="0" algn="l">
              <a:lnSpc>
                <a:spcPct val="120000"/>
              </a:lnSpc>
              <a:buNone/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32986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ECAB1D-7C61-B1A0-AB2C-B508F7890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027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D98A34-8A43-A6AC-9593-C4AE4F032A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2" y="1874838"/>
            <a:ext cx="11090276" cy="44338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Click to edit Master text styles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486867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805" r:id="rId2"/>
    <p:sldLayoutId id="2147483809" r:id="rId3"/>
    <p:sldLayoutId id="2147483811" r:id="rId4"/>
    <p:sldLayoutId id="2147483814" r:id="rId5"/>
    <p:sldLayoutId id="2147483817" r:id="rId6"/>
    <p:sldLayoutId id="2147483850" r:id="rId7"/>
    <p:sldLayoutId id="2147483851" r:id="rId8"/>
    <p:sldLayoutId id="2147483834" r:id="rId9"/>
    <p:sldLayoutId id="2147483852" r:id="rId1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None/>
        <a:defRPr sz="1200" b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189" indent="0" algn="l" defTabSz="914377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1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914377" indent="0" algn="l" defTabSz="914377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371566" indent="0" algn="l" defTabSz="914377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755" indent="0" algn="l" defTabSz="914377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346" userDrawn="1">
          <p15:clr>
            <a:srgbClr val="F26B43"/>
          </p15:clr>
        </p15:guide>
        <p15:guide id="4" pos="347" userDrawn="1">
          <p15:clr>
            <a:srgbClr val="F26B43"/>
          </p15:clr>
        </p15:guide>
        <p15:guide id="5" pos="7333" userDrawn="1">
          <p15:clr>
            <a:srgbClr val="F26B43"/>
          </p15:clr>
        </p15:guide>
        <p15:guide id="6" orient="horz" pos="3974" userDrawn="1">
          <p15:clr>
            <a:srgbClr val="F26B43"/>
          </p15:clr>
        </p15:guide>
        <p15:guide id="7" pos="699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AAFF8E-883A-6980-63E4-5029F69449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58161" y="3163106"/>
            <a:ext cx="6439682" cy="1128692"/>
          </a:xfrm>
        </p:spPr>
        <p:txBody>
          <a:bodyPr>
            <a:normAutofit fontScale="90000"/>
          </a:bodyPr>
          <a:lstStyle/>
          <a:p>
            <a:r>
              <a:rPr lang="en-GB" sz="6000" b="1" dirty="0">
                <a:latin typeface="Arial" panose="020B0604020202020204" pitchFamily="34" charset="0"/>
                <a:cs typeface="Arial" panose="020B0604020202020204" pitchFamily="34" charset="0"/>
              </a:rPr>
              <a:t>Capstone Inventory Management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0EAF2C2F-2BDA-8FCF-5642-8D8A16477B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84012" y="6159712"/>
            <a:ext cx="4743779" cy="495754"/>
          </a:xfrm>
        </p:spPr>
        <p:txBody>
          <a:bodyPr>
            <a:noAutofit/>
          </a:bodyPr>
          <a:lstStyle/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Team – Stock-Em</a:t>
            </a:r>
          </a:p>
        </p:txBody>
      </p:sp>
      <p:pic>
        <p:nvPicPr>
          <p:cNvPr id="9" name="Picture 8" descr="A white letters on a red background&#10;&#10;Description automatically generated">
            <a:extLst>
              <a:ext uri="{FF2B5EF4-FFF2-40B4-BE49-F238E27FC236}">
                <a16:creationId xmlns:a16="http://schemas.microsoft.com/office/drawing/2014/main" id="{A5236BD9-24DA-C0E7-E537-3B891ED20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286" y="1168299"/>
            <a:ext cx="1828800" cy="184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69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10DB70C-2CE2-4FDF-9CD3-D5F6B7741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912" y="615870"/>
            <a:ext cx="5545136" cy="850072"/>
          </a:xfrm>
        </p:spPr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32A445DF-4973-3062-FF7E-B716BE1872B1}"/>
              </a:ext>
            </a:extLst>
          </p:cNvPr>
          <p:cNvSpPr txBox="1">
            <a:spLocks/>
          </p:cNvSpPr>
          <p:nvPr/>
        </p:nvSpPr>
        <p:spPr>
          <a:xfrm>
            <a:off x="545430" y="2488426"/>
            <a:ext cx="6180138" cy="360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89" indent="0" algn="l" defTabSz="914377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377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5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377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755" indent="0" algn="l" defTabSz="914377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/>
              <a:t>PURPOSE AND AUDIENCE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E37DC750-1441-B818-7FD3-F0F2DABD5FEF}"/>
              </a:ext>
            </a:extLst>
          </p:cNvPr>
          <p:cNvSpPr txBox="1">
            <a:spLocks/>
          </p:cNvSpPr>
          <p:nvPr/>
        </p:nvSpPr>
        <p:spPr>
          <a:xfrm>
            <a:off x="545430" y="2920996"/>
            <a:ext cx="5303827" cy="1346199"/>
          </a:xfrm>
          <a:prstGeom prst="rect">
            <a:avLst/>
          </a:prstGeom>
        </p:spPr>
        <p:txBody>
          <a:bodyPr/>
          <a:lstStyle>
            <a:lvl1pPr marL="0" indent="0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89" indent="0" algn="l" defTabSz="914377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377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5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377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755" indent="0" algn="l" defTabSz="914377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0" dirty="0"/>
              <a:t>Designed as an inventory management tool for professors and administrators to streamline inventory processes in academic settings.</a:t>
            </a:r>
          </a:p>
        </p:txBody>
      </p:sp>
      <p:pic>
        <p:nvPicPr>
          <p:cNvPr id="11" name="Picture Placeholder 5">
            <a:extLst>
              <a:ext uri="{FF2B5EF4-FFF2-40B4-BE49-F238E27FC236}">
                <a16:creationId xmlns:a16="http://schemas.microsoft.com/office/drawing/2014/main" id="{74B2E13A-EBD5-F7F1-6AAC-037DF74F603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4678" r="24678"/>
          <a:stretch>
            <a:fillRect/>
          </a:stretch>
        </p:blipFill>
        <p:spPr>
          <a:xfrm>
            <a:off x="7277519" y="847814"/>
            <a:ext cx="4115094" cy="5417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343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20065-0C6D-966D-7C3B-2DAF1082A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492" y="641164"/>
            <a:ext cx="6180138" cy="2535266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Tec</a:t>
            </a:r>
            <a:r>
              <a:rPr lang="en-US" dirty="0"/>
              <a:t>hnology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7519A60C-F149-C127-986B-CEB293B2D299}"/>
              </a:ext>
            </a:extLst>
          </p:cNvPr>
          <p:cNvSpPr txBox="1">
            <a:spLocks/>
          </p:cNvSpPr>
          <p:nvPr/>
        </p:nvSpPr>
        <p:spPr>
          <a:xfrm>
            <a:off x="704406" y="3739940"/>
            <a:ext cx="5010570" cy="1791756"/>
          </a:xfrm>
          <a:prstGeom prst="rect">
            <a:avLst/>
          </a:prstGeom>
        </p:spPr>
        <p:txBody>
          <a:bodyPr/>
          <a:lstStyle>
            <a:lvl1pPr marL="0" indent="0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89" indent="0" algn="l" defTabSz="914377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377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5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377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755" indent="0" algn="l" defTabSz="914377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dirty="0"/>
              <a:t>The project leverages </a:t>
            </a:r>
            <a:r>
              <a:rPr lang="en-US" sz="1800" dirty="0"/>
              <a:t>Ruby on Rails </a:t>
            </a:r>
            <a:r>
              <a:rPr lang="en-US" sz="1800" b="0" dirty="0"/>
              <a:t>as the primary framework, which offers a robust environment for web applications. This choice facilitates </a:t>
            </a:r>
            <a:r>
              <a:rPr lang="en-US" sz="1800" dirty="0"/>
              <a:t>rapid development </a:t>
            </a:r>
            <a:r>
              <a:rPr lang="en-US" sz="1800" b="0" dirty="0"/>
              <a:t>and </a:t>
            </a:r>
            <a:r>
              <a:rPr lang="en-US" sz="1800" dirty="0"/>
              <a:t>scalability.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144CCCCF-3F97-EB44-8968-A5747084CAA2}"/>
              </a:ext>
            </a:extLst>
          </p:cNvPr>
          <p:cNvSpPr txBox="1">
            <a:spLocks/>
          </p:cNvSpPr>
          <p:nvPr/>
        </p:nvSpPr>
        <p:spPr>
          <a:xfrm>
            <a:off x="704406" y="2996430"/>
            <a:ext cx="5005139" cy="360000"/>
          </a:xfrm>
          <a:prstGeom prst="rect">
            <a:avLst/>
          </a:prstGeom>
        </p:spPr>
        <p:txBody>
          <a:bodyPr/>
          <a:lstStyle>
            <a:lvl1pPr marL="0" indent="0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89" indent="0" algn="l" defTabSz="914377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377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5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377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755" indent="0" algn="l" defTabSz="914377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700" dirty="0"/>
              <a:t>TECHNOLOGY CHOICES</a:t>
            </a:r>
          </a:p>
        </p:txBody>
      </p:sp>
      <p:pic>
        <p:nvPicPr>
          <p:cNvPr id="1028" name="Picture 4" descr="Ruby on Rails - Wikipedia">
            <a:extLst>
              <a:ext uri="{FF2B5EF4-FFF2-40B4-BE49-F238E27FC236}">
                <a16:creationId xmlns:a16="http://schemas.microsoft.com/office/drawing/2014/main" id="{06DD3643-10E3-15B8-7A9D-1A2646F51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5968" y="5190837"/>
            <a:ext cx="1331189" cy="681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eroku - Tech Field Day">
            <a:extLst>
              <a:ext uri="{FF2B5EF4-FFF2-40B4-BE49-F238E27FC236}">
                <a16:creationId xmlns:a16="http://schemas.microsoft.com/office/drawing/2014/main" id="{A1ADCF91-FB01-13D7-CF04-7054CB6ACF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8002" y="3822502"/>
            <a:ext cx="2067119" cy="578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ownload SQLite Logo in SVG Vector or PNG File Format - Logo.wine">
            <a:extLst>
              <a:ext uri="{FF2B5EF4-FFF2-40B4-BE49-F238E27FC236}">
                <a16:creationId xmlns:a16="http://schemas.microsoft.com/office/drawing/2014/main" id="{CD367F2B-60B2-2EB1-2E65-C0E273FEFA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5154" y="4926934"/>
            <a:ext cx="1814286" cy="1209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Postgresql logo - Social media &amp; Logos Icons">
            <a:extLst>
              <a:ext uri="{FF2B5EF4-FFF2-40B4-BE49-F238E27FC236}">
                <a16:creationId xmlns:a16="http://schemas.microsoft.com/office/drawing/2014/main" id="{E7E0D687-00BB-6A1B-03CD-370DC4702A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5154" y="3429000"/>
            <a:ext cx="1944914" cy="972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6386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6">
            <a:extLst>
              <a:ext uri="{FF2B5EF4-FFF2-40B4-BE49-F238E27FC236}">
                <a16:creationId xmlns:a16="http://schemas.microsoft.com/office/drawing/2014/main" id="{73A56E64-03AE-E62A-8D63-9E42FDD4D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016" y="476828"/>
            <a:ext cx="5545136" cy="850072"/>
          </a:xfrm>
        </p:spPr>
        <p:txBody>
          <a:bodyPr/>
          <a:lstStyle/>
          <a:p>
            <a:r>
              <a:rPr lang="en-US" dirty="0"/>
              <a:t>Workflows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6D40B55A-A55C-8CF0-47B6-AC8EE2A04E05}"/>
              </a:ext>
            </a:extLst>
          </p:cNvPr>
          <p:cNvSpPr/>
          <p:nvPr/>
        </p:nvSpPr>
        <p:spPr>
          <a:xfrm>
            <a:off x="7187511" y="1059834"/>
            <a:ext cx="2745595" cy="656771"/>
          </a:xfrm>
          <a:prstGeom prst="roundRect">
            <a:avLst/>
          </a:prstGeom>
          <a:ln>
            <a:solidFill>
              <a:srgbClr val="5004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Change Authentication Level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207D43C0-751B-5C54-F2D6-2E0C847555C7}"/>
              </a:ext>
            </a:extLst>
          </p:cNvPr>
          <p:cNvSpPr/>
          <p:nvPr/>
        </p:nvSpPr>
        <p:spPr>
          <a:xfrm>
            <a:off x="7173662" y="2869505"/>
            <a:ext cx="2745595" cy="656771"/>
          </a:xfrm>
          <a:prstGeom prst="roundRect">
            <a:avLst/>
          </a:prstGeom>
          <a:ln>
            <a:solidFill>
              <a:srgbClr val="5004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Check-In/ Check-Out Item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A49CC41B-2F0B-A297-70C6-738A6346C523}"/>
              </a:ext>
            </a:extLst>
          </p:cNvPr>
          <p:cNvSpPr/>
          <p:nvPr/>
        </p:nvSpPr>
        <p:spPr>
          <a:xfrm>
            <a:off x="7187511" y="1946460"/>
            <a:ext cx="2745595" cy="656771"/>
          </a:xfrm>
          <a:prstGeom prst="roundRect">
            <a:avLst/>
          </a:prstGeom>
          <a:ln>
            <a:solidFill>
              <a:srgbClr val="5004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Create/Edit/Delete Item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CE592C02-DF59-3A77-95A1-0A36ABA1495A}"/>
              </a:ext>
            </a:extLst>
          </p:cNvPr>
          <p:cNvSpPr/>
          <p:nvPr/>
        </p:nvSpPr>
        <p:spPr>
          <a:xfrm>
            <a:off x="3663549" y="2008571"/>
            <a:ext cx="2404752" cy="656771"/>
          </a:xfrm>
          <a:prstGeom prst="roundRect">
            <a:avLst/>
          </a:prstGeom>
          <a:ln>
            <a:solidFill>
              <a:srgbClr val="5004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Admins/Professors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22510527-3F6F-77C0-A8A2-0A121A1D8962}"/>
              </a:ext>
            </a:extLst>
          </p:cNvPr>
          <p:cNvSpPr/>
          <p:nvPr/>
        </p:nvSpPr>
        <p:spPr>
          <a:xfrm>
            <a:off x="7187512" y="3801490"/>
            <a:ext cx="2745594" cy="656771"/>
          </a:xfrm>
          <a:prstGeom prst="roundRect">
            <a:avLst/>
          </a:prstGeom>
          <a:ln>
            <a:solidFill>
              <a:srgbClr val="5004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Import/Export Items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170DB17F-C443-13F9-4D7F-884B27B6E832}"/>
              </a:ext>
            </a:extLst>
          </p:cNvPr>
          <p:cNvSpPr/>
          <p:nvPr/>
        </p:nvSpPr>
        <p:spPr>
          <a:xfrm>
            <a:off x="3718656" y="5622127"/>
            <a:ext cx="2294538" cy="656771"/>
          </a:xfrm>
          <a:prstGeom prst="roundRect">
            <a:avLst/>
          </a:prstGeom>
          <a:ln>
            <a:solidFill>
              <a:srgbClr val="5004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Users</a:t>
            </a:r>
          </a:p>
          <a:p>
            <a:pPr algn="ctr"/>
            <a:r>
              <a:rPr lang="en-US" b="1" dirty="0">
                <a:solidFill>
                  <a:schemeClr val="tx2"/>
                </a:solidFill>
              </a:rPr>
              <a:t>(prof., students)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7A480F89-0AEB-2CFC-7E9A-B9662836CE56}"/>
              </a:ext>
            </a:extLst>
          </p:cNvPr>
          <p:cNvSpPr/>
          <p:nvPr/>
        </p:nvSpPr>
        <p:spPr>
          <a:xfrm>
            <a:off x="7196344" y="4688115"/>
            <a:ext cx="2745594" cy="656771"/>
          </a:xfrm>
          <a:prstGeom prst="roundRect">
            <a:avLst/>
          </a:prstGeom>
          <a:ln>
            <a:solidFill>
              <a:srgbClr val="5004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Update Item Status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075962DC-203A-F5B6-4898-B7DBB5CC28CF}"/>
              </a:ext>
            </a:extLst>
          </p:cNvPr>
          <p:cNvSpPr/>
          <p:nvPr/>
        </p:nvSpPr>
        <p:spPr>
          <a:xfrm>
            <a:off x="7187511" y="5623641"/>
            <a:ext cx="2745594" cy="656771"/>
          </a:xfrm>
          <a:prstGeom prst="roundRect">
            <a:avLst/>
          </a:prstGeom>
          <a:ln>
            <a:solidFill>
              <a:srgbClr val="5004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View Items</a:t>
            </a:r>
          </a:p>
        </p:txBody>
      </p:sp>
      <p:pic>
        <p:nvPicPr>
          <p:cNvPr id="2052" name="Picture 4" descr="User PNGs for Free Download">
            <a:extLst>
              <a:ext uri="{FF2B5EF4-FFF2-40B4-BE49-F238E27FC236}">
                <a16:creationId xmlns:a16="http://schemas.microsoft.com/office/drawing/2014/main" id="{F9D0CF6B-307F-20D1-69D7-9F2CC288A9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2018" y="3755127"/>
            <a:ext cx="1079692" cy="654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C9F2690-32A5-8759-E064-BC5557C72D92}"/>
              </a:ext>
            </a:extLst>
          </p:cNvPr>
          <p:cNvCxnSpPr>
            <a:cxnSpLocks/>
            <a:stCxn id="2052" idx="3"/>
            <a:endCxn id="15" idx="1"/>
          </p:cNvCxnSpPr>
          <p:nvPr/>
        </p:nvCxnSpPr>
        <p:spPr>
          <a:xfrm flipV="1">
            <a:off x="2701710" y="2336957"/>
            <a:ext cx="961839" cy="1745533"/>
          </a:xfrm>
          <a:prstGeom prst="straightConnector1">
            <a:avLst/>
          </a:prstGeom>
          <a:ln>
            <a:solidFill>
              <a:srgbClr val="500400"/>
            </a:solidFill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878BB54-C37D-578C-F0E8-3F250FCB5ABF}"/>
              </a:ext>
            </a:extLst>
          </p:cNvPr>
          <p:cNvCxnSpPr>
            <a:cxnSpLocks/>
            <a:stCxn id="2052" idx="3"/>
            <a:endCxn id="17" idx="1"/>
          </p:cNvCxnSpPr>
          <p:nvPr/>
        </p:nvCxnSpPr>
        <p:spPr>
          <a:xfrm>
            <a:off x="2701710" y="4082490"/>
            <a:ext cx="1016946" cy="1868023"/>
          </a:xfrm>
          <a:prstGeom prst="straightConnector1">
            <a:avLst/>
          </a:prstGeom>
          <a:ln>
            <a:solidFill>
              <a:srgbClr val="500400"/>
            </a:solidFill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972BFE5-9AE2-D933-A501-AA50E856D173}"/>
              </a:ext>
            </a:extLst>
          </p:cNvPr>
          <p:cNvCxnSpPr>
            <a:stCxn id="15" idx="3"/>
            <a:endCxn id="12" idx="1"/>
          </p:cNvCxnSpPr>
          <p:nvPr/>
        </p:nvCxnSpPr>
        <p:spPr>
          <a:xfrm flipV="1">
            <a:off x="6068301" y="1388220"/>
            <a:ext cx="1119210" cy="948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26E9F65-EDB0-E79A-F501-9E2F5A0656D4}"/>
              </a:ext>
            </a:extLst>
          </p:cNvPr>
          <p:cNvCxnSpPr>
            <a:cxnSpLocks/>
            <a:stCxn id="15" idx="3"/>
            <a:endCxn id="14" idx="1"/>
          </p:cNvCxnSpPr>
          <p:nvPr/>
        </p:nvCxnSpPr>
        <p:spPr>
          <a:xfrm flipV="1">
            <a:off x="6068301" y="2274846"/>
            <a:ext cx="1119210" cy="62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A5FF750-C368-853F-B2FC-0D9E0B08CDF5}"/>
              </a:ext>
            </a:extLst>
          </p:cNvPr>
          <p:cNvCxnSpPr>
            <a:cxnSpLocks/>
            <a:stCxn id="15" idx="3"/>
            <a:endCxn id="13" idx="1"/>
          </p:cNvCxnSpPr>
          <p:nvPr/>
        </p:nvCxnSpPr>
        <p:spPr>
          <a:xfrm>
            <a:off x="6068301" y="2336957"/>
            <a:ext cx="1105361" cy="860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36A5B99-0910-0D3F-8DBC-24A23ACDCB6C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6068301" y="2336957"/>
            <a:ext cx="1119211" cy="1792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9CCD188-F243-74D4-C079-6B313F428856}"/>
              </a:ext>
            </a:extLst>
          </p:cNvPr>
          <p:cNvCxnSpPr>
            <a:cxnSpLocks/>
            <a:stCxn id="17" idx="3"/>
            <a:endCxn id="19" idx="1"/>
          </p:cNvCxnSpPr>
          <p:nvPr/>
        </p:nvCxnSpPr>
        <p:spPr>
          <a:xfrm>
            <a:off x="6013194" y="5950513"/>
            <a:ext cx="1174317" cy="1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CF755C5-2F1B-C449-4B5A-0CD77C57CE7F}"/>
              </a:ext>
            </a:extLst>
          </p:cNvPr>
          <p:cNvCxnSpPr>
            <a:cxnSpLocks/>
            <a:stCxn id="15" idx="3"/>
            <a:endCxn id="18" idx="1"/>
          </p:cNvCxnSpPr>
          <p:nvPr/>
        </p:nvCxnSpPr>
        <p:spPr>
          <a:xfrm>
            <a:off x="6068301" y="2336957"/>
            <a:ext cx="1128043" cy="2679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1" name="Straight Arrow Connector 2060">
            <a:extLst>
              <a:ext uri="{FF2B5EF4-FFF2-40B4-BE49-F238E27FC236}">
                <a16:creationId xmlns:a16="http://schemas.microsoft.com/office/drawing/2014/main" id="{33B5D3CF-7336-F4C3-F4DE-477DC61A1ECA}"/>
              </a:ext>
            </a:extLst>
          </p:cNvPr>
          <p:cNvCxnSpPr>
            <a:cxnSpLocks/>
            <a:stCxn id="15" idx="3"/>
            <a:endCxn id="19" idx="1"/>
          </p:cNvCxnSpPr>
          <p:nvPr/>
        </p:nvCxnSpPr>
        <p:spPr>
          <a:xfrm>
            <a:off x="6068301" y="2336957"/>
            <a:ext cx="1119210" cy="3615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6019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9223E-2986-9E96-9512-CD38ED24F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354" y="1841781"/>
            <a:ext cx="4862945" cy="382473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Authentication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5F7B26-4B86-1043-D644-BDCA1A508B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96000" y="3414133"/>
            <a:ext cx="4686300" cy="1698194"/>
          </a:xfrm>
        </p:spPr>
        <p:txBody>
          <a:bodyPr>
            <a:normAutofit fontScale="85000" lnSpcReduction="10000"/>
          </a:bodyPr>
          <a:lstStyle/>
          <a:p>
            <a:r>
              <a:rPr lang="en-US" sz="1600" dirty="0"/>
              <a:t>To enhance security and user experience, Stock-Em employs Google Authentication. </a:t>
            </a:r>
          </a:p>
          <a:p>
            <a:r>
              <a:rPr lang="en-US" sz="1600" dirty="0"/>
              <a:t>This provides a seamless login process using existing Google accounts, simplifying access and management. </a:t>
            </a:r>
          </a:p>
          <a:p>
            <a:r>
              <a:rPr lang="en-US" sz="1600" dirty="0"/>
              <a:t>It also imposes organization-use only.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BC6B29-90C5-B3B8-B729-8537D2850DF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Autofit/>
          </a:bodyPr>
          <a:lstStyle/>
          <a:p>
            <a:r>
              <a:rPr lang="en-US" sz="1700" dirty="0"/>
              <a:t>GOOGLE AUTHENTICATION</a:t>
            </a:r>
          </a:p>
        </p:txBody>
      </p:sp>
      <p:pic>
        <p:nvPicPr>
          <p:cNvPr id="3074" name="Picture 2" descr="Logo, google, g icon - Free download on Iconfinder">
            <a:extLst>
              <a:ext uri="{FF2B5EF4-FFF2-40B4-BE49-F238E27FC236}">
                <a16:creationId xmlns:a16="http://schemas.microsoft.com/office/drawing/2014/main" id="{8C5F41D0-94A0-3382-CE52-FA55CD316E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056" y="2602347"/>
            <a:ext cx="902855" cy="868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267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1AF42-9F4D-26FA-0724-D0066816D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067" y="607452"/>
            <a:ext cx="4428691" cy="958669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User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R</a:t>
            </a:r>
            <a:r>
              <a:rPr lang="en-US" dirty="0"/>
              <a:t>oles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C9C599-2DD7-3934-9446-683EBA59EA4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98458" y="3248750"/>
            <a:ext cx="3328410" cy="360000"/>
          </a:xfrm>
        </p:spPr>
        <p:txBody>
          <a:bodyPr>
            <a:noAutofit/>
          </a:bodyPr>
          <a:lstStyle/>
          <a:p>
            <a:r>
              <a:rPr lang="en-US" sz="1700" dirty="0"/>
              <a:t>Administrator Functions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4641D1-57CA-5D19-4323-86F3B162988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15636" y="3733962"/>
            <a:ext cx="3616037" cy="2502734"/>
          </a:xfrm>
        </p:spPr>
        <p:txBody>
          <a:bodyPr>
            <a:normAutofit/>
          </a:bodyPr>
          <a:lstStyle/>
          <a:p>
            <a:pPr algn="just"/>
            <a:r>
              <a:rPr lang="en-US" sz="1600" dirty="0"/>
              <a:t>Comprehensive access to manage inventories, including adding, editing, and removing items, as well as overseeing check in and checkout processes.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5D3A0D-F0B3-FE39-3211-9EC8E267AE3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59282" y="3248750"/>
            <a:ext cx="3218016" cy="360000"/>
          </a:xfrm>
        </p:spPr>
        <p:txBody>
          <a:bodyPr>
            <a:noAutofit/>
          </a:bodyPr>
          <a:lstStyle/>
          <a:p>
            <a:r>
              <a:rPr lang="en-US" sz="1700" dirty="0">
                <a:solidFill>
                  <a:schemeClr val="bg1"/>
                </a:solidFill>
              </a:rPr>
              <a:t>Assistant Functions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F16B286-2DB1-904A-24D9-352DDC0FC4E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73138" y="3706252"/>
            <a:ext cx="3273436" cy="2502734"/>
          </a:xfrm>
        </p:spPr>
        <p:txBody>
          <a:bodyPr>
            <a:normAutofit/>
          </a:bodyPr>
          <a:lstStyle/>
          <a:p>
            <a:pPr algn="just"/>
            <a:r>
              <a:rPr lang="en-US" sz="1600" dirty="0">
                <a:solidFill>
                  <a:schemeClr val="bg1"/>
                </a:solidFill>
              </a:rPr>
              <a:t>Can check out items for teams and check items back in, ensuring proper inventory management.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99DBC95-ADC0-350B-AC24-322E682E621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Autofit/>
          </a:bodyPr>
          <a:lstStyle/>
          <a:p>
            <a:r>
              <a:rPr lang="en-US" sz="1700" dirty="0"/>
              <a:t>ROLE-BASED ACCESS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473E0C9-0053-5ADC-019D-1F35467775A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450831" y="3676833"/>
            <a:ext cx="3561061" cy="2502734"/>
          </a:xfrm>
        </p:spPr>
        <p:txBody>
          <a:bodyPr>
            <a:normAutofit/>
          </a:bodyPr>
          <a:lstStyle/>
          <a:p>
            <a:r>
              <a:rPr lang="en-US" sz="1600" dirty="0"/>
              <a:t>Role functionalities vary significantly, allowing for tailored user experiences based on permissions. </a:t>
            </a:r>
          </a:p>
          <a:p>
            <a:r>
              <a:rPr lang="en-US" sz="1600" dirty="0"/>
              <a:t>This structure maintains organization and data integrity.</a:t>
            </a:r>
          </a:p>
        </p:txBody>
      </p:sp>
    </p:spTree>
    <p:extLst>
      <p:ext uri="{BB962C8B-B14F-4D97-AF65-F5344CB8AC3E}">
        <p14:creationId xmlns:p14="http://schemas.microsoft.com/office/powerpoint/2010/main" val="272413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546100" y="641925"/>
            <a:ext cx="9900227" cy="939800"/>
          </a:xfrm>
          <a:prstGeom prst="rect">
            <a:avLst/>
          </a:prstGeom>
          <a:noFill/>
          <a:ln/>
        </p:spPr>
        <p:txBody>
          <a:bodyPr wrap="square" rtlCol="0" anchor="t" anchorCtr="0"/>
          <a:lstStyle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800" dirty="0">
                <a:latin typeface="Montserrat ExtraBold"/>
                <a:cs typeface="Montserrat ExtraBold"/>
              </a:rPr>
              <a:t>Architecture/ Design Choices</a:t>
            </a:r>
          </a:p>
        </p:txBody>
      </p:sp>
      <p:sp>
        <p:nvSpPr>
          <p:cNvPr id="4" name="Shape 1"/>
          <p:cNvSpPr/>
          <p:nvPr/>
        </p:nvSpPr>
        <p:spPr>
          <a:xfrm>
            <a:off x="1246910" y="1565567"/>
            <a:ext cx="1219200" cy="1219200"/>
          </a:xfrm>
          <a:prstGeom prst="line">
            <a:avLst/>
          </a:prstGeom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" name="Text 2"/>
          <p:cNvSpPr/>
          <p:nvPr/>
        </p:nvSpPr>
        <p:spPr>
          <a:xfrm>
            <a:off x="601514" y="1678710"/>
            <a:ext cx="10491030" cy="508000"/>
          </a:xfrm>
          <a:prstGeom prst="rect">
            <a:avLst/>
          </a:prstGeom>
          <a:noFill/>
          <a:ln/>
        </p:spPr>
        <p:txBody>
          <a:bodyPr wrap="square" rtlCol="0" anchor="ctr"/>
          <a:lstStyle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latin typeface="Open Sans"/>
                <a:ea typeface="Open Sans"/>
                <a:cs typeface="Open Sans"/>
              </a:rPr>
              <a:t>Applications follows model-view-controller architecture. Each individual model is controlled by its own explicit controller.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141743A-A484-08C8-9E3F-4A8A59EDDDDB}"/>
              </a:ext>
            </a:extLst>
          </p:cNvPr>
          <p:cNvSpPr/>
          <p:nvPr/>
        </p:nvSpPr>
        <p:spPr>
          <a:xfrm>
            <a:off x="4281055" y="2805550"/>
            <a:ext cx="1842655" cy="58189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43B649B4-4F81-DE7C-0EE0-6F9E9443DDF4}"/>
              </a:ext>
            </a:extLst>
          </p:cNvPr>
          <p:cNvSpPr/>
          <p:nvPr/>
        </p:nvSpPr>
        <p:spPr>
          <a:xfrm>
            <a:off x="5828725" y="3512137"/>
            <a:ext cx="1842655" cy="58189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Admin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F461361-741F-A7C7-B266-644150B14D83}"/>
              </a:ext>
            </a:extLst>
          </p:cNvPr>
          <p:cNvSpPr/>
          <p:nvPr/>
        </p:nvSpPr>
        <p:spPr>
          <a:xfrm>
            <a:off x="4281054" y="4223341"/>
            <a:ext cx="1842655" cy="58189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 Events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96EBF216-AB60-3C3C-0CE4-71A25E2BAD88}"/>
              </a:ext>
            </a:extLst>
          </p:cNvPr>
          <p:cNvSpPr/>
          <p:nvPr/>
        </p:nvSpPr>
        <p:spPr>
          <a:xfrm>
            <a:off x="5828725" y="4929928"/>
            <a:ext cx="1842655" cy="58189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D0618E-2D7A-3F9E-4A41-E4B9BEB5F471}"/>
              </a:ext>
            </a:extLst>
          </p:cNvPr>
          <p:cNvSpPr txBox="1"/>
          <p:nvPr/>
        </p:nvSpPr>
        <p:spPr>
          <a:xfrm>
            <a:off x="8749146" y="3497732"/>
            <a:ext cx="20643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Admin Sessions Controller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5E912F36-A964-4A08-A422-BF1339C1CC4F}"/>
              </a:ext>
            </a:extLst>
          </p:cNvPr>
          <p:cNvSpPr/>
          <p:nvPr/>
        </p:nvSpPr>
        <p:spPr>
          <a:xfrm>
            <a:off x="4281054" y="5636515"/>
            <a:ext cx="1842655" cy="58189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2A51FDE-9C0A-F520-164D-C0664BE7D327}"/>
              </a:ext>
            </a:extLst>
          </p:cNvPr>
          <p:cNvSpPr txBox="1"/>
          <p:nvPr/>
        </p:nvSpPr>
        <p:spPr>
          <a:xfrm>
            <a:off x="824346" y="2478546"/>
            <a:ext cx="2064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 Controller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7C8A859-7C88-9050-87E9-3C1F922074F6}"/>
              </a:ext>
            </a:extLst>
          </p:cNvPr>
          <p:cNvSpPr txBox="1"/>
          <p:nvPr/>
        </p:nvSpPr>
        <p:spPr>
          <a:xfrm>
            <a:off x="8843152" y="5054806"/>
            <a:ext cx="2064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Items Controller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ABB682C-FD9D-6E6B-8B01-F5C4F1A04F94}"/>
              </a:ext>
            </a:extLst>
          </p:cNvPr>
          <p:cNvCxnSpPr>
            <a:cxnSpLocks/>
            <a:stCxn id="20" idx="1"/>
            <a:endCxn id="9" idx="3"/>
          </p:cNvCxnSpPr>
          <p:nvPr/>
        </p:nvCxnSpPr>
        <p:spPr>
          <a:xfrm flipH="1" flipV="1">
            <a:off x="7671380" y="5220874"/>
            <a:ext cx="1171772" cy="18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F7975D4-F9C6-51AE-5570-4FF98678B41C}"/>
              </a:ext>
            </a:extLst>
          </p:cNvPr>
          <p:cNvCxnSpPr>
            <a:cxnSpLocks/>
            <a:stCxn id="20" idx="1"/>
            <a:endCxn id="18" idx="3"/>
          </p:cNvCxnSpPr>
          <p:nvPr/>
        </p:nvCxnSpPr>
        <p:spPr>
          <a:xfrm flipH="1">
            <a:off x="6123709" y="5239472"/>
            <a:ext cx="2719443" cy="687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E3A7201-342F-D05D-7FDE-CBC7EB9DC8BC}"/>
              </a:ext>
            </a:extLst>
          </p:cNvPr>
          <p:cNvCxnSpPr>
            <a:cxnSpLocks/>
            <a:stCxn id="20" idx="1"/>
            <a:endCxn id="8" idx="3"/>
          </p:cNvCxnSpPr>
          <p:nvPr/>
        </p:nvCxnSpPr>
        <p:spPr>
          <a:xfrm flipH="1" flipV="1">
            <a:off x="6123709" y="4514287"/>
            <a:ext cx="2719443" cy="725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A78CB33-B135-1656-2B01-8E7CF2CA89A7}"/>
              </a:ext>
            </a:extLst>
          </p:cNvPr>
          <p:cNvCxnSpPr>
            <a:cxnSpLocks/>
            <a:stCxn id="17" idx="1"/>
            <a:endCxn id="7" idx="3"/>
          </p:cNvCxnSpPr>
          <p:nvPr/>
        </p:nvCxnSpPr>
        <p:spPr>
          <a:xfrm flipH="1" flipV="1">
            <a:off x="7671380" y="3803083"/>
            <a:ext cx="1077766" cy="17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B4E7848-8019-5B04-A96B-DE0E85469BA0}"/>
              </a:ext>
            </a:extLst>
          </p:cNvPr>
          <p:cNvCxnSpPr>
            <a:cxnSpLocks/>
            <a:stCxn id="19" idx="3"/>
            <a:endCxn id="6" idx="1"/>
          </p:cNvCxnSpPr>
          <p:nvPr/>
        </p:nvCxnSpPr>
        <p:spPr>
          <a:xfrm>
            <a:off x="2888673" y="2663212"/>
            <a:ext cx="1392382" cy="433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72DEBFFB-7D19-62D7-4605-A8C879F37A8C}"/>
              </a:ext>
            </a:extLst>
          </p:cNvPr>
          <p:cNvSpPr txBox="1"/>
          <p:nvPr/>
        </p:nvSpPr>
        <p:spPr>
          <a:xfrm>
            <a:off x="824346" y="3299132"/>
            <a:ext cx="20643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Welcome Controller (Authentication)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8B39F2F-76AD-6510-B055-ECE923024370}"/>
              </a:ext>
            </a:extLst>
          </p:cNvPr>
          <p:cNvCxnSpPr>
            <a:cxnSpLocks/>
            <a:stCxn id="38" idx="3"/>
            <a:endCxn id="6" idx="1"/>
          </p:cNvCxnSpPr>
          <p:nvPr/>
        </p:nvCxnSpPr>
        <p:spPr>
          <a:xfrm flipV="1">
            <a:off x="2888673" y="3096496"/>
            <a:ext cx="1392382" cy="664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8308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3FC108-77B3-F30D-5283-0A9D618541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0">
            <a:extLst>
              <a:ext uri="{FF2B5EF4-FFF2-40B4-BE49-F238E27FC236}">
                <a16:creationId xmlns:a16="http://schemas.microsoft.com/office/drawing/2014/main" id="{407C460E-831A-8842-EB7B-A98756BDA058}"/>
              </a:ext>
            </a:extLst>
          </p:cNvPr>
          <p:cNvSpPr/>
          <p:nvPr/>
        </p:nvSpPr>
        <p:spPr>
          <a:xfrm>
            <a:off x="705758" y="711200"/>
            <a:ext cx="10439400" cy="1320800"/>
          </a:xfrm>
          <a:prstGeom prst="rect">
            <a:avLst/>
          </a:prstGeom>
          <a:noFill/>
          <a:ln/>
        </p:spPr>
        <p:txBody>
          <a:bodyPr wrap="square" rtlCol="0" anchor="t" anchorCtr="0"/>
          <a:lstStyle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800" dirty="0">
                <a:latin typeface="Montserrat ExtraBold"/>
                <a:cs typeface="Montserrat ExtraBold"/>
              </a:rPr>
              <a:t>Challenges &amp; Lessons</a:t>
            </a:r>
          </a:p>
        </p:txBody>
      </p:sp>
      <p:sp>
        <p:nvSpPr>
          <p:cNvPr id="12" name="Shape 1">
            <a:extLst>
              <a:ext uri="{FF2B5EF4-FFF2-40B4-BE49-F238E27FC236}">
                <a16:creationId xmlns:a16="http://schemas.microsoft.com/office/drawing/2014/main" id="{D4B41FF3-8340-99BD-F7BB-DB41AAC768CA}"/>
              </a:ext>
            </a:extLst>
          </p:cNvPr>
          <p:cNvSpPr/>
          <p:nvPr/>
        </p:nvSpPr>
        <p:spPr>
          <a:xfrm>
            <a:off x="1378858" y="1219200"/>
            <a:ext cx="1219200" cy="1219200"/>
          </a:xfrm>
          <a:prstGeom prst="line">
            <a:avLst/>
          </a:prstGeom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13" name="Text 2">
            <a:extLst>
              <a:ext uri="{FF2B5EF4-FFF2-40B4-BE49-F238E27FC236}">
                <a16:creationId xmlns:a16="http://schemas.microsoft.com/office/drawing/2014/main" id="{3719D99F-CA52-609B-6013-F34149A61689}"/>
              </a:ext>
            </a:extLst>
          </p:cNvPr>
          <p:cNvSpPr/>
          <p:nvPr/>
        </p:nvSpPr>
        <p:spPr>
          <a:xfrm>
            <a:off x="705758" y="1828800"/>
            <a:ext cx="10107384" cy="2452914"/>
          </a:xfrm>
          <a:prstGeom prst="rect">
            <a:avLst/>
          </a:prstGeom>
          <a:noFill/>
          <a:ln/>
        </p:spPr>
        <p:txBody>
          <a:bodyPr wrap="square" rtlCol="0" anchor="ctr"/>
          <a:lstStyle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800" b="1" dirty="0">
                <a:latin typeface="Open Sans"/>
                <a:ea typeface="Open Sans"/>
                <a:cs typeface="Open Sans"/>
              </a:rPr>
              <a:t>Challenges</a:t>
            </a:r>
          </a:p>
          <a:p>
            <a:endParaRPr lang="en-IN" sz="1600" b="1" dirty="0">
              <a:latin typeface="Open Sans"/>
              <a:ea typeface="Open Sans"/>
              <a:cs typeface="Open 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latin typeface="Open Sans"/>
                <a:ea typeface="Open Sans"/>
                <a:cs typeface="Open Sans"/>
              </a:rPr>
              <a:t>Designing an efficient database schema to minimize the number of queries and calls.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latin typeface="Open Sans"/>
                <a:ea typeface="Open Sans"/>
                <a:cs typeface="Open Sans"/>
              </a:rPr>
              <a:t>Implementing role-based access by separating admins and users.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latin typeface="Open Sans"/>
                <a:ea typeface="Open Sans"/>
                <a:cs typeface="Open Sans"/>
              </a:rPr>
              <a:t>Ensuring data integrity and security across the system.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latin typeface="Open Sans"/>
                <a:ea typeface="Open Sans"/>
                <a:cs typeface="Open Sans"/>
              </a:rPr>
              <a:t>Covering all possible scenarios during development using BDD (Behaviour-Driven Development) and TDD (Test-Driven Development).</a:t>
            </a:r>
          </a:p>
          <a:p>
            <a:endParaRPr lang="en-IN" sz="1600" dirty="0">
              <a:latin typeface="Open Sans"/>
              <a:ea typeface="Open Sans"/>
              <a:cs typeface="Open San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D91EA3-9186-32B4-20C8-588B6BB1CAD3}"/>
              </a:ext>
            </a:extLst>
          </p:cNvPr>
          <p:cNvSpPr txBox="1"/>
          <p:nvPr/>
        </p:nvSpPr>
        <p:spPr>
          <a:xfrm>
            <a:off x="2598058" y="3995678"/>
            <a:ext cx="85471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1800" dirty="0">
              <a:latin typeface="Open Sans"/>
              <a:ea typeface="Open Sans"/>
              <a:cs typeface="Open Sans"/>
            </a:endParaRPr>
          </a:p>
          <a:p>
            <a:r>
              <a:rPr lang="en-IN" sz="1800" b="1" dirty="0">
                <a:latin typeface="Open Sans"/>
                <a:ea typeface="Open Sans"/>
                <a:cs typeface="Open Sans"/>
              </a:rPr>
              <a:t>Lessons Learned</a:t>
            </a:r>
          </a:p>
          <a:p>
            <a:endParaRPr lang="en-IN" sz="1800" b="1" dirty="0">
              <a:latin typeface="Open Sans"/>
              <a:ea typeface="Open Sans"/>
              <a:cs typeface="Open 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latin typeface="Open Sans"/>
                <a:ea typeface="Open Sans"/>
                <a:cs typeface="Open Sans"/>
              </a:rPr>
              <a:t>Importance of creating a well-structured database schema for optimized performance.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latin typeface="Open Sans"/>
                <a:ea typeface="Open Sans"/>
                <a:cs typeface="Open Sans"/>
              </a:rPr>
              <a:t>Effective management of user roles improves security and functionality.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latin typeface="Open Sans"/>
                <a:ea typeface="Open Sans"/>
                <a:cs typeface="Open Sans"/>
              </a:rPr>
              <a:t>Following BDD and TDD ensures robust, reliable, and well-tested code.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883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int">
  <a:themeElements>
    <a:clrScheme name="aggies">
      <a:dk1>
        <a:srgbClr val="000000"/>
      </a:dk1>
      <a:lt1>
        <a:srgbClr val="FFFFFF"/>
      </a:lt1>
      <a:dk2>
        <a:srgbClr val="500400"/>
      </a:dk2>
      <a:lt2>
        <a:srgbClr val="F0F3F2"/>
      </a:lt2>
      <a:accent1>
        <a:srgbClr val="500400"/>
      </a:accent1>
      <a:accent2>
        <a:srgbClr val="941100"/>
      </a:accent2>
      <a:accent3>
        <a:srgbClr val="941100"/>
      </a:accent3>
      <a:accent4>
        <a:srgbClr val="5725D7"/>
      </a:accent4>
      <a:accent5>
        <a:srgbClr val="2944E7"/>
      </a:accent5>
      <a:accent6>
        <a:srgbClr val="1781D5"/>
      </a:accent6>
      <a:hlink>
        <a:srgbClr val="433FBF"/>
      </a:hlink>
      <a:folHlink>
        <a:srgbClr val="7F7F7F"/>
      </a:folHlink>
    </a:clrScheme>
    <a:fontScheme name="Montserrat ExtraBold - Open Sans">
      <a:majorFont>
        <a:latin typeface="Montserrat ExtraBold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  <wetp:taskpane dockstate="right" visibility="0" width="350" row="0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F31C8469-C2FE-B041-8B41-1FE378006650}">
  <we:reference id="wa200005566" version="3.0.0.2" store="en-GB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F62907BD-30D5-E148-AAF3-889262B1D995}">
  <we:reference id="wa200005669" version="2.0.0.0" store="en-GB" storeType="OMEX"/>
  <we:alternateReferences>
    <we:reference id="wa200005669" version="2.0.0.0" store="wa200005669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319</TotalTime>
  <Words>330</Words>
  <Application>Microsoft Macintosh PowerPoint</Application>
  <PresentationFormat>Widescreen</PresentationFormat>
  <Paragraphs>56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Arial</vt:lpstr>
      <vt:lpstr>Montserrat ExtraBold</vt:lpstr>
      <vt:lpstr>Open Sans</vt:lpstr>
      <vt:lpstr>Mint</vt:lpstr>
      <vt:lpstr>Capstone Inventory Management</vt:lpstr>
      <vt:lpstr>Project Overview</vt:lpstr>
      <vt:lpstr>Technology</vt:lpstr>
      <vt:lpstr>Workflows</vt:lpstr>
      <vt:lpstr>Authentication</vt:lpstr>
      <vt:lpstr>User Roles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Singh, Vinay</dc:creator>
  <cp:lastModifiedBy>Singh, Vinay</cp:lastModifiedBy>
  <cp:revision>3</cp:revision>
  <dcterms:created xsi:type="dcterms:W3CDTF">2024-11-28T23:15:38Z</dcterms:created>
  <dcterms:modified xsi:type="dcterms:W3CDTF">2024-11-29T04:37:51Z</dcterms:modified>
</cp:coreProperties>
</file>