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185-3EBC-CF37-B6B2-2E30479244E6}"/>
              </a:ext>
            </a:extLst>
          </p:cNvPr>
          <p:cNvSpPr>
            <a:spLocks noGrp="1"/>
          </p:cNvSpPr>
          <p:nvPr>
            <p:ph type="ctrTitle"/>
          </p:nvPr>
        </p:nvSpPr>
        <p:spPr>
          <a:xfrm>
            <a:off x="1046375" y="0"/>
            <a:ext cx="10008477" cy="3343729"/>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Unveiling Steganography: The Art of Covert Communication</a:t>
            </a:r>
            <a:br>
              <a:rPr lang="en-US" sz="4000" b="1" dirty="0">
                <a:latin typeface="Times New Roman" panose="02020603050405020304" pitchFamily="18" charset="0"/>
                <a:cs typeface="Times New Roman" panose="02020603050405020304" pitchFamily="18" charset="0"/>
              </a:rPr>
            </a:br>
            <a:br>
              <a:rPr lang="en-US" b="1" dirty="0"/>
            </a:br>
            <a:endParaRPr lang="en-IN" dirty="0"/>
          </a:p>
        </p:txBody>
      </p:sp>
      <p:sp>
        <p:nvSpPr>
          <p:cNvPr id="3" name="Subtitle 2">
            <a:extLst>
              <a:ext uri="{FF2B5EF4-FFF2-40B4-BE49-F238E27FC236}">
                <a16:creationId xmlns:a16="http://schemas.microsoft.com/office/drawing/2014/main" id="{504A4498-7066-3DF7-0DDF-3C99EFEEFCF8}"/>
              </a:ext>
            </a:extLst>
          </p:cNvPr>
          <p:cNvSpPr>
            <a:spLocks noGrp="1"/>
          </p:cNvSpPr>
          <p:nvPr>
            <p:ph type="subTitle" idx="1"/>
          </p:nvPr>
        </p:nvSpPr>
        <p:spPr>
          <a:xfrm>
            <a:off x="1216058" y="3531204"/>
            <a:ext cx="9838794" cy="977621"/>
          </a:xfrm>
        </p:spPr>
        <p:txBody>
          <a:bodyPr>
            <a:normAutofit fontScale="25000" lnSpcReduction="20000"/>
          </a:bodyPr>
          <a:lstStyle/>
          <a:p>
            <a:r>
              <a:rPr lang="en-US" sz="6400" b="1" dirty="0">
                <a:latin typeface="Times New Roman" panose="02020603050405020304" pitchFamily="18" charset="0"/>
                <a:cs typeface="Times New Roman" panose="02020603050405020304" pitchFamily="18" charset="0"/>
              </a:rPr>
              <a:t>Content</a:t>
            </a:r>
          </a:p>
          <a:p>
            <a:r>
              <a:rPr lang="en-US" sz="6400" b="1" dirty="0">
                <a:latin typeface="Times New Roman" panose="02020603050405020304" pitchFamily="18" charset="0"/>
                <a:cs typeface="Times New Roman" panose="02020603050405020304" pitchFamily="18" charset="0"/>
              </a:rPr>
              <a:t>1. Understanding Steganography</a:t>
            </a:r>
          </a:p>
          <a:p>
            <a:r>
              <a:rPr lang="en-US" sz="6400" b="1" dirty="0">
                <a:latin typeface="Times New Roman" panose="02020603050405020304" pitchFamily="18" charset="0"/>
                <a:cs typeface="Times New Roman" panose="02020603050405020304" pitchFamily="18" charset="0"/>
              </a:rPr>
              <a:t>2. Techniques of Steganography</a:t>
            </a:r>
          </a:p>
          <a:p>
            <a:r>
              <a:rPr lang="en-US" sz="6400" b="1" dirty="0">
                <a:latin typeface="Times New Roman" panose="02020603050405020304" pitchFamily="18" charset="0"/>
                <a:cs typeface="Times New Roman" panose="02020603050405020304" pitchFamily="18" charset="0"/>
              </a:rPr>
              <a:t>3. Applications and Implications</a:t>
            </a:r>
          </a:p>
          <a:p>
            <a:endParaRPr lang="en-IN" dirty="0"/>
          </a:p>
        </p:txBody>
      </p:sp>
    </p:spTree>
    <p:extLst>
      <p:ext uri="{BB962C8B-B14F-4D97-AF65-F5344CB8AC3E}">
        <p14:creationId xmlns:p14="http://schemas.microsoft.com/office/powerpoint/2010/main" val="128441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BDD5-E634-F7FB-65B6-9FDD572942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Cybersecurity and Data Protection</a:t>
            </a:r>
            <a:br>
              <a:rPr lang="en-IN" b="1" dirty="0"/>
            </a:br>
            <a:endParaRPr lang="en-IN" dirty="0"/>
          </a:p>
        </p:txBody>
      </p:sp>
      <p:pic>
        <p:nvPicPr>
          <p:cNvPr id="5" name="Content Placeholder 4">
            <a:extLst>
              <a:ext uri="{FF2B5EF4-FFF2-40B4-BE49-F238E27FC236}">
                <a16:creationId xmlns:a16="http://schemas.microsoft.com/office/drawing/2014/main" id="{8FAB5287-37B1-69B8-1D2A-7C5815F8B95E}"/>
              </a:ext>
            </a:extLst>
          </p:cNvPr>
          <p:cNvPicPr>
            <a:picLocks noGrp="1" noChangeAspect="1"/>
          </p:cNvPicPr>
          <p:nvPr>
            <p:ph idx="1"/>
          </p:nvPr>
        </p:nvPicPr>
        <p:blipFill>
          <a:blip r:embed="rId2"/>
          <a:stretch>
            <a:fillRect/>
          </a:stretch>
        </p:blipFill>
        <p:spPr>
          <a:xfrm>
            <a:off x="3075299" y="1454532"/>
            <a:ext cx="5639289" cy="1348857"/>
          </a:xfrm>
        </p:spPr>
      </p:pic>
      <p:sp>
        <p:nvSpPr>
          <p:cNvPr id="6" name="TextBox 5">
            <a:extLst>
              <a:ext uri="{FF2B5EF4-FFF2-40B4-BE49-F238E27FC236}">
                <a16:creationId xmlns:a16="http://schemas.microsoft.com/office/drawing/2014/main" id="{2A9E1913-D0F4-E85C-81A7-FBD7C9766B51}"/>
              </a:ext>
            </a:extLst>
          </p:cNvPr>
          <p:cNvSpPr txBox="1"/>
          <p:nvPr/>
        </p:nvSpPr>
        <p:spPr>
          <a:xfrm>
            <a:off x="1621410" y="2803389"/>
            <a:ext cx="9068586"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Secure Communication</a:t>
            </a:r>
          </a:p>
          <a:p>
            <a:r>
              <a:rPr lang="en-US" dirty="0">
                <a:latin typeface="Times New Roman" panose="02020603050405020304" pitchFamily="18" charset="0"/>
                <a:cs typeface="Times New Roman" panose="02020603050405020304" pitchFamily="18" charset="0"/>
              </a:rPr>
              <a:t>Steganography is utilized in secure communication channels, enabling covert transmission of sensitive information within seemingly innocuous data.</a:t>
            </a:r>
          </a:p>
          <a:p>
            <a:r>
              <a:rPr lang="en-US" b="1" dirty="0">
                <a:latin typeface="Times New Roman" panose="02020603050405020304" pitchFamily="18" charset="0"/>
                <a:cs typeface="Times New Roman" panose="02020603050405020304" pitchFamily="18" charset="0"/>
              </a:rPr>
              <a:t>Digital Watermarking</a:t>
            </a:r>
          </a:p>
          <a:p>
            <a:r>
              <a:rPr lang="en-US" dirty="0">
                <a:latin typeface="Times New Roman" panose="02020603050405020304" pitchFamily="18" charset="0"/>
                <a:cs typeface="Times New Roman" panose="02020603050405020304" pitchFamily="18" charset="0"/>
              </a:rPr>
              <a:t>The embedding of copyright information and ownership details within digital media using steganography serves as a tool for intellectual property protection.</a:t>
            </a:r>
          </a:p>
          <a:p>
            <a:r>
              <a:rPr lang="en-US" b="1" dirty="0">
                <a:latin typeface="Times New Roman" panose="02020603050405020304" pitchFamily="18" charset="0"/>
                <a:cs typeface="Times New Roman" panose="02020603050405020304" pitchFamily="18" charset="0"/>
              </a:rPr>
              <a:t>Challenges in Detection</a:t>
            </a:r>
          </a:p>
          <a:p>
            <a:r>
              <a:rPr lang="en-US"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endParaRPr lang="en-IN" dirty="0"/>
          </a:p>
        </p:txBody>
      </p:sp>
    </p:spTree>
    <p:extLst>
      <p:ext uri="{BB962C8B-B14F-4D97-AF65-F5344CB8AC3E}">
        <p14:creationId xmlns:p14="http://schemas.microsoft.com/office/powerpoint/2010/main" val="306423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B554-C9C2-D91A-BF2C-63953BC2DCF5}"/>
              </a:ext>
            </a:extLst>
          </p:cNvPr>
          <p:cNvSpPr>
            <a:spLocks noGrp="1"/>
          </p:cNvSpPr>
          <p:nvPr>
            <p:ph type="title"/>
          </p:nvPr>
        </p:nvSpPr>
        <p:spPr/>
        <p:txBody>
          <a:bodyPr/>
          <a:lstStyle/>
          <a:p>
            <a:r>
              <a:rPr lang="en-US" b="1" dirty="0"/>
              <a:t>Challenges in Detection</a:t>
            </a:r>
            <a:br>
              <a:rPr lang="en-US" b="1" dirty="0"/>
            </a:br>
            <a:endParaRPr lang="en-IN" dirty="0"/>
          </a:p>
        </p:txBody>
      </p:sp>
      <p:sp>
        <p:nvSpPr>
          <p:cNvPr id="3" name="Content Placeholder 2">
            <a:extLst>
              <a:ext uri="{FF2B5EF4-FFF2-40B4-BE49-F238E27FC236}">
                <a16:creationId xmlns:a16="http://schemas.microsoft.com/office/drawing/2014/main" id="{CE48EBD1-2D17-D59D-139F-4C091C85A3E2}"/>
              </a:ext>
            </a:extLst>
          </p:cNvPr>
          <p:cNvSpPr>
            <a:spLocks noGrp="1"/>
          </p:cNvSpPr>
          <p:nvPr>
            <p:ph idx="1"/>
          </p:nvPr>
        </p:nvSpPr>
        <p:spPr/>
        <p:txBody>
          <a:bodyPr>
            <a:normAutofit fontScale="25000" lnSpcReduction="20000"/>
          </a:bodyPr>
          <a:lstStyle/>
          <a:p>
            <a:pPr marL="0" indent="0">
              <a:buNone/>
            </a:pPr>
            <a:r>
              <a:rPr lang="en-US" sz="6400"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pPr marL="0" indent="0">
              <a:buNone/>
            </a:pPr>
            <a:r>
              <a:rPr lang="en-US" sz="6400" b="1" dirty="0">
                <a:latin typeface="Times New Roman" panose="02020603050405020304" pitchFamily="18" charset="0"/>
                <a:cs typeface="Times New Roman" panose="02020603050405020304" pitchFamily="18" charset="0"/>
              </a:rPr>
              <a:t>Espionage and Covert Operations</a:t>
            </a:r>
          </a:p>
          <a:p>
            <a:pPr marL="0" indent="0">
              <a:buNone/>
            </a:pPr>
            <a:r>
              <a:rPr lang="en-US" sz="6400" b="1" dirty="0">
                <a:latin typeface="Times New Roman" panose="02020603050405020304" pitchFamily="18" charset="0"/>
                <a:cs typeface="Times New Roman" panose="02020603050405020304" pitchFamily="18" charset="0"/>
              </a:rPr>
              <a:t>01 Covert Communication</a:t>
            </a:r>
          </a:p>
          <a:p>
            <a:pPr marL="0" indent="0">
              <a:buNone/>
            </a:pPr>
            <a:r>
              <a:rPr lang="en-US" sz="6400" dirty="0">
                <a:latin typeface="Times New Roman" panose="02020603050405020304" pitchFamily="18" charset="0"/>
                <a:cs typeface="Times New Roman" panose="02020603050405020304" pitchFamily="18" charset="0"/>
              </a:rPr>
              <a:t>Intelligence agencies and espionage operatives leverage steganography for covert communication and information exchange in clandestine operations.</a:t>
            </a:r>
          </a:p>
          <a:p>
            <a:pPr marL="0" indent="0">
              <a:buNone/>
            </a:pPr>
            <a:r>
              <a:rPr lang="en-US" sz="6400" b="1" dirty="0">
                <a:latin typeface="Times New Roman" panose="02020603050405020304" pitchFamily="18" charset="0"/>
                <a:cs typeface="Times New Roman" panose="02020603050405020304" pitchFamily="18" charset="0"/>
              </a:rPr>
              <a:t>02 Counterintelligence Measures</a:t>
            </a:r>
          </a:p>
          <a:p>
            <a:pPr marL="0" indent="0">
              <a:buNone/>
            </a:pPr>
            <a:r>
              <a:rPr lang="en-US" sz="6400" dirty="0">
                <a:latin typeface="Times New Roman" panose="02020603050405020304" pitchFamily="18" charset="0"/>
                <a:cs typeface="Times New Roman" panose="02020603050405020304" pitchFamily="18" charset="0"/>
              </a:rPr>
              <a:t>The detection and prevention of steganographic communication form a critical aspect of counterintelligence and national security efforts.</a:t>
            </a:r>
          </a:p>
          <a:p>
            <a:pPr marL="0" indent="0">
              <a:buNone/>
            </a:pPr>
            <a:r>
              <a:rPr lang="en-US" sz="6400" b="1" dirty="0">
                <a:latin typeface="Times New Roman" panose="02020603050405020304" pitchFamily="18" charset="0"/>
                <a:cs typeface="Times New Roman" panose="02020603050405020304" pitchFamily="18" charset="0"/>
              </a:rPr>
              <a:t>03 Ethical Dilemmas</a:t>
            </a:r>
          </a:p>
          <a:p>
            <a:pPr marL="0" indent="0">
              <a:buNone/>
            </a:pPr>
            <a:r>
              <a:rPr lang="en-US" sz="6400" dirty="0">
                <a:latin typeface="Times New Roman" panose="02020603050405020304" pitchFamily="18" charset="0"/>
                <a:cs typeface="Times New Roman" panose="02020603050405020304" pitchFamily="18" charset="0"/>
              </a:rPr>
              <a:t>The ethical considerations of employing steganography in espionage activities raise questions about privacy, surveillance, and international law.</a:t>
            </a:r>
          </a:p>
          <a:p>
            <a:endParaRPr lang="en-IN" dirty="0"/>
          </a:p>
        </p:txBody>
      </p:sp>
    </p:spTree>
    <p:extLst>
      <p:ext uri="{BB962C8B-B14F-4D97-AF65-F5344CB8AC3E}">
        <p14:creationId xmlns:p14="http://schemas.microsoft.com/office/powerpoint/2010/main" val="352934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77D0D-8D70-AB72-167C-E8AD372D5EF2}"/>
              </a:ext>
            </a:extLst>
          </p:cNvPr>
          <p:cNvSpPr txBox="1"/>
          <p:nvPr/>
        </p:nvSpPr>
        <p:spPr>
          <a:xfrm>
            <a:off x="2309568" y="2809187"/>
            <a:ext cx="6372519"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   THANK YOU</a:t>
            </a:r>
          </a:p>
        </p:txBody>
      </p:sp>
      <p:sp>
        <p:nvSpPr>
          <p:cNvPr id="3" name="TextBox 2">
            <a:extLst>
              <a:ext uri="{FF2B5EF4-FFF2-40B4-BE49-F238E27FC236}">
                <a16:creationId xmlns:a16="http://schemas.microsoft.com/office/drawing/2014/main" id="{5CA6B809-BAE9-F279-1A3C-D8577E99BD5F}"/>
              </a:ext>
            </a:extLst>
          </p:cNvPr>
          <p:cNvSpPr txBox="1"/>
          <p:nvPr/>
        </p:nvSpPr>
        <p:spPr>
          <a:xfrm>
            <a:off x="348792" y="5184742"/>
            <a:ext cx="29600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T.TANISHQ</a:t>
            </a:r>
          </a:p>
        </p:txBody>
      </p:sp>
    </p:spTree>
    <p:extLst>
      <p:ext uri="{BB962C8B-B14F-4D97-AF65-F5344CB8AC3E}">
        <p14:creationId xmlns:p14="http://schemas.microsoft.com/office/powerpoint/2010/main" val="11615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5B8-1C69-48A6-0375-90DA5B013773}"/>
              </a:ext>
            </a:extLst>
          </p:cNvPr>
          <p:cNvSpPr>
            <a:spLocks noGrp="1"/>
          </p:cNvSpPr>
          <p:nvPr>
            <p:ph type="title"/>
          </p:nvPr>
        </p:nvSpPr>
        <p:spPr/>
        <p:txBody>
          <a:bodyPr/>
          <a:lstStyle/>
          <a:p>
            <a:r>
              <a:rPr lang="en-IN" b="1" dirty="0"/>
              <a:t>What is Steganography?</a:t>
            </a:r>
            <a:br>
              <a:rPr lang="en-IN" b="1" dirty="0"/>
            </a:br>
            <a:endParaRPr lang="en-IN" dirty="0"/>
          </a:p>
        </p:txBody>
      </p:sp>
      <p:sp>
        <p:nvSpPr>
          <p:cNvPr id="3" name="Content Placeholder 2">
            <a:extLst>
              <a:ext uri="{FF2B5EF4-FFF2-40B4-BE49-F238E27FC236}">
                <a16:creationId xmlns:a16="http://schemas.microsoft.com/office/drawing/2014/main" id="{204C0067-E81D-4078-EA54-E13B8AB5B7B7}"/>
              </a:ext>
            </a:extLst>
          </p:cNvPr>
          <p:cNvSpPr>
            <a:spLocks noGrp="1"/>
          </p:cNvSpPr>
          <p:nvPr>
            <p:ph idx="1"/>
          </p:nvPr>
        </p:nvSpPr>
        <p:spPr/>
        <p:txBody>
          <a:bodyPr/>
          <a:lstStyle/>
          <a:p>
            <a:r>
              <a:rPr lang="en-US" b="1" dirty="0"/>
              <a:t>Concealed Communication</a:t>
            </a:r>
          </a:p>
          <a:p>
            <a:r>
              <a:rPr lang="en-US" dirty="0"/>
              <a:t>Steganography is the art of concealing messages within other non-secret data, such as images or text, to avoid detection. It operates on the principle of hiding the existence of the message.</a:t>
            </a:r>
          </a:p>
          <a:p>
            <a:r>
              <a:rPr lang="en-US" b="1" dirty="0"/>
              <a:t>Historical Roots</a:t>
            </a:r>
          </a:p>
          <a:p>
            <a:r>
              <a:rPr lang="en-US" dirty="0"/>
              <a:t>Steganography has a rich history, dating back to ancient times, where secret messages were hidden within wax tablets or tattooed on a messenger's scalp.</a:t>
            </a:r>
          </a:p>
          <a:p>
            <a:endParaRPr lang="en-IN" dirty="0"/>
          </a:p>
        </p:txBody>
      </p:sp>
      <p:pic>
        <p:nvPicPr>
          <p:cNvPr id="1027" name="Picture 3">
            <a:extLst>
              <a:ext uri="{FF2B5EF4-FFF2-40B4-BE49-F238E27FC236}">
                <a16:creationId xmlns:a16="http://schemas.microsoft.com/office/drawing/2014/main" id="{D8A214BA-C3C0-52D4-9FD6-60B51DC5B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 y="5132434"/>
            <a:ext cx="2899004" cy="177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96F393C-A10B-C139-E5CC-32064339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525" y="5132434"/>
            <a:ext cx="3419475" cy="17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9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02341-E665-92A2-8841-28E122701A7B}"/>
              </a:ext>
            </a:extLst>
          </p:cNvPr>
          <p:cNvSpPr txBox="1"/>
          <p:nvPr/>
        </p:nvSpPr>
        <p:spPr>
          <a:xfrm>
            <a:off x="405353" y="348792"/>
            <a:ext cx="11227323" cy="406265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Principles of Steganography</a:t>
            </a:r>
          </a:p>
          <a:p>
            <a:r>
              <a:rPr lang="en-US" sz="2400" b="1" dirty="0">
                <a:latin typeface="Times New Roman" panose="02020603050405020304" pitchFamily="18" charset="0"/>
                <a:cs typeface="Times New Roman" panose="02020603050405020304" pitchFamily="18" charset="0"/>
              </a:rPr>
              <a:t>01 Covert Nature</a:t>
            </a:r>
          </a:p>
          <a:p>
            <a:r>
              <a:rPr lang="en-US" sz="2400" dirty="0">
                <a:latin typeface="Times New Roman" panose="02020603050405020304" pitchFamily="18" charset="0"/>
                <a:cs typeface="Times New Roman" panose="02020603050405020304" pitchFamily="18" charset="0"/>
              </a:rPr>
              <a:t>Unlike cryptography, which focuses on making data unreadable, steganography aims to keep the existence of the message secret.</a:t>
            </a:r>
          </a:p>
          <a:p>
            <a:r>
              <a:rPr lang="en-US" sz="2400" b="1" dirty="0">
                <a:latin typeface="Times New Roman" panose="02020603050405020304" pitchFamily="18" charset="0"/>
                <a:cs typeface="Times New Roman" panose="02020603050405020304" pitchFamily="18" charset="0"/>
              </a:rPr>
              <a:t>02 Mediums of Concealment</a:t>
            </a:r>
          </a:p>
          <a:p>
            <a:r>
              <a:rPr lang="en-US" sz="2400" dirty="0">
                <a:latin typeface="Times New Roman" panose="02020603050405020304" pitchFamily="18" charset="0"/>
                <a:cs typeface="Times New Roman" panose="02020603050405020304" pitchFamily="18" charset="0"/>
              </a:rPr>
              <a:t>Steganography can involve various mediums, including images, audio files, video files, and even text, making it a versatile tool for hidden communication.</a:t>
            </a:r>
          </a:p>
          <a:p>
            <a:r>
              <a:rPr lang="en-US" sz="2400" b="1" dirty="0">
                <a:latin typeface="Times New Roman" panose="02020603050405020304" pitchFamily="18" charset="0"/>
                <a:cs typeface="Times New Roman" panose="02020603050405020304" pitchFamily="18" charset="0"/>
              </a:rPr>
              <a:t>03 Deception and Concealment</a:t>
            </a:r>
          </a:p>
          <a:p>
            <a:r>
              <a:rPr lang="en-US" sz="2400" dirty="0">
                <a:latin typeface="Times New Roman" panose="02020603050405020304" pitchFamily="18" charset="0"/>
                <a:cs typeface="Times New Roman" panose="02020603050405020304" pitchFamily="18" charset="0"/>
              </a:rPr>
              <a:t>The primary purpose of steganography is to deceive, making it a valuable asset in fields such as cybersecurity and intelligence operations.</a:t>
            </a:r>
          </a:p>
          <a:p>
            <a:endParaRPr lang="en-IN" dirty="0"/>
          </a:p>
        </p:txBody>
      </p:sp>
      <p:pic>
        <p:nvPicPr>
          <p:cNvPr id="4" name="Picture 3">
            <a:extLst>
              <a:ext uri="{FF2B5EF4-FFF2-40B4-BE49-F238E27FC236}">
                <a16:creationId xmlns:a16="http://schemas.microsoft.com/office/drawing/2014/main" id="{035F1F3F-29CC-718B-19E4-4CAC7A10E121}"/>
              </a:ext>
            </a:extLst>
          </p:cNvPr>
          <p:cNvPicPr>
            <a:picLocks noChangeAspect="1"/>
          </p:cNvPicPr>
          <p:nvPr/>
        </p:nvPicPr>
        <p:blipFill>
          <a:blip r:embed="rId2"/>
          <a:stretch>
            <a:fillRect/>
          </a:stretch>
        </p:blipFill>
        <p:spPr>
          <a:xfrm>
            <a:off x="6834433" y="3864990"/>
            <a:ext cx="3921551" cy="2644218"/>
          </a:xfrm>
          <a:prstGeom prst="rect">
            <a:avLst/>
          </a:prstGeom>
        </p:spPr>
      </p:pic>
    </p:spTree>
    <p:extLst>
      <p:ext uri="{BB962C8B-B14F-4D97-AF65-F5344CB8AC3E}">
        <p14:creationId xmlns:p14="http://schemas.microsoft.com/office/powerpoint/2010/main" val="394541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129C9-64F0-F7AD-76D2-B13A2AACB7A9}"/>
              </a:ext>
            </a:extLst>
          </p:cNvPr>
          <p:cNvSpPr txBox="1"/>
          <p:nvPr/>
        </p:nvSpPr>
        <p:spPr>
          <a:xfrm>
            <a:off x="1121790" y="537328"/>
            <a:ext cx="9200561" cy="443198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Steganography vs. Cryptography</a:t>
            </a:r>
          </a:p>
          <a:p>
            <a:r>
              <a:rPr lang="en-US" sz="2400" b="1" dirty="0">
                <a:latin typeface="Times New Roman" panose="02020603050405020304" pitchFamily="18" charset="0"/>
                <a:cs typeface="Times New Roman" panose="02020603050405020304" pitchFamily="18" charset="0"/>
              </a:rPr>
              <a:t>01 Distinct Objectives</a:t>
            </a:r>
          </a:p>
          <a:p>
            <a:r>
              <a:rPr lang="en-US" sz="2400" dirty="0">
                <a:latin typeface="Times New Roman" panose="02020603050405020304" pitchFamily="18" charset="0"/>
                <a:cs typeface="Times New Roman" panose="02020603050405020304" pitchFamily="18" charset="0"/>
              </a:rPr>
              <a:t>While cryptography aims to render data unreadable to unauthorized parties, steganography focuses on hiding the existence of the message.</a:t>
            </a:r>
          </a:p>
          <a:p>
            <a:r>
              <a:rPr lang="en-US" sz="2400" b="1" dirty="0">
                <a:latin typeface="Times New Roman" panose="02020603050405020304" pitchFamily="18" charset="0"/>
                <a:cs typeface="Times New Roman" panose="02020603050405020304" pitchFamily="18" charset="0"/>
              </a:rPr>
              <a:t>02 Complementary Techniques</a:t>
            </a:r>
          </a:p>
          <a:p>
            <a:r>
              <a:rPr lang="en-US" sz="2400" dirty="0">
                <a:latin typeface="Times New Roman" panose="02020603050405020304" pitchFamily="18" charset="0"/>
                <a:cs typeface="Times New Roman" panose="02020603050405020304" pitchFamily="18" charset="0"/>
              </a:rPr>
              <a:t>Steganography and cryptography can be used in conjunction to provide dual-layered security, with steganography concealing the message and cryptography protecting its content.</a:t>
            </a:r>
          </a:p>
          <a:p>
            <a:r>
              <a:rPr lang="en-US" sz="2400" b="1" dirty="0">
                <a:latin typeface="Times New Roman" panose="02020603050405020304" pitchFamily="18" charset="0"/>
                <a:cs typeface="Times New Roman" panose="02020603050405020304" pitchFamily="18" charset="0"/>
              </a:rPr>
              <a:t>03 Applications in Security</a:t>
            </a:r>
          </a:p>
          <a:p>
            <a:r>
              <a:rPr lang="en-US" sz="2400" dirty="0">
                <a:latin typeface="Times New Roman" panose="02020603050405020304" pitchFamily="18" charset="0"/>
                <a:cs typeface="Times New Roman" panose="02020603050405020304" pitchFamily="18" charset="0"/>
              </a:rPr>
              <a:t>The combination of steganography and cryptography is widely used in secure communication, digital watermarking, and copyright protection.</a:t>
            </a:r>
          </a:p>
          <a:p>
            <a:endParaRPr lang="en-IN" dirty="0"/>
          </a:p>
        </p:txBody>
      </p:sp>
    </p:spTree>
    <p:extLst>
      <p:ext uri="{BB962C8B-B14F-4D97-AF65-F5344CB8AC3E}">
        <p14:creationId xmlns:p14="http://schemas.microsoft.com/office/powerpoint/2010/main" val="41940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8A88-6917-37D8-2C9F-AC2E947BDA5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Risks and Ethical Considerations</a:t>
            </a:r>
            <a:br>
              <a:rPr lang="en-IN" b="1" dirty="0"/>
            </a:br>
            <a:endParaRPr lang="en-IN" dirty="0"/>
          </a:p>
        </p:txBody>
      </p:sp>
      <p:pic>
        <p:nvPicPr>
          <p:cNvPr id="4" name="Picture 3">
            <a:extLst>
              <a:ext uri="{FF2B5EF4-FFF2-40B4-BE49-F238E27FC236}">
                <a16:creationId xmlns:a16="http://schemas.microsoft.com/office/drawing/2014/main" id="{44CA2CCD-9AE3-4AFD-7347-A8AB6A7FB946}"/>
              </a:ext>
            </a:extLst>
          </p:cNvPr>
          <p:cNvPicPr>
            <a:picLocks noChangeAspect="1"/>
          </p:cNvPicPr>
          <p:nvPr/>
        </p:nvPicPr>
        <p:blipFill>
          <a:blip r:embed="rId2"/>
          <a:stretch>
            <a:fillRect/>
          </a:stretch>
        </p:blipFill>
        <p:spPr>
          <a:xfrm>
            <a:off x="2991349" y="1414357"/>
            <a:ext cx="5700254" cy="1295512"/>
          </a:xfrm>
          <a:prstGeom prst="rect">
            <a:avLst/>
          </a:prstGeom>
        </p:spPr>
      </p:pic>
      <p:sp>
        <p:nvSpPr>
          <p:cNvPr id="5" name="TextBox 4">
            <a:extLst>
              <a:ext uri="{FF2B5EF4-FFF2-40B4-BE49-F238E27FC236}">
                <a16:creationId xmlns:a16="http://schemas.microsoft.com/office/drawing/2014/main" id="{12D6131E-49A1-4FC9-4D7B-2E89364F7E3C}"/>
              </a:ext>
            </a:extLst>
          </p:cNvPr>
          <p:cNvSpPr txBox="1"/>
          <p:nvPr/>
        </p:nvSpPr>
        <p:spPr>
          <a:xfrm>
            <a:off x="1131216" y="2894029"/>
            <a:ext cx="1049203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Misuse and Exploitation</a:t>
            </a:r>
          </a:p>
          <a:p>
            <a:r>
              <a:rPr lang="en-US" dirty="0">
                <a:latin typeface="Times New Roman" panose="02020603050405020304" pitchFamily="18" charset="0"/>
                <a:cs typeface="Times New Roman" panose="02020603050405020304" pitchFamily="18" charset="0"/>
              </a:rPr>
              <a:t>Steganography, like any powerful tool, can be misused for malicious purposes, including covert communication for criminal activities.</a:t>
            </a:r>
          </a:p>
          <a:p>
            <a:r>
              <a:rPr lang="en-US" b="1" dirty="0">
                <a:latin typeface="Times New Roman" panose="02020603050405020304" pitchFamily="18" charset="0"/>
                <a:cs typeface="Times New Roman" panose="02020603050405020304" pitchFamily="18" charset="0"/>
              </a:rPr>
              <a:t>Ethical Implications</a:t>
            </a:r>
          </a:p>
          <a:p>
            <a:r>
              <a:rPr lang="en-US" dirty="0">
                <a:latin typeface="Times New Roman" panose="02020603050405020304" pitchFamily="18" charset="0"/>
                <a:cs typeface="Times New Roman" panose="02020603050405020304" pitchFamily="18" charset="0"/>
              </a:rPr>
              <a:t>The ethical considerations of steganography revolve around the balance between privacy, security, and the potential for misuse by bad actors.</a:t>
            </a:r>
          </a:p>
          <a:p>
            <a:r>
              <a:rPr lang="en-US" b="1" dirty="0">
                <a:latin typeface="Times New Roman" panose="02020603050405020304" pitchFamily="18" charset="0"/>
                <a:cs typeface="Times New Roman" panose="02020603050405020304" pitchFamily="18" charset="0"/>
              </a:rPr>
              <a:t>Regulatory Challenges</a:t>
            </a:r>
          </a:p>
          <a:p>
            <a:r>
              <a:rPr lang="en-US" dirty="0">
                <a:latin typeface="Times New Roman" panose="02020603050405020304" pitchFamily="18" charset="0"/>
                <a:cs typeface="Times New Roman" panose="02020603050405020304" pitchFamily="18" charset="0"/>
              </a:rPr>
              <a:t>Governments and regulatory bodies face the challenge of balancing the need for privacy and security with the risks posed by covert communication techniques.</a:t>
            </a:r>
          </a:p>
          <a:p>
            <a:endParaRPr lang="en-US" dirty="0"/>
          </a:p>
        </p:txBody>
      </p:sp>
    </p:spTree>
    <p:extLst>
      <p:ext uri="{BB962C8B-B14F-4D97-AF65-F5344CB8AC3E}">
        <p14:creationId xmlns:p14="http://schemas.microsoft.com/office/powerpoint/2010/main" val="37894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7118-A372-9A67-66C2-90FD3E96944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Image Steganography</a:t>
            </a:r>
            <a:br>
              <a:rPr lang="en-IN" b="1" dirty="0"/>
            </a:br>
            <a:endParaRPr lang="en-IN" dirty="0"/>
          </a:p>
        </p:txBody>
      </p:sp>
      <p:pic>
        <p:nvPicPr>
          <p:cNvPr id="4" name="Picture 3">
            <a:extLst>
              <a:ext uri="{FF2B5EF4-FFF2-40B4-BE49-F238E27FC236}">
                <a16:creationId xmlns:a16="http://schemas.microsoft.com/office/drawing/2014/main" id="{94418ACC-E91F-03CE-1B37-07BB169F253F}"/>
              </a:ext>
            </a:extLst>
          </p:cNvPr>
          <p:cNvPicPr>
            <a:picLocks noChangeAspect="1"/>
          </p:cNvPicPr>
          <p:nvPr/>
        </p:nvPicPr>
        <p:blipFill>
          <a:blip r:embed="rId2"/>
          <a:stretch>
            <a:fillRect/>
          </a:stretch>
        </p:blipFill>
        <p:spPr>
          <a:xfrm>
            <a:off x="2965271" y="1406935"/>
            <a:ext cx="5639289" cy="1272650"/>
          </a:xfrm>
          <a:prstGeom prst="rect">
            <a:avLst/>
          </a:prstGeom>
        </p:spPr>
      </p:pic>
      <p:sp>
        <p:nvSpPr>
          <p:cNvPr id="7" name="TextBox 6">
            <a:extLst>
              <a:ext uri="{FF2B5EF4-FFF2-40B4-BE49-F238E27FC236}">
                <a16:creationId xmlns:a16="http://schemas.microsoft.com/office/drawing/2014/main" id="{EE84B9DA-6358-D54D-8A78-DC6F34892946}"/>
              </a:ext>
            </a:extLst>
          </p:cNvPr>
          <p:cNvSpPr txBox="1"/>
          <p:nvPr/>
        </p:nvSpPr>
        <p:spPr>
          <a:xfrm>
            <a:off x="1159497" y="2679586"/>
            <a:ext cx="10020693"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Concealing Data in Images</a:t>
            </a:r>
          </a:p>
          <a:p>
            <a:r>
              <a:rPr lang="en-US" dirty="0">
                <a:latin typeface="Times New Roman" panose="02020603050405020304" pitchFamily="18" charset="0"/>
                <a:cs typeface="Times New Roman" panose="02020603050405020304" pitchFamily="18" charset="0"/>
              </a:rPr>
              <a:t>Image steganography involves hiding information within digital images, leveraging the fact that small changes in pixel values are imperceptible to the human eye.</a:t>
            </a:r>
          </a:p>
          <a:p>
            <a:r>
              <a:rPr lang="en-US" b="1" dirty="0">
                <a:latin typeface="Times New Roman" panose="02020603050405020304" pitchFamily="18" charset="0"/>
                <a:cs typeface="Times New Roman" panose="02020603050405020304" pitchFamily="18" charset="0"/>
              </a:rPr>
              <a:t>Techniques and Tools</a:t>
            </a:r>
          </a:p>
          <a:p>
            <a:r>
              <a:rPr lang="en-US" dirty="0">
                <a:latin typeface="Times New Roman" panose="02020603050405020304" pitchFamily="18" charset="0"/>
                <a:cs typeface="Times New Roman" panose="02020603050405020304" pitchFamily="18" charset="0"/>
              </a:rPr>
              <a:t>Various methods, such as Least Significant Bit (LSB) insertion and masking, are employed to embed data within the pixels of an image.</a:t>
            </a:r>
          </a:p>
          <a:p>
            <a:r>
              <a:rPr lang="en-US" b="1" dirty="0">
                <a:latin typeface="Times New Roman" panose="02020603050405020304" pitchFamily="18" charset="0"/>
                <a:cs typeface="Times New Roman" panose="02020603050405020304" pitchFamily="18" charset="0"/>
              </a:rPr>
              <a:t>Applications and Detection</a:t>
            </a:r>
          </a:p>
          <a:p>
            <a:r>
              <a:rPr lang="en-US" dirty="0">
                <a:latin typeface="Times New Roman" panose="02020603050405020304" pitchFamily="18" charset="0"/>
                <a:cs typeface="Times New Roman" panose="02020603050405020304" pitchFamily="18" charset="0"/>
              </a:rPr>
              <a:t>Image steganography finds applications in secure image transmission and copyright protection, while detection methods involve statistical analysis and visual inspection.</a:t>
            </a:r>
          </a:p>
          <a:p>
            <a:endParaRPr lang="en-US" dirty="0"/>
          </a:p>
        </p:txBody>
      </p:sp>
    </p:spTree>
    <p:extLst>
      <p:ext uri="{BB962C8B-B14F-4D97-AF65-F5344CB8AC3E}">
        <p14:creationId xmlns:p14="http://schemas.microsoft.com/office/powerpoint/2010/main" val="24654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2371-D17E-F649-55B9-E15D2750E39F}"/>
              </a:ext>
            </a:extLst>
          </p:cNvPr>
          <p:cNvSpPr>
            <a:spLocks noGrp="1"/>
          </p:cNvSpPr>
          <p:nvPr>
            <p:ph type="title"/>
          </p:nvPr>
        </p:nvSpPr>
        <p:spPr/>
        <p:txBody>
          <a:bodyPr/>
          <a:lstStyle/>
          <a:p>
            <a:r>
              <a:rPr lang="en-US" b="1" dirty="0"/>
              <a:t>          </a:t>
            </a:r>
            <a:r>
              <a:rPr lang="en-US" sz="3600" b="1" dirty="0">
                <a:latin typeface="Times New Roman" panose="02020603050405020304" pitchFamily="18" charset="0"/>
                <a:cs typeface="Times New Roman" panose="02020603050405020304" pitchFamily="18" charset="0"/>
              </a:rPr>
              <a:t>Audio Steganography</a:t>
            </a:r>
            <a:br>
              <a:rPr lang="en-US" b="1" dirty="0"/>
            </a:br>
            <a:endParaRPr lang="en-IN" dirty="0"/>
          </a:p>
        </p:txBody>
      </p:sp>
      <p:sp>
        <p:nvSpPr>
          <p:cNvPr id="3" name="TextBox 2">
            <a:extLst>
              <a:ext uri="{FF2B5EF4-FFF2-40B4-BE49-F238E27FC236}">
                <a16:creationId xmlns:a16="http://schemas.microsoft.com/office/drawing/2014/main" id="{924FE6C7-A17B-5299-FC98-5BA9D30B8A38}"/>
              </a:ext>
            </a:extLst>
          </p:cNvPr>
          <p:cNvSpPr txBox="1"/>
          <p:nvPr/>
        </p:nvSpPr>
        <p:spPr>
          <a:xfrm>
            <a:off x="1451579" y="2102177"/>
            <a:ext cx="9502367" cy="369331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01 Embedding Data in Audio Files</a:t>
            </a:r>
          </a:p>
          <a:p>
            <a:r>
              <a:rPr lang="en-US" sz="2400" dirty="0">
                <a:latin typeface="Times New Roman" panose="02020603050405020304" pitchFamily="18" charset="0"/>
                <a:cs typeface="Times New Roman" panose="02020603050405020304" pitchFamily="18" charset="0"/>
              </a:rPr>
              <a:t>Audio steganography conceals information within audio signals, exploiting the imperceptibility of alterations in audio waveforms.</a:t>
            </a:r>
          </a:p>
          <a:p>
            <a:r>
              <a:rPr lang="en-US" sz="2400" b="1" dirty="0">
                <a:latin typeface="Times New Roman" panose="02020603050405020304" pitchFamily="18" charset="0"/>
                <a:cs typeface="Times New Roman" panose="02020603050405020304" pitchFamily="18" charset="0"/>
              </a:rPr>
              <a:t>02 Frequency Domain Techniques</a:t>
            </a:r>
          </a:p>
          <a:p>
            <a:r>
              <a:rPr lang="en-US" sz="2400" dirty="0">
                <a:latin typeface="Times New Roman" panose="02020603050405020304" pitchFamily="18" charset="0"/>
                <a:cs typeface="Times New Roman" panose="02020603050405020304" pitchFamily="18" charset="0"/>
              </a:rPr>
              <a:t>Methods such as phase coding and spread spectrum are utilized to embed data within the frequency domain of audio signals.</a:t>
            </a:r>
          </a:p>
          <a:p>
            <a:r>
              <a:rPr lang="en-US" sz="2400" b="1" dirty="0">
                <a:latin typeface="Times New Roman" panose="02020603050405020304" pitchFamily="18" charset="0"/>
                <a:cs typeface="Times New Roman" panose="02020603050405020304" pitchFamily="18" charset="0"/>
              </a:rPr>
              <a:t>03 Challenges and Advancements</a:t>
            </a:r>
          </a:p>
          <a:p>
            <a:r>
              <a:rPr lang="en-US" sz="2400" dirty="0">
                <a:latin typeface="Times New Roman" panose="02020603050405020304" pitchFamily="18" charset="0"/>
                <a:cs typeface="Times New Roman" panose="02020603050405020304" pitchFamily="18" charset="0"/>
              </a:rPr>
              <a:t>Detecting hidden data in audio files poses challenges, leading to ongoing advancements in steganalysis and countermeasures.</a:t>
            </a:r>
          </a:p>
          <a:p>
            <a:endParaRPr lang="en-IN" dirty="0"/>
          </a:p>
        </p:txBody>
      </p:sp>
    </p:spTree>
    <p:extLst>
      <p:ext uri="{BB962C8B-B14F-4D97-AF65-F5344CB8AC3E}">
        <p14:creationId xmlns:p14="http://schemas.microsoft.com/office/powerpoint/2010/main" val="273209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FB4-75E0-2EA2-D0D6-FC47339057D4}"/>
              </a:ext>
            </a:extLst>
          </p:cNvPr>
          <p:cNvSpPr>
            <a:spLocks noGrp="1"/>
          </p:cNvSpPr>
          <p:nvPr>
            <p:ph type="title"/>
          </p:nvPr>
        </p:nvSpPr>
        <p:spPr/>
        <p:txBody>
          <a:bodyPr/>
          <a:lstStyle/>
          <a:p>
            <a:r>
              <a:rPr lang="en-IN" b="1" dirty="0"/>
              <a:t>Text Steganography</a:t>
            </a:r>
            <a:br>
              <a:rPr lang="en-IN" b="1" dirty="0"/>
            </a:br>
            <a:endParaRPr lang="en-IN" dirty="0"/>
          </a:p>
        </p:txBody>
      </p:sp>
      <p:sp>
        <p:nvSpPr>
          <p:cNvPr id="3" name="Content Placeholder 2">
            <a:extLst>
              <a:ext uri="{FF2B5EF4-FFF2-40B4-BE49-F238E27FC236}">
                <a16:creationId xmlns:a16="http://schemas.microsoft.com/office/drawing/2014/main" id="{1CBA9703-731B-CC13-8A83-8E3B16B3FBD3}"/>
              </a:ext>
            </a:extLst>
          </p:cNvPr>
          <p:cNvSpPr>
            <a:spLocks noGrp="1"/>
          </p:cNvSpPr>
          <p:nvPr>
            <p:ph idx="1"/>
          </p:nvPr>
        </p:nvSpPr>
        <p:spPr/>
        <p:txBody>
          <a:bodyPr>
            <a:normAutofit/>
          </a:bodyPr>
          <a:lstStyle/>
          <a:p>
            <a:pPr marL="0" indent="0">
              <a:buNone/>
            </a:pPr>
            <a:r>
              <a:rPr lang="en-US" sz="1900" b="1" dirty="0">
                <a:latin typeface="Times New Roman" panose="02020603050405020304" pitchFamily="18" charset="0"/>
                <a:cs typeface="Times New Roman" panose="02020603050405020304" pitchFamily="18" charset="0"/>
              </a:rPr>
              <a:t>Concealed Textual Communication </a:t>
            </a:r>
            <a:r>
              <a:rPr lang="en-US" sz="1900" dirty="0">
                <a:latin typeface="Times New Roman" panose="02020603050405020304" pitchFamily="18" charset="0"/>
                <a:cs typeface="Times New Roman" panose="02020603050405020304" pitchFamily="18" charset="0"/>
              </a:rPr>
              <a:t>Text steganography involves hiding messages within seemingly innocuous text, often by modifying the spacing, punctuation, or formatting of the text.</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Whitespace and Formatting</a:t>
            </a:r>
          </a:p>
          <a:p>
            <a:pPr marL="0" indent="0">
              <a:buNone/>
            </a:pPr>
            <a:r>
              <a:rPr lang="en-US" sz="1900" dirty="0">
                <a:latin typeface="Times New Roman" panose="02020603050405020304" pitchFamily="18" charset="0"/>
                <a:cs typeface="Times New Roman" panose="02020603050405020304" pitchFamily="18" charset="0"/>
              </a:rPr>
              <a:t>Techniques include altering the whitespace between words, using invisible characters, or manipulating the font attributes to embed hidden messages.</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Usage and Limitations</a:t>
            </a:r>
          </a:p>
          <a:p>
            <a:pPr marL="0" indent="0">
              <a:buNone/>
            </a:pPr>
            <a:r>
              <a:rPr lang="en-US" sz="1900" dirty="0">
                <a:latin typeface="Times New Roman" panose="02020603050405020304" pitchFamily="18" charset="0"/>
                <a:cs typeface="Times New Roman" panose="02020603050405020304" pitchFamily="18" charset="0"/>
              </a:rPr>
              <a:t>Text steganography is employed in scenarios where the exchange of overtly encrypted messages might raise suspicion, but it has limitations in terms of the volume of data that can be concealed.</a:t>
            </a:r>
          </a:p>
          <a:p>
            <a:pPr marL="0" indent="0">
              <a:buNone/>
            </a:pPr>
            <a:endParaRPr lang="en-US" dirty="0"/>
          </a:p>
          <a:p>
            <a:endParaRPr lang="en-IN" dirty="0"/>
          </a:p>
        </p:txBody>
      </p:sp>
    </p:spTree>
    <p:extLst>
      <p:ext uri="{BB962C8B-B14F-4D97-AF65-F5344CB8AC3E}">
        <p14:creationId xmlns:p14="http://schemas.microsoft.com/office/powerpoint/2010/main" val="153044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0954-2197-4D10-9210-88782289EF6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Digital Media Steganography</a:t>
            </a:r>
            <a:br>
              <a:rPr lang="en-IN" b="1" dirty="0"/>
            </a:br>
            <a:endParaRPr lang="en-IN" dirty="0"/>
          </a:p>
        </p:txBody>
      </p:sp>
      <p:pic>
        <p:nvPicPr>
          <p:cNvPr id="4" name="Picture 3">
            <a:extLst>
              <a:ext uri="{FF2B5EF4-FFF2-40B4-BE49-F238E27FC236}">
                <a16:creationId xmlns:a16="http://schemas.microsoft.com/office/drawing/2014/main" id="{09051698-1B94-C518-44D0-B8B5290782F4}"/>
              </a:ext>
            </a:extLst>
          </p:cNvPr>
          <p:cNvPicPr>
            <a:picLocks noChangeAspect="1"/>
          </p:cNvPicPr>
          <p:nvPr/>
        </p:nvPicPr>
        <p:blipFill>
          <a:blip r:embed="rId2"/>
          <a:stretch>
            <a:fillRect/>
          </a:stretch>
        </p:blipFill>
        <p:spPr>
          <a:xfrm>
            <a:off x="2880628" y="1429599"/>
            <a:ext cx="5601185" cy="1265030"/>
          </a:xfrm>
          <a:prstGeom prst="rect">
            <a:avLst/>
          </a:prstGeom>
        </p:spPr>
      </p:pic>
      <p:sp>
        <p:nvSpPr>
          <p:cNvPr id="5" name="TextBox 4">
            <a:extLst>
              <a:ext uri="{FF2B5EF4-FFF2-40B4-BE49-F238E27FC236}">
                <a16:creationId xmlns:a16="http://schemas.microsoft.com/office/drawing/2014/main" id="{99BB5056-63F0-271B-7C31-E4B977B352D6}"/>
              </a:ext>
            </a:extLst>
          </p:cNvPr>
          <p:cNvSpPr txBox="1"/>
          <p:nvPr/>
        </p:nvSpPr>
        <p:spPr>
          <a:xfrm>
            <a:off x="1536569" y="2922309"/>
            <a:ext cx="910629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Multifaceted Concealment</a:t>
            </a:r>
          </a:p>
          <a:p>
            <a:r>
              <a:rPr lang="en-US" dirty="0">
                <a:latin typeface="Times New Roman" panose="02020603050405020304" pitchFamily="18" charset="0"/>
                <a:cs typeface="Times New Roman" panose="02020603050405020304" pitchFamily="18" charset="0"/>
              </a:rPr>
              <a:t>Digital media steganography encompasses the concealment of data within various forms of digital media, including images, audio, video, and even executable files.</a:t>
            </a:r>
          </a:p>
          <a:p>
            <a:r>
              <a:rPr lang="en-US" b="1" dirty="0">
                <a:latin typeface="Times New Roman" panose="02020603050405020304" pitchFamily="18" charset="0"/>
                <a:cs typeface="Times New Roman" panose="02020603050405020304" pitchFamily="18" charset="0"/>
              </a:rPr>
              <a:t>Hybrid Techniques</a:t>
            </a:r>
          </a:p>
          <a:p>
            <a:r>
              <a:rPr lang="en-US" dirty="0">
                <a:latin typeface="Times New Roman" panose="02020603050405020304" pitchFamily="18" charset="0"/>
                <a:cs typeface="Times New Roman" panose="02020603050405020304" pitchFamily="18" charset="0"/>
              </a:rPr>
              <a:t>Advanced methods involve combining multiple forms of digital media to embed and transmit hidden information, posing challenges for detection and analysis.</a:t>
            </a:r>
          </a:p>
          <a:p>
            <a:r>
              <a:rPr lang="en-US" b="1" dirty="0">
                <a:latin typeface="Times New Roman" panose="02020603050405020304" pitchFamily="18" charset="0"/>
                <a:cs typeface="Times New Roman" panose="02020603050405020304" pitchFamily="18" charset="0"/>
              </a:rPr>
              <a:t>Emerging Trends</a:t>
            </a:r>
          </a:p>
          <a:p>
            <a:r>
              <a:rPr lang="en-US" dirty="0">
                <a:latin typeface="Times New Roman" panose="02020603050405020304" pitchFamily="18" charset="0"/>
                <a:cs typeface="Times New Roman" panose="02020603050405020304" pitchFamily="18" charset="0"/>
              </a:rPr>
              <a:t>The evolution of digital media steganography is influenced by advancements in multimedia technologies, encryption algorithms, and the proliferation of digital content.</a:t>
            </a:r>
          </a:p>
          <a:p>
            <a:endParaRPr lang="en-IN" dirty="0"/>
          </a:p>
        </p:txBody>
      </p:sp>
    </p:spTree>
    <p:extLst>
      <p:ext uri="{BB962C8B-B14F-4D97-AF65-F5344CB8AC3E}">
        <p14:creationId xmlns:p14="http://schemas.microsoft.com/office/powerpoint/2010/main" val="40704407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35</TotalTime>
  <Words>853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     Unveiling Steganography: The Art of Covert Communication  </vt:lpstr>
      <vt:lpstr>What is Steganography? </vt:lpstr>
      <vt:lpstr>PowerPoint Presentation</vt:lpstr>
      <vt:lpstr>PowerPoint Presentation</vt:lpstr>
      <vt:lpstr>Risks and Ethical Considerations </vt:lpstr>
      <vt:lpstr>                Image Steganography </vt:lpstr>
      <vt:lpstr>          Audio Steganography </vt:lpstr>
      <vt:lpstr>Text Steganography </vt:lpstr>
      <vt:lpstr>     Digital Media Steganography </vt:lpstr>
      <vt:lpstr>Cybersecurity and Data Protection </vt:lpstr>
      <vt:lpstr>Challenges in Detection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Steganography: The Art of Covert Communication</dc:title>
  <dc:creator>Prashanti P</dc:creator>
  <cp:lastModifiedBy>vahid mohammad</cp:lastModifiedBy>
  <cp:revision>2</cp:revision>
  <dcterms:created xsi:type="dcterms:W3CDTF">2024-07-10T17:10:15Z</dcterms:created>
  <dcterms:modified xsi:type="dcterms:W3CDTF">2024-07-13T14:58:05Z</dcterms:modified>
</cp:coreProperties>
</file>