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3"/>
  </p:notesMasterIdLst>
  <p:sldIdLst>
    <p:sldId id="266" r:id="rId2"/>
    <p:sldId id="279" r:id="rId3"/>
    <p:sldId id="256" r:id="rId4"/>
    <p:sldId id="258" r:id="rId5"/>
    <p:sldId id="280" r:id="rId6"/>
    <p:sldId id="259" r:id="rId7"/>
    <p:sldId id="260" r:id="rId8"/>
    <p:sldId id="261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Gill Sans MT" panose="020B0502020104020203" pitchFamily="34" charset="0"/>
      <p:regular r:id="rId14"/>
      <p:bold r:id="rId15"/>
      <p:italic r:id="rId16"/>
      <p:boldItalic r:id="rId17"/>
    </p:embeddedFont>
    <p:embeddedFont>
      <p:font typeface="Walbaum Display" panose="02070503090703020303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7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94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0980" y="467809"/>
            <a:ext cx="9938384" cy="3545586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0979" y="4244341"/>
            <a:ext cx="9938387" cy="30670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80">
                <a:solidFill>
                  <a:schemeClr val="tx1">
                    <a:alpha val="80000"/>
                  </a:schemeClr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734934" y="578266"/>
            <a:ext cx="1296000" cy="1515536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752214" y="994754"/>
            <a:ext cx="648000" cy="1296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2160962" y="2967426"/>
            <a:ext cx="432000" cy="432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595943" y="5429255"/>
            <a:ext cx="2376001" cy="1636699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25472643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35" y="604688"/>
            <a:ext cx="13308330" cy="1599668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524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978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1624" y="795525"/>
            <a:ext cx="5549330" cy="6650430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520940" cy="82296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1511885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62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329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2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183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61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423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76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736798" y="6401698"/>
            <a:ext cx="813762" cy="1188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34" y="659130"/>
            <a:ext cx="13309920" cy="15984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36" y="2535839"/>
            <a:ext cx="13308329" cy="477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647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5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427778" y="1054809"/>
            <a:ext cx="881108" cy="912607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6" y="569215"/>
            <a:ext cx="13293089" cy="3545586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768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525" y="4355727"/>
            <a:ext cx="13289839" cy="32147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880">
                <a:solidFill>
                  <a:schemeClr val="tx1">
                    <a:alpha val="80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3450958" y="5337828"/>
            <a:ext cx="1199040" cy="1515536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4024324" y="5824219"/>
            <a:ext cx="648000" cy="1173941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33744314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3283837" y="400050"/>
            <a:ext cx="432000" cy="432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98143" y="6633838"/>
            <a:ext cx="757769" cy="80136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36" y="659130"/>
            <a:ext cx="13308329" cy="15984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034" y="2516610"/>
            <a:ext cx="6522720" cy="4794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6646" y="2516610"/>
            <a:ext cx="6522720" cy="4794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999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3309934" y="7072159"/>
            <a:ext cx="432000" cy="432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3741935" y="6993454"/>
            <a:ext cx="454859" cy="432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35" y="659130"/>
            <a:ext cx="13317061" cy="15984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84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037" y="2257530"/>
            <a:ext cx="6524623" cy="642425"/>
          </a:xfrm>
        </p:spPr>
        <p:txBody>
          <a:bodyPr anchor="b">
            <a:normAutofit/>
          </a:bodyPr>
          <a:lstStyle>
            <a:lvl1pPr marL="0" indent="0">
              <a:buNone/>
              <a:defRPr sz="1680" b="0" cap="all" spc="24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036" y="3092725"/>
            <a:ext cx="6514937" cy="4218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54429" y="2257530"/>
            <a:ext cx="6523670" cy="642425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680" b="0" cap="all" spc="24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54428" y="3092725"/>
            <a:ext cx="6523669" cy="4218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913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979" y="660959"/>
            <a:ext cx="9939976" cy="6650430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92872" y="4750100"/>
            <a:ext cx="4243596" cy="2224763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577381" y="4379650"/>
            <a:ext cx="4174441" cy="2597812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814733" y="3408050"/>
            <a:ext cx="257035" cy="1119814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2136793" y="462283"/>
            <a:ext cx="1296000" cy="1296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747818" y="1816809"/>
            <a:ext cx="881108" cy="912607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4791891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384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5939558" y="6134233"/>
            <a:ext cx="1515536" cy="160272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36" y="659131"/>
            <a:ext cx="13308330" cy="1181862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30" y="2100073"/>
            <a:ext cx="8814434" cy="5211318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036" y="2100073"/>
            <a:ext cx="4278630" cy="521131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38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401958" y="6138622"/>
            <a:ext cx="881108" cy="912607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36" y="690491"/>
            <a:ext cx="5400674" cy="1181862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84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0789" y="690491"/>
            <a:ext cx="7648576" cy="6879979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036" y="2131434"/>
            <a:ext cx="5400674" cy="5439036"/>
          </a:xfrm>
        </p:spPr>
        <p:txBody>
          <a:bodyPr anchor="t" anchorCtr="0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420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36" y="660961"/>
            <a:ext cx="13308330" cy="159966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036" y="2536635"/>
            <a:ext cx="13309920" cy="477475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1036" y="7808654"/>
            <a:ext cx="315468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0980" y="7808654"/>
            <a:ext cx="765505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2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636" y="7808654"/>
            <a:ext cx="2030729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10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  <p:sldLayoutId id="2147483680" r:id="rId18"/>
    <p:sldLayoutId id="2147483681" r:id="rId19"/>
    <p:sldLayoutId id="2147483682" r:id="rId20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lang="en-US" sz="576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10000"/>
        </a:lnSpc>
        <a:spcBef>
          <a:spcPts val="1200"/>
        </a:spcBef>
        <a:spcAft>
          <a:spcPts val="960"/>
        </a:spcAft>
        <a:buFont typeface="Arial" panose="020B0604020202020204" pitchFamily="34" charset="0"/>
        <a:buChar char="•"/>
        <a:defRPr sz="288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10000"/>
        </a:lnSpc>
        <a:spcBef>
          <a:spcPts val="600"/>
        </a:spcBef>
        <a:spcAft>
          <a:spcPts val="960"/>
        </a:spcAft>
        <a:buFont typeface="Arial" panose="020B0604020202020204" pitchFamily="34" charset="0"/>
        <a:buChar char="•"/>
        <a:defRPr sz="192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10000"/>
        </a:lnSpc>
        <a:spcBef>
          <a:spcPts val="600"/>
        </a:spcBef>
        <a:spcAft>
          <a:spcPts val="960"/>
        </a:spcAft>
        <a:buFont typeface="Arial" panose="020B0604020202020204" pitchFamily="34" charset="0"/>
        <a:buChar char="•"/>
        <a:defRPr sz="192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10000"/>
        </a:lnSpc>
        <a:spcBef>
          <a:spcPts val="600"/>
        </a:spcBef>
        <a:spcAft>
          <a:spcPts val="960"/>
        </a:spcAft>
        <a:buFont typeface="Arial" panose="020B0604020202020204" pitchFamily="34" charset="0"/>
        <a:buChar char="•"/>
        <a:defRPr sz="192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10000"/>
        </a:lnSpc>
        <a:spcBef>
          <a:spcPts val="600"/>
        </a:spcBef>
        <a:spcAft>
          <a:spcPts val="960"/>
        </a:spcAft>
        <a:buFont typeface="Arial" panose="020B0604020202020204" pitchFamily="34" charset="0"/>
        <a:buChar char="•"/>
        <a:defRPr sz="192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nodejs.org/docs/" TargetMode="External"/><Relationship Id="rId5" Type="http://schemas.openxmlformats.org/officeDocument/2006/relationships/hyperlink" Target="https://legacy.reactjs.org/docs/" TargetMode="External"/><Relationship Id="rId4" Type="http://schemas.openxmlformats.org/officeDocument/2006/relationships/hyperlink" Target="https://expressjs.com/en/resources/glossar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7B7EF9-3214-C09D-9F0B-FD7C0255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12" y="648183"/>
            <a:ext cx="1821547" cy="1690979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930D2D-5235-8832-91AA-A9062335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520" y="648183"/>
            <a:ext cx="1746571" cy="1775843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38964543-B381-CBEC-3D35-F249544D9CF5}"/>
              </a:ext>
            </a:extLst>
          </p:cNvPr>
          <p:cNvSpPr/>
          <p:nvPr/>
        </p:nvSpPr>
        <p:spPr>
          <a:xfrm>
            <a:off x="3536989" y="1186176"/>
            <a:ext cx="7556421" cy="1568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FACULTY OF ENGINEERING AND TECHNOLOGY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LUCKNOW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9BC52-B961-E6B2-04EC-C519816025C3}"/>
              </a:ext>
            </a:extLst>
          </p:cNvPr>
          <p:cNvSpPr txBox="1"/>
          <p:nvPr/>
        </p:nvSpPr>
        <p:spPr>
          <a:xfrm>
            <a:off x="3657600" y="3292998"/>
            <a:ext cx="731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Major Project:</a:t>
            </a:r>
          </a:p>
          <a:p>
            <a:pPr algn="ctr"/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SONICFUND</a:t>
            </a:r>
          </a:p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Transaction Website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F6BAB-A893-E946-EEDE-90365A5389E9}"/>
              </a:ext>
            </a:extLst>
          </p:cNvPr>
          <p:cNvSpPr txBox="1"/>
          <p:nvPr/>
        </p:nvSpPr>
        <p:spPr>
          <a:xfrm>
            <a:off x="764273" y="6027761"/>
            <a:ext cx="7315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             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Zeeshan Ali Siddiqui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Professor Prem Shankar Yadav, 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Professor Himanshu Kumar Shukla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52F33-DCB6-24FF-8E57-A50CE8BE02C5}"/>
              </a:ext>
            </a:extLst>
          </p:cNvPr>
          <p:cNvSpPr txBox="1"/>
          <p:nvPr/>
        </p:nvSpPr>
        <p:spPr>
          <a:xfrm>
            <a:off x="10070304" y="5629047"/>
            <a:ext cx="379582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Tanishq Singh (2110013135118),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Shivam Patel (2110013135103),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Vishal Singh (2110013135128)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 CSE-4</a:t>
            </a:r>
            <a:r>
              <a:rPr lang="en-US" sz="2000" b="1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Year(2024-25)</a:t>
            </a:r>
            <a:endParaRPr lang="en-IN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9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3085" y="1075611"/>
            <a:ext cx="1312422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000" kern="0" spc="-134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 Mono Medium" pitchFamily="34" charset="-122"/>
                <a:cs typeface="Times New Roman" panose="02020603050405020304" pitchFamily="18" charset="0"/>
              </a:rPr>
              <a:t>Conclusion: 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n-US" sz="4000" kern="0" spc="-134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 Mono Medium" pitchFamily="34" charset="-122"/>
                <a:cs typeface="Times New Roman" panose="02020603050405020304" pitchFamily="18" charset="0"/>
              </a:rPr>
              <a:t>Revolutionizing Digital Transactions with SONICFUND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4CF9CE-FA91-BA43-419A-E781FDE04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6" y="2527221"/>
            <a:ext cx="10994065" cy="443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Points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SonicFund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addresses key issues in the digital wallet space: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security, privacy, speed, and user experience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focusing on strong encryption, multi-factor authentication, and privacy-first principles,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SonicFund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unique and next-gen payment solution.</a:t>
            </a:r>
          </a:p>
          <a:p>
            <a:pPr marL="742950" lvl="1" indent="-28575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aims to offer fast, secure, and user-friendly payments with support for multiple payment methods like UPI, cards, and net banking.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Closing Remark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 digital payments grow worldwide,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SonicFund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positions itself as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trusted and reliable alternative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existing payment apps.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89" y="74664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000" kern="0" spc="-134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 Mono Medium" pitchFamily="34" charset="-122"/>
                <a:cs typeface="Times New Roman" panose="02020603050405020304" pitchFamily="18" charset="0"/>
              </a:rPr>
              <a:t>References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11C3F-AB15-5A4B-BFF0-36B4EDF4709C}"/>
              </a:ext>
            </a:extLst>
          </p:cNvPr>
          <p:cNvSpPr txBox="1"/>
          <p:nvPr/>
        </p:nvSpPr>
        <p:spPr>
          <a:xfrm>
            <a:off x="1164264" y="1648993"/>
            <a:ext cx="12301870" cy="6422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68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eference Books</a:t>
            </a:r>
            <a:endParaRPr lang="en-IN" sz="16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85"/>
              </a:spcBef>
              <a:buSzPts val="1400"/>
              <a:buFont typeface="Times New Roman" panose="02020603050405020304" pitchFamily="18" charset="0"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"MERN Quick Start Guide: Build web applications with MongoDB, Express.js, React, and Node" by Eddy Wilson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Iriarte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Koroliova</a:t>
            </a:r>
            <a:endParaRPr lang="en-IN" sz="16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85"/>
              </a:spcBef>
              <a:buSzPts val="1400"/>
              <a:buFont typeface="Times New Roman" panose="02020603050405020304" pitchFamily="18" charset="0"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"Node.js Web Development: Server-side web development made easy with Node 14 using practical examples" by David Herron.</a:t>
            </a:r>
            <a:endParaRPr lang="en-IN" sz="16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8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Websites</a:t>
            </a:r>
            <a:endParaRPr lang="en-IN" sz="16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85"/>
              </a:spcBef>
              <a:buSzPts val="1400"/>
              <a:buFont typeface="Times New Roman" panose="02020603050405020304" pitchFamily="18" charset="0"/>
              <a:buChar char="-"/>
            </a:pPr>
            <a:r>
              <a:rPr lang="en-IN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Wallets API: </a:t>
            </a:r>
          </a:p>
          <a:p>
            <a:pPr lvl="3" algn="just">
              <a:spcBef>
                <a:spcPts val="685"/>
              </a:spcBef>
              <a:buSzPts val="1400"/>
            </a:pPr>
            <a:r>
              <a:rPr lang="en-IN" sz="1600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https://developers.google.com/pay/</a:t>
            </a:r>
            <a:endParaRPr lang="en-IN" sz="1600" u="sng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85"/>
              </a:spcBef>
              <a:buSzPts val="1400"/>
              <a:buFont typeface="Times New Roman" panose="02020603050405020304" pitchFamily="18" charset="0"/>
              <a:buChar char="-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 Documentation</a:t>
            </a:r>
            <a:endParaRPr lang="en-IN" sz="16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1" algn="just">
              <a:spcBef>
                <a:spcPts val="685"/>
              </a:spcBef>
            </a:pPr>
            <a:r>
              <a:rPr lang="en-US" sz="1600" u="sng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</a:t>
            </a:r>
            <a:endParaRPr lang="en-IN" sz="16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85"/>
              </a:spcBef>
              <a:buSzPts val="1400"/>
              <a:buFont typeface="Times New Roman" panose="02020603050405020304" pitchFamily="18" charset="0"/>
              <a:buChar char="-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Express.js Documentation</a:t>
            </a:r>
            <a:endParaRPr lang="en-IN" sz="16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1" algn="just">
              <a:spcBef>
                <a:spcPts val="685"/>
              </a:spcBef>
            </a:pPr>
            <a:r>
              <a:rPr lang="en-US" sz="1600" u="sng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https://expressjs.com/en/resources/glossary.html</a:t>
            </a:r>
            <a:endParaRPr lang="en-IN" sz="16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85"/>
              </a:spcBef>
              <a:buSzPts val="1400"/>
              <a:buFont typeface="Times New Roman" panose="02020603050405020304" pitchFamily="18" charset="0"/>
              <a:buChar char="-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React.js Documentation</a:t>
            </a:r>
            <a:endParaRPr lang="en-IN" sz="16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1" algn="just">
              <a:spcBef>
                <a:spcPts val="685"/>
              </a:spcBef>
            </a:pPr>
            <a:r>
              <a:rPr lang="en-US" sz="1600" u="sng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https://legacy.reactjs.org/docs/</a:t>
            </a:r>
            <a:endParaRPr lang="en-IN" sz="16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85"/>
              </a:spcBef>
              <a:buSzPts val="1400"/>
              <a:buFont typeface="Times New Roman" panose="02020603050405020304" pitchFamily="18" charset="0"/>
              <a:buChar char="-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Node.js Documentation</a:t>
            </a:r>
            <a:endParaRPr lang="en-IN" sz="16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1" algn="just">
              <a:spcBef>
                <a:spcPts val="685"/>
              </a:spcBef>
            </a:pPr>
            <a:r>
              <a:rPr lang="en-US" sz="1600" u="sng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https://nodejs.org/docs/</a:t>
            </a:r>
            <a:endParaRPr lang="en-IN" sz="16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85"/>
              </a:spcBef>
              <a:buSzPts val="1400"/>
              <a:buFont typeface="Times New Roman" panose="02020603050405020304" pitchFamily="18" charset="0"/>
              <a:buChar char="-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Inspired by</a:t>
            </a:r>
            <a:endParaRPr lang="en-IN" sz="16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1" algn="just">
              <a:spcBef>
                <a:spcPts val="685"/>
              </a:spcBef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https://100xdevs.com/</a:t>
            </a:r>
            <a:endParaRPr lang="en-IN" sz="16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algn="just">
              <a:spcBef>
                <a:spcPts val="685"/>
              </a:spcBef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45D0FA-2596-BD67-CA50-26601DA640F5}"/>
              </a:ext>
            </a:extLst>
          </p:cNvPr>
          <p:cNvSpPr txBox="1"/>
          <p:nvPr/>
        </p:nvSpPr>
        <p:spPr>
          <a:xfrm>
            <a:off x="3597268" y="248868"/>
            <a:ext cx="10518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489352-4836-BEBB-D419-647EAAE97FE3}"/>
              </a:ext>
            </a:extLst>
          </p:cNvPr>
          <p:cNvCxnSpPr>
            <a:cxnSpLocks/>
          </p:cNvCxnSpPr>
          <p:nvPr/>
        </p:nvCxnSpPr>
        <p:spPr>
          <a:xfrm flipH="1">
            <a:off x="3597268" y="1087393"/>
            <a:ext cx="105187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E1DB11-2F7B-32C0-8159-4E97F8542DC1}"/>
              </a:ext>
            </a:extLst>
          </p:cNvPr>
          <p:cNvSpPr txBox="1"/>
          <p:nvPr/>
        </p:nvSpPr>
        <p:spPr>
          <a:xfrm>
            <a:off x="3653829" y="1290949"/>
            <a:ext cx="10462235" cy="583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Studies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Line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689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520" y="2479563"/>
            <a:ext cx="3391785" cy="424677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0" y="682837"/>
            <a:ext cx="14630400" cy="13054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4000" kern="0" spc="-134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 Mono Medium" pitchFamily="34" charset="-122"/>
                <a:cs typeface="Times New Roman" panose="02020603050405020304" pitchFamily="18" charset="0"/>
              </a:rPr>
              <a:t>Problem Definition: </a:t>
            </a:r>
          </a:p>
          <a:p>
            <a:pPr marL="0" indent="0" algn="ctr">
              <a:buNone/>
            </a:pPr>
            <a:r>
              <a:rPr lang="en-US" sz="4000" kern="0" spc="-134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 Mono Medium" pitchFamily="34" charset="-122"/>
                <a:cs typeface="Times New Roman" panose="02020603050405020304" pitchFamily="18" charset="0"/>
              </a:rPr>
              <a:t>The Need for a Secure and Efficient Digital Wallet Solution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386194A-7712-65A1-40E7-29F3C5382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90" y="2248299"/>
            <a:ext cx="738962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 in Payment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Traditional cash payments are being replaced by digital payments for their convenience, speed, and global accessibility.</a:t>
            </a: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Issues Identified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for All: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Older adults and less educated people face difficulties navigating complex payment apps, highlighting the need for a more intuitive and simplified interface.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worry about their personal and financial data being exposed.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Many existing apps are too complex, lack user-friendliness, and have limited payment options.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a Solution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There is a clear demand for a secure, user-friendly, and privacy-focused payment solution that addresses these challenges.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D68B6-A23F-47C4-6058-44D049B920E1}"/>
              </a:ext>
            </a:extLst>
          </p:cNvPr>
          <p:cNvSpPr txBox="1"/>
          <p:nvPr/>
        </p:nvSpPr>
        <p:spPr>
          <a:xfrm>
            <a:off x="10135485" y="6848832"/>
            <a:ext cx="31738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 – Showcasing Digital Wallet in Modern world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591980"/>
            <a:ext cx="14630400" cy="2044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sz="4000" kern="0" spc="-127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 Mono Medium" pitchFamily="34" charset="-122"/>
                <a:cs typeface="Times New Roman" panose="02020603050405020304" pitchFamily="18" charset="0"/>
              </a:rPr>
              <a:t>Related Studies: </a:t>
            </a:r>
          </a:p>
          <a:p>
            <a:pPr marL="0" indent="0" algn="ctr">
              <a:lnSpc>
                <a:spcPts val="5250"/>
              </a:lnSpc>
              <a:buNone/>
            </a:pPr>
            <a:r>
              <a:rPr lang="en-US" sz="4000" kern="0" spc="-127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 Mono Medium" pitchFamily="34" charset="-122"/>
                <a:cs typeface="Times New Roman" panose="02020603050405020304" pitchFamily="18" charset="0"/>
              </a:rPr>
              <a:t>Emerging Trends in Digital Payments and E-Wallets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F3E1A98-7F60-5BD0-5EAB-2ABF5E247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" y="2520459"/>
            <a:ext cx="775522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Digital Wallets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Paytm, Google Pay,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similar payment platforms are widely used.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Issues in Current Solutions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Gaps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Weak authentication, inadequate encryption, and vulnerabilities to phishing.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User Control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have little control over their data and payment flow.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Insight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prefer apps that offer strong security, privacy, multi-platform support, and fast payments. This insight forms the foundation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SonicFund's development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 Flaws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Platforms collect and track user data for marketing purposes.</a:t>
            </a:r>
          </a:p>
        </p:txBody>
      </p:sp>
      <p:pic>
        <p:nvPicPr>
          <p:cNvPr id="3075" name="Picture 3" descr="The Emerging Technologies of Digital Payments and Associated Challenges: A  Systematic Literature Review">
            <a:extLst>
              <a:ext uri="{FF2B5EF4-FFF2-40B4-BE49-F238E27FC236}">
                <a16:creationId xmlns:a16="http://schemas.microsoft.com/office/drawing/2014/main" id="{84D60598-F501-FBD5-D9F4-F0C1D583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920" y="3003514"/>
            <a:ext cx="5433237" cy="299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AE7595-F6D5-BD00-EA53-F1CD3B0E6450}"/>
              </a:ext>
            </a:extLst>
          </p:cNvPr>
          <p:cNvSpPr txBox="1"/>
          <p:nvPr/>
        </p:nvSpPr>
        <p:spPr>
          <a:xfrm>
            <a:off x="10135485" y="6076147"/>
            <a:ext cx="31738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 – Numbers of studies related to each payment technologies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2EFD6-0FF3-3EA5-5307-1871EF658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727" y="1955729"/>
            <a:ext cx="790968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Native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building responsive, cross-platform user interfaces (web and mobile).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Manages app state across platforms.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CSS/SCSS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Styling for responsive designs.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Fast and scalable backend for handling requests.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Framework for building APIs.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NoSQL database for storing user data and transactions.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Secure authentication for users.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UPI APIs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fast and secure money transfers.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Stripe/PayPal/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Razorpay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Payment gateways for card, UPI, and net banking transactions.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tech stack ensures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SonicFund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secure, scalable, and delivers a seamless user experience.</a:t>
            </a: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B0FF1326-C376-91AF-DB89-07AB340C8961}"/>
              </a:ext>
            </a:extLst>
          </p:cNvPr>
          <p:cNvSpPr/>
          <p:nvPr/>
        </p:nvSpPr>
        <p:spPr>
          <a:xfrm>
            <a:off x="0" y="1005277"/>
            <a:ext cx="14630400" cy="723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48463-D05B-F423-ADFA-2B55851D2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409" y="2949680"/>
            <a:ext cx="5423316" cy="1949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752CBC-3978-9A38-0250-CFAC28750529}"/>
              </a:ext>
            </a:extLst>
          </p:cNvPr>
          <p:cNvSpPr txBox="1"/>
          <p:nvPr/>
        </p:nvSpPr>
        <p:spPr>
          <a:xfrm>
            <a:off x="10349853" y="4919830"/>
            <a:ext cx="31738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3 – Image showing tech stack used in development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77376" y="489728"/>
            <a:ext cx="8878596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000" kern="0" spc="-134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 Mono Medium" pitchFamily="34" charset="-122"/>
                <a:cs typeface="Times New Roman" panose="02020603050405020304" pitchFamily="18" charset="0"/>
              </a:rPr>
              <a:t>Preposed Solution: 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n-US" sz="4000" kern="0" spc="-134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 Mono Medium" pitchFamily="34" charset="-122"/>
                <a:cs typeface="Times New Roman" panose="02020603050405020304" pitchFamily="18" charset="0"/>
              </a:rPr>
              <a:t>SONICFUND 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n-US" sz="4000" kern="0" spc="-134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 Mono Medium" pitchFamily="34" charset="-122"/>
                <a:cs typeface="Times New Roman" panose="02020603050405020304" pitchFamily="18" charset="0"/>
              </a:rPr>
              <a:t>A Comprehensive Digital Wallet Platform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87D42F-DBC9-5155-0A1A-C1D11A409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84" y="735330"/>
            <a:ext cx="4630723" cy="65468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4D3E83-92C6-5C9C-0406-00C7A905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985" y="2616065"/>
            <a:ext cx="809137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SonicFund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next-gen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digital wallet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website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ensure fast, safe, and private online payments.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Features of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SonicFund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First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Multi-factor authentication (MFA), end-to-end encryption, and real-time fraud detection.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Payment Options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Supports UPI, credit/debit cards, and net banking to give users flexibility.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Design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clean, easy-to-use interface that works on mobile, web, and desktop platforms.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Solves the Problem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By focusing on security, speed, and ease of use,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SonicFund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directly addresses user concerns with existing digital wallets.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A71FD-0A6A-0270-15AC-97D9EDAFBDD8}"/>
              </a:ext>
            </a:extLst>
          </p:cNvPr>
          <p:cNvSpPr txBox="1"/>
          <p:nvPr/>
        </p:nvSpPr>
        <p:spPr>
          <a:xfrm>
            <a:off x="1602735" y="7282150"/>
            <a:ext cx="3173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4 –  Overview of Website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763757"/>
            <a:ext cx="14630400" cy="7673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4000" kern="0" spc="-12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 Mono Medium" pitchFamily="34" charset="-122"/>
                <a:cs typeface="Times New Roman" panose="02020603050405020304" pitchFamily="18" charset="0"/>
              </a:rPr>
              <a:t>Methodology: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E86823-8923-AB63-43BE-C1D57A09D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89" y="1890199"/>
            <a:ext cx="900577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(Simple Payment Flow):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sign up and verify via email/phone OTP.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Multi-factor authentication (MFA) using biometrics or OTP.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Initiation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 selects payment method (UPI, card, or net banking).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Payment is processed with encryption to ensure security.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 receives confirmation of success or failure of the transaction.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Mobile app and web platform for direct user interaction.</a:t>
            </a: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API services to handle payment requests, security, and data processing.</a:t>
            </a: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Secure database with encryption to store transaction history and user details.</a:t>
            </a: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Advanced security protocols like end-to-end encryption (E2EE), Multi-Factor Authentication (MFA), and Firewalls.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43ED4C-4CBD-9DF4-A964-8EE1A44FB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828" y="1178066"/>
            <a:ext cx="4965404" cy="64521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1CA97E-FDD0-3A9B-A438-C17765511249}"/>
              </a:ext>
            </a:extLst>
          </p:cNvPr>
          <p:cNvSpPr txBox="1"/>
          <p:nvPr/>
        </p:nvSpPr>
        <p:spPr>
          <a:xfrm>
            <a:off x="10558578" y="7630232"/>
            <a:ext cx="3173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5 –  Flow Chart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1045" y="922377"/>
            <a:ext cx="13751132" cy="19848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200"/>
              </a:lnSpc>
              <a:buNone/>
            </a:pPr>
            <a:r>
              <a:rPr lang="en-US" sz="4000" kern="0" spc="-1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 Mono Medium" pitchFamily="34" charset="-122"/>
                <a:cs typeface="Times New Roman" panose="02020603050405020304" pitchFamily="18" charset="0"/>
              </a:rPr>
              <a:t>Implementation Timeline:</a:t>
            </a:r>
          </a:p>
          <a:p>
            <a:pPr marL="0" indent="0" algn="ctr">
              <a:lnSpc>
                <a:spcPts val="5200"/>
              </a:lnSpc>
              <a:buNone/>
            </a:pPr>
            <a:r>
              <a:rPr lang="en-US" sz="4000" kern="0" spc="-1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 Mono Medium" pitchFamily="34" charset="-122"/>
                <a:cs typeface="Times New Roman" panose="02020603050405020304" pitchFamily="18" charset="0"/>
              </a:rPr>
              <a:t> Phased Rollout and Milestones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2A3A90ED-C188-4A5B-B087-AF84E7D0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523" y="2367409"/>
            <a:ext cx="657092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SonicFund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follows a structured timeline, ensuring that all key tasks are completed efficiently and effectively to create a secure, user-friendly digital wallet.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 1: Research &amp; Feasibility (2 Weeks)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 2: UI/UX Design (2 Weeks)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 3: Core Development (4 Weeks)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 4: Security Integration (3 Weeks)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 5: Testing &amp; Debugging (2 Weeks)</a:t>
            </a:r>
            <a:endParaRPr lang="en-US" alt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 6: Final Deployment (1 Week)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phase ensures that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SonicFund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developed with careful attention to detail, from design to deployment, making it a robust and secure digital wallet solution.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B07C9B-6495-43DA-0DD7-D09F46C25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189" y="3192420"/>
            <a:ext cx="6425242" cy="24986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0F4A9A5-A337-D112-DAC8-34F404E6317B}"/>
              </a:ext>
            </a:extLst>
          </p:cNvPr>
          <p:cNvSpPr txBox="1"/>
          <p:nvPr/>
        </p:nvSpPr>
        <p:spPr>
          <a:xfrm>
            <a:off x="9591016" y="5806946"/>
            <a:ext cx="3173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6 – Timeline table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2361" y="815631"/>
            <a:ext cx="13045678" cy="1414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000" kern="0" spc="-134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 Mono Medium" pitchFamily="34" charset="-122"/>
                <a:cs typeface="Times New Roman" panose="02020603050405020304" pitchFamily="18" charset="0"/>
              </a:rPr>
              <a:t>Future Scope: 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n-US" sz="4000" kern="0" spc="-134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 Mono Medium" pitchFamily="34" charset="-122"/>
                <a:cs typeface="Times New Roman" panose="02020603050405020304" pitchFamily="18" charset="0"/>
              </a:rPr>
              <a:t>Expanding Services and Integrations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A4610003-FB92-406E-4687-37AF4DEE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67" y="2905561"/>
            <a:ext cx="13618665" cy="367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Security Upgrades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of AI/ML for anomaly detection and enhanced fraud prevention.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Payment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 cross-border payments to make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SonicFund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global wallet.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Support for payments using Bitcoin, Ethereum, and other cryptocurrencies.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Offline Payments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Integration of NFC (Near Field Communication) technology for offline transactions.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Voice-Powered Payments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of voice commands for quick, hands-free payments.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4588945-6440-4BEA-BC89-E4C6F3A7C723}" vid="{1B251EA3-14B2-4FC3-83AA-B8820D41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1208</Words>
  <Application>Microsoft Office PowerPoint</Application>
  <PresentationFormat>Custom</PresentationFormat>
  <Paragraphs>155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Walbaum Display</vt:lpstr>
      <vt:lpstr>Gill Sans MT</vt:lpstr>
      <vt:lpstr>Times New Roman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Tanishq singh</cp:lastModifiedBy>
  <cp:revision>13</cp:revision>
  <dcterms:created xsi:type="dcterms:W3CDTF">2024-12-16T07:01:58Z</dcterms:created>
  <dcterms:modified xsi:type="dcterms:W3CDTF">2024-12-19T08:04:10Z</dcterms:modified>
</cp:coreProperties>
</file>