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3" r:id="rId3"/>
    <p:sldId id="264" r:id="rId4"/>
    <p:sldId id="265" r:id="rId5"/>
    <p:sldId id="268" r:id="rId6"/>
    <p:sldId id="271" r:id="rId7"/>
    <p:sldId id="272" r:id="rId8"/>
    <p:sldId id="273" r:id="rId9"/>
    <p:sldId id="274" r:id="rId10"/>
    <p:sldId id="275" r:id="rId11"/>
    <p:sldId id="278" r:id="rId12"/>
  </p:sldIdLst>
  <p:sldSz cx="9144000" cy="5143500" type="screen16x9"/>
  <p:notesSz cx="6858000" cy="9144000"/>
  <p:embeddedFontLst>
    <p:embeddedFont>
      <p:font typeface="Maven Pro" panose="020B0604020202020204" charset="0"/>
      <p:regular r:id="rId14"/>
      <p:bold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a79d5b3a8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a79d5b3a8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5a79d5b3a8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5a79d5b3a8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a79d5b3a8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a79d5b3a8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a79d5b3a8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a79d5b3a8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5a79d5b3a8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5a79d5b3a8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a79d5b3a8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a79d5b3a8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a79d5b3a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a79d5b3a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5a79d5b3a8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5a79d5b3a8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5a79d5b3a8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5a79d5b3a8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5a79d5b3a8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5a79d5b3a8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20575" y="418000"/>
            <a:ext cx="80943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Literature Survey </a:t>
            </a:r>
            <a:endParaRPr dirty="0"/>
          </a:p>
          <a:p>
            <a:pPr marL="0" lvl="0" indent="0" algn="l" rtl="0">
              <a:spcBef>
                <a:spcPts val="0"/>
              </a:spcBef>
              <a:spcAft>
                <a:spcPts val="0"/>
              </a:spcAft>
              <a:buNone/>
            </a:pPr>
            <a:endParaRPr dirty="0"/>
          </a:p>
        </p:txBody>
      </p:sp>
      <p:sp>
        <p:nvSpPr>
          <p:cNvPr id="278" name="Google Shape;278;p13"/>
          <p:cNvSpPr txBox="1">
            <a:spLocks noGrp="1"/>
          </p:cNvSpPr>
          <p:nvPr>
            <p:ph type="subTitle" idx="1"/>
          </p:nvPr>
        </p:nvSpPr>
        <p:spPr>
          <a:xfrm>
            <a:off x="564675" y="2571750"/>
            <a:ext cx="7316400" cy="1649700"/>
          </a:xfrm>
          <a:prstGeom prst="rect">
            <a:avLst/>
          </a:prstGeom>
        </p:spPr>
        <p:txBody>
          <a:bodyPr spcFirstLastPara="1" wrap="square" lIns="91425" tIns="91425" rIns="91425" bIns="91425" anchor="t" anchorCtr="0">
            <a:normAutofit/>
          </a:bodyPr>
          <a:lstStyle/>
          <a:p>
            <a:pPr marL="0" indent="0"/>
            <a:r>
              <a:rPr lang="en" b="1" dirty="0"/>
              <a:t>Project Title: </a:t>
            </a:r>
            <a:r>
              <a:rPr lang="en-US" sz="1800" dirty="0">
                <a:effectLst/>
                <a:latin typeface="Times New Roman" panose="02020603050405020304" pitchFamily="18" charset="0"/>
                <a:ea typeface="MS Mincho" panose="02020609040205080304" pitchFamily="49" charset="-128"/>
              </a:rPr>
              <a:t>Socializing Platform based on Music Interests of Users</a:t>
            </a:r>
            <a:endParaRPr lang="en-IN" sz="1800" dirty="0">
              <a:effectLst/>
              <a:latin typeface="Times New Roman" panose="02020603050405020304" pitchFamily="18" charset="0"/>
              <a:ea typeface="MS Mincho" panose="02020609040205080304" pitchFamily="49" charset="-128"/>
            </a:endParaRPr>
          </a:p>
          <a:p>
            <a:pPr marL="0" lvl="0" indent="0" algn="l" rtl="0">
              <a:spcBef>
                <a:spcPts val="0"/>
              </a:spcBef>
              <a:spcAft>
                <a:spcPts val="0"/>
              </a:spcAft>
              <a:buNone/>
            </a:pPr>
            <a:endParaRPr b="1" dirty="0"/>
          </a:p>
        </p:txBody>
      </p:sp>
      <p:sp>
        <p:nvSpPr>
          <p:cNvPr id="279" name="Google Shape;279;p13"/>
          <p:cNvSpPr txBox="1">
            <a:spLocks noGrp="1"/>
          </p:cNvSpPr>
          <p:nvPr>
            <p:ph type="subTitle" idx="1"/>
          </p:nvPr>
        </p:nvSpPr>
        <p:spPr>
          <a:xfrm>
            <a:off x="612075" y="3527150"/>
            <a:ext cx="6270356" cy="10308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Project Team Details: </a:t>
            </a:r>
            <a:r>
              <a:rPr lang="en" b="1" dirty="0">
                <a:solidFill>
                  <a:srgbClr val="FF0000"/>
                </a:solidFill>
              </a:rPr>
              <a:t>SUNDEEP A  - PES1UG20CS445</a:t>
            </a:r>
          </a:p>
          <a:p>
            <a:pPr marL="0" lvl="0" indent="0" algn="l" rtl="0">
              <a:spcBef>
                <a:spcPts val="0"/>
              </a:spcBef>
              <a:spcAft>
                <a:spcPts val="0"/>
              </a:spcAft>
              <a:buNone/>
            </a:pPr>
            <a:r>
              <a:rPr lang="en" b="1" dirty="0">
                <a:solidFill>
                  <a:srgbClr val="FF0000"/>
                </a:solidFill>
              </a:rPr>
              <a:t>		     TANISHQ CHUGH – PES1UG20CS460</a:t>
            </a:r>
          </a:p>
          <a:p>
            <a:pPr marL="0" lvl="0" indent="0" algn="l" rtl="0">
              <a:spcBef>
                <a:spcPts val="0"/>
              </a:spcBef>
              <a:spcAft>
                <a:spcPts val="0"/>
              </a:spcAft>
              <a:buNone/>
            </a:pPr>
            <a:r>
              <a:rPr lang="en-IN" b="1" dirty="0">
                <a:solidFill>
                  <a:srgbClr val="FF0000"/>
                </a:solidFill>
              </a:rPr>
              <a:t>                                      JIMISH MRUG - PES1UG20CS180</a:t>
            </a:r>
            <a:endParaRPr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32"/>
          <p:cNvSpPr txBox="1">
            <a:spLocks noGrp="1"/>
          </p:cNvSpPr>
          <p:nvPr>
            <p:ph type="subTitle" idx="1"/>
          </p:nvPr>
        </p:nvSpPr>
        <p:spPr>
          <a:xfrm>
            <a:off x="272226" y="146583"/>
            <a:ext cx="8753111" cy="489308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Predicting people who other people may like has recently become an important task in many online social networks.</a:t>
            </a:r>
          </a:p>
          <a:p>
            <a:pPr marL="0" lvl="0" indent="0" algn="l" rtl="0">
              <a:spcBef>
                <a:spcPts val="0"/>
              </a:spcBef>
              <a:spcAft>
                <a:spcPts val="0"/>
              </a:spcAft>
              <a:buNone/>
            </a:pPr>
            <a:r>
              <a:rPr lang="en-US" dirty="0"/>
              <a:t>The Authors,  have developed </a:t>
            </a:r>
            <a:r>
              <a:rPr lang="en-US" dirty="0" err="1"/>
              <a:t>CollabNet</a:t>
            </a:r>
            <a:r>
              <a:rPr lang="en-US" dirty="0"/>
              <a:t>, a novel algorithm that uses gradient descent to learn the relative contributions of similar users or items to the ranking of recommendations produced by a recommender system, using weights to represent the contributions of similar users for each active user. We have applied </a:t>
            </a:r>
            <a:r>
              <a:rPr lang="en-US" dirty="0" err="1"/>
              <a:t>CollabNet</a:t>
            </a:r>
            <a:r>
              <a:rPr lang="en-US" dirty="0"/>
              <a:t> to the challenging problem of people to people recommendation in social networks, where people have a dual role as both “users” and “items”.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authors propose to learn a model for the weights rather than use heuristic similarity, where the weights are defined as the reliability of similar users. The same pair of similar users can have different contributions for different active users.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CollabNet</a:t>
            </a:r>
            <a:r>
              <a:rPr lang="en-US" dirty="0"/>
              <a:t> : Learning the Contributions : </a:t>
            </a:r>
          </a:p>
          <a:p>
            <a:pPr marL="0" lvl="0" indent="0" algn="l" rtl="0">
              <a:spcBef>
                <a:spcPts val="0"/>
              </a:spcBef>
              <a:spcAft>
                <a:spcPts val="0"/>
              </a:spcAft>
              <a:buNone/>
            </a:pPr>
            <a:r>
              <a:rPr lang="en-US" dirty="0"/>
              <a:t>1) Pairwise Training: To learn the contribution, we take pairs of recommended users as instances in learning, and </a:t>
            </a:r>
            <a:r>
              <a:rPr lang="en-US" dirty="0" err="1"/>
              <a:t>formalise</a:t>
            </a:r>
            <a:r>
              <a:rPr lang="en-US" dirty="0"/>
              <a:t> the problem of learning as that of classification. we collect recommended user pairs from the recommendation lists, and for each pair we assign a label representing the order of preference of the two recommended users</a:t>
            </a:r>
          </a:p>
          <a:p>
            <a:pPr marL="0" lvl="0" indent="0" algn="l" rtl="0">
              <a:spcBef>
                <a:spcPts val="0"/>
              </a:spcBef>
              <a:spcAft>
                <a:spcPts val="0"/>
              </a:spcAft>
              <a:buNone/>
            </a:pPr>
            <a:endParaRP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F3F09-1E76-F000-639B-D7A8DBFA8AE3}"/>
              </a:ext>
            </a:extLst>
          </p:cNvPr>
          <p:cNvSpPr>
            <a:spLocks noGrp="1"/>
          </p:cNvSpPr>
          <p:nvPr>
            <p:ph type="subTitle" idx="1"/>
          </p:nvPr>
        </p:nvSpPr>
        <p:spPr>
          <a:xfrm>
            <a:off x="307127" y="216385"/>
            <a:ext cx="8557667" cy="4781403"/>
          </a:xfrm>
        </p:spPr>
        <p:txBody>
          <a:bodyPr>
            <a:normAutofit/>
          </a:bodyPr>
          <a:lstStyle/>
          <a:p>
            <a:pPr marL="0" lvl="0" indent="0" algn="l" rtl="0">
              <a:spcBef>
                <a:spcPts val="0"/>
              </a:spcBef>
              <a:spcAft>
                <a:spcPts val="0"/>
              </a:spcAft>
              <a:buNone/>
            </a:pPr>
            <a:r>
              <a:rPr lang="en-US" dirty="0"/>
              <a:t>2)</a:t>
            </a:r>
            <a:r>
              <a:rPr lang="en-IN" dirty="0"/>
              <a:t> Finding Interaction Pairs:</a:t>
            </a:r>
            <a:r>
              <a:rPr lang="en-US" dirty="0"/>
              <a:t>we find a set of users by CF who have replied positively or negatively to a communication from the active user.</a:t>
            </a:r>
          </a:p>
          <a:p>
            <a:pPr marL="0" lvl="0" indent="0" algn="l" rtl="0">
              <a:spcBef>
                <a:spcPts val="0"/>
              </a:spcBef>
              <a:spcAft>
                <a:spcPts val="0"/>
              </a:spcAft>
              <a:buNone/>
            </a:pPr>
            <a:r>
              <a:rPr lang="en-US" dirty="0"/>
              <a:t>3)</a:t>
            </a:r>
            <a:r>
              <a:rPr lang="en-IN" dirty="0"/>
              <a:t> Establishing the Similarity Graph:</a:t>
            </a:r>
            <a:r>
              <a:rPr lang="en-US" dirty="0"/>
              <a:t>we find a set of users by CF who have replied positively or negatively to a communication from the active user</a:t>
            </a:r>
          </a:p>
          <a:p>
            <a:pPr marL="0" lvl="0" indent="0" algn="l" rtl="0">
              <a:spcBef>
                <a:spcPts val="0"/>
              </a:spcBef>
              <a:spcAft>
                <a:spcPts val="0"/>
              </a:spcAft>
              <a:buNone/>
            </a:pPr>
            <a:r>
              <a:rPr lang="en-US" dirty="0"/>
              <a:t>4)</a:t>
            </a:r>
            <a:r>
              <a:rPr lang="en-IN" dirty="0"/>
              <a:t> Learning the Contributions:</a:t>
            </a:r>
            <a:r>
              <a:rPr lang="en-US" dirty="0"/>
              <a:t>we aim to learn a model that predicts the rating that the active user would assign to another user by adjustment of the weight ω</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people recommendation, users have taste that determines their </a:t>
            </a:r>
            <a:r>
              <a:rPr lang="en-US" dirty="0" err="1"/>
              <a:t>favourites</a:t>
            </a:r>
            <a:r>
              <a:rPr lang="en-US" dirty="0"/>
              <a:t> when they actively make decisions to select other users. At the same time, users are also passively involved in interactions by being selected by other users, which reflects, in some sense, their attractiveness within the social network. In this regard, both the aspects of users’ taste and attractiveness need to be modelled.</a:t>
            </a:r>
          </a:p>
          <a:p>
            <a:pPr marL="0" lvl="0" indent="0" algn="l" rtl="0">
              <a:spcBef>
                <a:spcPts val="0"/>
              </a:spcBef>
              <a:spcAft>
                <a:spcPts val="0"/>
              </a:spcAft>
              <a:buNone/>
            </a:pPr>
            <a:r>
              <a:rPr lang="en-US" dirty="0"/>
              <a:t>Two users are similar in taste (</a:t>
            </a:r>
            <a:r>
              <a:rPr lang="en-US" dirty="0" err="1"/>
              <a:t>ui</a:t>
            </a:r>
            <a:r>
              <a:rPr lang="en-US" dirty="0"/>
              <a:t> t ↔ </a:t>
            </a:r>
            <a:r>
              <a:rPr lang="en-US" dirty="0" err="1"/>
              <a:t>uj</a:t>
            </a:r>
            <a:r>
              <a:rPr lang="en-US" dirty="0"/>
              <a:t>) if they both selected a set of users in common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Evaluation of </a:t>
            </a:r>
            <a:r>
              <a:rPr lang="en-US" dirty="0" err="1"/>
              <a:t>CollabNet</a:t>
            </a:r>
            <a:r>
              <a:rPr lang="en-US" dirty="0"/>
              <a:t> recommendations on datasets from a commercial online social network shows improved performance over standard Collaborative Filtering. </a:t>
            </a:r>
            <a:r>
              <a:rPr lang="en-US" dirty="0" err="1"/>
              <a:t>CollabNet</a:t>
            </a:r>
            <a:r>
              <a:rPr lang="en-US" dirty="0"/>
              <a:t> outperforms others methods in both Precision and Recall.</a:t>
            </a:r>
          </a:p>
          <a:p>
            <a:endParaRPr lang="en-IN" dirty="0"/>
          </a:p>
        </p:txBody>
      </p:sp>
    </p:spTree>
    <p:extLst>
      <p:ext uri="{BB962C8B-B14F-4D97-AF65-F5344CB8AC3E}">
        <p14:creationId xmlns:p14="http://schemas.microsoft.com/office/powerpoint/2010/main" val="269715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ctrTitle"/>
          </p:nvPr>
        </p:nvSpPr>
        <p:spPr>
          <a:xfrm>
            <a:off x="579075" y="374775"/>
            <a:ext cx="78351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Literature Survey -  4 Papers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ctrTitle"/>
          </p:nvPr>
        </p:nvSpPr>
        <p:spPr>
          <a:xfrm>
            <a:off x="579074" y="374763"/>
            <a:ext cx="8376461" cy="1642501"/>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Paper 1:</a:t>
            </a:r>
            <a:r>
              <a:rPr lang="en-US" dirty="0"/>
              <a:t>Music Recommendation Using Collaborative Filtering</a:t>
            </a:r>
            <a:endParaRPr dirty="0">
              <a:solidFill>
                <a:srgbClr val="FF0000"/>
              </a:solidFill>
            </a:endParaRPr>
          </a:p>
        </p:txBody>
      </p:sp>
      <p:sp>
        <p:nvSpPr>
          <p:cNvPr id="326" name="Google Shape;326;p21"/>
          <p:cNvSpPr txBox="1">
            <a:spLocks noGrp="1"/>
          </p:cNvSpPr>
          <p:nvPr>
            <p:ph type="subTitle" idx="1"/>
          </p:nvPr>
        </p:nvSpPr>
        <p:spPr>
          <a:xfrm>
            <a:off x="579075" y="2313113"/>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Year of Publication: 2018</a:t>
            </a:r>
            <a:endParaRPr b="1" dirty="0"/>
          </a:p>
        </p:txBody>
      </p:sp>
      <p:sp>
        <p:nvSpPr>
          <p:cNvPr id="327" name="Google Shape;327;p21"/>
          <p:cNvSpPr txBox="1">
            <a:spLocks noGrp="1"/>
          </p:cNvSpPr>
          <p:nvPr>
            <p:ph type="subTitle" idx="1"/>
          </p:nvPr>
        </p:nvSpPr>
        <p:spPr>
          <a:xfrm>
            <a:off x="579074" y="3073937"/>
            <a:ext cx="7244125" cy="135951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Author : </a:t>
            </a:r>
            <a:r>
              <a:rPr lang="en-IN" b="1" dirty="0" err="1"/>
              <a:t>Vuong</a:t>
            </a:r>
            <a:r>
              <a:rPr lang="en-IN" b="1" dirty="0"/>
              <a:t> </a:t>
            </a:r>
            <a:r>
              <a:rPr lang="en-IN" b="1" dirty="0" err="1"/>
              <a:t>Khuat</a:t>
            </a:r>
            <a:endParaRPr lang="en-IN" b="1"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Link : https://portfolios.cs.earlham.edu/wp-content/uploads/2019/08/final_paper_draft_Vuong.pdf</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22"/>
          <p:cNvSpPr txBox="1">
            <a:spLocks noGrp="1"/>
          </p:cNvSpPr>
          <p:nvPr>
            <p:ph type="subTitle" idx="1"/>
          </p:nvPr>
        </p:nvSpPr>
        <p:spPr>
          <a:xfrm>
            <a:off x="688274" y="76781"/>
            <a:ext cx="8002015" cy="4927987"/>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dirty="0"/>
              <a:t>This paper describes a recommender system for music tracks using collaborative filtering. It is important to build a recommender system using collaborative filtering that not only is accurate but also runs efficiently.</a:t>
            </a:r>
          </a:p>
          <a:p>
            <a:pPr marL="0" lvl="0" indent="0" algn="l" rtl="0">
              <a:spcBef>
                <a:spcPts val="0"/>
              </a:spcBef>
              <a:spcAft>
                <a:spcPts val="0"/>
              </a:spcAft>
              <a:buNone/>
            </a:pPr>
            <a:r>
              <a:rPr lang="en-US" dirty="0"/>
              <a:t>The author attempt to build a recommendation systems for music tracks using collaborative filtering with two optimization methods, dataset rescaling and automatic halting.</a:t>
            </a:r>
          </a:p>
          <a:p>
            <a:pPr marL="0" lvl="0" indent="0" algn="l" rtl="0">
              <a:spcBef>
                <a:spcPts val="0"/>
              </a:spcBef>
              <a:spcAft>
                <a:spcPts val="0"/>
              </a:spcAft>
              <a:buNone/>
            </a:pPr>
            <a:r>
              <a:rPr lang="en-US" b="1" dirty="0"/>
              <a:t>Dataset : </a:t>
            </a:r>
            <a:r>
              <a:rPr lang="en-US" dirty="0"/>
              <a:t>the Echo Nest Taste Profile Subset, which provides play counts of more than 300,000 users for approximately 1 million songs.</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The function takes in the dataset d, a user U, a positive integer N and returns an list that contains N songs that best match U interest. For this, f determines the users who are similar to </a:t>
            </a:r>
            <a:r>
              <a:rPr lang="en-US" dirty="0" err="1"/>
              <a:t>U.Now</a:t>
            </a:r>
            <a:r>
              <a:rPr lang="en-US" dirty="0"/>
              <a:t> , </a:t>
            </a:r>
            <a:r>
              <a:rPr lang="en-US" dirty="0" err="1"/>
              <a:t>Recommandations</a:t>
            </a:r>
            <a:r>
              <a:rPr lang="en-US" dirty="0"/>
              <a:t> are made from a list of Songs to which a proportion of similar users have listened to but U has not.</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To prevent the model from producing too many recommendations, we set the maximum number of recommendations to be 10k, and the songs chosen are the most frequent songs among the list of similar users.</a:t>
            </a:r>
          </a:p>
          <a:p>
            <a:pPr marL="0" lvl="0" indent="0" algn="l" rtl="0">
              <a:spcBef>
                <a:spcPts val="0"/>
              </a:spcBef>
              <a:spcAft>
                <a:spcPts val="0"/>
              </a:spcAft>
              <a:buNone/>
            </a:pPr>
            <a:r>
              <a:rPr lang="en-US" b="1" dirty="0"/>
              <a:t>To reduce the Runtime , the author has implemented 2 features : </a:t>
            </a:r>
          </a:p>
          <a:p>
            <a:pPr marL="0" lvl="0" indent="0" algn="l" rtl="0">
              <a:spcBef>
                <a:spcPts val="0"/>
              </a:spcBef>
              <a:spcAft>
                <a:spcPts val="0"/>
              </a:spcAft>
              <a:buNone/>
            </a:pPr>
            <a:r>
              <a:rPr lang="en-US" dirty="0"/>
              <a:t>Randomly select a subset of the dataset, Halt after finding enough similar users</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at s = 0.4 and m = 1000, we attain the highest values for precision and recall rates at 0.0392 and 0.426, respectively.</a:t>
            </a:r>
            <a:endParaRPr lang="en-US" b="1" dirty="0"/>
          </a:p>
          <a:p>
            <a:pPr marL="0" lvl="0" indent="0" algn="l" rtl="0">
              <a:spcBef>
                <a:spcPts val="0"/>
              </a:spcBef>
              <a:spcAft>
                <a:spcPts val="0"/>
              </a:spcAft>
              <a:buNone/>
            </a:pP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ctrTitle"/>
          </p:nvPr>
        </p:nvSpPr>
        <p:spPr>
          <a:xfrm>
            <a:off x="579075" y="374775"/>
            <a:ext cx="8564926"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Paper 2:</a:t>
            </a:r>
            <a:r>
              <a:rPr lang="en-US" dirty="0"/>
              <a:t> Music Recommendation System using Content and Collaborative Filtering Methods </a:t>
            </a:r>
            <a:endParaRPr dirty="0"/>
          </a:p>
        </p:txBody>
      </p:sp>
      <p:sp>
        <p:nvSpPr>
          <p:cNvPr id="352" name="Google Shape;352;p25"/>
          <p:cNvSpPr txBox="1">
            <a:spLocks noGrp="1"/>
          </p:cNvSpPr>
          <p:nvPr>
            <p:ph type="subTitle" idx="1"/>
          </p:nvPr>
        </p:nvSpPr>
        <p:spPr>
          <a:xfrm>
            <a:off x="688275" y="2307950"/>
            <a:ext cx="8756514" cy="2129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lang="en-IN" b="1"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Year of Publication : 2021</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Author : </a:t>
            </a:r>
            <a:r>
              <a:rPr lang="en-IN" dirty="0"/>
              <a:t>Sheela </a:t>
            </a:r>
            <a:r>
              <a:rPr lang="en-IN" dirty="0" err="1"/>
              <a:t>Kathavate</a:t>
            </a:r>
            <a:r>
              <a:rPr lang="en-IN" dirty="0"/>
              <a:t> </a:t>
            </a:r>
            <a:endParaRPr lang="en-IN" b="1"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Link : https://www.ijert.org/research/music-recommendation-system-using-content-and-collaborative-filtering-methods-IJERTV10IS020071.pdf</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28"/>
          <p:cNvSpPr txBox="1">
            <a:spLocks noGrp="1"/>
          </p:cNvSpPr>
          <p:nvPr>
            <p:ph type="subTitle" idx="1"/>
          </p:nvPr>
        </p:nvSpPr>
        <p:spPr>
          <a:xfrm>
            <a:off x="324853" y="0"/>
            <a:ext cx="8626642" cy="4920916"/>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dirty="0"/>
              <a:t>The hybrid approach used here involves individual implementation of collaborative and content-based methods and aggregation of their predictions to generate recommendations.</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A generic consolidative model that is the assimilation of both content based and collaborative characteristics is proposed</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The main objective of this work is to develop an application for music recommendations. The application allows users to select and listen to the songs available in the device. Whenever a user listens to a particular song, a log is created. In order to suggest songs to the users, They used various strategies to implement recommendation engine. The main motive of this Proposed System is extending the capabilities of the traditional recommendation System.</a:t>
            </a:r>
            <a:endParaRPr lang="en-US" b="1" dirty="0"/>
          </a:p>
          <a:p>
            <a:pPr marL="0" lvl="0" indent="0" algn="l" rtl="0">
              <a:spcBef>
                <a:spcPts val="0"/>
              </a:spcBef>
              <a:spcAft>
                <a:spcPts val="0"/>
              </a:spcAft>
              <a:buNone/>
            </a:pPr>
            <a:endParaRPr lang="en-US" b="1" dirty="0"/>
          </a:p>
          <a:p>
            <a:pPr marL="0" indent="0"/>
            <a:r>
              <a:rPr lang="en-US" dirty="0"/>
              <a:t>The experimentation is done using twenty artists</a:t>
            </a: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In this experiment, we were able to make a music recommendation system using a hybrid approach of collaborative and content filtering. They  were able to play and recommend songs in four languages covering more than forty artists. To improvise the system, They  asked the users about their preferences and we also provided them with playlists of popular and latest songs. We have tested the system with at least twenty users and the results shown were quite promising. We received an accuracy of 96% on the music recommendation system</a:t>
            </a:r>
          </a:p>
          <a:p>
            <a:pPr marL="0" lvl="0" indent="0" algn="l" rtl="0">
              <a:spcBef>
                <a:spcPts val="0"/>
              </a:spcBef>
              <a:spcAft>
                <a:spcPts val="0"/>
              </a:spcAf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9"/>
          <p:cNvSpPr txBox="1">
            <a:spLocks noGrp="1"/>
          </p:cNvSpPr>
          <p:nvPr>
            <p:ph type="ctrTitle"/>
          </p:nvPr>
        </p:nvSpPr>
        <p:spPr>
          <a:xfrm>
            <a:off x="132624" y="374775"/>
            <a:ext cx="8941574"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Paper 3:</a:t>
            </a:r>
            <a:r>
              <a:rPr lang="en-US" dirty="0"/>
              <a:t>A Model based Music Recommender System using Collaborative Filtering Technique</a:t>
            </a:r>
            <a:r>
              <a:rPr lang="en" dirty="0"/>
              <a:t> </a:t>
            </a:r>
            <a:endParaRPr dirty="0"/>
          </a:p>
        </p:txBody>
      </p:sp>
      <p:sp>
        <p:nvSpPr>
          <p:cNvPr id="376" name="Google Shape;376;p29"/>
          <p:cNvSpPr txBox="1">
            <a:spLocks noGrp="1"/>
          </p:cNvSpPr>
          <p:nvPr>
            <p:ph type="subTitle" idx="1"/>
          </p:nvPr>
        </p:nvSpPr>
        <p:spPr>
          <a:xfrm>
            <a:off x="688275" y="2307950"/>
            <a:ext cx="7495200" cy="212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b="1"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Year of Publication : 2019</a:t>
            </a:r>
          </a:p>
          <a:p>
            <a:pPr marL="0" lvl="0" indent="0" algn="l" rtl="0">
              <a:spcBef>
                <a:spcPts val="0"/>
              </a:spcBef>
              <a:spcAft>
                <a:spcPts val="0"/>
              </a:spcAft>
              <a:buNone/>
            </a:pPr>
            <a:r>
              <a:rPr lang="en-IN" b="1" dirty="0"/>
              <a:t>Authors : </a:t>
            </a:r>
            <a:r>
              <a:rPr lang="en-IN" dirty="0"/>
              <a:t>Adi </a:t>
            </a:r>
            <a:r>
              <a:rPr lang="en-IN" dirty="0" err="1"/>
              <a:t>Riyan</a:t>
            </a:r>
            <a:r>
              <a:rPr lang="en-IN" dirty="0"/>
              <a:t> </a:t>
            </a:r>
            <a:r>
              <a:rPr lang="en-IN" dirty="0" err="1"/>
              <a:t>Prasetya</a:t>
            </a:r>
            <a:r>
              <a:rPr lang="en-IN" dirty="0"/>
              <a:t>, Desi </a:t>
            </a:r>
            <a:r>
              <a:rPr lang="en-IN" dirty="0" err="1"/>
              <a:t>Ramayanti</a:t>
            </a:r>
            <a:r>
              <a:rPr lang="en-IN" dirty="0"/>
              <a:t> </a:t>
            </a:r>
            <a:endParaRPr lang="en-IN" b="1"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Link : https://www.ijcaonline.org/archives/volume181/number36/prasetya-2019-ijca-918320.pdf</a:t>
            </a:r>
            <a:endParaRPr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p30"/>
          <p:cNvSpPr txBox="1">
            <a:spLocks noGrp="1"/>
          </p:cNvSpPr>
          <p:nvPr>
            <p:ph type="subTitle" idx="1"/>
          </p:nvPr>
        </p:nvSpPr>
        <p:spPr>
          <a:xfrm>
            <a:off x="223364" y="-1"/>
            <a:ext cx="8585589" cy="508853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the recommendation mechanisms predicts the relevance between the users and items and thereby generates a ranking list of items.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taste profile will be developed for each user with the individual taste in music. It’s created based on the frequency of playing to a song, whether the user skipped tracks or not which works as thumbs up and down and with explorations.</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This model leads to an alternating least squares optimization process, where the item and user vectors are initialized at the beginning. Then the item vectors are fixed and solved for optimal user vectors, by taking the derivate of the min function, setting equal zero and solving</a:t>
            </a:r>
          </a:p>
          <a:p>
            <a:pPr marL="0" lvl="0" indent="0" algn="l" rtl="0">
              <a:spcBef>
                <a:spcPts val="0"/>
              </a:spcBef>
              <a:spcAft>
                <a:spcPts val="0"/>
              </a:spcAft>
              <a:buNone/>
            </a:pPr>
            <a:r>
              <a:rPr lang="en-US" dirty="0"/>
              <a:t>(2). The user vectors are fixed and solved for optimal item vectors </a:t>
            </a:r>
          </a:p>
          <a:p>
            <a:pPr marL="0" lvl="0" indent="0" algn="l" rtl="0">
              <a:spcBef>
                <a:spcPts val="0"/>
              </a:spcBef>
              <a:spcAft>
                <a:spcPts val="0"/>
              </a:spcAft>
              <a:buNone/>
            </a:pPr>
            <a:r>
              <a:rPr lang="en-US" dirty="0"/>
              <a:t>(3). This procedure will be repeated until it converges.</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They have also Implemented </a:t>
            </a:r>
            <a:r>
              <a:rPr lang="en-US" dirty="0"/>
              <a:t>the feedback  loop, where the collected output information is sent back to the input and adjusts by the </a:t>
            </a:r>
            <a:r>
              <a:rPr lang="en-US" dirty="0" err="1"/>
              <a:t>behaviors.These</a:t>
            </a:r>
            <a:r>
              <a:rPr lang="en-US" dirty="0"/>
              <a:t> process is called feedback control by error, because the system controls the behavior and eliminates errors.</a:t>
            </a:r>
          </a:p>
          <a:p>
            <a:pPr marL="0" lvl="0" indent="0" algn="l" rtl="0">
              <a:spcBef>
                <a:spcPts val="0"/>
              </a:spcBef>
              <a:spcAft>
                <a:spcPts val="0"/>
              </a:spcAft>
              <a:buNone/>
            </a:pPr>
            <a:r>
              <a:rPr lang="en-US" dirty="0"/>
              <a:t>The system detects and analyses information after a learning research and reflects the given information</a:t>
            </a: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1"/>
          <p:cNvSpPr txBox="1">
            <a:spLocks noGrp="1"/>
          </p:cNvSpPr>
          <p:nvPr>
            <p:ph type="ctrTitle"/>
          </p:nvPr>
        </p:nvSpPr>
        <p:spPr>
          <a:xfrm>
            <a:off x="69802" y="374775"/>
            <a:ext cx="8976475" cy="1844914"/>
          </a:xfrm>
          <a:prstGeom prst="rect">
            <a:avLst/>
          </a:prstGeom>
        </p:spPr>
        <p:txBody>
          <a:bodyPr spcFirstLastPara="1" wrap="square" lIns="91425" tIns="91425" rIns="91425" bIns="91425" anchor="ctr" anchorCtr="0">
            <a:normAutofit/>
          </a:bodyPr>
          <a:lstStyle/>
          <a:p>
            <a:r>
              <a:rPr lang="en" dirty="0"/>
              <a:t>Paper 4:</a:t>
            </a:r>
            <a:r>
              <a:rPr lang="en-US" b="1" i="0" dirty="0">
                <a:solidFill>
                  <a:srgbClr val="333333"/>
                </a:solidFill>
                <a:effectLst/>
                <a:latin typeface="Arial" panose="020B0604020202020204" pitchFamily="34" charset="0"/>
              </a:rPr>
              <a:t>Learning Collaborative Filtering and Its Application to People to People Recommendation in Social Networks</a:t>
            </a:r>
            <a:endParaRPr dirty="0"/>
          </a:p>
        </p:txBody>
      </p:sp>
      <p:sp>
        <p:nvSpPr>
          <p:cNvPr id="388" name="Google Shape;388;p31"/>
          <p:cNvSpPr txBox="1">
            <a:spLocks noGrp="1"/>
          </p:cNvSpPr>
          <p:nvPr>
            <p:ph type="subTitle" idx="1"/>
          </p:nvPr>
        </p:nvSpPr>
        <p:spPr>
          <a:xfrm>
            <a:off x="688275" y="2307950"/>
            <a:ext cx="7495200" cy="212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b="1" dirty="0"/>
              <a:t>Year of Publication : 2010</a:t>
            </a:r>
          </a:p>
          <a:p>
            <a:pPr marL="0" lvl="0" indent="0" algn="l" rtl="0">
              <a:spcBef>
                <a:spcPts val="0"/>
              </a:spcBef>
              <a:spcAft>
                <a:spcPts val="0"/>
              </a:spcAft>
              <a:buNone/>
            </a:pPr>
            <a:r>
              <a:rPr lang="en-IN" b="1" dirty="0"/>
              <a:t>Authors : </a:t>
            </a:r>
            <a:r>
              <a:rPr lang="en-IN" dirty="0" err="1">
                <a:solidFill>
                  <a:srgbClr val="333333"/>
                </a:solidFill>
                <a:latin typeface="Arial" panose="020B0604020202020204" pitchFamily="34" charset="0"/>
              </a:rPr>
              <a:t>Xiongcai</a:t>
            </a:r>
            <a:r>
              <a:rPr lang="en-IN" dirty="0">
                <a:solidFill>
                  <a:srgbClr val="333333"/>
                </a:solidFill>
                <a:latin typeface="Arial" panose="020B0604020202020204" pitchFamily="34" charset="0"/>
              </a:rPr>
              <a:t> Cai,</a:t>
            </a:r>
            <a:r>
              <a:rPr lang="en-IN" dirty="0">
                <a:solidFill>
                  <a:srgbClr val="006699"/>
                </a:solidFill>
                <a:latin typeface="Arial" panose="020B0604020202020204" pitchFamily="34" charset="0"/>
              </a:rPr>
              <a:t> </a:t>
            </a:r>
            <a:r>
              <a:rPr lang="en-IN" dirty="0">
                <a:solidFill>
                  <a:schemeClr val="bg2">
                    <a:lumMod val="50000"/>
                  </a:schemeClr>
                </a:solidFill>
                <a:latin typeface="Arial" panose="020B0604020202020204" pitchFamily="34" charset="0"/>
              </a:rPr>
              <a:t>Michael Bain</a:t>
            </a:r>
            <a:r>
              <a:rPr lang="en-IN" dirty="0">
                <a:solidFill>
                  <a:srgbClr val="333333"/>
                </a:solidFill>
                <a:latin typeface="Arial" panose="020B0604020202020204" pitchFamily="34" charset="0"/>
              </a:rPr>
              <a:t>,</a:t>
            </a:r>
            <a:r>
              <a:rPr lang="en-IN" dirty="0">
                <a:solidFill>
                  <a:srgbClr val="006699"/>
                </a:solidFill>
                <a:latin typeface="Arial" panose="020B0604020202020204" pitchFamily="34" charset="0"/>
              </a:rPr>
              <a:t> </a:t>
            </a:r>
            <a:r>
              <a:rPr lang="en-IN" dirty="0">
                <a:solidFill>
                  <a:schemeClr val="bg2">
                    <a:lumMod val="50000"/>
                  </a:schemeClr>
                </a:solidFill>
                <a:latin typeface="Arial" panose="020B0604020202020204" pitchFamily="34" charset="0"/>
              </a:rPr>
              <a:t>Alfred Krzywicki</a:t>
            </a:r>
            <a:endParaRPr lang="en-IN" b="1" dirty="0">
              <a:solidFill>
                <a:schemeClr val="bg2">
                  <a:lumMod val="50000"/>
                </a:schemeClr>
              </a:solidFill>
            </a:endParaRP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Link : https://ieeexplore.ieee.org/abstract/document/5694032</a:t>
            </a:r>
            <a:endParaRPr b="1"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1292</Words>
  <Application>Microsoft Office PowerPoint</Application>
  <PresentationFormat>On-screen Show (16:9)</PresentationFormat>
  <Paragraphs>76</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Nunito</vt:lpstr>
      <vt:lpstr>Times New Roman</vt:lpstr>
      <vt:lpstr>Maven Pro</vt:lpstr>
      <vt:lpstr>Arial</vt:lpstr>
      <vt:lpstr>Momentum</vt:lpstr>
      <vt:lpstr>Literature Survey  </vt:lpstr>
      <vt:lpstr>Literature Survey -  4 Papers</vt:lpstr>
      <vt:lpstr>Paper 1:Music Recommendation Using Collaborative Filtering</vt:lpstr>
      <vt:lpstr>PowerPoint Presentation</vt:lpstr>
      <vt:lpstr>Paper 2: Music Recommendation System using Content and Collaborative Filtering Methods </vt:lpstr>
      <vt:lpstr>PowerPoint Presentation</vt:lpstr>
      <vt:lpstr>Paper 3:A Model based Music Recommender System using Collaborative Filtering Technique </vt:lpstr>
      <vt:lpstr>PowerPoint Presentation</vt:lpstr>
      <vt:lpstr>Paper 4:Learning Collaborative Filtering and Its Application to People to People Recommendation in Social Networks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  </dc:title>
  <cp:lastModifiedBy>sundeep A</cp:lastModifiedBy>
  <cp:revision>4</cp:revision>
  <dcterms:modified xsi:type="dcterms:W3CDTF">2022-11-15T02:43:42Z</dcterms:modified>
</cp:coreProperties>
</file>