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403" r:id="rId3"/>
    <p:sldId id="414" r:id="rId4"/>
    <p:sldId id="415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274" r:id="rId14"/>
    <p:sldId id="308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2" r:id="rId23"/>
    <p:sldId id="413" r:id="rId24"/>
    <p:sldId id="310" r:id="rId25"/>
    <p:sldId id="311" r:id="rId26"/>
    <p:sldId id="284" r:id="rId27"/>
    <p:sldId id="285" r:id="rId28"/>
    <p:sldId id="312" r:id="rId29"/>
    <p:sldId id="4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9188B-8864-4463-824F-7B2CAED050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25B42F-13DF-46CD-A580-38B96F43D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 is a case-sensitive language.   A ≠ a</a:t>
          </a:r>
        </a:p>
      </dgm:t>
    </dgm:pt>
    <dgm:pt modelId="{B578F74D-7E7B-42F4-91BF-FD022045CB89}" type="parTrans" cxnId="{21C0ADD0-119A-4052-80A7-2C2CC716A4D6}">
      <dgm:prSet/>
      <dgm:spPr/>
      <dgm:t>
        <a:bodyPr/>
        <a:lstStyle/>
        <a:p>
          <a:endParaRPr lang="en-US"/>
        </a:p>
      </dgm:t>
    </dgm:pt>
    <dgm:pt modelId="{F2CD06B9-1766-4958-9F49-460049B87783}" type="sibTrans" cxnId="{21C0ADD0-119A-4052-80A7-2C2CC716A4D6}">
      <dgm:prSet/>
      <dgm:spPr/>
      <dgm:t>
        <a:bodyPr/>
        <a:lstStyle/>
        <a:p>
          <a:endParaRPr lang="en-US"/>
        </a:p>
      </dgm:t>
    </dgm:pt>
    <dgm:pt modelId="{02452B1D-E04A-49E5-8C12-EBDB70C36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Java programs must be stored in a file with a .java file extension.</a:t>
          </a:r>
        </a:p>
      </dgm:t>
    </dgm:pt>
    <dgm:pt modelId="{0E1EC8E7-2609-43E8-A906-811CBAFD98B4}" type="parTrans" cxnId="{617DAC8C-ABF5-4BF5-9913-46C2568F894F}">
      <dgm:prSet/>
      <dgm:spPr/>
      <dgm:t>
        <a:bodyPr/>
        <a:lstStyle/>
        <a:p>
          <a:endParaRPr lang="en-US"/>
        </a:p>
      </dgm:t>
    </dgm:pt>
    <dgm:pt modelId="{6CCAC55C-C760-4003-A063-A3811421DEE5}" type="sibTrans" cxnId="{617DAC8C-ABF5-4BF5-9913-46C2568F894F}">
      <dgm:prSet/>
      <dgm:spPr/>
      <dgm:t>
        <a:bodyPr/>
        <a:lstStyle/>
        <a:p>
          <a:endParaRPr lang="en-US"/>
        </a:p>
      </dgm:t>
    </dgm:pt>
    <dgm:pt modelId="{CE49798A-ECA8-4C9C-AB2B-6EC6B4142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Comments are ignored by the compiler.</a:t>
          </a:r>
        </a:p>
      </dgm:t>
    </dgm:pt>
    <dgm:pt modelId="{2078DB83-2FFD-469E-A287-D1800DEEF51A}" type="parTrans" cxnId="{7124B090-681A-4D2D-9828-FE93CDD451B1}">
      <dgm:prSet/>
      <dgm:spPr/>
      <dgm:t>
        <a:bodyPr/>
        <a:lstStyle/>
        <a:p>
          <a:endParaRPr lang="en-US"/>
        </a:p>
      </dgm:t>
    </dgm:pt>
    <dgm:pt modelId="{47E41F41-98CF-4F7D-BC57-30257ADC4899}" type="sibTrans" cxnId="{7124B090-681A-4D2D-9828-FE93CDD451B1}">
      <dgm:prSet/>
      <dgm:spPr/>
      <dgm:t>
        <a:bodyPr/>
        <a:lstStyle/>
        <a:p>
          <a:endParaRPr lang="en-US"/>
        </a:p>
      </dgm:t>
    </dgm:pt>
    <dgm:pt modelId="{E18E14FF-7987-4A9A-82A3-C92DEF6E2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a .java file has a public class, the class must have the same name as the file.</a:t>
          </a:r>
        </a:p>
      </dgm:t>
    </dgm:pt>
    <dgm:pt modelId="{9EBD5F0D-048A-4CFA-8F6D-95F64291603F}" type="parTrans" cxnId="{22C579EA-D4A7-4B8D-9CBF-DCC7806F75DC}">
      <dgm:prSet/>
      <dgm:spPr/>
      <dgm:t>
        <a:bodyPr/>
        <a:lstStyle/>
        <a:p>
          <a:endParaRPr lang="en-US"/>
        </a:p>
      </dgm:t>
    </dgm:pt>
    <dgm:pt modelId="{FAA6DA07-FC0E-4A7C-8A98-EAFC7D995289}" type="sibTrans" cxnId="{22C579EA-D4A7-4B8D-9CBF-DCC7806F75DC}">
      <dgm:prSet/>
      <dgm:spPr/>
      <dgm:t>
        <a:bodyPr/>
        <a:lstStyle/>
        <a:p>
          <a:endParaRPr lang="en-US"/>
        </a:p>
      </dgm:t>
    </dgm:pt>
    <dgm:pt modelId="{BD9B684D-41A5-41DF-958B-CA84D52F3D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applications must have a main method.</a:t>
          </a:r>
        </a:p>
      </dgm:t>
    </dgm:pt>
    <dgm:pt modelId="{4D0E6F01-C1E3-48F5-B750-B7477C702832}" type="parTrans" cxnId="{001ED938-2028-4518-8B23-78F652C77958}">
      <dgm:prSet/>
      <dgm:spPr/>
      <dgm:t>
        <a:bodyPr/>
        <a:lstStyle/>
        <a:p>
          <a:endParaRPr lang="en-US"/>
        </a:p>
      </dgm:t>
    </dgm:pt>
    <dgm:pt modelId="{741A976B-F3EF-4866-BB10-25DBC468C7D7}" type="sibTrans" cxnId="{001ED938-2028-4518-8B23-78F652C77958}">
      <dgm:prSet/>
      <dgm:spPr/>
      <dgm:t>
        <a:bodyPr/>
        <a:lstStyle/>
        <a:p>
          <a:endParaRPr lang="en-US"/>
        </a:p>
      </dgm:t>
    </dgm:pt>
    <dgm:pt modelId="{0099D5A3-255A-4EBB-A1A4-47B64C4762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every left brace, or opening brace, there must be a corresponding right brace, or closing brace.</a:t>
          </a:r>
        </a:p>
      </dgm:t>
    </dgm:pt>
    <dgm:pt modelId="{0E7887B0-ADAD-44C1-8129-8E94E130CAC0}" type="parTrans" cxnId="{08E62B90-B8A2-4335-9334-2D1A1D7AB841}">
      <dgm:prSet/>
      <dgm:spPr/>
      <dgm:t>
        <a:bodyPr/>
        <a:lstStyle/>
        <a:p>
          <a:endParaRPr lang="en-US"/>
        </a:p>
      </dgm:t>
    </dgm:pt>
    <dgm:pt modelId="{BC8B729F-CBB9-472F-B57B-6C6DD515D551}" type="sibTrans" cxnId="{08E62B90-B8A2-4335-9334-2D1A1D7AB841}">
      <dgm:prSet/>
      <dgm:spPr/>
      <dgm:t>
        <a:bodyPr/>
        <a:lstStyle/>
        <a:p>
          <a:endParaRPr lang="en-US"/>
        </a:p>
      </dgm:t>
    </dgm:pt>
    <dgm:pt modelId="{B32DE1D2-E3CA-415C-AAD9-D331865E0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Statements are terminated with semicolons, but comments, class headers, method headers, and  braces are not.</a:t>
          </a:r>
        </a:p>
      </dgm:t>
    </dgm:pt>
    <dgm:pt modelId="{43519622-8963-4FBF-BD8D-CFC4CE020248}" type="parTrans" cxnId="{1310A0FF-F823-47C9-9D7F-96F45866B721}">
      <dgm:prSet/>
      <dgm:spPr/>
      <dgm:t>
        <a:bodyPr/>
        <a:lstStyle/>
        <a:p>
          <a:endParaRPr lang="en-US"/>
        </a:p>
      </dgm:t>
    </dgm:pt>
    <dgm:pt modelId="{4362F2F4-5A4E-477B-B6E8-32D439C006C3}" type="sibTrans" cxnId="{1310A0FF-F823-47C9-9D7F-96F45866B721}">
      <dgm:prSet/>
      <dgm:spPr/>
      <dgm:t>
        <a:bodyPr/>
        <a:lstStyle/>
        <a:p>
          <a:endParaRPr lang="en-US"/>
        </a:p>
      </dgm:t>
    </dgm:pt>
    <dgm:pt modelId="{5A38E65F-A742-42F6-8AFD-586E9F66A506}" type="pres">
      <dgm:prSet presAssocID="{7B49188B-8864-4463-824F-7B2CAED0505B}" presName="root" presStyleCnt="0">
        <dgm:presLayoutVars>
          <dgm:dir/>
          <dgm:resizeHandles val="exact"/>
        </dgm:presLayoutVars>
      </dgm:prSet>
      <dgm:spPr/>
    </dgm:pt>
    <dgm:pt modelId="{4B2DAE91-229D-48F3-A018-73B08E82C46C}" type="pres">
      <dgm:prSet presAssocID="{0225B42F-13DF-46CD-A580-38B96F43D69E}" presName="compNode" presStyleCnt="0"/>
      <dgm:spPr/>
    </dgm:pt>
    <dgm:pt modelId="{1D717E07-5003-4B8B-9D3F-AED4389975EA}" type="pres">
      <dgm:prSet presAssocID="{0225B42F-13DF-46CD-A580-38B96F43D69E}" presName="bgRect" presStyleLbl="bgShp" presStyleIdx="0" presStyleCnt="7"/>
      <dgm:spPr/>
    </dgm:pt>
    <dgm:pt modelId="{A5E5408B-8E38-4FE3-8D4C-548E65778A3E}" type="pres">
      <dgm:prSet presAssocID="{0225B42F-13DF-46CD-A580-38B96F43D69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A382436-84CF-493E-929D-1CFECA0C9DFC}" type="pres">
      <dgm:prSet presAssocID="{0225B42F-13DF-46CD-A580-38B96F43D69E}" presName="spaceRect" presStyleCnt="0"/>
      <dgm:spPr/>
    </dgm:pt>
    <dgm:pt modelId="{036E3EDB-05BC-4953-A5FE-D474DB8FAD3D}" type="pres">
      <dgm:prSet presAssocID="{0225B42F-13DF-46CD-A580-38B96F43D69E}" presName="parTx" presStyleLbl="revTx" presStyleIdx="0" presStyleCnt="7">
        <dgm:presLayoutVars>
          <dgm:chMax val="0"/>
          <dgm:chPref val="0"/>
        </dgm:presLayoutVars>
      </dgm:prSet>
      <dgm:spPr/>
    </dgm:pt>
    <dgm:pt modelId="{12219C68-245A-4BAE-ABE2-E52014F1BC28}" type="pres">
      <dgm:prSet presAssocID="{F2CD06B9-1766-4958-9F49-460049B87783}" presName="sibTrans" presStyleCnt="0"/>
      <dgm:spPr/>
    </dgm:pt>
    <dgm:pt modelId="{4DD26953-956F-45E9-9C4E-367E50143463}" type="pres">
      <dgm:prSet presAssocID="{02452B1D-E04A-49E5-8C12-EBDB70C36F1C}" presName="compNode" presStyleCnt="0"/>
      <dgm:spPr/>
    </dgm:pt>
    <dgm:pt modelId="{9D393D95-D424-45C8-9534-F178F50049D1}" type="pres">
      <dgm:prSet presAssocID="{02452B1D-E04A-49E5-8C12-EBDB70C36F1C}" presName="bgRect" presStyleLbl="bgShp" presStyleIdx="1" presStyleCnt="7"/>
      <dgm:spPr/>
    </dgm:pt>
    <dgm:pt modelId="{E827A325-80B4-4BB2-B995-7BDE96D68FF3}" type="pres">
      <dgm:prSet presAssocID="{02452B1D-E04A-49E5-8C12-EBDB70C36F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1971DF3-7F6D-4C25-AA36-A8BCB436E205}" type="pres">
      <dgm:prSet presAssocID="{02452B1D-E04A-49E5-8C12-EBDB70C36F1C}" presName="spaceRect" presStyleCnt="0"/>
      <dgm:spPr/>
    </dgm:pt>
    <dgm:pt modelId="{55A0E3B3-B243-496F-8155-C63DFEB90530}" type="pres">
      <dgm:prSet presAssocID="{02452B1D-E04A-49E5-8C12-EBDB70C36F1C}" presName="parTx" presStyleLbl="revTx" presStyleIdx="1" presStyleCnt="7">
        <dgm:presLayoutVars>
          <dgm:chMax val="0"/>
          <dgm:chPref val="0"/>
        </dgm:presLayoutVars>
      </dgm:prSet>
      <dgm:spPr/>
    </dgm:pt>
    <dgm:pt modelId="{3414C574-E144-462D-A9D4-12DB24CCA277}" type="pres">
      <dgm:prSet presAssocID="{6CCAC55C-C760-4003-A063-A3811421DEE5}" presName="sibTrans" presStyleCnt="0"/>
      <dgm:spPr/>
    </dgm:pt>
    <dgm:pt modelId="{EA1A79F0-C4F3-4626-A78D-3DA08CA564EB}" type="pres">
      <dgm:prSet presAssocID="{CE49798A-ECA8-4C9C-AB2B-6EC6B414235F}" presName="compNode" presStyleCnt="0"/>
      <dgm:spPr/>
    </dgm:pt>
    <dgm:pt modelId="{7ECFDA7D-685C-4948-A1C5-65DDA7F3BD43}" type="pres">
      <dgm:prSet presAssocID="{CE49798A-ECA8-4C9C-AB2B-6EC6B414235F}" presName="bgRect" presStyleLbl="bgShp" presStyleIdx="2" presStyleCnt="7"/>
      <dgm:spPr/>
    </dgm:pt>
    <dgm:pt modelId="{E5A25E7F-E7A0-4009-AF71-682C41DD6776}" type="pres">
      <dgm:prSet presAssocID="{CE49798A-ECA8-4C9C-AB2B-6EC6B414235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029E845-0002-4466-BE8A-25C78004C143}" type="pres">
      <dgm:prSet presAssocID="{CE49798A-ECA8-4C9C-AB2B-6EC6B414235F}" presName="spaceRect" presStyleCnt="0"/>
      <dgm:spPr/>
    </dgm:pt>
    <dgm:pt modelId="{4B3172D0-7649-483F-A666-1CE0C96F19AE}" type="pres">
      <dgm:prSet presAssocID="{CE49798A-ECA8-4C9C-AB2B-6EC6B414235F}" presName="parTx" presStyleLbl="revTx" presStyleIdx="2" presStyleCnt="7">
        <dgm:presLayoutVars>
          <dgm:chMax val="0"/>
          <dgm:chPref val="0"/>
        </dgm:presLayoutVars>
      </dgm:prSet>
      <dgm:spPr/>
    </dgm:pt>
    <dgm:pt modelId="{54F5AAB7-D6DD-4C3C-B61B-8F695595E019}" type="pres">
      <dgm:prSet presAssocID="{47E41F41-98CF-4F7D-BC57-30257ADC4899}" presName="sibTrans" presStyleCnt="0"/>
      <dgm:spPr/>
    </dgm:pt>
    <dgm:pt modelId="{A8F8C15A-0C6D-4022-810B-56FDBB36FBA2}" type="pres">
      <dgm:prSet presAssocID="{E18E14FF-7987-4A9A-82A3-C92DEF6E20B1}" presName="compNode" presStyleCnt="0"/>
      <dgm:spPr/>
    </dgm:pt>
    <dgm:pt modelId="{2FF510F4-5FBA-40E9-AFC0-9578A5B6F7C2}" type="pres">
      <dgm:prSet presAssocID="{E18E14FF-7987-4A9A-82A3-C92DEF6E20B1}" presName="bgRect" presStyleLbl="bgShp" presStyleIdx="3" presStyleCnt="7"/>
      <dgm:spPr/>
    </dgm:pt>
    <dgm:pt modelId="{BAB4FD46-D845-4051-AC19-AFDE4BFAEA45}" type="pres">
      <dgm:prSet presAssocID="{E18E14FF-7987-4A9A-82A3-C92DEF6E20B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346838B-11B2-4E29-81CE-CF1DCA30F3E1}" type="pres">
      <dgm:prSet presAssocID="{E18E14FF-7987-4A9A-82A3-C92DEF6E20B1}" presName="spaceRect" presStyleCnt="0"/>
      <dgm:spPr/>
    </dgm:pt>
    <dgm:pt modelId="{8EDE4F62-6F92-4FF7-A2F3-E5A078BA7AF5}" type="pres">
      <dgm:prSet presAssocID="{E18E14FF-7987-4A9A-82A3-C92DEF6E20B1}" presName="parTx" presStyleLbl="revTx" presStyleIdx="3" presStyleCnt="7">
        <dgm:presLayoutVars>
          <dgm:chMax val="0"/>
          <dgm:chPref val="0"/>
        </dgm:presLayoutVars>
      </dgm:prSet>
      <dgm:spPr/>
    </dgm:pt>
    <dgm:pt modelId="{651AE3C5-CB7B-4098-B3C3-F53C0641650F}" type="pres">
      <dgm:prSet presAssocID="{FAA6DA07-FC0E-4A7C-8A98-EAFC7D995289}" presName="sibTrans" presStyleCnt="0"/>
      <dgm:spPr/>
    </dgm:pt>
    <dgm:pt modelId="{8FB68E4F-E118-4AC1-A2F9-15D8C73BEA4F}" type="pres">
      <dgm:prSet presAssocID="{BD9B684D-41A5-41DF-958B-CA84D52F3DF3}" presName="compNode" presStyleCnt="0"/>
      <dgm:spPr/>
    </dgm:pt>
    <dgm:pt modelId="{05011B58-DFF7-4EFB-A3C4-A67AEBE02FD8}" type="pres">
      <dgm:prSet presAssocID="{BD9B684D-41A5-41DF-958B-CA84D52F3DF3}" presName="bgRect" presStyleLbl="bgShp" presStyleIdx="4" presStyleCnt="7"/>
      <dgm:spPr/>
    </dgm:pt>
    <dgm:pt modelId="{AE6D1E4E-7A22-4EDC-823F-FB9BFA34D5AE}" type="pres">
      <dgm:prSet presAssocID="{BD9B684D-41A5-41DF-958B-CA84D52F3DF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C4C6EAF-CF4D-4D8C-B6E2-22E3426091A2}" type="pres">
      <dgm:prSet presAssocID="{BD9B684D-41A5-41DF-958B-CA84D52F3DF3}" presName="spaceRect" presStyleCnt="0"/>
      <dgm:spPr/>
    </dgm:pt>
    <dgm:pt modelId="{E58A9814-C592-4773-B9B8-EFEB7064DC96}" type="pres">
      <dgm:prSet presAssocID="{BD9B684D-41A5-41DF-958B-CA84D52F3DF3}" presName="parTx" presStyleLbl="revTx" presStyleIdx="4" presStyleCnt="7">
        <dgm:presLayoutVars>
          <dgm:chMax val="0"/>
          <dgm:chPref val="0"/>
        </dgm:presLayoutVars>
      </dgm:prSet>
      <dgm:spPr/>
    </dgm:pt>
    <dgm:pt modelId="{FE87876A-5E04-449D-AEBC-83C51D6AF36B}" type="pres">
      <dgm:prSet presAssocID="{741A976B-F3EF-4866-BB10-25DBC468C7D7}" presName="sibTrans" presStyleCnt="0"/>
      <dgm:spPr/>
    </dgm:pt>
    <dgm:pt modelId="{04EB6366-2DBB-4DD0-92F2-339A65EB2767}" type="pres">
      <dgm:prSet presAssocID="{0099D5A3-255A-4EBB-A1A4-47B64C4762E2}" presName="compNode" presStyleCnt="0"/>
      <dgm:spPr/>
    </dgm:pt>
    <dgm:pt modelId="{F40BE998-FDD2-41D4-B682-BF530197DA85}" type="pres">
      <dgm:prSet presAssocID="{0099D5A3-255A-4EBB-A1A4-47B64C4762E2}" presName="bgRect" presStyleLbl="bgShp" presStyleIdx="5" presStyleCnt="7"/>
      <dgm:spPr/>
    </dgm:pt>
    <dgm:pt modelId="{14C75C08-4DB1-46D7-B633-BB4CC73EACC8}" type="pres">
      <dgm:prSet presAssocID="{0099D5A3-255A-4EBB-A1A4-47B64C4762E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54F8B4F5-D3A7-410A-9E3C-0C3F56F66C34}" type="pres">
      <dgm:prSet presAssocID="{0099D5A3-255A-4EBB-A1A4-47B64C4762E2}" presName="spaceRect" presStyleCnt="0"/>
      <dgm:spPr/>
    </dgm:pt>
    <dgm:pt modelId="{E89FD8B2-4887-434C-9D72-61B8E8A11D6D}" type="pres">
      <dgm:prSet presAssocID="{0099D5A3-255A-4EBB-A1A4-47B64C4762E2}" presName="parTx" presStyleLbl="revTx" presStyleIdx="5" presStyleCnt="7">
        <dgm:presLayoutVars>
          <dgm:chMax val="0"/>
          <dgm:chPref val="0"/>
        </dgm:presLayoutVars>
      </dgm:prSet>
      <dgm:spPr/>
    </dgm:pt>
    <dgm:pt modelId="{4F85F754-FD1A-4D09-BA33-AF0AB9D92256}" type="pres">
      <dgm:prSet presAssocID="{BC8B729F-CBB9-472F-B57B-6C6DD515D551}" presName="sibTrans" presStyleCnt="0"/>
      <dgm:spPr/>
    </dgm:pt>
    <dgm:pt modelId="{1B246EE0-FB79-4009-860A-45BD6C137672}" type="pres">
      <dgm:prSet presAssocID="{B32DE1D2-E3CA-415C-AAD9-D331865E0AB2}" presName="compNode" presStyleCnt="0"/>
      <dgm:spPr/>
    </dgm:pt>
    <dgm:pt modelId="{8D87DE0F-24A4-45D7-834E-BB46191E0C2C}" type="pres">
      <dgm:prSet presAssocID="{B32DE1D2-E3CA-415C-AAD9-D331865E0AB2}" presName="bgRect" presStyleLbl="bgShp" presStyleIdx="6" presStyleCnt="7"/>
      <dgm:spPr/>
    </dgm:pt>
    <dgm:pt modelId="{BD8EB931-153D-4419-A8A6-A556CF87B70A}" type="pres">
      <dgm:prSet presAssocID="{B32DE1D2-E3CA-415C-AAD9-D331865E0AB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F4FF1BF1-7918-4CFF-AFB7-EF295B1C155B}" type="pres">
      <dgm:prSet presAssocID="{B32DE1D2-E3CA-415C-AAD9-D331865E0AB2}" presName="spaceRect" presStyleCnt="0"/>
      <dgm:spPr/>
    </dgm:pt>
    <dgm:pt modelId="{8FF404F9-EE6C-4457-9020-460CB9CF8724}" type="pres">
      <dgm:prSet presAssocID="{B32DE1D2-E3CA-415C-AAD9-D331865E0AB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F112507-D2F8-4C81-9570-7740B2EE5E69}" type="presOf" srcId="{0225B42F-13DF-46CD-A580-38B96F43D69E}" destId="{036E3EDB-05BC-4953-A5FE-D474DB8FAD3D}" srcOrd="0" destOrd="0" presId="urn:microsoft.com/office/officeart/2018/2/layout/IconVerticalSolidList"/>
    <dgm:cxn modelId="{32FFAD32-1C8D-4950-B632-5F17FF7BE39B}" type="presOf" srcId="{7B49188B-8864-4463-824F-7B2CAED0505B}" destId="{5A38E65F-A742-42F6-8AFD-586E9F66A506}" srcOrd="0" destOrd="0" presId="urn:microsoft.com/office/officeart/2018/2/layout/IconVerticalSolidList"/>
    <dgm:cxn modelId="{001ED938-2028-4518-8B23-78F652C77958}" srcId="{7B49188B-8864-4463-824F-7B2CAED0505B}" destId="{BD9B684D-41A5-41DF-958B-CA84D52F3DF3}" srcOrd="4" destOrd="0" parTransId="{4D0E6F01-C1E3-48F5-B750-B7477C702832}" sibTransId="{741A976B-F3EF-4866-BB10-25DBC468C7D7}"/>
    <dgm:cxn modelId="{87190C41-5DB3-4D85-A686-59A02D0C3B34}" type="presOf" srcId="{CE49798A-ECA8-4C9C-AB2B-6EC6B414235F}" destId="{4B3172D0-7649-483F-A666-1CE0C96F19AE}" srcOrd="0" destOrd="0" presId="urn:microsoft.com/office/officeart/2018/2/layout/IconVerticalSolidList"/>
    <dgm:cxn modelId="{617DAC8C-ABF5-4BF5-9913-46C2568F894F}" srcId="{7B49188B-8864-4463-824F-7B2CAED0505B}" destId="{02452B1D-E04A-49E5-8C12-EBDB70C36F1C}" srcOrd="1" destOrd="0" parTransId="{0E1EC8E7-2609-43E8-A906-811CBAFD98B4}" sibTransId="{6CCAC55C-C760-4003-A063-A3811421DEE5}"/>
    <dgm:cxn modelId="{08E62B90-B8A2-4335-9334-2D1A1D7AB841}" srcId="{7B49188B-8864-4463-824F-7B2CAED0505B}" destId="{0099D5A3-255A-4EBB-A1A4-47B64C4762E2}" srcOrd="5" destOrd="0" parTransId="{0E7887B0-ADAD-44C1-8129-8E94E130CAC0}" sibTransId="{BC8B729F-CBB9-472F-B57B-6C6DD515D551}"/>
    <dgm:cxn modelId="{7124B090-681A-4D2D-9828-FE93CDD451B1}" srcId="{7B49188B-8864-4463-824F-7B2CAED0505B}" destId="{CE49798A-ECA8-4C9C-AB2B-6EC6B414235F}" srcOrd="2" destOrd="0" parTransId="{2078DB83-2FFD-469E-A287-D1800DEEF51A}" sibTransId="{47E41F41-98CF-4F7D-BC57-30257ADC4899}"/>
    <dgm:cxn modelId="{5A5FC99B-EE97-4B77-A89E-7D302AB7E1C1}" type="presOf" srcId="{0099D5A3-255A-4EBB-A1A4-47B64C4762E2}" destId="{E89FD8B2-4887-434C-9D72-61B8E8A11D6D}" srcOrd="0" destOrd="0" presId="urn:microsoft.com/office/officeart/2018/2/layout/IconVerticalSolidList"/>
    <dgm:cxn modelId="{0BD6F49F-392F-4DA6-808F-81FFD3B9FF0E}" type="presOf" srcId="{02452B1D-E04A-49E5-8C12-EBDB70C36F1C}" destId="{55A0E3B3-B243-496F-8155-C63DFEB90530}" srcOrd="0" destOrd="0" presId="urn:microsoft.com/office/officeart/2018/2/layout/IconVerticalSolidList"/>
    <dgm:cxn modelId="{40AAE4BC-FACE-4D42-BA20-DDE2A8DF04BE}" type="presOf" srcId="{E18E14FF-7987-4A9A-82A3-C92DEF6E20B1}" destId="{8EDE4F62-6F92-4FF7-A2F3-E5A078BA7AF5}" srcOrd="0" destOrd="0" presId="urn:microsoft.com/office/officeart/2018/2/layout/IconVerticalSolidList"/>
    <dgm:cxn modelId="{E0B322C5-11FD-43A8-8905-E0C295D19643}" type="presOf" srcId="{B32DE1D2-E3CA-415C-AAD9-D331865E0AB2}" destId="{8FF404F9-EE6C-4457-9020-460CB9CF8724}" srcOrd="0" destOrd="0" presId="urn:microsoft.com/office/officeart/2018/2/layout/IconVerticalSolidList"/>
    <dgm:cxn modelId="{72842BCB-B03F-4073-8B40-97E3F9DFFBEF}" type="presOf" srcId="{BD9B684D-41A5-41DF-958B-CA84D52F3DF3}" destId="{E58A9814-C592-4773-B9B8-EFEB7064DC96}" srcOrd="0" destOrd="0" presId="urn:microsoft.com/office/officeart/2018/2/layout/IconVerticalSolidList"/>
    <dgm:cxn modelId="{21C0ADD0-119A-4052-80A7-2C2CC716A4D6}" srcId="{7B49188B-8864-4463-824F-7B2CAED0505B}" destId="{0225B42F-13DF-46CD-A580-38B96F43D69E}" srcOrd="0" destOrd="0" parTransId="{B578F74D-7E7B-42F4-91BF-FD022045CB89}" sibTransId="{F2CD06B9-1766-4958-9F49-460049B87783}"/>
    <dgm:cxn modelId="{22C579EA-D4A7-4B8D-9CBF-DCC7806F75DC}" srcId="{7B49188B-8864-4463-824F-7B2CAED0505B}" destId="{E18E14FF-7987-4A9A-82A3-C92DEF6E20B1}" srcOrd="3" destOrd="0" parTransId="{9EBD5F0D-048A-4CFA-8F6D-95F64291603F}" sibTransId="{FAA6DA07-FC0E-4A7C-8A98-EAFC7D995289}"/>
    <dgm:cxn modelId="{1310A0FF-F823-47C9-9D7F-96F45866B721}" srcId="{7B49188B-8864-4463-824F-7B2CAED0505B}" destId="{B32DE1D2-E3CA-415C-AAD9-D331865E0AB2}" srcOrd="6" destOrd="0" parTransId="{43519622-8963-4FBF-BD8D-CFC4CE020248}" sibTransId="{4362F2F4-5A4E-477B-B6E8-32D439C006C3}"/>
    <dgm:cxn modelId="{D54A95A4-C9F1-4457-AAB9-1BBA81ADABA2}" type="presParOf" srcId="{5A38E65F-A742-42F6-8AFD-586E9F66A506}" destId="{4B2DAE91-229D-48F3-A018-73B08E82C46C}" srcOrd="0" destOrd="0" presId="urn:microsoft.com/office/officeart/2018/2/layout/IconVerticalSolidList"/>
    <dgm:cxn modelId="{2E37EEF4-3F62-4E62-9BB7-FA2511F1505F}" type="presParOf" srcId="{4B2DAE91-229D-48F3-A018-73B08E82C46C}" destId="{1D717E07-5003-4B8B-9D3F-AED4389975EA}" srcOrd="0" destOrd="0" presId="urn:microsoft.com/office/officeart/2018/2/layout/IconVerticalSolidList"/>
    <dgm:cxn modelId="{ACE32FB3-9C36-47A7-BEBA-212D1AACDD3C}" type="presParOf" srcId="{4B2DAE91-229D-48F3-A018-73B08E82C46C}" destId="{A5E5408B-8E38-4FE3-8D4C-548E65778A3E}" srcOrd="1" destOrd="0" presId="urn:microsoft.com/office/officeart/2018/2/layout/IconVerticalSolidList"/>
    <dgm:cxn modelId="{EEEE955E-86EA-41B3-8844-86142341A2A7}" type="presParOf" srcId="{4B2DAE91-229D-48F3-A018-73B08E82C46C}" destId="{7A382436-84CF-493E-929D-1CFECA0C9DFC}" srcOrd="2" destOrd="0" presId="urn:microsoft.com/office/officeart/2018/2/layout/IconVerticalSolidList"/>
    <dgm:cxn modelId="{6D32E99F-4714-4064-AD50-38C2CFFE77AA}" type="presParOf" srcId="{4B2DAE91-229D-48F3-A018-73B08E82C46C}" destId="{036E3EDB-05BC-4953-A5FE-D474DB8FAD3D}" srcOrd="3" destOrd="0" presId="urn:microsoft.com/office/officeart/2018/2/layout/IconVerticalSolidList"/>
    <dgm:cxn modelId="{533B365F-79C5-441A-9BD2-430A703CF75A}" type="presParOf" srcId="{5A38E65F-A742-42F6-8AFD-586E9F66A506}" destId="{12219C68-245A-4BAE-ABE2-E52014F1BC28}" srcOrd="1" destOrd="0" presId="urn:microsoft.com/office/officeart/2018/2/layout/IconVerticalSolidList"/>
    <dgm:cxn modelId="{0490BB31-D65E-4A77-B0A8-FD0263C3A87A}" type="presParOf" srcId="{5A38E65F-A742-42F6-8AFD-586E9F66A506}" destId="{4DD26953-956F-45E9-9C4E-367E50143463}" srcOrd="2" destOrd="0" presId="urn:microsoft.com/office/officeart/2018/2/layout/IconVerticalSolidList"/>
    <dgm:cxn modelId="{A7E6A57D-E42B-4A94-8CD5-F9C82AE12DE6}" type="presParOf" srcId="{4DD26953-956F-45E9-9C4E-367E50143463}" destId="{9D393D95-D424-45C8-9534-F178F50049D1}" srcOrd="0" destOrd="0" presId="urn:microsoft.com/office/officeart/2018/2/layout/IconVerticalSolidList"/>
    <dgm:cxn modelId="{4F073049-54FC-4EEE-A218-8E7C267C1F31}" type="presParOf" srcId="{4DD26953-956F-45E9-9C4E-367E50143463}" destId="{E827A325-80B4-4BB2-B995-7BDE96D68FF3}" srcOrd="1" destOrd="0" presId="urn:microsoft.com/office/officeart/2018/2/layout/IconVerticalSolidList"/>
    <dgm:cxn modelId="{40131970-A9A9-4C0E-A33D-B8E67FEC3799}" type="presParOf" srcId="{4DD26953-956F-45E9-9C4E-367E50143463}" destId="{41971DF3-7F6D-4C25-AA36-A8BCB436E205}" srcOrd="2" destOrd="0" presId="urn:microsoft.com/office/officeart/2018/2/layout/IconVerticalSolidList"/>
    <dgm:cxn modelId="{79FE3C99-7649-45F6-9E1A-5B338D3BB4FC}" type="presParOf" srcId="{4DD26953-956F-45E9-9C4E-367E50143463}" destId="{55A0E3B3-B243-496F-8155-C63DFEB90530}" srcOrd="3" destOrd="0" presId="urn:microsoft.com/office/officeart/2018/2/layout/IconVerticalSolidList"/>
    <dgm:cxn modelId="{5AB90ADC-F835-4CE7-BCE9-9BD2FBF34841}" type="presParOf" srcId="{5A38E65F-A742-42F6-8AFD-586E9F66A506}" destId="{3414C574-E144-462D-A9D4-12DB24CCA277}" srcOrd="3" destOrd="0" presId="urn:microsoft.com/office/officeart/2018/2/layout/IconVerticalSolidList"/>
    <dgm:cxn modelId="{92055F0A-1FA0-4D8A-926C-A1350CC15CE4}" type="presParOf" srcId="{5A38E65F-A742-42F6-8AFD-586E9F66A506}" destId="{EA1A79F0-C4F3-4626-A78D-3DA08CA564EB}" srcOrd="4" destOrd="0" presId="urn:microsoft.com/office/officeart/2018/2/layout/IconVerticalSolidList"/>
    <dgm:cxn modelId="{1D002296-3BC0-4537-98B3-33D8C8CB1A3C}" type="presParOf" srcId="{EA1A79F0-C4F3-4626-A78D-3DA08CA564EB}" destId="{7ECFDA7D-685C-4948-A1C5-65DDA7F3BD43}" srcOrd="0" destOrd="0" presId="urn:microsoft.com/office/officeart/2018/2/layout/IconVerticalSolidList"/>
    <dgm:cxn modelId="{EFC1F275-8788-421A-AF94-C23681616E21}" type="presParOf" srcId="{EA1A79F0-C4F3-4626-A78D-3DA08CA564EB}" destId="{E5A25E7F-E7A0-4009-AF71-682C41DD6776}" srcOrd="1" destOrd="0" presId="urn:microsoft.com/office/officeart/2018/2/layout/IconVerticalSolidList"/>
    <dgm:cxn modelId="{299774EC-433B-460F-9702-6FFA39F2F387}" type="presParOf" srcId="{EA1A79F0-C4F3-4626-A78D-3DA08CA564EB}" destId="{0029E845-0002-4466-BE8A-25C78004C143}" srcOrd="2" destOrd="0" presId="urn:microsoft.com/office/officeart/2018/2/layout/IconVerticalSolidList"/>
    <dgm:cxn modelId="{856EB69B-C66E-4CAF-BF4D-39A2D6B9735D}" type="presParOf" srcId="{EA1A79F0-C4F3-4626-A78D-3DA08CA564EB}" destId="{4B3172D0-7649-483F-A666-1CE0C96F19AE}" srcOrd="3" destOrd="0" presId="urn:microsoft.com/office/officeart/2018/2/layout/IconVerticalSolidList"/>
    <dgm:cxn modelId="{F102BAFE-8FE6-4374-B0B8-C8CEBD0016FB}" type="presParOf" srcId="{5A38E65F-A742-42F6-8AFD-586E9F66A506}" destId="{54F5AAB7-D6DD-4C3C-B61B-8F695595E019}" srcOrd="5" destOrd="0" presId="urn:microsoft.com/office/officeart/2018/2/layout/IconVerticalSolidList"/>
    <dgm:cxn modelId="{5BE44FA9-6F44-4CF4-B24F-0D2F73CFE8A4}" type="presParOf" srcId="{5A38E65F-A742-42F6-8AFD-586E9F66A506}" destId="{A8F8C15A-0C6D-4022-810B-56FDBB36FBA2}" srcOrd="6" destOrd="0" presId="urn:microsoft.com/office/officeart/2018/2/layout/IconVerticalSolidList"/>
    <dgm:cxn modelId="{BB11FFB1-32E2-4C0D-8FEF-9EC235AE8B3B}" type="presParOf" srcId="{A8F8C15A-0C6D-4022-810B-56FDBB36FBA2}" destId="{2FF510F4-5FBA-40E9-AFC0-9578A5B6F7C2}" srcOrd="0" destOrd="0" presId="urn:microsoft.com/office/officeart/2018/2/layout/IconVerticalSolidList"/>
    <dgm:cxn modelId="{E78966CC-B871-4DCE-9383-D962A07A1D00}" type="presParOf" srcId="{A8F8C15A-0C6D-4022-810B-56FDBB36FBA2}" destId="{BAB4FD46-D845-4051-AC19-AFDE4BFAEA45}" srcOrd="1" destOrd="0" presId="urn:microsoft.com/office/officeart/2018/2/layout/IconVerticalSolidList"/>
    <dgm:cxn modelId="{889469A5-D3C6-4019-9F24-BD3D3557516C}" type="presParOf" srcId="{A8F8C15A-0C6D-4022-810B-56FDBB36FBA2}" destId="{6346838B-11B2-4E29-81CE-CF1DCA30F3E1}" srcOrd="2" destOrd="0" presId="urn:microsoft.com/office/officeart/2018/2/layout/IconVerticalSolidList"/>
    <dgm:cxn modelId="{B03E6966-0EDE-4B9C-9915-85D86FE9ECC8}" type="presParOf" srcId="{A8F8C15A-0C6D-4022-810B-56FDBB36FBA2}" destId="{8EDE4F62-6F92-4FF7-A2F3-E5A078BA7AF5}" srcOrd="3" destOrd="0" presId="urn:microsoft.com/office/officeart/2018/2/layout/IconVerticalSolidList"/>
    <dgm:cxn modelId="{95A59FD9-0CE1-4037-A7CE-FDC8FAB36569}" type="presParOf" srcId="{5A38E65F-A742-42F6-8AFD-586E9F66A506}" destId="{651AE3C5-CB7B-4098-B3C3-F53C0641650F}" srcOrd="7" destOrd="0" presId="urn:microsoft.com/office/officeart/2018/2/layout/IconVerticalSolidList"/>
    <dgm:cxn modelId="{9B875A50-F3DE-4137-89EE-D0136638AF55}" type="presParOf" srcId="{5A38E65F-A742-42F6-8AFD-586E9F66A506}" destId="{8FB68E4F-E118-4AC1-A2F9-15D8C73BEA4F}" srcOrd="8" destOrd="0" presId="urn:microsoft.com/office/officeart/2018/2/layout/IconVerticalSolidList"/>
    <dgm:cxn modelId="{EF6AA7DF-3A7E-40A1-94C7-549B50921674}" type="presParOf" srcId="{8FB68E4F-E118-4AC1-A2F9-15D8C73BEA4F}" destId="{05011B58-DFF7-4EFB-A3C4-A67AEBE02FD8}" srcOrd="0" destOrd="0" presId="urn:microsoft.com/office/officeart/2018/2/layout/IconVerticalSolidList"/>
    <dgm:cxn modelId="{F99897CA-A5A3-4EAD-8B86-3AAA90C91591}" type="presParOf" srcId="{8FB68E4F-E118-4AC1-A2F9-15D8C73BEA4F}" destId="{AE6D1E4E-7A22-4EDC-823F-FB9BFA34D5AE}" srcOrd="1" destOrd="0" presId="urn:microsoft.com/office/officeart/2018/2/layout/IconVerticalSolidList"/>
    <dgm:cxn modelId="{08BE7D65-E315-4046-9429-39130808AA00}" type="presParOf" srcId="{8FB68E4F-E118-4AC1-A2F9-15D8C73BEA4F}" destId="{2C4C6EAF-CF4D-4D8C-B6E2-22E3426091A2}" srcOrd="2" destOrd="0" presId="urn:microsoft.com/office/officeart/2018/2/layout/IconVerticalSolidList"/>
    <dgm:cxn modelId="{A4B70BB3-A927-4182-A802-5B2EDAEC9881}" type="presParOf" srcId="{8FB68E4F-E118-4AC1-A2F9-15D8C73BEA4F}" destId="{E58A9814-C592-4773-B9B8-EFEB7064DC96}" srcOrd="3" destOrd="0" presId="urn:microsoft.com/office/officeart/2018/2/layout/IconVerticalSolidList"/>
    <dgm:cxn modelId="{0EABFED1-8CFF-4A6F-8676-1C3E8B56CC01}" type="presParOf" srcId="{5A38E65F-A742-42F6-8AFD-586E9F66A506}" destId="{FE87876A-5E04-449D-AEBC-83C51D6AF36B}" srcOrd="9" destOrd="0" presId="urn:microsoft.com/office/officeart/2018/2/layout/IconVerticalSolidList"/>
    <dgm:cxn modelId="{9C6D09CB-D898-41EA-AD37-E21E67B2C8F0}" type="presParOf" srcId="{5A38E65F-A742-42F6-8AFD-586E9F66A506}" destId="{04EB6366-2DBB-4DD0-92F2-339A65EB2767}" srcOrd="10" destOrd="0" presId="urn:microsoft.com/office/officeart/2018/2/layout/IconVerticalSolidList"/>
    <dgm:cxn modelId="{19DBFAF6-9C38-48B6-B83A-5E789B808A42}" type="presParOf" srcId="{04EB6366-2DBB-4DD0-92F2-339A65EB2767}" destId="{F40BE998-FDD2-41D4-B682-BF530197DA85}" srcOrd="0" destOrd="0" presId="urn:microsoft.com/office/officeart/2018/2/layout/IconVerticalSolidList"/>
    <dgm:cxn modelId="{327B7A6B-C4CD-4703-8289-707C0606F5D6}" type="presParOf" srcId="{04EB6366-2DBB-4DD0-92F2-339A65EB2767}" destId="{14C75C08-4DB1-46D7-B633-BB4CC73EACC8}" srcOrd="1" destOrd="0" presId="urn:microsoft.com/office/officeart/2018/2/layout/IconVerticalSolidList"/>
    <dgm:cxn modelId="{91C6E4D0-4C20-4DE1-82AE-DB9B967012DA}" type="presParOf" srcId="{04EB6366-2DBB-4DD0-92F2-339A65EB2767}" destId="{54F8B4F5-D3A7-410A-9E3C-0C3F56F66C34}" srcOrd="2" destOrd="0" presId="urn:microsoft.com/office/officeart/2018/2/layout/IconVerticalSolidList"/>
    <dgm:cxn modelId="{7A183187-099B-4E86-9464-D21335E915B4}" type="presParOf" srcId="{04EB6366-2DBB-4DD0-92F2-339A65EB2767}" destId="{E89FD8B2-4887-434C-9D72-61B8E8A11D6D}" srcOrd="3" destOrd="0" presId="urn:microsoft.com/office/officeart/2018/2/layout/IconVerticalSolidList"/>
    <dgm:cxn modelId="{5AB54E84-92A2-4EB6-BF6F-408B8C5E0CA8}" type="presParOf" srcId="{5A38E65F-A742-42F6-8AFD-586E9F66A506}" destId="{4F85F754-FD1A-4D09-BA33-AF0AB9D92256}" srcOrd="11" destOrd="0" presId="urn:microsoft.com/office/officeart/2018/2/layout/IconVerticalSolidList"/>
    <dgm:cxn modelId="{4C6D3325-2341-4B74-A20B-0701AA1EF6B1}" type="presParOf" srcId="{5A38E65F-A742-42F6-8AFD-586E9F66A506}" destId="{1B246EE0-FB79-4009-860A-45BD6C137672}" srcOrd="12" destOrd="0" presId="urn:microsoft.com/office/officeart/2018/2/layout/IconVerticalSolidList"/>
    <dgm:cxn modelId="{84274D3D-2ACB-401E-A5E8-6A2915541554}" type="presParOf" srcId="{1B246EE0-FB79-4009-860A-45BD6C137672}" destId="{8D87DE0F-24A4-45D7-834E-BB46191E0C2C}" srcOrd="0" destOrd="0" presId="urn:microsoft.com/office/officeart/2018/2/layout/IconVerticalSolidList"/>
    <dgm:cxn modelId="{C7D8BBDE-CF2C-44DB-BAE1-748395D77852}" type="presParOf" srcId="{1B246EE0-FB79-4009-860A-45BD6C137672}" destId="{BD8EB931-153D-4419-A8A6-A556CF87B70A}" srcOrd="1" destOrd="0" presId="urn:microsoft.com/office/officeart/2018/2/layout/IconVerticalSolidList"/>
    <dgm:cxn modelId="{D1C680F1-5534-4FBC-8540-4809D88F9D95}" type="presParOf" srcId="{1B246EE0-FB79-4009-860A-45BD6C137672}" destId="{F4FF1BF1-7918-4CFF-AFB7-EF295B1C155B}" srcOrd="2" destOrd="0" presId="urn:microsoft.com/office/officeart/2018/2/layout/IconVerticalSolidList"/>
    <dgm:cxn modelId="{EC63107A-6CF3-4ACF-B039-9A9E43646648}" type="presParOf" srcId="{1B246EE0-FB79-4009-860A-45BD6C137672}" destId="{8FF404F9-EE6C-4457-9020-460CB9CF87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17E07-5003-4B8B-9D3F-AED4389975EA}">
      <dsp:nvSpPr>
        <dsp:cNvPr id="0" name=""/>
        <dsp:cNvSpPr/>
      </dsp:nvSpPr>
      <dsp:spPr>
        <a:xfrm>
          <a:off x="0" y="471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5408B-8E38-4FE3-8D4C-548E65778A3E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E3EDB-05BC-4953-A5FE-D474DB8FAD3D}">
      <dsp:nvSpPr>
        <dsp:cNvPr id="0" name=""/>
        <dsp:cNvSpPr/>
      </dsp:nvSpPr>
      <dsp:spPr>
        <a:xfrm>
          <a:off x="749104" y="471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 is a case-sensitive language.   A ≠ a</a:t>
          </a:r>
        </a:p>
      </dsp:txBody>
      <dsp:txXfrm>
        <a:off x="749104" y="471"/>
        <a:ext cx="5615119" cy="648575"/>
      </dsp:txXfrm>
    </dsp:sp>
    <dsp:sp modelId="{9D393D95-D424-45C8-9534-F178F50049D1}">
      <dsp:nvSpPr>
        <dsp:cNvPr id="0" name=""/>
        <dsp:cNvSpPr/>
      </dsp:nvSpPr>
      <dsp:spPr>
        <a:xfrm>
          <a:off x="0" y="811190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7A325-80B4-4BB2-B995-7BDE96D68FF3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0E3B3-B243-496F-8155-C63DFEB90530}">
      <dsp:nvSpPr>
        <dsp:cNvPr id="0" name=""/>
        <dsp:cNvSpPr/>
      </dsp:nvSpPr>
      <dsp:spPr>
        <a:xfrm>
          <a:off x="749104" y="811190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Java programs must be stored in a file with a .java file extension.</a:t>
          </a:r>
        </a:p>
      </dsp:txBody>
      <dsp:txXfrm>
        <a:off x="749104" y="811190"/>
        <a:ext cx="5615119" cy="648575"/>
      </dsp:txXfrm>
    </dsp:sp>
    <dsp:sp modelId="{7ECFDA7D-685C-4948-A1C5-65DDA7F3BD43}">
      <dsp:nvSpPr>
        <dsp:cNvPr id="0" name=""/>
        <dsp:cNvSpPr/>
      </dsp:nvSpPr>
      <dsp:spPr>
        <a:xfrm>
          <a:off x="0" y="1621909"/>
          <a:ext cx="6364224" cy="648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5E7F-E7A0-4009-AF71-682C41DD6776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72D0-7649-483F-A666-1CE0C96F19AE}">
      <dsp:nvSpPr>
        <dsp:cNvPr id="0" name=""/>
        <dsp:cNvSpPr/>
      </dsp:nvSpPr>
      <dsp:spPr>
        <a:xfrm>
          <a:off x="749104" y="1621909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Comments are ignored by the compiler.</a:t>
          </a:r>
        </a:p>
      </dsp:txBody>
      <dsp:txXfrm>
        <a:off x="749104" y="1621909"/>
        <a:ext cx="5615119" cy="648575"/>
      </dsp:txXfrm>
    </dsp:sp>
    <dsp:sp modelId="{2FF510F4-5FBA-40E9-AFC0-9578A5B6F7C2}">
      <dsp:nvSpPr>
        <dsp:cNvPr id="0" name=""/>
        <dsp:cNvSpPr/>
      </dsp:nvSpPr>
      <dsp:spPr>
        <a:xfrm>
          <a:off x="0" y="2432628"/>
          <a:ext cx="6364224" cy="648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4FD46-D845-4051-AC19-AFDE4BFAEA45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4F62-6F92-4FF7-A2F3-E5A078BA7AF5}">
      <dsp:nvSpPr>
        <dsp:cNvPr id="0" name=""/>
        <dsp:cNvSpPr/>
      </dsp:nvSpPr>
      <dsp:spPr>
        <a:xfrm>
          <a:off x="749104" y="2432628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a .java file has a public class, the class must have the same name as the file.</a:t>
          </a:r>
        </a:p>
      </dsp:txBody>
      <dsp:txXfrm>
        <a:off x="749104" y="2432628"/>
        <a:ext cx="5615119" cy="648575"/>
      </dsp:txXfrm>
    </dsp:sp>
    <dsp:sp modelId="{05011B58-DFF7-4EFB-A3C4-A67AEBE02FD8}">
      <dsp:nvSpPr>
        <dsp:cNvPr id="0" name=""/>
        <dsp:cNvSpPr/>
      </dsp:nvSpPr>
      <dsp:spPr>
        <a:xfrm>
          <a:off x="0" y="3243347"/>
          <a:ext cx="6364224" cy="6485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D1E4E-7A22-4EDC-823F-FB9BFA34D5AE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9814-C592-4773-B9B8-EFEB7064DC96}">
      <dsp:nvSpPr>
        <dsp:cNvPr id="0" name=""/>
        <dsp:cNvSpPr/>
      </dsp:nvSpPr>
      <dsp:spPr>
        <a:xfrm>
          <a:off x="749104" y="3243347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applications must have a main method.</a:t>
          </a:r>
        </a:p>
      </dsp:txBody>
      <dsp:txXfrm>
        <a:off x="749104" y="3243347"/>
        <a:ext cx="5615119" cy="648575"/>
      </dsp:txXfrm>
    </dsp:sp>
    <dsp:sp modelId="{F40BE998-FDD2-41D4-B682-BF530197DA85}">
      <dsp:nvSpPr>
        <dsp:cNvPr id="0" name=""/>
        <dsp:cNvSpPr/>
      </dsp:nvSpPr>
      <dsp:spPr>
        <a:xfrm>
          <a:off x="0" y="4054066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75C08-4DB1-46D7-B633-BB4CC73EACC8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FD8B2-4887-434C-9D72-61B8E8A11D6D}">
      <dsp:nvSpPr>
        <dsp:cNvPr id="0" name=""/>
        <dsp:cNvSpPr/>
      </dsp:nvSpPr>
      <dsp:spPr>
        <a:xfrm>
          <a:off x="749104" y="4054066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 every left brace, or opening brace, there must be a corresponding right brace, or closing brace.</a:t>
          </a:r>
        </a:p>
      </dsp:txBody>
      <dsp:txXfrm>
        <a:off x="749104" y="4054066"/>
        <a:ext cx="5615119" cy="648575"/>
      </dsp:txXfrm>
    </dsp:sp>
    <dsp:sp modelId="{8D87DE0F-24A4-45D7-834E-BB46191E0C2C}">
      <dsp:nvSpPr>
        <dsp:cNvPr id="0" name=""/>
        <dsp:cNvSpPr/>
      </dsp:nvSpPr>
      <dsp:spPr>
        <a:xfrm>
          <a:off x="0" y="4864785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B931-153D-4419-A8A6-A556CF87B70A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04F9-EE6C-4457-9020-460CB9CF8724}">
      <dsp:nvSpPr>
        <dsp:cNvPr id="0" name=""/>
        <dsp:cNvSpPr/>
      </dsp:nvSpPr>
      <dsp:spPr>
        <a:xfrm>
          <a:off x="749104" y="4864785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Statements are terminated with semicolons, but comments, class headers, method headers, and  braces are not.</a:t>
          </a:r>
        </a:p>
      </dsp:txBody>
      <dsp:txXfrm>
        <a:off x="749104" y="4864785"/>
        <a:ext cx="5615119" cy="64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C5A0-EBB5-4EF2-9263-5335BC0033D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45553-F297-4FAB-8342-4CFC85515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89FF-3B49-F2DF-4C29-4BDC004C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760127-CFC8-5FC6-3A9D-27CF171E33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52F0A2A-EEE8-0B0A-BBD7-E646E9115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2505F6E-889E-2784-04DE-1DEFE0AF4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13E058-230C-43E2-8564-F5280B3EB93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9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AC88-F632-29BA-D6C4-F0965531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FC5E50D-B390-528E-5F05-F727E72C4F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FFA58E47-763C-7B43-053E-7791DA2A1C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1536B95-F7ED-E682-73C5-7E114BB31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47922B-1D92-43C2-BC35-67180DC079C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3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701E6-27B4-445F-1DD6-E008A01A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7CF3CAB-4E95-4462-CAAE-8D87DA91B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C5250FA-47BE-03BC-A1F1-8E27BC17E7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98503F7-598D-F2BF-EA1B-A32BA885E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09E34F-C500-4A87-B440-897784F0D29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6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DD202-F5A3-E894-5198-1DC27ECD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2F6D5A0A-8053-DBB7-643F-B9C7BD0B6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DFC27C4A-5490-563E-CF76-4CA07A76E1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8A679A1B-432B-5383-D999-1B84319AC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F3596-A634-4E24-88B1-DB12B1DE96D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8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ABD3-63E4-D49E-A01D-ABF31D44F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A1B4E31-B327-CAD5-6FEC-B34DDA6A3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942A99F-10F6-2ACB-109B-07B106DA80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7C5500B-5E12-7816-CD56-FFF13E25E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C00478-C2D7-46DE-84E4-CCDE9D467A4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EE02-3D6F-41A0-9EB2-AC5B1BCEC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9C3B860-FED3-5C10-D298-C7FEB6879E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7061BEB-8B30-F2A2-1795-62A8CFF03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F132C06-34D0-B7BC-0B8B-9EFD51D36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8B6DC0-1325-4759-BAFB-52316F0D78C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1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A038F-E245-D7F8-124C-F4A02F7B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D381FDCF-053C-2E93-9CA3-84D1E7EDC7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873538D-101A-59A5-3D50-156C359745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0AFEE83-2799-4747-A6F4-9944F52F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0D623B-77E6-49E5-ABC5-2E651DF2660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66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gangish@stevens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1F6E84C-5DCE-E4DD-875A-7B1A37C45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874E-0A87-90F9-B039-8E01A62FD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Introduction to Java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CS 501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4E7C4-E6EA-9032-671C-D901E954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1 – Welcome and 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144780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A class is like a blueprint for building houses</a:t>
            </a:r>
          </a:p>
          <a:p>
            <a:r>
              <a:rPr lang="en-US" dirty="0"/>
              <a:t>Objects are like the houses that are built from the blueprint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Blueprint A describes a house with two floors</a:t>
            </a:r>
          </a:p>
          <a:p>
            <a:pPr lvl="1"/>
            <a:r>
              <a:rPr lang="en-US" dirty="0"/>
              <a:t>First floor: Kitchen, living room, bathroom</a:t>
            </a:r>
          </a:p>
          <a:p>
            <a:pPr lvl="1"/>
            <a:r>
              <a:rPr lang="en-US" dirty="0"/>
              <a:t>Second floor: Three bedrooms</a:t>
            </a:r>
          </a:p>
          <a:p>
            <a:r>
              <a:rPr lang="en-US" dirty="0"/>
              <a:t>Blueprint B describes an enhancement of A</a:t>
            </a:r>
          </a:p>
          <a:p>
            <a:pPr lvl="1"/>
            <a:r>
              <a:rPr lang="en-US" dirty="0"/>
              <a:t>First floor: Same as first floor of A</a:t>
            </a:r>
          </a:p>
          <a:p>
            <a:pPr lvl="1"/>
            <a:r>
              <a:rPr lang="en-US" dirty="0"/>
              <a:t>Second floor: Four bedrooms</a:t>
            </a:r>
          </a:p>
          <a:p>
            <a:r>
              <a:rPr lang="en-US" dirty="0"/>
              <a:t>We say that:</a:t>
            </a:r>
          </a:p>
          <a:p>
            <a:pPr lvl="1"/>
            <a:r>
              <a:rPr lang="en-US" dirty="0"/>
              <a:t>B </a:t>
            </a:r>
            <a:r>
              <a:rPr lang="en-US" b="1" dirty="0"/>
              <a:t>inherits</a:t>
            </a:r>
            <a:r>
              <a:rPr lang="en-US" dirty="0"/>
              <a:t> the first floor from A</a:t>
            </a:r>
          </a:p>
          <a:p>
            <a:pPr lvl="1"/>
            <a:r>
              <a:rPr lang="en-US" dirty="0"/>
              <a:t>B </a:t>
            </a:r>
            <a:r>
              <a:rPr lang="en-US" b="1" dirty="0"/>
              <a:t>overrides</a:t>
            </a:r>
            <a:r>
              <a:rPr lang="en-US" dirty="0"/>
              <a:t> the second floor of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Install a Java Development Kit (JDK)</a:t>
            </a:r>
          </a:p>
          <a:p>
            <a:pPr lvl="1"/>
            <a:r>
              <a:rPr lang="en-US" dirty="0"/>
              <a:t>Specifically, install JDK 21</a:t>
            </a:r>
          </a:p>
          <a:p>
            <a:r>
              <a:rPr lang="en-US" dirty="0"/>
              <a:t>Install an Integrated Development Environment (IDE)</a:t>
            </a:r>
          </a:p>
          <a:p>
            <a:pPr lvl="1"/>
            <a:r>
              <a:rPr lang="en-US" dirty="0"/>
              <a:t>Specifically, install Eclipse</a:t>
            </a:r>
          </a:p>
          <a:p>
            <a:r>
              <a:rPr lang="en-US" dirty="0"/>
              <a:t>Test your installed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EC79-EE9F-6D7D-0118-08F9122C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934ED6C-37C3-121F-2B65-EB5C9DEEC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Parts of a Java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DDDF1-9AEB-0FD7-5181-21088D35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92" y="5204196"/>
            <a:ext cx="4601217" cy="1238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3BABF-69F7-FAD0-363D-5B6C4859CEE8}"/>
              </a:ext>
            </a:extLst>
          </p:cNvPr>
          <p:cNvSpPr txBox="1"/>
          <p:nvPr/>
        </p:nvSpPr>
        <p:spPr>
          <a:xfrm>
            <a:off x="471340" y="5129784"/>
            <a:ext cx="24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executed, the output appears like this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219F39-16DF-A035-1649-0AE7921AF1A9}"/>
              </a:ext>
            </a:extLst>
          </p:cNvPr>
          <p:cNvSpPr/>
          <p:nvPr/>
        </p:nvSpPr>
        <p:spPr>
          <a:xfrm>
            <a:off x="1187777" y="5823407"/>
            <a:ext cx="1508289" cy="15318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9A04E-6D4E-F43F-C878-9868E37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2100077"/>
            <a:ext cx="802116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B5FF-0B85-F200-7971-0828DA8F2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3B7894A-36D2-227D-BC4B-C5A400BA0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9219" name="Content Placeholder 6">
            <a:extLst>
              <a:ext uri="{FF2B5EF4-FFF2-40B4-BE49-F238E27FC236}">
                <a16:creationId xmlns:a16="http://schemas.microsoft.com/office/drawing/2014/main" id="{83DC7976-5CD3-F87C-CE8F-466F47E52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/>
              <a:t> in line 1 marks the beginning of a comment.</a:t>
            </a:r>
          </a:p>
          <a:p>
            <a:pPr>
              <a:buFontTx/>
              <a:buChar char="•"/>
            </a:pPr>
            <a:r>
              <a:rPr lang="en-US" altLang="en-US" sz="1800" dirty="0"/>
              <a:t>The compiler ignores everything from the double slash to the end of the line.</a:t>
            </a:r>
          </a:p>
          <a:p>
            <a:pPr>
              <a:buFontTx/>
              <a:buChar char="•"/>
            </a:pPr>
            <a:r>
              <a:rPr lang="en-US" altLang="en-US" sz="1800" dirty="0"/>
              <a:t>Comments are not required, but comments are very important because they help explain what is going on in the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73A9E-8B06-3D68-0E38-F14A8AC6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74" y="1798285"/>
            <a:ext cx="8021169" cy="2657846"/>
          </a:xfrm>
          <a:prstGeom prst="rect">
            <a:avLst/>
          </a:prstGeom>
        </p:spPr>
      </p:pic>
      <p:cxnSp>
        <p:nvCxnSpPr>
          <p:cNvPr id="9221" name="Straight Arrow Connector 8">
            <a:extLst>
              <a:ext uri="{FF2B5EF4-FFF2-40B4-BE49-F238E27FC236}">
                <a16:creationId xmlns:a16="http://schemas.microsoft.com/office/drawing/2014/main" id="{208D80AE-47D5-2961-BF37-9E847AED39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7444" y="2021777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9">
            <a:extLst>
              <a:ext uri="{FF2B5EF4-FFF2-40B4-BE49-F238E27FC236}">
                <a16:creationId xmlns:a16="http://schemas.microsoft.com/office/drawing/2014/main" id="{BFAF573E-E782-475A-821F-774A71C32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644" y="1836833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89002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8EF07-DD54-5EF3-F156-D3B399C1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2AA0F81-019E-5580-749C-3644EC2C7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11267" name="Content Placeholder 6">
            <a:extLst>
              <a:ext uri="{FF2B5EF4-FFF2-40B4-BE49-F238E27FC236}">
                <a16:creationId xmlns:a16="http://schemas.microsoft.com/office/drawing/2014/main" id="{AA845B41-0A1E-F12A-3DFE-77F636768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2 is blank.</a:t>
            </a:r>
          </a:p>
          <a:p>
            <a:pPr>
              <a:buFontTx/>
              <a:buChar char="•"/>
            </a:pPr>
            <a:r>
              <a:rPr lang="en-US" altLang="en-US" sz="1800" dirty="0"/>
              <a:t>Blank lines are often inserted by the programmer because they can make the program easier to read.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B4773-C446-A248-5EBF-85BD348A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95" y="1952951"/>
            <a:ext cx="8021169" cy="2657846"/>
          </a:xfrm>
          <a:prstGeom prst="rect">
            <a:avLst/>
          </a:prstGeom>
        </p:spPr>
      </p:pic>
      <p:cxnSp>
        <p:nvCxnSpPr>
          <p:cNvPr id="11269" name="Straight Arrow Connector 8">
            <a:extLst>
              <a:ext uri="{FF2B5EF4-FFF2-40B4-BE49-F238E27FC236}">
                <a16:creationId xmlns:a16="http://schemas.microsoft.com/office/drawing/2014/main" id="{54C454B2-2ADD-557F-22AB-00C46C6F86A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38500" y="2478024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0" name="TextBox 9">
            <a:extLst>
              <a:ext uri="{FF2B5EF4-FFF2-40B4-BE49-F238E27FC236}">
                <a16:creationId xmlns:a16="http://schemas.microsoft.com/office/drawing/2014/main" id="{35FB774A-229F-EB29-A3AA-2FE2FAEDB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0" y="229307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Blank Line</a:t>
            </a:r>
          </a:p>
        </p:txBody>
      </p:sp>
    </p:spTree>
    <p:extLst>
      <p:ext uri="{BB962C8B-B14F-4D97-AF65-F5344CB8AC3E}">
        <p14:creationId xmlns:p14="http://schemas.microsoft.com/office/powerpoint/2010/main" val="397632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53A1-7998-04BA-5080-D4983348E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1074577-4A50-2737-5435-D3F5075D0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Parts of a Java Program (cont’d.)</a:t>
            </a:r>
          </a:p>
        </p:txBody>
      </p:sp>
      <p:sp>
        <p:nvSpPr>
          <p:cNvPr id="13315" name="Content Placeholder 6">
            <a:extLst>
              <a:ext uri="{FF2B5EF4-FFF2-40B4-BE49-F238E27FC236}">
                <a16:creationId xmlns:a16="http://schemas.microsoft.com/office/drawing/2014/main" id="{4AC9DC00-B6DE-36C3-79AC-C84635F2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06538"/>
            <a:ext cx="8229600" cy="523259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sz="1800" dirty="0"/>
          </a:p>
          <a:p>
            <a:pPr>
              <a:buFontTx/>
              <a:buChar char="•"/>
            </a:pPr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Line 3 is known as a </a:t>
            </a:r>
            <a:r>
              <a:rPr lang="en-US" altLang="en-US" sz="1800" i="1" dirty="0"/>
              <a:t>class header</a:t>
            </a:r>
            <a:r>
              <a:rPr lang="en-US" altLang="en-US" sz="1800" dirty="0"/>
              <a:t>, and it marks the beginning of a </a:t>
            </a:r>
            <a:r>
              <a:rPr lang="en-US" altLang="en-US" sz="1800" i="1" dirty="0"/>
              <a:t>class definition</a:t>
            </a:r>
            <a:r>
              <a:rPr lang="en-US" altLang="en-US" sz="1800" dirty="0"/>
              <a:t>.</a:t>
            </a:r>
          </a:p>
          <a:p>
            <a:pPr>
              <a:buFontTx/>
              <a:buChar char="•"/>
            </a:pPr>
            <a:r>
              <a:rPr lang="en-US" altLang="en-US" sz="1800" dirty="0"/>
              <a:t>This line of code tells the compiler that a publicly accessible class named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en-US" sz="1800" dirty="0"/>
              <a:t> is being defined.</a:t>
            </a:r>
          </a:p>
          <a:p>
            <a:pPr>
              <a:buFontTx/>
              <a:buChar char="•"/>
            </a:pPr>
            <a:r>
              <a:rPr lang="en-US" altLang="en-US" sz="1800" dirty="0"/>
              <a:t>A Java program must have at least one class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1EC2F-8C0B-BF39-88BD-2AF20B2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7487"/>
            <a:ext cx="8021169" cy="2657846"/>
          </a:xfrm>
          <a:prstGeom prst="rect">
            <a:avLst/>
          </a:prstGeom>
        </p:spPr>
      </p:pic>
      <p:cxnSp>
        <p:nvCxnSpPr>
          <p:cNvPr id="13317" name="Straight Arrow Connector 8">
            <a:extLst>
              <a:ext uri="{FF2B5EF4-FFF2-40B4-BE49-F238E27FC236}">
                <a16:creationId xmlns:a16="http://schemas.microsoft.com/office/drawing/2014/main" id="{68751CB7-BEBB-A7CA-405D-FFE7BA013D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44728" y="2746910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TextBox 9">
            <a:extLst>
              <a:ext uri="{FF2B5EF4-FFF2-40B4-BE49-F238E27FC236}">
                <a16:creationId xmlns:a16="http://schemas.microsoft.com/office/drawing/2014/main" id="{F9A9530E-E125-D1A2-408D-0358643F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610" y="2561966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Class Header</a:t>
            </a:r>
          </a:p>
        </p:txBody>
      </p:sp>
    </p:spTree>
    <p:extLst>
      <p:ext uri="{BB962C8B-B14F-4D97-AF65-F5344CB8AC3E}">
        <p14:creationId xmlns:p14="http://schemas.microsoft.com/office/powerpoint/2010/main" val="83836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34A7C-2735-AA17-2914-A38AD0240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A7E9986-F1F1-D82C-0553-73F83F36D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15363" name="Content Placeholder 6">
            <a:extLst>
              <a:ext uri="{FF2B5EF4-FFF2-40B4-BE49-F238E27FC236}">
                <a16:creationId xmlns:a16="http://schemas.microsoft.com/office/drawing/2014/main" id="{5BB035B2-4B2D-D18D-4648-0A651E19F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478024"/>
            <a:ext cx="10762488" cy="3694176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3 contains an opening brace, and it is associated with the beginning of the class definition.</a:t>
            </a:r>
          </a:p>
          <a:p>
            <a:pPr>
              <a:buFontTx/>
              <a:buChar char="•"/>
            </a:pPr>
            <a:r>
              <a:rPr lang="en-US" altLang="en-US" sz="1800" dirty="0"/>
              <a:t>The last line in the program, line 8, contains the closing brace.</a:t>
            </a:r>
          </a:p>
          <a:p>
            <a:pPr>
              <a:buFontTx/>
              <a:buChar char="•"/>
            </a:pPr>
            <a:r>
              <a:rPr lang="en-US" altLang="en-US" sz="1800" dirty="0"/>
              <a:t>Everything between the two braces is the </a:t>
            </a:r>
            <a:r>
              <a:rPr lang="en-US" altLang="en-US" sz="1800" i="1" dirty="0"/>
              <a:t>body</a:t>
            </a:r>
            <a:r>
              <a:rPr lang="en-US" altLang="en-US" sz="1800" dirty="0"/>
              <a:t> of the class named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 </a:t>
            </a:r>
            <a:r>
              <a:rPr lang="en-US" altLang="en-US" sz="18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EF3C2-A26D-95B6-F481-4ED6B680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2100077"/>
            <a:ext cx="8021169" cy="2657846"/>
          </a:xfrm>
          <a:prstGeom prst="rect">
            <a:avLst/>
          </a:prstGeom>
        </p:spPr>
      </p:pic>
      <p:sp>
        <p:nvSpPr>
          <p:cNvPr id="15369" name="Rectangle 3">
            <a:extLst>
              <a:ext uri="{FF2B5EF4-FFF2-40B4-BE49-F238E27FC236}">
                <a16:creationId xmlns:a16="http://schemas.microsoft.com/office/drawing/2014/main" id="{87A197B7-5CAD-EF44-8780-3FECDCEA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125" y="3134325"/>
            <a:ext cx="7250593" cy="957223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5368" name="TextBox 11">
            <a:extLst>
              <a:ext uri="{FF2B5EF4-FFF2-40B4-BE49-F238E27FC236}">
                <a16:creationId xmlns:a16="http://schemas.microsoft.com/office/drawing/2014/main" id="{5CB3037D-4B3F-1AD3-BBB8-A4D9F228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86" y="4358367"/>
            <a:ext cx="162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Closing Brace</a:t>
            </a:r>
          </a:p>
        </p:txBody>
      </p:sp>
      <p:cxnSp>
        <p:nvCxnSpPr>
          <p:cNvPr id="15367" name="Straight Arrow Connector 10">
            <a:extLst>
              <a:ext uri="{FF2B5EF4-FFF2-40B4-BE49-F238E27FC236}">
                <a16:creationId xmlns:a16="http://schemas.microsoft.com/office/drawing/2014/main" id="{F0F281E8-88DC-1324-B2FA-0FB366E8E76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7669" y="4585331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Straight Arrow Connector 8">
            <a:extLst>
              <a:ext uri="{FF2B5EF4-FFF2-40B4-BE49-F238E27FC236}">
                <a16:creationId xmlns:a16="http://schemas.microsoft.com/office/drawing/2014/main" id="{0FC7DA9D-1B06-9F56-011F-E254234249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64326" y="2949383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6" name="TextBox 9">
            <a:extLst>
              <a:ext uri="{FF2B5EF4-FFF2-40B4-BE49-F238E27FC236}">
                <a16:creationId xmlns:a16="http://schemas.microsoft.com/office/drawing/2014/main" id="{2A304E45-2633-9B59-0AFB-EB63C4AD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6" y="2764439"/>
            <a:ext cx="172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Opening Brace</a:t>
            </a:r>
          </a:p>
        </p:txBody>
      </p:sp>
      <p:cxnSp>
        <p:nvCxnSpPr>
          <p:cNvPr id="15370" name="Straight Arrow Connector 12">
            <a:extLst>
              <a:ext uri="{FF2B5EF4-FFF2-40B4-BE49-F238E27FC236}">
                <a16:creationId xmlns:a16="http://schemas.microsoft.com/office/drawing/2014/main" id="{53D57992-6AC9-8EEA-994E-6F86FC6C14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106584" y="3429000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3">
            <a:extLst>
              <a:ext uri="{FF2B5EF4-FFF2-40B4-BE49-F238E27FC236}">
                <a16:creationId xmlns:a16="http://schemas.microsoft.com/office/drawing/2014/main" id="{F9CB9963-5B7F-42D9-443B-F7E117F64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9450" y="3244056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Class Body</a:t>
            </a:r>
          </a:p>
        </p:txBody>
      </p:sp>
    </p:spTree>
    <p:extLst>
      <p:ext uri="{BB962C8B-B14F-4D97-AF65-F5344CB8AC3E}">
        <p14:creationId xmlns:p14="http://schemas.microsoft.com/office/powerpoint/2010/main" val="232666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53D15-B180-9F83-4BBE-748D6A19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8A06681-E15A-19D4-49A6-AD4C90AEF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17411" name="Content Placeholder 6">
            <a:extLst>
              <a:ext uri="{FF2B5EF4-FFF2-40B4-BE49-F238E27FC236}">
                <a16:creationId xmlns:a16="http://schemas.microsoft.com/office/drawing/2014/main" id="{130B2917-14A3-1DB0-96FC-E554BA81A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506538"/>
            <a:ext cx="8229600" cy="5351462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Line 4 is known as a </a:t>
            </a:r>
            <a:r>
              <a:rPr lang="en-US" altLang="en-US" sz="1800" i="1" dirty="0"/>
              <a:t>method header</a:t>
            </a:r>
            <a:r>
              <a:rPr lang="en-US" altLang="en-US" sz="1800" dirty="0"/>
              <a:t>, and it marks the beginning of a </a:t>
            </a:r>
            <a:r>
              <a:rPr lang="en-US" altLang="en-US" sz="1800" i="1" dirty="0"/>
              <a:t>method</a:t>
            </a:r>
            <a:r>
              <a:rPr lang="en-US" altLang="en-US" sz="1800" dirty="0"/>
              <a:t>.</a:t>
            </a:r>
          </a:p>
          <a:p>
            <a:pPr>
              <a:buFontTx/>
              <a:buChar char="•"/>
            </a:pPr>
            <a:r>
              <a:rPr lang="en-US" altLang="en-US" sz="1800" dirty="0"/>
              <a:t>The name of the method is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dirty="0"/>
              <a:t>, and the rest of the words are required for the method to be properly defined.</a:t>
            </a:r>
          </a:p>
          <a:p>
            <a:pPr lvl="1"/>
            <a:r>
              <a:rPr lang="en-US" altLang="en-US" sz="1800" b="1" dirty="0"/>
              <a:t>Every Java application must have a method named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b="1" dirty="0"/>
              <a:t>.</a:t>
            </a:r>
          </a:p>
          <a:p>
            <a:pPr lvl="1"/>
            <a:r>
              <a:rPr lang="en-US" altLang="en-US" sz="1800" b="1" dirty="0"/>
              <a:t>The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b="1" dirty="0"/>
              <a:t> method is the starting point of the application</a:t>
            </a:r>
            <a:r>
              <a:rPr lang="en-US" altLang="en-US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7C27-4AA3-6086-7058-BC47A445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1728216"/>
            <a:ext cx="8021169" cy="2657846"/>
          </a:xfrm>
          <a:prstGeom prst="rect">
            <a:avLst/>
          </a:prstGeom>
        </p:spPr>
      </p:pic>
      <p:cxnSp>
        <p:nvCxnSpPr>
          <p:cNvPr id="17413" name="Straight Arrow Connector 8">
            <a:extLst>
              <a:ext uri="{FF2B5EF4-FFF2-40B4-BE49-F238E27FC236}">
                <a16:creationId xmlns:a16="http://schemas.microsoft.com/office/drawing/2014/main" id="{6AFDBDE9-8DF9-6CB7-80A2-9E276F819F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34400" y="2896887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>
            <a:extLst>
              <a:ext uri="{FF2B5EF4-FFF2-40B4-BE49-F238E27FC236}">
                <a16:creationId xmlns:a16="http://schemas.microsoft.com/office/drawing/2014/main" id="{1AF80CD1-55F2-E2A9-CDC6-1B2A8EC60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966" y="2711943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Method Header</a:t>
            </a:r>
          </a:p>
        </p:txBody>
      </p:sp>
    </p:spTree>
    <p:extLst>
      <p:ext uri="{BB962C8B-B14F-4D97-AF65-F5344CB8AC3E}">
        <p14:creationId xmlns:p14="http://schemas.microsoft.com/office/powerpoint/2010/main" val="2502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79D8-5536-1F88-92B2-1AA39630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5B492D4-EE46-3C34-BB13-82E9773E5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19459" name="Content Placeholder 6">
            <a:extLst>
              <a:ext uri="{FF2B5EF4-FFF2-40B4-BE49-F238E27FC236}">
                <a16:creationId xmlns:a16="http://schemas.microsoft.com/office/drawing/2014/main" id="{E3F3AC23-D67B-8218-6696-3B3372B41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4 contains an opening brace that belongs to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dirty="0"/>
              <a:t> method, and line 6 contains the closing brace.</a:t>
            </a:r>
          </a:p>
          <a:p>
            <a:pPr>
              <a:buFontTx/>
              <a:buChar char="•"/>
            </a:pPr>
            <a:r>
              <a:rPr lang="en-US" altLang="en-US" sz="1800" dirty="0"/>
              <a:t>Everything between the two braces is the </a:t>
            </a:r>
            <a:r>
              <a:rPr lang="en-US" altLang="en-US" sz="1800" i="1" dirty="0"/>
              <a:t>body</a:t>
            </a:r>
            <a:r>
              <a:rPr lang="en-US" altLang="en-US" sz="1800" dirty="0"/>
              <a:t> of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dirty="0"/>
              <a:t> method.</a:t>
            </a:r>
          </a:p>
          <a:p>
            <a:pP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Make sure to have a closing brace for every opening brace in your program.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00DD5-BFF7-92E5-D7AA-611D722D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07" y="1807284"/>
            <a:ext cx="8021169" cy="2657846"/>
          </a:xfrm>
          <a:prstGeom prst="rect">
            <a:avLst/>
          </a:prstGeom>
        </p:spPr>
      </p:pic>
      <p:cxnSp>
        <p:nvCxnSpPr>
          <p:cNvPr id="19461" name="Straight Arrow Connector 8">
            <a:extLst>
              <a:ext uri="{FF2B5EF4-FFF2-40B4-BE49-F238E27FC236}">
                <a16:creationId xmlns:a16="http://schemas.microsoft.com/office/drawing/2014/main" id="{C8BBBEDF-996D-1004-99B0-AA07609948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202329" y="2953524"/>
            <a:ext cx="1195436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Arrow Connector 10">
            <a:extLst>
              <a:ext uri="{FF2B5EF4-FFF2-40B4-BE49-F238E27FC236}">
                <a16:creationId xmlns:a16="http://schemas.microsoft.com/office/drawing/2014/main" id="{2D7922F6-4DB7-64D2-270C-9583B6156F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37604" y="3657601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TextBox 9">
            <a:extLst>
              <a:ext uri="{FF2B5EF4-FFF2-40B4-BE49-F238E27FC236}">
                <a16:creationId xmlns:a16="http://schemas.microsoft.com/office/drawing/2014/main" id="{8DAC7F36-2FD1-FC14-76BC-EF3F8E67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975" y="2767907"/>
            <a:ext cx="172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Opening Brace</a:t>
            </a:r>
          </a:p>
        </p:txBody>
      </p:sp>
      <p:sp>
        <p:nvSpPr>
          <p:cNvPr id="19464" name="TextBox 11">
            <a:extLst>
              <a:ext uri="{FF2B5EF4-FFF2-40B4-BE49-F238E27FC236}">
                <a16:creationId xmlns:a16="http://schemas.microsoft.com/office/drawing/2014/main" id="{AC32A5C0-A97E-8784-9462-3E95757F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972" y="3472657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Closing Brace</a:t>
            </a:r>
          </a:p>
        </p:txBody>
      </p:sp>
      <p:cxnSp>
        <p:nvCxnSpPr>
          <p:cNvPr id="19466" name="Straight Arrow Connector 12">
            <a:extLst>
              <a:ext uri="{FF2B5EF4-FFF2-40B4-BE49-F238E27FC236}">
                <a16:creationId xmlns:a16="http://schemas.microsoft.com/office/drawing/2014/main" id="{BC70345E-1FEA-07A0-7974-AE386B9AAA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202329" y="3303587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TextBox 13">
            <a:extLst>
              <a:ext uri="{FF2B5EF4-FFF2-40B4-BE49-F238E27FC236}">
                <a16:creationId xmlns:a16="http://schemas.microsoft.com/office/drawing/2014/main" id="{896C21C1-0A2C-0A71-DA9D-48F732B9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109" y="3114178"/>
            <a:ext cx="154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Method Body</a:t>
            </a:r>
          </a:p>
        </p:txBody>
      </p:sp>
      <p:sp>
        <p:nvSpPr>
          <p:cNvPr id="19465" name="Rectangle 3">
            <a:extLst>
              <a:ext uri="{FF2B5EF4-FFF2-40B4-BE49-F238E27FC236}">
                <a16:creationId xmlns:a16="http://schemas.microsoft.com/office/drawing/2014/main" id="{44BC4D54-FFEE-F2BF-B4A3-196E916D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604" y="3178175"/>
            <a:ext cx="5663336" cy="250825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1539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Instructor: David Landaeta (</a:t>
            </a:r>
            <a:r>
              <a:rPr lang="en-US" dirty="0">
                <a:hlinkClick r:id="rId2"/>
              </a:rPr>
              <a:t>dlandaet@stevens.edu</a:t>
            </a:r>
            <a:r>
              <a:rPr lang="en-US" dirty="0"/>
              <a:t>)</a:t>
            </a:r>
          </a:p>
          <a:p>
            <a:r>
              <a:rPr lang="en-US" dirty="0"/>
              <a:t>Course Assistant: Ajith </a:t>
            </a:r>
            <a:r>
              <a:rPr lang="en-US" dirty="0" err="1"/>
              <a:t>Gangishetty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agangish@stevens.edu</a:t>
            </a:r>
            <a:r>
              <a:rPr lang="en-US" dirty="0"/>
              <a:t>)</a:t>
            </a:r>
          </a:p>
          <a:p>
            <a:r>
              <a:rPr lang="en-US" altLang="en-US" dirty="0"/>
              <a:t>Instructor office hours via Zoom: Thurs, 11 – noon and 1 – 2 pm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9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CC7EE-75EF-0DB8-BE84-1042D975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371F25D-CF1B-CBCE-91BC-ABD2F3BC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21507" name="Content Placeholder 6">
            <a:extLst>
              <a:ext uri="{FF2B5EF4-FFF2-40B4-BE49-F238E27FC236}">
                <a16:creationId xmlns:a16="http://schemas.microsoft.com/office/drawing/2014/main" id="{F63115F1-D881-4537-340E-C80D8226F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5 contains a statement that displays a message on the screen.</a:t>
            </a:r>
          </a:p>
          <a:p>
            <a:pPr lvl="1"/>
            <a:r>
              <a:rPr lang="en-US" altLang="en-US" sz="1800" b="1" dirty="0"/>
              <a:t>The group of characters inside the quotation marks is called a </a:t>
            </a:r>
            <a:r>
              <a:rPr lang="en-US" altLang="en-US" sz="1800" b="1" i="1" dirty="0"/>
              <a:t>string literal</a:t>
            </a:r>
            <a:r>
              <a:rPr lang="en-US" altLang="en-US" sz="1800" b="1" dirty="0"/>
              <a:t>.</a:t>
            </a:r>
          </a:p>
          <a:p>
            <a:pPr lvl="1"/>
            <a:r>
              <a:rPr lang="en-US" altLang="en-US" sz="1800" b="1" dirty="0">
                <a:solidFill>
                  <a:srgbClr val="000000"/>
                </a:solidFill>
              </a:rPr>
              <a:t>At the end of the line is a semicolon; it marks the end of a statement in Java.</a:t>
            </a:r>
          </a:p>
          <a:p>
            <a:pPr lvl="2"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</a:rPr>
              <a:t>Not every line of code ends with a semicolon, however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63A41-CE21-7E99-ED69-6A297844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2100077"/>
            <a:ext cx="8021169" cy="2657846"/>
          </a:xfrm>
          <a:prstGeom prst="rect">
            <a:avLst/>
          </a:prstGeom>
        </p:spPr>
      </p:pic>
      <p:cxnSp>
        <p:nvCxnSpPr>
          <p:cNvPr id="21509" name="Straight Arrow Connector 12">
            <a:extLst>
              <a:ext uri="{FF2B5EF4-FFF2-40B4-BE49-F238E27FC236}">
                <a16:creationId xmlns:a16="http://schemas.microsoft.com/office/drawing/2014/main" id="{41F9BF06-0659-2E34-D7BC-EAFBE3F8C7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380084" y="3630514"/>
            <a:ext cx="8001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13">
            <a:extLst>
              <a:ext uri="{FF2B5EF4-FFF2-40B4-BE49-F238E27FC236}">
                <a16:creationId xmlns:a16="http://schemas.microsoft.com/office/drawing/2014/main" id="{8E5EE98B-2332-2780-68C9-0CE8E681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184" y="3445570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28269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96F23-2B85-A319-1F26-EDFC8295B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4B71BE0-D80D-162F-6C35-0434E3C86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Parts of a Java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959F1-F6DE-AD9E-B43E-9B69FB55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2417503"/>
            <a:ext cx="931675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4D8ED-F318-0C2B-19B9-75C7B78B4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3" name="Freeform: Shape 2356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565" name="Freeform: Shape 2356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A9F78740-73F5-1744-1B98-3BA986DE7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 dirty="0"/>
              <a:t>The Parts of a Java Program</a:t>
            </a:r>
          </a:p>
        </p:txBody>
      </p:sp>
      <p:sp>
        <p:nvSpPr>
          <p:cNvPr id="23567" name="Rectangle 2356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557" name="Content Placeholder 2">
            <a:extLst>
              <a:ext uri="{FF2B5EF4-FFF2-40B4-BE49-F238E27FC236}">
                <a16:creationId xmlns:a16="http://schemas.microsoft.com/office/drawing/2014/main" id="{A8B99881-3804-7142-BE9E-F38C72894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1173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27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 My first Java program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Displayer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System.out.print1n(You'll love Java!)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4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3B6E2-FCD1-E318-DC33-508A9F111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2" name="Rectangle 3175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DB17575C-ED6A-49B9-5DF2-995CA22DB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en-US" sz="3300" dirty="0"/>
              <a:t>The </a:t>
            </a:r>
            <a:r>
              <a:rPr lang="en-US" alt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3300" dirty="0"/>
              <a:t> and </a:t>
            </a:r>
            <a:r>
              <a:rPr lang="en-US" alt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en-US" sz="3300" dirty="0">
                <a:latin typeface="Courier New" panose="02070309020205020404" pitchFamily="49" charset="0"/>
              </a:rPr>
              <a:t>println</a:t>
            </a:r>
            <a:r>
              <a:rPr lang="en-US" altLang="en-US" sz="3300" dirty="0"/>
              <a:t> Methods</a:t>
            </a:r>
          </a:p>
        </p:txBody>
      </p:sp>
      <p:sp>
        <p:nvSpPr>
          <p:cNvPr id="31754" name="Rectangle 31753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56" name="Rectangle 31755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5950-E2C3-509E-DDAB-B97CC43A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7" y="3355848"/>
            <a:ext cx="6727451" cy="282549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en-US" sz="1500" dirty="0"/>
              <a:t>The </a:t>
            </a:r>
            <a:r>
              <a:rPr lang="en-US" altLang="en-US" sz="1500" dirty="0">
                <a:latin typeface="Courier New" pitchFamily="49" charset="0"/>
              </a:rPr>
              <a:t>println</a:t>
            </a:r>
            <a:r>
              <a:rPr lang="en-US" altLang="en-US" sz="1500" dirty="0"/>
              <a:t> method places a newline character at the end of whatever is being printed out.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1500" dirty="0"/>
              <a:t>The following lines: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en-US" altLang="en-US" sz="1500" dirty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1500" dirty="0">
                <a:latin typeface="Courier New" pitchFamily="49" charset="0"/>
              </a:rPr>
              <a:t>System.out.println("This is being printed out");</a:t>
            </a:r>
            <a:endParaRPr lang="en-US" altLang="en-US" sz="1500" dirty="0"/>
          </a:p>
          <a:p>
            <a:pPr lvl="2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en-US" sz="1500" dirty="0">
                <a:latin typeface="Courier New" pitchFamily="49" charset="0"/>
              </a:rPr>
              <a:t>System.out.println("on two separate lines.");</a:t>
            </a:r>
            <a:endParaRPr lang="en-US" altLang="en-US" sz="1500" dirty="0"/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en-US" altLang="en-US" sz="1500" dirty="0"/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en-US" sz="1500" dirty="0"/>
              <a:t>Would be printed out on separate lines since the first statement sends a newline command to the screen.</a:t>
            </a:r>
          </a:p>
          <a:p>
            <a:pPr>
              <a:lnSpc>
                <a:spcPct val="100000"/>
              </a:lnSpc>
              <a:defRPr/>
            </a:pPr>
            <a:endParaRPr lang="en-US" sz="1500" dirty="0"/>
          </a:p>
        </p:txBody>
      </p:sp>
      <p:pic>
        <p:nvPicPr>
          <p:cNvPr id="31748" name="Picture 31747" descr="Exclamation mark on a yellow background">
            <a:extLst>
              <a:ext uri="{FF2B5EF4-FFF2-40B4-BE49-F238E27FC236}">
                <a16:creationId xmlns:a16="http://schemas.microsoft.com/office/drawing/2014/main" id="{1FFA26E4-7ED9-AAA3-409C-E863B8C5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9" r="1889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E5CB5-6585-AD9E-CF1E-6E003B0E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Rectangle 32776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89A8FD3D-3C1E-CAD9-434E-EE890B081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458" y="937090"/>
            <a:ext cx="6268770" cy="1556912"/>
          </a:xfrm>
        </p:spPr>
        <p:txBody>
          <a:bodyPr anchor="b"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en-US" sz="2400" dirty="0">
                <a:latin typeface="Courier New" panose="02070309020205020404" pitchFamily="49" charset="0"/>
              </a:rPr>
              <a:t>println</a:t>
            </a:r>
            <a:r>
              <a:rPr lang="en-US" altLang="en-US" sz="2400" dirty="0"/>
              <a:t> Methods</a:t>
            </a:r>
          </a:p>
        </p:txBody>
      </p:sp>
      <p:sp>
        <p:nvSpPr>
          <p:cNvPr id="32779" name="Rectangle 32778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81" name="Rectangle 32780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23E6CAA-8C36-C35B-DCC0-8EEFC78CF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5458" y="3038179"/>
            <a:ext cx="7512542" cy="365836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1300" dirty="0"/>
              <a:t>The </a:t>
            </a:r>
            <a:r>
              <a:rPr lang="en-US" altLang="en-US" sz="1300" dirty="0">
                <a:latin typeface="Courier New" panose="02070309020205020404" pitchFamily="49" charset="0"/>
              </a:rPr>
              <a:t>print</a:t>
            </a:r>
            <a:r>
              <a:rPr lang="en-US" altLang="en-US" sz="1300" dirty="0"/>
              <a:t> statement works very similarly to the </a:t>
            </a:r>
            <a:r>
              <a:rPr lang="en-US" altLang="en-US" sz="1300" dirty="0">
                <a:latin typeface="Courier New" panose="02070309020205020404" pitchFamily="49" charset="0"/>
              </a:rPr>
              <a:t>println</a:t>
            </a:r>
            <a:r>
              <a:rPr lang="en-US" altLang="en-US" sz="1300" dirty="0"/>
              <a:t> statement.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1300" dirty="0"/>
              <a:t>However, the </a:t>
            </a:r>
            <a:r>
              <a:rPr lang="en-US" altLang="en-US" sz="1300" dirty="0">
                <a:latin typeface="Courier New" panose="02070309020205020404" pitchFamily="49" charset="0"/>
              </a:rPr>
              <a:t>print</a:t>
            </a:r>
            <a:r>
              <a:rPr lang="en-US" altLang="en-US" sz="1300" dirty="0"/>
              <a:t> statement does not put a newline character at the end of the output.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1300" dirty="0"/>
              <a:t>The lines: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System.out.print("These lines will be");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System.out.print("printed on");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System.out.println("the same line.");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3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300" dirty="0"/>
              <a:t>Produce the following output: </a:t>
            </a:r>
            <a:br>
              <a:rPr lang="en-US" altLang="en-US" sz="1300" dirty="0"/>
            </a:br>
            <a:r>
              <a:rPr lang="en-US" altLang="en-US" sz="1300" dirty="0"/>
              <a:t>	</a:t>
            </a:r>
            <a:r>
              <a:rPr lang="en-US" altLang="en-US" sz="1300" dirty="0">
                <a:latin typeface="Courier New" panose="02070309020205020404" pitchFamily="49" charset="0"/>
              </a:rPr>
              <a:t>These lines will beprinted onthe same line.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3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300" dirty="0"/>
              <a:t>Notice the odd spacing?  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3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300" dirty="0"/>
              <a:t>Why do some words run together?</a:t>
            </a:r>
          </a:p>
        </p:txBody>
      </p:sp>
      <p:pic>
        <p:nvPicPr>
          <p:cNvPr id="32773" name="Picture 32772" descr="Colourful printed pages">
            <a:extLst>
              <a:ext uri="{FF2B5EF4-FFF2-40B4-BE49-F238E27FC236}">
                <a16:creationId xmlns:a16="http://schemas.microsoft.com/office/drawing/2014/main" id="{A4A194B4-EEE9-7877-AFD2-8D7EBC265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4" r="-1" b="-1"/>
          <a:stretch/>
        </p:blipFill>
        <p:spPr>
          <a:xfrm>
            <a:off x="8368145" y="10"/>
            <a:ext cx="38238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15523-ED5E-EC2B-994D-B3887750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10" name="Rectangle 3380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3F9C5F32-E41E-00E9-CDB4-73BF99F7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en-US" sz="4200" dirty="0"/>
              <a:t>The </a:t>
            </a:r>
            <a:r>
              <a:rPr lang="en-US" alt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4200" dirty="0"/>
              <a:t> and </a:t>
            </a:r>
            <a:r>
              <a:rPr lang="en-US" alt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en-US" sz="4200" dirty="0">
                <a:latin typeface="Courier New" panose="02070309020205020404" pitchFamily="49" charset="0"/>
              </a:rPr>
              <a:t>println</a:t>
            </a:r>
            <a:r>
              <a:rPr lang="en-US" altLang="en-US" sz="4200" dirty="0"/>
              <a:t> Methods</a:t>
            </a:r>
          </a:p>
        </p:txBody>
      </p:sp>
      <p:sp>
        <p:nvSpPr>
          <p:cNvPr id="33812" name="Rectangle 33811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814" name="Rectangle 338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399384E-2D41-4B31-1ADB-1F35E2A2A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sz="2000" dirty="0"/>
              <a:t>There are some special characters that can be put into the output.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("This will have a newline.\n");</a:t>
            </a:r>
          </a:p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\n</a:t>
            </a:r>
            <a:r>
              <a:rPr lang="en-US" altLang="en-US" sz="2000" dirty="0"/>
              <a:t> in the string is an escape sequence that represents the newline character.</a:t>
            </a:r>
          </a:p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Escape sequences allow the programmer to print characters that otherwise would be unprintable.</a:t>
            </a:r>
          </a:p>
        </p:txBody>
      </p:sp>
    </p:spTree>
    <p:extLst>
      <p:ext uri="{BB962C8B-B14F-4D97-AF65-F5344CB8AC3E}">
        <p14:creationId xmlns:p14="http://schemas.microsoft.com/office/powerpoint/2010/main" val="371208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19E5-2CBF-0171-2993-3170853F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C442119-81FF-3852-79A7-4A5D1B94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3200" dirty="0"/>
              <a:t> and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en-US" sz="3200" dirty="0">
                <a:latin typeface="Courier New" panose="02070309020205020404" pitchFamily="49" charset="0"/>
              </a:rPr>
              <a:t>println</a:t>
            </a:r>
            <a:r>
              <a:rPr lang="en-US" altLang="en-US" sz="3200" dirty="0"/>
              <a:t> Methods (cont’d.)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0FC0A-C5D2-291F-9F59-7C09E847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2673393"/>
            <a:ext cx="964064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C2B8A-3ACD-59E3-A499-BEF548DF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5F49257-36DC-6328-954A-708A7ED93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3200" dirty="0"/>
              <a:t> and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en-US" sz="3200" dirty="0">
                <a:latin typeface="Courier New" panose="02070309020205020404" pitchFamily="49" charset="0"/>
              </a:rPr>
              <a:t>println</a:t>
            </a:r>
            <a:r>
              <a:rPr lang="en-US" altLang="en-US" sz="3200" dirty="0"/>
              <a:t> Methods (cont’d.)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FDD19D8-976B-44F8-ED74-6C8B7BDA3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133600"/>
            <a:ext cx="10168128" cy="433891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Even though the escape sequences are comprised of two characters, they are treated by the compiler as a single character.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2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System.out.print("These are our top sellers:\n");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System.out.print("\tComputer games\n\tCoffee\n 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System.out.println("\tAspirin");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Would result in the following 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These are our top sellers: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Computer games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Coffee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Aspirin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With escape sequences, complex text output can be achieved.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4B2F3-24C6-C903-BAAE-A1C789A4B859}"/>
              </a:ext>
            </a:extLst>
          </p:cNvPr>
          <p:cNvSpPr/>
          <p:nvPr/>
        </p:nvSpPr>
        <p:spPr>
          <a:xfrm>
            <a:off x="11637818" y="0"/>
            <a:ext cx="554182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0C1-8605-D12E-2828-38E3561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Module 1</a:t>
            </a:r>
          </a:p>
        </p:txBody>
      </p:sp>
    </p:spTree>
    <p:extLst>
      <p:ext uri="{BB962C8B-B14F-4D97-AF65-F5344CB8AC3E}">
        <p14:creationId xmlns:p14="http://schemas.microsoft.com/office/powerpoint/2010/main" val="29501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b="1" dirty="0"/>
              <a:t>Attendance</a:t>
            </a:r>
            <a:r>
              <a:rPr lang="en-US" dirty="0"/>
              <a:t>: While there is no formal attendance grade, students are expected to attend all classes.</a:t>
            </a:r>
          </a:p>
          <a:p>
            <a:r>
              <a:rPr lang="en-US" b="1" dirty="0"/>
              <a:t>Homework</a:t>
            </a:r>
            <a:r>
              <a:rPr lang="en-US" dirty="0"/>
              <a:t>: There will be regular homework (programming) assignments. Submission guidelines will be posted soon to Canvas.</a:t>
            </a:r>
          </a:p>
          <a:p>
            <a:r>
              <a:rPr lang="en-US" b="1" dirty="0"/>
              <a:t>Quizzes</a:t>
            </a:r>
            <a:r>
              <a:rPr lang="en-US" dirty="0"/>
              <a:t>: There will be quizzes throughout the semester, announced beforehand.</a:t>
            </a:r>
          </a:p>
          <a:p>
            <a:r>
              <a:rPr lang="en-US" altLang="en-US" b="1" dirty="0"/>
              <a:t>Exams</a:t>
            </a:r>
            <a:r>
              <a:rPr lang="en-US" altLang="en-US" dirty="0"/>
              <a:t>: There will be two exams in this course, a midterm and a final.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Procedures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E64C59-53C3-81C4-CE7D-0689F65D5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21082"/>
              </p:ext>
            </p:extLst>
          </p:nvPr>
        </p:nvGraphicFramePr>
        <p:xfrm>
          <a:off x="4041648" y="2478088"/>
          <a:ext cx="337718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96">
                  <a:extLst>
                    <a:ext uri="{9D8B030D-6E8A-4147-A177-3AD203B41FA5}">
                      <a16:colId xmlns:a16="http://schemas.microsoft.com/office/drawing/2014/main" val="4167601462"/>
                    </a:ext>
                  </a:extLst>
                </a:gridCol>
                <a:gridCol w="1542288">
                  <a:extLst>
                    <a:ext uri="{9D8B030D-6E8A-4147-A177-3AD203B41FA5}">
                      <a16:colId xmlns:a16="http://schemas.microsoft.com/office/drawing/2014/main" val="2858466735"/>
                    </a:ext>
                  </a:extLst>
                </a:gridCol>
              </a:tblGrid>
              <a:tr h="369554">
                <a:tc>
                  <a:txBody>
                    <a:bodyPr/>
                    <a:lstStyle/>
                    <a:p>
                      <a:r>
                        <a:rPr lang="en-US" sz="2400" dirty="0"/>
                        <a:t>Homework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(60%)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407333"/>
                  </a:ext>
                </a:extLst>
              </a:tr>
              <a:tr h="369554">
                <a:tc>
                  <a:txBody>
                    <a:bodyPr/>
                    <a:lstStyle/>
                    <a:p>
                      <a:r>
                        <a:rPr lang="en-US" sz="2400" dirty="0"/>
                        <a:t>Quizzes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(10%)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706273"/>
                  </a:ext>
                </a:extLst>
              </a:tr>
              <a:tr h="369554">
                <a:tc>
                  <a:txBody>
                    <a:bodyPr/>
                    <a:lstStyle/>
                    <a:p>
                      <a:r>
                        <a:rPr lang="en-US" sz="2400" dirty="0"/>
                        <a:t>Midterm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(15%)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77062"/>
                  </a:ext>
                </a:extLst>
              </a:tr>
              <a:tr h="369554">
                <a:tc>
                  <a:txBody>
                    <a:bodyPr/>
                    <a:lstStyle/>
                    <a:p>
                      <a:r>
                        <a:rPr lang="en-US" sz="2400" dirty="0"/>
                        <a:t>Final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(15%)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2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Textbook: Java for Dummies (8</a:t>
            </a:r>
            <a:r>
              <a:rPr lang="en-US" baseline="30000" dirty="0"/>
              <a:t>th</a:t>
            </a:r>
            <a:r>
              <a:rPr lang="en-US" dirty="0"/>
              <a:t> ed.)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Go to website: dummies.com</a:t>
            </a:r>
          </a:p>
          <a:p>
            <a:r>
              <a:rPr lang="en-US" dirty="0"/>
              <a:t>Search for “java for dummies”</a:t>
            </a:r>
          </a:p>
          <a:p>
            <a:r>
              <a:rPr lang="en-US" altLang="en-US" dirty="0"/>
              <a:t>Click on “Java For Dummies” (probably the top entry)</a:t>
            </a:r>
          </a:p>
          <a:p>
            <a:r>
              <a:rPr lang="en-US" altLang="en-US" dirty="0"/>
              <a:t>Make sure it’s the 8</a:t>
            </a:r>
            <a:r>
              <a:rPr lang="en-US" altLang="en-US" baseline="30000" dirty="0"/>
              <a:t>th</a:t>
            </a:r>
            <a:r>
              <a:rPr lang="en-US" altLang="en-US" dirty="0"/>
              <a:t> edition</a:t>
            </a:r>
          </a:p>
          <a:p>
            <a:r>
              <a:rPr lang="en-US" altLang="en-US" dirty="0"/>
              <a:t>Click on “Buy On Amazon”</a:t>
            </a:r>
          </a:p>
          <a:p>
            <a:r>
              <a:rPr lang="en-US" altLang="en-US" dirty="0"/>
              <a:t>Select and purchase the Kindle edition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2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Read Part 1 of the book (Chapters 1, 2, and 3)</a:t>
            </a:r>
          </a:p>
          <a:p>
            <a:r>
              <a:rPr lang="en-US" dirty="0"/>
              <a:t>In Chapter 2, follow the instructions to install:</a:t>
            </a:r>
          </a:p>
          <a:p>
            <a:pPr lvl="1"/>
            <a:r>
              <a:rPr lang="en-US" dirty="0"/>
              <a:t>Java Development Kit (JDK)</a:t>
            </a:r>
          </a:p>
          <a:p>
            <a:pPr lvl="2"/>
            <a:r>
              <a:rPr lang="en-US" dirty="0"/>
              <a:t>IMPORTANT: Install JDK 21 rather than JDK 17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altLang="en-US" dirty="0"/>
              <a:t>Try running the code examples</a:t>
            </a:r>
          </a:p>
          <a:p>
            <a:r>
              <a:rPr lang="en-US" altLang="en-US" dirty="0"/>
              <a:t>Visit the book’s website for helpful tutorials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3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Consistently one of the world’s most popular languages</a:t>
            </a:r>
          </a:p>
          <a:p>
            <a:r>
              <a:rPr lang="en-US" dirty="0"/>
              <a:t>A huge ecosystem of free tools for Java developers</a:t>
            </a:r>
          </a:p>
          <a:p>
            <a:r>
              <a:rPr lang="en-US" dirty="0"/>
              <a:t>Its rigid structure is good for Enterprise Software</a:t>
            </a:r>
          </a:p>
          <a:p>
            <a:r>
              <a:rPr lang="en-US" dirty="0"/>
              <a:t>The Java Virtual Machine (JVM) makes it very portable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0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To write code, you need to think like a computer, not a human</a:t>
            </a:r>
          </a:p>
          <a:p>
            <a:r>
              <a:rPr lang="en-US" dirty="0"/>
              <a:t>Computers do </a:t>
            </a:r>
            <a:r>
              <a:rPr lang="en-US" b="1" dirty="0"/>
              <a:t>exactly</a:t>
            </a:r>
            <a:r>
              <a:rPr lang="en-US" dirty="0"/>
              <a:t> what you tell them to do</a:t>
            </a:r>
          </a:p>
          <a:p>
            <a:r>
              <a:rPr lang="en-US" altLang="en-US" dirty="0"/>
              <a:t>Commands expressed in English are often ambiguous</a:t>
            </a:r>
          </a:p>
          <a:p>
            <a:r>
              <a:rPr lang="en-US" altLang="en-US" dirty="0"/>
              <a:t>Commands expressed in Java are very precise</a:t>
            </a:r>
          </a:p>
          <a:p>
            <a:r>
              <a:rPr lang="en-US" altLang="en-US" dirty="0"/>
              <a:t>With practice, you will be able to think in Java rather than English</a:t>
            </a:r>
          </a:p>
          <a:p>
            <a:endParaRPr lang="en-US" alt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3AC-7DAC-8F9D-5AA3-FC75220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4196-1BE3-7BF5-1B2B-D02D637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4750"/>
            <a:ext cx="10168128" cy="4255285"/>
          </a:xfrm>
        </p:spPr>
        <p:txBody>
          <a:bodyPr>
            <a:normAutofit/>
          </a:bodyPr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A sequence of “Do this/Do that” commands</a:t>
            </a:r>
          </a:p>
          <a:p>
            <a:pPr lvl="1"/>
            <a:r>
              <a:rPr lang="en-US" dirty="0"/>
              <a:t>Difficult to enhance old code with new functionality</a:t>
            </a:r>
          </a:p>
          <a:p>
            <a:pPr lvl="1"/>
            <a:r>
              <a:rPr lang="en-US" dirty="0"/>
              <a:t>Example: FORTRAN</a:t>
            </a:r>
          </a:p>
          <a:p>
            <a:r>
              <a:rPr lang="en-US" altLang="en-US" dirty="0"/>
              <a:t>Object-oriented programming (OOP)</a:t>
            </a:r>
          </a:p>
          <a:p>
            <a:pPr lvl="1"/>
            <a:r>
              <a:rPr lang="en-US" altLang="en-US" dirty="0"/>
              <a:t>Focuses on organizing the data, and the commands come later</a:t>
            </a:r>
          </a:p>
          <a:p>
            <a:pPr lvl="1"/>
            <a:r>
              <a:rPr lang="en-US" dirty="0"/>
              <a:t>Easy to enhance old code with new functionality</a:t>
            </a:r>
            <a:endParaRPr lang="en-US" altLang="en-US" dirty="0"/>
          </a:p>
          <a:p>
            <a:pPr lvl="1"/>
            <a:r>
              <a:rPr lang="en-US" altLang="en-US" dirty="0"/>
              <a:t>Example: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8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1487</Words>
  <Application>Microsoft Office PowerPoint</Application>
  <PresentationFormat>Widescreen</PresentationFormat>
  <Paragraphs>284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Neue Haas Grotesk Text Pro</vt:lpstr>
      <vt:lpstr>AccentBoxVTI</vt:lpstr>
      <vt:lpstr>Introduction to Java CS 501</vt:lpstr>
      <vt:lpstr>Welcome to CS 501</vt:lpstr>
      <vt:lpstr>Course Requirements</vt:lpstr>
      <vt:lpstr>Grading Procedures</vt:lpstr>
      <vt:lpstr>Textbook: Java for Dummies (8th ed.)</vt:lpstr>
      <vt:lpstr>Assignment 1</vt:lpstr>
      <vt:lpstr>Why Java?</vt:lpstr>
      <vt:lpstr>Thinking Like a Computer</vt:lpstr>
      <vt:lpstr>Types of Programming</vt:lpstr>
      <vt:lpstr>OOP: Classes and Objects</vt:lpstr>
      <vt:lpstr>OOP: Inheritance</vt:lpstr>
      <vt:lpstr>Get Ready for Java</vt:lpstr>
      <vt:lpstr>The Parts of a Java Program</vt:lpstr>
      <vt:lpstr>The Parts of a Java Program</vt:lpstr>
      <vt:lpstr>The Parts of a Java Program</vt:lpstr>
      <vt:lpstr>The Parts of a Java Program (cont’d.)</vt:lpstr>
      <vt:lpstr>The Parts of a Java Program</vt:lpstr>
      <vt:lpstr>The Parts of a Java Program</vt:lpstr>
      <vt:lpstr>The Parts of a Java Program</vt:lpstr>
      <vt:lpstr>The Parts of a Java Program</vt:lpstr>
      <vt:lpstr>The Parts of a Java Program</vt:lpstr>
      <vt:lpstr>The Parts of a Java Program</vt:lpstr>
      <vt:lpstr>Find the Bug</vt:lpstr>
      <vt:lpstr>The System.out.print and System.out.println Methods</vt:lpstr>
      <vt:lpstr>The System.out.print and System.out.println Methods</vt:lpstr>
      <vt:lpstr>The System.out.print and System.out.println Methods</vt:lpstr>
      <vt:lpstr>The System.out.print and System.out.println Methods (cont’d.)</vt:lpstr>
      <vt:lpstr>The System.out.print and System.out.println Methods (cont’d.)</vt:lpstr>
      <vt:lpstr>End of Module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Reid</dc:creator>
  <cp:lastModifiedBy>David Landaeta</cp:lastModifiedBy>
  <cp:revision>54</cp:revision>
  <dcterms:created xsi:type="dcterms:W3CDTF">2024-02-22T16:08:08Z</dcterms:created>
  <dcterms:modified xsi:type="dcterms:W3CDTF">2024-09-24T11:00:43Z</dcterms:modified>
</cp:coreProperties>
</file>