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1" r:id="rId4"/>
    <p:sldId id="303" r:id="rId5"/>
    <p:sldId id="304" r:id="rId6"/>
    <p:sldId id="302" r:id="rId7"/>
    <p:sldId id="261" r:id="rId8"/>
    <p:sldId id="300" r:id="rId9"/>
    <p:sldId id="258" r:id="rId10"/>
    <p:sldId id="259" r:id="rId11"/>
    <p:sldId id="260" r:id="rId12"/>
    <p:sldId id="2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27DAB-DD4D-4351-AB0B-7F0375FEA3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49AC7E0-7321-40CD-9EE5-EA6F37760D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O(n</a:t>
          </a:r>
          <a:r>
            <a:rPr lang="en-US" b="1" baseline="30000" dirty="0"/>
            <a:t>k</a:t>
          </a:r>
          <a:r>
            <a:rPr lang="en-US" b="1" dirty="0"/>
            <a:t>) - Polynomial Time Complexity</a:t>
          </a:r>
          <a:r>
            <a:rPr lang="en-US" dirty="0"/>
            <a:t>:</a:t>
          </a:r>
        </a:p>
      </dgm:t>
    </dgm:pt>
    <dgm:pt modelId="{8E59383D-A5A6-436F-8403-24C9F6949F0F}" type="parTrans" cxnId="{3C6C07DA-6A20-48F9-BE95-6325DB02D573}">
      <dgm:prSet/>
      <dgm:spPr/>
      <dgm:t>
        <a:bodyPr/>
        <a:lstStyle/>
        <a:p>
          <a:endParaRPr lang="en-US"/>
        </a:p>
      </dgm:t>
    </dgm:pt>
    <dgm:pt modelId="{34F7FC92-B1C8-4337-88C6-B4A61792257C}" type="sibTrans" cxnId="{3C6C07DA-6A20-48F9-BE95-6325DB02D573}">
      <dgm:prSet/>
      <dgm:spPr/>
      <dgm:t>
        <a:bodyPr/>
        <a:lstStyle/>
        <a:p>
          <a:endParaRPr lang="en-US"/>
        </a:p>
      </dgm:t>
    </dgm:pt>
    <dgm:pt modelId="{93E32F3E-3F3A-4001-A39D-2BA489C71C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indicates that the time or space required grows as a polynomial function of the input size, where k is a constant. Higher values of k indicate higher polynomial degrees, </a:t>
          </a:r>
          <a:r>
            <a:rPr lang="en-US" b="1" dirty="0"/>
            <a:t>resulting in slower growth rates.</a:t>
          </a:r>
        </a:p>
      </dgm:t>
    </dgm:pt>
    <dgm:pt modelId="{633BE784-3B33-4643-8BE5-455FD6412E6F}" type="parTrans" cxnId="{00CA5FE2-6F22-4806-BDED-234000CBE13F}">
      <dgm:prSet/>
      <dgm:spPr/>
      <dgm:t>
        <a:bodyPr/>
        <a:lstStyle/>
        <a:p>
          <a:endParaRPr lang="en-US"/>
        </a:p>
      </dgm:t>
    </dgm:pt>
    <dgm:pt modelId="{75BC6120-8279-4749-8063-FA0AA7EA159A}" type="sibTrans" cxnId="{00CA5FE2-6F22-4806-BDED-234000CBE13F}">
      <dgm:prSet/>
      <dgm:spPr/>
      <dgm:t>
        <a:bodyPr/>
        <a:lstStyle/>
        <a:p>
          <a:endParaRPr lang="en-US"/>
        </a:p>
      </dgm:t>
    </dgm:pt>
    <dgm:pt modelId="{75431D2A-805C-4A4E-953B-96DBCF57A3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O(2</a:t>
          </a:r>
          <a:r>
            <a:rPr lang="en-US" b="1" baseline="30000" dirty="0"/>
            <a:t>n</a:t>
          </a:r>
          <a:r>
            <a:rPr lang="en-US" b="1" dirty="0"/>
            <a:t>) - Exponential Time Complexity</a:t>
          </a:r>
          <a:r>
            <a:rPr lang="en-US" dirty="0"/>
            <a:t>:</a:t>
          </a:r>
        </a:p>
      </dgm:t>
    </dgm:pt>
    <dgm:pt modelId="{D176582D-7284-4979-BC6C-77F63B97F0CB}" type="parTrans" cxnId="{AC39D7C6-79DD-4B53-A099-DE9BB8EA4928}">
      <dgm:prSet/>
      <dgm:spPr/>
      <dgm:t>
        <a:bodyPr/>
        <a:lstStyle/>
        <a:p>
          <a:endParaRPr lang="en-US"/>
        </a:p>
      </dgm:t>
    </dgm:pt>
    <dgm:pt modelId="{5465B718-BA7A-488B-884C-B847FC0F362A}" type="sibTrans" cxnId="{AC39D7C6-79DD-4B53-A099-DE9BB8EA4928}">
      <dgm:prSet/>
      <dgm:spPr/>
      <dgm:t>
        <a:bodyPr/>
        <a:lstStyle/>
        <a:p>
          <a:endParaRPr lang="en-US"/>
        </a:p>
      </dgm:t>
    </dgm:pt>
    <dgm:pt modelId="{6ED52356-3313-4A5A-AA56-69D290A5E6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indicates that the time or space required doubles with each additional element in the input. </a:t>
          </a:r>
          <a:r>
            <a:rPr lang="en-US" b="1" dirty="0"/>
            <a:t>Algorithms with exponential time complexity become quickly impractical for large inputs.</a:t>
          </a:r>
        </a:p>
      </dgm:t>
    </dgm:pt>
    <dgm:pt modelId="{D7288341-636E-43A4-BFE6-532BFBF8F9F4}" type="parTrans" cxnId="{018F76C0-3B4B-4F1D-9396-2B39C3287EBC}">
      <dgm:prSet/>
      <dgm:spPr/>
      <dgm:t>
        <a:bodyPr/>
        <a:lstStyle/>
        <a:p>
          <a:endParaRPr lang="en-US"/>
        </a:p>
      </dgm:t>
    </dgm:pt>
    <dgm:pt modelId="{A782A211-114A-44B8-8960-A7A43B5E1B10}" type="sibTrans" cxnId="{018F76C0-3B4B-4F1D-9396-2B39C3287EBC}">
      <dgm:prSet/>
      <dgm:spPr/>
      <dgm:t>
        <a:bodyPr/>
        <a:lstStyle/>
        <a:p>
          <a:endParaRPr lang="en-US"/>
        </a:p>
      </dgm:t>
    </dgm:pt>
    <dgm:pt modelId="{458E762D-ACB7-4470-86E2-44CAEE965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O(n!) - Factorial Time Complexity</a:t>
          </a:r>
          <a:r>
            <a:rPr lang="en-US"/>
            <a:t>:</a:t>
          </a:r>
        </a:p>
      </dgm:t>
    </dgm:pt>
    <dgm:pt modelId="{DDD682E9-A5BE-4B1A-BD34-80DDBE72BABC}" type="parTrans" cxnId="{211EBD55-0B2F-437B-8D14-D9F49E84D90A}">
      <dgm:prSet/>
      <dgm:spPr/>
      <dgm:t>
        <a:bodyPr/>
        <a:lstStyle/>
        <a:p>
          <a:endParaRPr lang="en-US"/>
        </a:p>
      </dgm:t>
    </dgm:pt>
    <dgm:pt modelId="{9631116D-C87E-4D58-8622-D8BACDECF38B}" type="sibTrans" cxnId="{211EBD55-0B2F-437B-8D14-D9F49E84D90A}">
      <dgm:prSet/>
      <dgm:spPr/>
      <dgm:t>
        <a:bodyPr/>
        <a:lstStyle/>
        <a:p>
          <a:endParaRPr lang="en-US"/>
        </a:p>
      </dgm:t>
    </dgm:pt>
    <dgm:pt modelId="{BA721EF8-457D-47BB-87E9-C284168083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indicates that the time or space required grows factorially with the size of the input. Algorithms with factorial time complexity are </a:t>
          </a:r>
          <a:r>
            <a:rPr lang="en-US" b="1" dirty="0"/>
            <a:t>highly inefficient and often impractical for any but the smallest inputs.</a:t>
          </a:r>
        </a:p>
      </dgm:t>
    </dgm:pt>
    <dgm:pt modelId="{4C7BD247-A9AC-48AD-81B3-EE74B332167D}" type="parTrans" cxnId="{B2510334-E556-4E70-91B2-28621D8DE180}">
      <dgm:prSet/>
      <dgm:spPr/>
      <dgm:t>
        <a:bodyPr/>
        <a:lstStyle/>
        <a:p>
          <a:endParaRPr lang="en-US"/>
        </a:p>
      </dgm:t>
    </dgm:pt>
    <dgm:pt modelId="{BBC017CB-5BE9-4DF1-95EA-6918640C432F}" type="sibTrans" cxnId="{B2510334-E556-4E70-91B2-28621D8DE180}">
      <dgm:prSet/>
      <dgm:spPr/>
      <dgm:t>
        <a:bodyPr/>
        <a:lstStyle/>
        <a:p>
          <a:endParaRPr lang="en-US"/>
        </a:p>
      </dgm:t>
    </dgm:pt>
    <dgm:pt modelId="{B762C09E-86DA-49C2-90FC-E297974E41D0}" type="pres">
      <dgm:prSet presAssocID="{A6227DAB-DD4D-4351-AB0B-7F0375FEA3AE}" presName="root" presStyleCnt="0">
        <dgm:presLayoutVars>
          <dgm:dir/>
          <dgm:resizeHandles val="exact"/>
        </dgm:presLayoutVars>
      </dgm:prSet>
      <dgm:spPr/>
    </dgm:pt>
    <dgm:pt modelId="{0C3BEBAD-8E14-43E0-8FBC-3AF7B753A5F4}" type="pres">
      <dgm:prSet presAssocID="{A49AC7E0-7321-40CD-9EE5-EA6F37760D8E}" presName="compNode" presStyleCnt="0"/>
      <dgm:spPr/>
    </dgm:pt>
    <dgm:pt modelId="{B993D9ED-FBE2-4AD4-AF19-53CB04146B34}" type="pres">
      <dgm:prSet presAssocID="{A49AC7E0-7321-40CD-9EE5-EA6F37760D8E}" presName="bgRect" presStyleLbl="bgShp" presStyleIdx="0" presStyleCnt="3"/>
      <dgm:spPr/>
    </dgm:pt>
    <dgm:pt modelId="{309803C8-F680-41B4-83C6-D6BCD10D09F2}" type="pres">
      <dgm:prSet presAssocID="{A49AC7E0-7321-40CD-9EE5-EA6F37760D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A5CF5D6A-26E0-41B8-B65C-9D22543A658A}" type="pres">
      <dgm:prSet presAssocID="{A49AC7E0-7321-40CD-9EE5-EA6F37760D8E}" presName="spaceRect" presStyleCnt="0"/>
      <dgm:spPr/>
    </dgm:pt>
    <dgm:pt modelId="{FA4F75B6-E40A-4E5D-A42A-721E3509D02C}" type="pres">
      <dgm:prSet presAssocID="{A49AC7E0-7321-40CD-9EE5-EA6F37760D8E}" presName="parTx" presStyleLbl="revTx" presStyleIdx="0" presStyleCnt="6">
        <dgm:presLayoutVars>
          <dgm:chMax val="0"/>
          <dgm:chPref val="0"/>
        </dgm:presLayoutVars>
      </dgm:prSet>
      <dgm:spPr/>
    </dgm:pt>
    <dgm:pt modelId="{DD30F879-41E2-4768-9C91-40B89B73894A}" type="pres">
      <dgm:prSet presAssocID="{A49AC7E0-7321-40CD-9EE5-EA6F37760D8E}" presName="desTx" presStyleLbl="revTx" presStyleIdx="1" presStyleCnt="6">
        <dgm:presLayoutVars/>
      </dgm:prSet>
      <dgm:spPr/>
    </dgm:pt>
    <dgm:pt modelId="{F959295F-7DC4-44F0-94F7-9403A1999B80}" type="pres">
      <dgm:prSet presAssocID="{34F7FC92-B1C8-4337-88C6-B4A61792257C}" presName="sibTrans" presStyleCnt="0"/>
      <dgm:spPr/>
    </dgm:pt>
    <dgm:pt modelId="{8B4A9BC5-BD40-4676-BF23-D2D8985A1ED9}" type="pres">
      <dgm:prSet presAssocID="{75431D2A-805C-4A4E-953B-96DBCF57A3E4}" presName="compNode" presStyleCnt="0"/>
      <dgm:spPr/>
    </dgm:pt>
    <dgm:pt modelId="{16BEFE86-8495-4DA8-A602-ED886EF18B08}" type="pres">
      <dgm:prSet presAssocID="{75431D2A-805C-4A4E-953B-96DBCF57A3E4}" presName="bgRect" presStyleLbl="bgShp" presStyleIdx="1" presStyleCnt="3"/>
      <dgm:spPr/>
    </dgm:pt>
    <dgm:pt modelId="{3E8F5353-6D35-4E53-B048-51495CC34ADF}" type="pres">
      <dgm:prSet presAssocID="{75431D2A-805C-4A4E-953B-96DBCF57A3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175F54AB-9AB7-4082-BD76-C8F35ABD979B}" type="pres">
      <dgm:prSet presAssocID="{75431D2A-805C-4A4E-953B-96DBCF57A3E4}" presName="spaceRect" presStyleCnt="0"/>
      <dgm:spPr/>
    </dgm:pt>
    <dgm:pt modelId="{BB10AF81-111F-43DD-BC43-55FBDB374883}" type="pres">
      <dgm:prSet presAssocID="{75431D2A-805C-4A4E-953B-96DBCF57A3E4}" presName="parTx" presStyleLbl="revTx" presStyleIdx="2" presStyleCnt="6">
        <dgm:presLayoutVars>
          <dgm:chMax val="0"/>
          <dgm:chPref val="0"/>
        </dgm:presLayoutVars>
      </dgm:prSet>
      <dgm:spPr/>
    </dgm:pt>
    <dgm:pt modelId="{0528B46F-8754-41F0-8703-1F421A12CA14}" type="pres">
      <dgm:prSet presAssocID="{75431D2A-805C-4A4E-953B-96DBCF57A3E4}" presName="desTx" presStyleLbl="revTx" presStyleIdx="3" presStyleCnt="6">
        <dgm:presLayoutVars/>
      </dgm:prSet>
      <dgm:spPr/>
    </dgm:pt>
    <dgm:pt modelId="{01452B3A-D3A8-41D0-83BF-33BA14F88017}" type="pres">
      <dgm:prSet presAssocID="{5465B718-BA7A-488B-884C-B847FC0F362A}" presName="sibTrans" presStyleCnt="0"/>
      <dgm:spPr/>
    </dgm:pt>
    <dgm:pt modelId="{08DA0EA6-7763-4598-BF17-187279BFF471}" type="pres">
      <dgm:prSet presAssocID="{458E762D-ACB7-4470-86E2-44CAEE965A3E}" presName="compNode" presStyleCnt="0"/>
      <dgm:spPr/>
    </dgm:pt>
    <dgm:pt modelId="{D236A87B-B794-4062-9077-6E08EE66E679}" type="pres">
      <dgm:prSet presAssocID="{458E762D-ACB7-4470-86E2-44CAEE965A3E}" presName="bgRect" presStyleLbl="bgShp" presStyleIdx="2" presStyleCnt="3"/>
      <dgm:spPr/>
    </dgm:pt>
    <dgm:pt modelId="{52FBECC6-7807-41EB-A58C-D3D7EEE30EDE}" type="pres">
      <dgm:prSet presAssocID="{458E762D-ACB7-4470-86E2-44CAEE965A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575B78E-D099-4B8B-AC42-AA74C9CB04BB}" type="pres">
      <dgm:prSet presAssocID="{458E762D-ACB7-4470-86E2-44CAEE965A3E}" presName="spaceRect" presStyleCnt="0"/>
      <dgm:spPr/>
    </dgm:pt>
    <dgm:pt modelId="{8841AE9B-7996-4FD1-A44C-17C374A3790A}" type="pres">
      <dgm:prSet presAssocID="{458E762D-ACB7-4470-86E2-44CAEE965A3E}" presName="parTx" presStyleLbl="revTx" presStyleIdx="4" presStyleCnt="6">
        <dgm:presLayoutVars>
          <dgm:chMax val="0"/>
          <dgm:chPref val="0"/>
        </dgm:presLayoutVars>
      </dgm:prSet>
      <dgm:spPr/>
    </dgm:pt>
    <dgm:pt modelId="{3E87AE84-F762-47D0-88BB-17EA3847E79D}" type="pres">
      <dgm:prSet presAssocID="{458E762D-ACB7-4470-86E2-44CAEE965A3E}" presName="desTx" presStyleLbl="revTx" presStyleIdx="5" presStyleCnt="6">
        <dgm:presLayoutVars/>
      </dgm:prSet>
      <dgm:spPr/>
    </dgm:pt>
  </dgm:ptLst>
  <dgm:cxnLst>
    <dgm:cxn modelId="{254AB705-ED07-46FB-9335-77A6B287D771}" type="presOf" srcId="{A6227DAB-DD4D-4351-AB0B-7F0375FEA3AE}" destId="{B762C09E-86DA-49C2-90FC-E297974E41D0}" srcOrd="0" destOrd="0" presId="urn:microsoft.com/office/officeart/2018/2/layout/IconVerticalSolidList"/>
    <dgm:cxn modelId="{B2510334-E556-4E70-91B2-28621D8DE180}" srcId="{458E762D-ACB7-4470-86E2-44CAEE965A3E}" destId="{BA721EF8-457D-47BB-87E9-C28416808373}" srcOrd="0" destOrd="0" parTransId="{4C7BD247-A9AC-48AD-81B3-EE74B332167D}" sibTransId="{BBC017CB-5BE9-4DF1-95EA-6918640C432F}"/>
    <dgm:cxn modelId="{A2126347-53CA-4506-98AA-FF52A35FBC59}" type="presOf" srcId="{6ED52356-3313-4A5A-AA56-69D290A5E65A}" destId="{0528B46F-8754-41F0-8703-1F421A12CA14}" srcOrd="0" destOrd="0" presId="urn:microsoft.com/office/officeart/2018/2/layout/IconVerticalSolidList"/>
    <dgm:cxn modelId="{211EBD55-0B2F-437B-8D14-D9F49E84D90A}" srcId="{A6227DAB-DD4D-4351-AB0B-7F0375FEA3AE}" destId="{458E762D-ACB7-4470-86E2-44CAEE965A3E}" srcOrd="2" destOrd="0" parTransId="{DDD682E9-A5BE-4B1A-BD34-80DDBE72BABC}" sibTransId="{9631116D-C87E-4D58-8622-D8BACDECF38B}"/>
    <dgm:cxn modelId="{CEBC275A-BAA7-4D33-9E36-00DB48BA3012}" type="presOf" srcId="{93E32F3E-3F3A-4001-A39D-2BA489C71C56}" destId="{DD30F879-41E2-4768-9C91-40B89B73894A}" srcOrd="0" destOrd="0" presId="urn:microsoft.com/office/officeart/2018/2/layout/IconVerticalSolidList"/>
    <dgm:cxn modelId="{E7296584-4648-4C34-8D81-C1B31EAEA9B2}" type="presOf" srcId="{75431D2A-805C-4A4E-953B-96DBCF57A3E4}" destId="{BB10AF81-111F-43DD-BC43-55FBDB374883}" srcOrd="0" destOrd="0" presId="urn:microsoft.com/office/officeart/2018/2/layout/IconVerticalSolidList"/>
    <dgm:cxn modelId="{5456C0A2-8A5F-4DB2-BDBD-6ED5E3E6786C}" type="presOf" srcId="{A49AC7E0-7321-40CD-9EE5-EA6F37760D8E}" destId="{FA4F75B6-E40A-4E5D-A42A-721E3509D02C}" srcOrd="0" destOrd="0" presId="urn:microsoft.com/office/officeart/2018/2/layout/IconVerticalSolidList"/>
    <dgm:cxn modelId="{DA9B3FB2-428F-4895-8A29-BF1735746606}" type="presOf" srcId="{BA721EF8-457D-47BB-87E9-C28416808373}" destId="{3E87AE84-F762-47D0-88BB-17EA3847E79D}" srcOrd="0" destOrd="0" presId="urn:microsoft.com/office/officeart/2018/2/layout/IconVerticalSolidList"/>
    <dgm:cxn modelId="{018F76C0-3B4B-4F1D-9396-2B39C3287EBC}" srcId="{75431D2A-805C-4A4E-953B-96DBCF57A3E4}" destId="{6ED52356-3313-4A5A-AA56-69D290A5E65A}" srcOrd="0" destOrd="0" parTransId="{D7288341-636E-43A4-BFE6-532BFBF8F9F4}" sibTransId="{A782A211-114A-44B8-8960-A7A43B5E1B10}"/>
    <dgm:cxn modelId="{AC39D7C6-79DD-4B53-A099-DE9BB8EA4928}" srcId="{A6227DAB-DD4D-4351-AB0B-7F0375FEA3AE}" destId="{75431D2A-805C-4A4E-953B-96DBCF57A3E4}" srcOrd="1" destOrd="0" parTransId="{D176582D-7284-4979-BC6C-77F63B97F0CB}" sibTransId="{5465B718-BA7A-488B-884C-B847FC0F362A}"/>
    <dgm:cxn modelId="{3C6C07DA-6A20-48F9-BE95-6325DB02D573}" srcId="{A6227DAB-DD4D-4351-AB0B-7F0375FEA3AE}" destId="{A49AC7E0-7321-40CD-9EE5-EA6F37760D8E}" srcOrd="0" destOrd="0" parTransId="{8E59383D-A5A6-436F-8403-24C9F6949F0F}" sibTransId="{34F7FC92-B1C8-4337-88C6-B4A61792257C}"/>
    <dgm:cxn modelId="{00CA5FE2-6F22-4806-BDED-234000CBE13F}" srcId="{A49AC7E0-7321-40CD-9EE5-EA6F37760D8E}" destId="{93E32F3E-3F3A-4001-A39D-2BA489C71C56}" srcOrd="0" destOrd="0" parTransId="{633BE784-3B33-4643-8BE5-455FD6412E6F}" sibTransId="{75BC6120-8279-4749-8063-FA0AA7EA159A}"/>
    <dgm:cxn modelId="{08AF6BEA-0BA1-46B3-80F0-2564ACD2CBC8}" type="presOf" srcId="{458E762D-ACB7-4470-86E2-44CAEE965A3E}" destId="{8841AE9B-7996-4FD1-A44C-17C374A3790A}" srcOrd="0" destOrd="0" presId="urn:microsoft.com/office/officeart/2018/2/layout/IconVerticalSolidList"/>
    <dgm:cxn modelId="{FBD1561E-A2BB-4ABA-B80A-6249350C262C}" type="presParOf" srcId="{B762C09E-86DA-49C2-90FC-E297974E41D0}" destId="{0C3BEBAD-8E14-43E0-8FBC-3AF7B753A5F4}" srcOrd="0" destOrd="0" presId="urn:microsoft.com/office/officeart/2018/2/layout/IconVerticalSolidList"/>
    <dgm:cxn modelId="{1B25359F-CFA9-4BFC-B989-4C10CD52EB0D}" type="presParOf" srcId="{0C3BEBAD-8E14-43E0-8FBC-3AF7B753A5F4}" destId="{B993D9ED-FBE2-4AD4-AF19-53CB04146B34}" srcOrd="0" destOrd="0" presId="urn:microsoft.com/office/officeart/2018/2/layout/IconVerticalSolidList"/>
    <dgm:cxn modelId="{0BA220F7-8EFD-4D29-8CA5-FCEA437A0B55}" type="presParOf" srcId="{0C3BEBAD-8E14-43E0-8FBC-3AF7B753A5F4}" destId="{309803C8-F680-41B4-83C6-D6BCD10D09F2}" srcOrd="1" destOrd="0" presId="urn:microsoft.com/office/officeart/2018/2/layout/IconVerticalSolidList"/>
    <dgm:cxn modelId="{7462F537-A605-402B-BD9D-EBE8A2D9FFD1}" type="presParOf" srcId="{0C3BEBAD-8E14-43E0-8FBC-3AF7B753A5F4}" destId="{A5CF5D6A-26E0-41B8-B65C-9D22543A658A}" srcOrd="2" destOrd="0" presId="urn:microsoft.com/office/officeart/2018/2/layout/IconVerticalSolidList"/>
    <dgm:cxn modelId="{0C8F01C0-F206-4521-AF87-3021C52182BC}" type="presParOf" srcId="{0C3BEBAD-8E14-43E0-8FBC-3AF7B753A5F4}" destId="{FA4F75B6-E40A-4E5D-A42A-721E3509D02C}" srcOrd="3" destOrd="0" presId="urn:microsoft.com/office/officeart/2018/2/layout/IconVerticalSolidList"/>
    <dgm:cxn modelId="{BD3529E7-DBF5-4159-A24A-E438607B0C6F}" type="presParOf" srcId="{0C3BEBAD-8E14-43E0-8FBC-3AF7B753A5F4}" destId="{DD30F879-41E2-4768-9C91-40B89B73894A}" srcOrd="4" destOrd="0" presId="urn:microsoft.com/office/officeart/2018/2/layout/IconVerticalSolidList"/>
    <dgm:cxn modelId="{2CD81A59-B00D-4277-AFB5-B98C943E77B0}" type="presParOf" srcId="{B762C09E-86DA-49C2-90FC-E297974E41D0}" destId="{F959295F-7DC4-44F0-94F7-9403A1999B80}" srcOrd="1" destOrd="0" presId="urn:microsoft.com/office/officeart/2018/2/layout/IconVerticalSolidList"/>
    <dgm:cxn modelId="{73D1E866-2246-44CF-9443-A51627699A13}" type="presParOf" srcId="{B762C09E-86DA-49C2-90FC-E297974E41D0}" destId="{8B4A9BC5-BD40-4676-BF23-D2D8985A1ED9}" srcOrd="2" destOrd="0" presId="urn:microsoft.com/office/officeart/2018/2/layout/IconVerticalSolidList"/>
    <dgm:cxn modelId="{78094FB0-5DB2-4037-95F8-360017F2FB56}" type="presParOf" srcId="{8B4A9BC5-BD40-4676-BF23-D2D8985A1ED9}" destId="{16BEFE86-8495-4DA8-A602-ED886EF18B08}" srcOrd="0" destOrd="0" presId="urn:microsoft.com/office/officeart/2018/2/layout/IconVerticalSolidList"/>
    <dgm:cxn modelId="{2A3A84FC-5A0A-48F4-BFEE-B0E9AA7C4F50}" type="presParOf" srcId="{8B4A9BC5-BD40-4676-BF23-D2D8985A1ED9}" destId="{3E8F5353-6D35-4E53-B048-51495CC34ADF}" srcOrd="1" destOrd="0" presId="urn:microsoft.com/office/officeart/2018/2/layout/IconVerticalSolidList"/>
    <dgm:cxn modelId="{EB52443E-49F6-42D4-A747-D0EDF4E12146}" type="presParOf" srcId="{8B4A9BC5-BD40-4676-BF23-D2D8985A1ED9}" destId="{175F54AB-9AB7-4082-BD76-C8F35ABD979B}" srcOrd="2" destOrd="0" presId="urn:microsoft.com/office/officeart/2018/2/layout/IconVerticalSolidList"/>
    <dgm:cxn modelId="{F0881BF9-8602-4DEC-B6CE-779FF144BB4F}" type="presParOf" srcId="{8B4A9BC5-BD40-4676-BF23-D2D8985A1ED9}" destId="{BB10AF81-111F-43DD-BC43-55FBDB374883}" srcOrd="3" destOrd="0" presId="urn:microsoft.com/office/officeart/2018/2/layout/IconVerticalSolidList"/>
    <dgm:cxn modelId="{FDAAD546-763A-40BC-A07B-E6227CCE9519}" type="presParOf" srcId="{8B4A9BC5-BD40-4676-BF23-D2D8985A1ED9}" destId="{0528B46F-8754-41F0-8703-1F421A12CA14}" srcOrd="4" destOrd="0" presId="urn:microsoft.com/office/officeart/2018/2/layout/IconVerticalSolidList"/>
    <dgm:cxn modelId="{FF6D98E8-6271-485E-BD7D-4BC90E643E46}" type="presParOf" srcId="{B762C09E-86DA-49C2-90FC-E297974E41D0}" destId="{01452B3A-D3A8-41D0-83BF-33BA14F88017}" srcOrd="3" destOrd="0" presId="urn:microsoft.com/office/officeart/2018/2/layout/IconVerticalSolidList"/>
    <dgm:cxn modelId="{4DD14B8E-0756-49BD-AAC9-188834C50A58}" type="presParOf" srcId="{B762C09E-86DA-49C2-90FC-E297974E41D0}" destId="{08DA0EA6-7763-4598-BF17-187279BFF471}" srcOrd="4" destOrd="0" presId="urn:microsoft.com/office/officeart/2018/2/layout/IconVerticalSolidList"/>
    <dgm:cxn modelId="{3B552CCE-51C5-4EDA-8F07-68B860BF6426}" type="presParOf" srcId="{08DA0EA6-7763-4598-BF17-187279BFF471}" destId="{D236A87B-B794-4062-9077-6E08EE66E679}" srcOrd="0" destOrd="0" presId="urn:microsoft.com/office/officeart/2018/2/layout/IconVerticalSolidList"/>
    <dgm:cxn modelId="{5881E8DC-89EF-4A99-A6AB-354B667E3848}" type="presParOf" srcId="{08DA0EA6-7763-4598-BF17-187279BFF471}" destId="{52FBECC6-7807-41EB-A58C-D3D7EEE30EDE}" srcOrd="1" destOrd="0" presId="urn:microsoft.com/office/officeart/2018/2/layout/IconVerticalSolidList"/>
    <dgm:cxn modelId="{E9520820-2153-4CFE-A26F-228913BCBEEE}" type="presParOf" srcId="{08DA0EA6-7763-4598-BF17-187279BFF471}" destId="{8575B78E-D099-4B8B-AC42-AA74C9CB04BB}" srcOrd="2" destOrd="0" presId="urn:microsoft.com/office/officeart/2018/2/layout/IconVerticalSolidList"/>
    <dgm:cxn modelId="{DFE3C58D-71B0-4ADC-9E70-AFF20B486427}" type="presParOf" srcId="{08DA0EA6-7763-4598-BF17-187279BFF471}" destId="{8841AE9B-7996-4FD1-A44C-17C374A3790A}" srcOrd="3" destOrd="0" presId="urn:microsoft.com/office/officeart/2018/2/layout/IconVerticalSolidList"/>
    <dgm:cxn modelId="{0F9B756F-B132-42F4-AD50-ECB49D3FAB40}" type="presParOf" srcId="{08DA0EA6-7763-4598-BF17-187279BFF471}" destId="{3E87AE84-F762-47D0-88BB-17EA3847E79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3D9ED-FBE2-4AD4-AF19-53CB04146B34}">
      <dsp:nvSpPr>
        <dsp:cNvPr id="0" name=""/>
        <dsp:cNvSpPr/>
      </dsp:nvSpPr>
      <dsp:spPr>
        <a:xfrm>
          <a:off x="0" y="476"/>
          <a:ext cx="9889789" cy="1116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803C8-F680-41B4-83C6-D6BCD10D09F2}">
      <dsp:nvSpPr>
        <dsp:cNvPr id="0" name=""/>
        <dsp:cNvSpPr/>
      </dsp:nvSpPr>
      <dsp:spPr>
        <a:xfrm>
          <a:off x="337635" y="251610"/>
          <a:ext cx="613882" cy="613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F75B6-E40A-4E5D-A42A-721E3509D02C}">
      <dsp:nvSpPr>
        <dsp:cNvPr id="0" name=""/>
        <dsp:cNvSpPr/>
      </dsp:nvSpPr>
      <dsp:spPr>
        <a:xfrm>
          <a:off x="1289152" y="476"/>
          <a:ext cx="4450405" cy="111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26" tIns="118126" rIns="118126" bIns="11812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O(n</a:t>
          </a:r>
          <a:r>
            <a:rPr lang="en-US" sz="2500" b="1" kern="1200" baseline="30000" dirty="0"/>
            <a:t>k</a:t>
          </a:r>
          <a:r>
            <a:rPr lang="en-US" sz="2500" b="1" kern="1200" dirty="0"/>
            <a:t>) - Polynomial Time Complexity</a:t>
          </a:r>
          <a:r>
            <a:rPr lang="en-US" sz="2500" kern="1200" dirty="0"/>
            <a:t>:</a:t>
          </a:r>
        </a:p>
      </dsp:txBody>
      <dsp:txXfrm>
        <a:off x="1289152" y="476"/>
        <a:ext cx="4450405" cy="1116149"/>
      </dsp:txXfrm>
    </dsp:sp>
    <dsp:sp modelId="{DD30F879-41E2-4768-9C91-40B89B73894A}">
      <dsp:nvSpPr>
        <dsp:cNvPr id="0" name=""/>
        <dsp:cNvSpPr/>
      </dsp:nvSpPr>
      <dsp:spPr>
        <a:xfrm>
          <a:off x="5739557" y="476"/>
          <a:ext cx="4150231" cy="111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26" tIns="118126" rIns="118126" bIns="11812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indicates that the time or space required grows as a polynomial function of the input size, where k is a constant. Higher values of k indicate higher polynomial degrees, </a:t>
          </a:r>
          <a:r>
            <a:rPr lang="en-US" sz="1200" b="1" kern="1200" dirty="0"/>
            <a:t>resulting in slower growth rates.</a:t>
          </a:r>
        </a:p>
      </dsp:txBody>
      <dsp:txXfrm>
        <a:off x="5739557" y="476"/>
        <a:ext cx="4150231" cy="1116149"/>
      </dsp:txXfrm>
    </dsp:sp>
    <dsp:sp modelId="{16BEFE86-8495-4DA8-A602-ED886EF18B08}">
      <dsp:nvSpPr>
        <dsp:cNvPr id="0" name=""/>
        <dsp:cNvSpPr/>
      </dsp:nvSpPr>
      <dsp:spPr>
        <a:xfrm>
          <a:off x="0" y="1395664"/>
          <a:ext cx="9889789" cy="1116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F5353-6D35-4E53-B048-51495CC34ADF}">
      <dsp:nvSpPr>
        <dsp:cNvPr id="0" name=""/>
        <dsp:cNvSpPr/>
      </dsp:nvSpPr>
      <dsp:spPr>
        <a:xfrm>
          <a:off x="337635" y="1646797"/>
          <a:ext cx="613882" cy="613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0AF81-111F-43DD-BC43-55FBDB374883}">
      <dsp:nvSpPr>
        <dsp:cNvPr id="0" name=""/>
        <dsp:cNvSpPr/>
      </dsp:nvSpPr>
      <dsp:spPr>
        <a:xfrm>
          <a:off x="1289152" y="1395664"/>
          <a:ext cx="4450405" cy="111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26" tIns="118126" rIns="118126" bIns="11812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O(2</a:t>
          </a:r>
          <a:r>
            <a:rPr lang="en-US" sz="2500" b="1" kern="1200" baseline="30000" dirty="0"/>
            <a:t>n</a:t>
          </a:r>
          <a:r>
            <a:rPr lang="en-US" sz="2500" b="1" kern="1200" dirty="0"/>
            <a:t>) - Exponential Time Complexity</a:t>
          </a:r>
          <a:r>
            <a:rPr lang="en-US" sz="2500" kern="1200" dirty="0"/>
            <a:t>:</a:t>
          </a:r>
        </a:p>
      </dsp:txBody>
      <dsp:txXfrm>
        <a:off x="1289152" y="1395664"/>
        <a:ext cx="4450405" cy="1116149"/>
      </dsp:txXfrm>
    </dsp:sp>
    <dsp:sp modelId="{0528B46F-8754-41F0-8703-1F421A12CA14}">
      <dsp:nvSpPr>
        <dsp:cNvPr id="0" name=""/>
        <dsp:cNvSpPr/>
      </dsp:nvSpPr>
      <dsp:spPr>
        <a:xfrm>
          <a:off x="5739557" y="1395664"/>
          <a:ext cx="4150231" cy="111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26" tIns="118126" rIns="118126" bIns="11812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indicates that the time or space required doubles with each additional element in the input. </a:t>
          </a:r>
          <a:r>
            <a:rPr lang="en-US" sz="1200" b="1" kern="1200" dirty="0"/>
            <a:t>Algorithms with exponential time complexity become quickly impractical for large inputs.</a:t>
          </a:r>
        </a:p>
      </dsp:txBody>
      <dsp:txXfrm>
        <a:off x="5739557" y="1395664"/>
        <a:ext cx="4150231" cy="1116149"/>
      </dsp:txXfrm>
    </dsp:sp>
    <dsp:sp modelId="{D236A87B-B794-4062-9077-6E08EE66E679}">
      <dsp:nvSpPr>
        <dsp:cNvPr id="0" name=""/>
        <dsp:cNvSpPr/>
      </dsp:nvSpPr>
      <dsp:spPr>
        <a:xfrm>
          <a:off x="0" y="2790851"/>
          <a:ext cx="9889789" cy="1116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BECC6-7807-41EB-A58C-D3D7EEE30EDE}">
      <dsp:nvSpPr>
        <dsp:cNvPr id="0" name=""/>
        <dsp:cNvSpPr/>
      </dsp:nvSpPr>
      <dsp:spPr>
        <a:xfrm>
          <a:off x="337635" y="3041984"/>
          <a:ext cx="613882" cy="613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1AE9B-7996-4FD1-A44C-17C374A3790A}">
      <dsp:nvSpPr>
        <dsp:cNvPr id="0" name=""/>
        <dsp:cNvSpPr/>
      </dsp:nvSpPr>
      <dsp:spPr>
        <a:xfrm>
          <a:off x="1289152" y="2790851"/>
          <a:ext cx="4450405" cy="111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26" tIns="118126" rIns="118126" bIns="11812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O(n!) - Factorial Time Complexity</a:t>
          </a:r>
          <a:r>
            <a:rPr lang="en-US" sz="2500" kern="1200"/>
            <a:t>:</a:t>
          </a:r>
        </a:p>
      </dsp:txBody>
      <dsp:txXfrm>
        <a:off x="1289152" y="2790851"/>
        <a:ext cx="4450405" cy="1116149"/>
      </dsp:txXfrm>
    </dsp:sp>
    <dsp:sp modelId="{3E87AE84-F762-47D0-88BB-17EA3847E79D}">
      <dsp:nvSpPr>
        <dsp:cNvPr id="0" name=""/>
        <dsp:cNvSpPr/>
      </dsp:nvSpPr>
      <dsp:spPr>
        <a:xfrm>
          <a:off x="5739557" y="2790851"/>
          <a:ext cx="4150231" cy="111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26" tIns="118126" rIns="118126" bIns="11812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indicates that the time or space required grows factorially with the size of the input. Algorithms with factorial time complexity are </a:t>
          </a:r>
          <a:r>
            <a:rPr lang="en-US" sz="1200" b="1" kern="1200" dirty="0"/>
            <a:t>highly inefficient and often impractical for any but the smallest inputs.</a:t>
          </a:r>
        </a:p>
      </dsp:txBody>
      <dsp:txXfrm>
        <a:off x="5739557" y="2790851"/>
        <a:ext cx="4150231" cy="111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7116-FC63-38D5-C35E-34E8694C0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B0238-1E47-CD82-86B9-8E777C6DD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5ECD3-59DD-7A79-6857-479B346B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788-2D0E-4171-A541-E16B1ECC64E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CACE-AD74-837D-F9DD-D703B602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55C7-6E96-802C-B443-42EC3A54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A808-1FCA-4395-A9D3-0FD8AB9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1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B4C9-850A-8C29-B33F-E47D654D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8D7F9-B3AB-A5A7-74EE-A4E915F1A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BD93-A9FC-FBDC-B930-4E7AD2E6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788-2D0E-4171-A541-E16B1ECC64E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40FA1-69CE-FE89-8494-1E9AEF8F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9EB0-D284-AB40-B749-7215D7AE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A808-1FCA-4395-A9D3-0FD8AB9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4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6D781-08BE-CDA7-5C7A-1D013ACE8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A0A20-DA7F-E8EE-1EF9-72CF19EAC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2405-B050-6AFC-B719-E953986A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788-2D0E-4171-A541-E16B1ECC64E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88CF-EE4E-25E1-880B-6974A161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EE2F-CA3A-AB1C-C230-FF9F951F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A808-1FCA-4395-A9D3-0FD8AB9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5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B4A1-5AE4-57F3-6091-85B3336E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D1EA-B489-7D49-C035-CF302CA8F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93D9F-BE3A-D812-52A4-344544A2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788-2D0E-4171-A541-E16B1ECC64E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A54CE-7918-1919-FE8F-9C5CF6B5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55CE0-E418-6986-D4A1-5BB8D977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A808-1FCA-4395-A9D3-0FD8AB9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4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1183-0055-DFB8-F26B-8412BFAB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3CEB0-A6BB-2C1E-934B-0EC85A17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7F08-A049-08AA-32FB-2E46777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788-2D0E-4171-A541-E16B1ECC64E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E674A-E131-3907-912D-B389C216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4B2-3038-9869-34B5-DDC3C298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A808-1FCA-4395-A9D3-0FD8AB9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18F9-4469-48DB-F98A-1ED0EB5E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ECA3-92A8-5789-AF44-916233D5F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D7710-8A52-2059-01A9-422FA61A2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FD1AA-9F3F-5738-3198-A5107639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788-2D0E-4171-A541-E16B1ECC64E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D5B8-F9E1-9E62-71C8-7270B5A7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615A-68E2-1271-8A14-AC4CE135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A808-1FCA-4395-A9D3-0FD8AB9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76C8-9EAE-8F25-EB8C-020DE110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0B28F-EC6E-E185-C3F4-B42A1600B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9240D-1E28-BC33-FD0A-D288E42A4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C42CC-5770-DB53-CFA4-83B368D03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57C75-A79E-1064-85BB-09CCC9F70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33EA7-8080-5DF2-730D-D6D1F7E9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788-2D0E-4171-A541-E16B1ECC64E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8E2F9-0C72-6B8A-67F2-7DF921AC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EE528-8925-07BB-B8DF-120D114F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A808-1FCA-4395-A9D3-0FD8AB9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8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8859-E4C6-1719-D9A7-63EF16BF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4616C-620A-B65D-F004-254C04F6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788-2D0E-4171-A541-E16B1ECC64E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67FC5-78E3-62E7-E8B3-F8DB6353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1C1F6-2E9A-D26D-AE40-E08F864F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A808-1FCA-4395-A9D3-0FD8AB9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9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6A45C-6F3C-06C2-9705-9A79C499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788-2D0E-4171-A541-E16B1ECC64E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29D8D-CAC7-113B-F8AB-7F5AF44F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5DE1D-1B37-02C1-4C3B-2E34EE89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A808-1FCA-4395-A9D3-0FD8AB9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2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DCE0-F255-B7BA-BEEA-10128CCD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F766-36DB-C78A-3B3F-80D6FCBE6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BBA47-F4A8-A612-49E8-A3680344E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6BA33-D466-C444-E36D-6A5D71C5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788-2D0E-4171-A541-E16B1ECC64E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7DE93-ECBB-4610-9B81-8E32B1DA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D8B68-72DB-7375-7F6C-C72B0258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A808-1FCA-4395-A9D3-0FD8AB9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E791-9AB6-4D31-8575-6A67F965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3850D-26DD-FEEB-D628-16F20EBA9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31452-1313-E366-4B77-4193AAE8F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54383-15CA-4564-8C43-71979D22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8788-2D0E-4171-A541-E16B1ECC64E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B6DB4-150C-31E2-675C-80A1925A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4A269-B564-145D-940C-3D145CCD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AA808-1FCA-4395-A9D3-0FD8AB9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9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73E31-0EA2-1E63-C204-A9D0762A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B2C83-9F30-920B-CCB3-59AA77254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8E892-BD51-32D5-BE02-1659AD06F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28788-2D0E-4171-A541-E16B1ECC64E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96F03-1E2D-AE27-EBC2-7E464379D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92D2B-F139-462C-F6BB-78E2491A6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DAA808-1FCA-4395-A9D3-0FD8AB99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9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B8DEA-B87B-A976-0717-92E69B96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Searching and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0437E-06A1-51E6-AE93-19F1FBD6C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Module 12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0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BEBA8-5A7E-4FFE-AF9D-EBBB9733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Selection Sort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3C366-81E2-D244-1A3C-47DA2741B3D0}"/>
              </a:ext>
            </a:extLst>
          </p:cNvPr>
          <p:cNvSpPr txBox="1"/>
          <p:nvPr/>
        </p:nvSpPr>
        <p:spPr>
          <a:xfrm>
            <a:off x="630936" y="2660903"/>
            <a:ext cx="4818888" cy="40981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Time Complexity: O(n</a:t>
            </a:r>
            <a:r>
              <a:rPr lang="en-US" sz="1050" baseline="30000" dirty="0">
                <a:solidFill>
                  <a:schemeClr val="tx1"/>
                </a:solidFill>
              </a:rPr>
              <a:t>2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Easy to understand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Easy to code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doesn't require additional memory beyond the input array itself.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/>
                </a:solidFill>
              </a:rPr>
              <a:t>Best for small datasets </a:t>
            </a:r>
            <a:r>
              <a:rPr lang="en-US" sz="1050" dirty="0">
                <a:solidFill>
                  <a:schemeClr val="tx1"/>
                </a:solidFill>
              </a:rPr>
              <a:t>where complex algorithms like quick sort lose efficiency.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Minimal swapping compared to other algorithms.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Best used when simplicity and memory usage are prioritized over performance.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Since it compares each element with every other element in the unsorted subarray, </a:t>
            </a:r>
            <a:r>
              <a:rPr lang="en-US" sz="1050" b="1" i="1" dirty="0">
                <a:solidFill>
                  <a:schemeClr val="tx1"/>
                </a:solidFill>
              </a:rPr>
              <a:t>its time complexity grows quadratically with the size of the array</a:t>
            </a:r>
            <a:r>
              <a:rPr lang="en-US" sz="1050" dirty="0">
                <a:solidFill>
                  <a:schemeClr val="tx1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1BFB60F2-43E4-4FE2-9C6E-41728BF00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30" y="640080"/>
            <a:ext cx="437860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1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DAE7A-7C62-4C14-9CCC-F8AACC06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Quick Sort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60D08-B350-2FBD-0E9C-A36E4B6FC5B1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tabLst>
                <a:tab pos="1084263" algn="l"/>
              </a:tabLst>
            </a:pP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Time Complexity: O(n log n) on average,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	O(n</a:t>
            </a:r>
            <a:r>
              <a:rPr lang="en-US" sz="1050" baseline="30000" dirty="0">
                <a:solidFill>
                  <a:schemeClr val="tx1"/>
                </a:solidFill>
              </a:rPr>
              <a:t>2</a:t>
            </a:r>
            <a:r>
              <a:rPr lang="en-US" sz="1050" dirty="0">
                <a:solidFill>
                  <a:schemeClr val="tx1"/>
                </a:solidFill>
              </a:rPr>
              <a:t>) in worst case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One of the fastest sorting algorithms available. It performs exceptionally well on average for most input distributions, especially for </a:t>
            </a:r>
            <a:r>
              <a:rPr lang="en-US" sz="1050" b="1" dirty="0">
                <a:solidFill>
                  <a:schemeClr val="tx1"/>
                </a:solidFill>
              </a:rPr>
              <a:t>large datasets</a:t>
            </a:r>
            <a:r>
              <a:rPr lang="en-US" sz="1050" dirty="0">
                <a:solidFill>
                  <a:schemeClr val="tx1"/>
                </a:solidFill>
              </a:rPr>
              <a:t>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Doesn't require additional memory beyond the input array itself.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Accesses memory locations that are close to each other, which can result in better performance.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Amenable to parallelization, allowing for efficient use of multi-core processors and parallel computing environments.  Divides the workload!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Worst-case time complexity is O(n</a:t>
            </a:r>
            <a:r>
              <a:rPr lang="en-US" sz="1050" baseline="30000" dirty="0">
                <a:solidFill>
                  <a:schemeClr val="tx1"/>
                </a:solidFill>
              </a:rPr>
              <a:t>2</a:t>
            </a:r>
            <a:r>
              <a:rPr lang="en-US" sz="1050" dirty="0">
                <a:solidFill>
                  <a:schemeClr val="tx1"/>
                </a:solidFill>
              </a:rPr>
              <a:t>) when poorly chosen pivots lead to unbalanced partitions, so careful implementation and pivot selection are crucial for optimal performance.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99692E-8A15-43EE-B231-8242FB9DF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491066"/>
            <a:ext cx="5458968" cy="38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6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1" name="Rectangle 4711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78D2606-77A0-A3D0-B3D2-C09CBC736F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End of Lecture</a:t>
            </a:r>
          </a:p>
        </p:txBody>
      </p:sp>
      <p:cxnSp>
        <p:nvCxnSpPr>
          <p:cNvPr id="47113" name="Straight Connector 47112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Straight Connector 47114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A3E98-79E9-A3D8-8E14-01A1EDAB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Topics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E23F3C27-A274-A8F9-0403-E8686990A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36050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Big O Notation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Search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Linear search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Binary search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Sort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Insertion sort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Merge sort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Selection sort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192690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BEF9A-30DE-6862-D3D2-F92E07C4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Big O notation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C882-3C18-66BC-E6AA-97B81CE9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006" y="1095407"/>
            <a:ext cx="546361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Denoted as O(n), O(n log n), etc.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Describes the time complexity of algorithms.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It helps us understand how the performance of an algorithm scales with the size of its input.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349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3038BC-9FCB-466B-8EE5-7B0DC8F25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F4797-C77D-4821-B8FF-057D7524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CB3DB-B42E-47BF-A595-527CB329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5" y="685800"/>
            <a:ext cx="10800971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AFE750-D1C1-4E71-08DF-8DBB6550C70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7411842"/>
              </p:ext>
            </p:extLst>
          </p:nvPr>
        </p:nvGraphicFramePr>
        <p:xfrm>
          <a:off x="1039310" y="887820"/>
          <a:ext cx="10041066" cy="512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7571">
                  <a:extLst>
                    <a:ext uri="{9D8B030D-6E8A-4147-A177-3AD203B41FA5}">
                      <a16:colId xmlns:a16="http://schemas.microsoft.com/office/drawing/2014/main" val="1234557966"/>
                    </a:ext>
                  </a:extLst>
                </a:gridCol>
                <a:gridCol w="6113495">
                  <a:extLst>
                    <a:ext uri="{9D8B030D-6E8A-4147-A177-3AD203B41FA5}">
                      <a16:colId xmlns:a16="http://schemas.microsoft.com/office/drawing/2014/main" val="1921591946"/>
                    </a:ext>
                  </a:extLst>
                </a:gridCol>
              </a:tblGrid>
              <a:tr h="353170">
                <a:tc>
                  <a:txBody>
                    <a:bodyPr/>
                    <a:lstStyle/>
                    <a:p>
                      <a:r>
                        <a:rPr lang="en-US" sz="1200" dirty="0"/>
                        <a:t>Notation</a:t>
                      </a:r>
                    </a:p>
                  </a:txBody>
                  <a:tcPr marL="68081" marR="68081" marT="34041" marB="34041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</a:p>
                  </a:txBody>
                  <a:tcPr marL="68081" marR="68081" marT="34041" marB="34041" anchor="ctr"/>
                </a:tc>
                <a:extLst>
                  <a:ext uri="{0D108BD9-81ED-4DB2-BD59-A6C34878D82A}">
                    <a16:rowId xmlns:a16="http://schemas.microsoft.com/office/drawing/2014/main" val="1218926903"/>
                  </a:ext>
                </a:extLst>
              </a:tr>
              <a:tr h="72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O(1) - Constant Time Complexity</a:t>
                      </a:r>
                      <a:r>
                        <a:rPr lang="en-US" sz="1200" dirty="0"/>
                        <a:t>:</a:t>
                      </a:r>
                    </a:p>
                  </a:txBody>
                  <a:tcPr marL="68081" marR="68081" marT="34041" marB="340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This indicates that the time or space required by the algorithm remains constant regardless of the size of the input. </a:t>
                      </a:r>
                      <a:r>
                        <a:rPr lang="en-US" sz="1200" b="1" dirty="0"/>
                        <a:t>It means the algorithm's performance does not depend on the input size.</a:t>
                      </a:r>
                    </a:p>
                  </a:txBody>
                  <a:tcPr marL="68081" marR="68081" marT="34041" marB="34041"/>
                </a:tc>
                <a:extLst>
                  <a:ext uri="{0D108BD9-81ED-4DB2-BD59-A6C34878D82A}">
                    <a16:rowId xmlns:a16="http://schemas.microsoft.com/office/drawing/2014/main" val="3977277477"/>
                  </a:ext>
                </a:extLst>
              </a:tr>
              <a:tr h="728736">
                <a:tc>
                  <a:txBody>
                    <a:bodyPr/>
                    <a:lstStyle/>
                    <a:p>
                      <a:pPr algn="l">
                        <a:buFont typeface="+mj-lt"/>
                        <a:buNone/>
                      </a:pPr>
                      <a:r>
                        <a:rPr lang="en-US" sz="1200" b="1" dirty="0"/>
                        <a:t>O(log n) - Logarithmic Time Complexity</a:t>
                      </a:r>
                      <a:r>
                        <a:rPr lang="en-US" sz="1200" dirty="0"/>
                        <a:t>:</a:t>
                      </a:r>
                    </a:p>
                  </a:txBody>
                  <a:tcPr marL="68081" marR="68081" marT="34041" marB="340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This indicates that the time or space required grows logarithmically with the size of the input. Algorithms with logarithmic time complexity </a:t>
                      </a:r>
                      <a:r>
                        <a:rPr lang="en-US" sz="1200" b="1" dirty="0"/>
                        <a:t>typically divide the input in half with each step, such as binary search.</a:t>
                      </a:r>
                    </a:p>
                  </a:txBody>
                  <a:tcPr marL="68081" marR="68081" marT="34041" marB="34041"/>
                </a:tc>
                <a:extLst>
                  <a:ext uri="{0D108BD9-81ED-4DB2-BD59-A6C34878D82A}">
                    <a16:rowId xmlns:a16="http://schemas.microsoft.com/office/drawing/2014/main" val="746093220"/>
                  </a:ext>
                </a:extLst>
              </a:tr>
              <a:tr h="728736">
                <a:tc>
                  <a:txBody>
                    <a:bodyPr/>
                    <a:lstStyle/>
                    <a:p>
                      <a:pPr algn="l">
                        <a:buFont typeface="+mj-lt"/>
                        <a:buNone/>
                      </a:pPr>
                      <a:r>
                        <a:rPr lang="en-US" sz="1200" b="1" dirty="0"/>
                        <a:t>O(n log n) - Linearithmic Time Complexity</a:t>
                      </a:r>
                      <a:r>
                        <a:rPr lang="en-US" sz="1200" dirty="0"/>
                        <a:t>:</a:t>
                      </a:r>
                    </a:p>
                  </a:txBody>
                  <a:tcPr marL="68081" marR="68081" marT="34041" marB="340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This indicates that the time or space required grows in proportion to n times the logarithm of n. </a:t>
                      </a:r>
                      <a:r>
                        <a:rPr lang="en-US" sz="1200" b="1" dirty="0"/>
                        <a:t>This represents a balance between efficiency and scalability</a:t>
                      </a:r>
                      <a:r>
                        <a:rPr lang="en-US" sz="1200" dirty="0"/>
                        <a:t>.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Algorithms with linearithmic time complexity often</a:t>
                      </a:r>
                      <a:r>
                        <a:rPr lang="en-US" sz="1200" b="1" dirty="0"/>
                        <a:t> involve divide-and-conquer approaches, such as merge sort and quicksort.</a:t>
                      </a:r>
                    </a:p>
                  </a:txBody>
                  <a:tcPr marL="68081" marR="68081" marT="34041" marB="34041"/>
                </a:tc>
                <a:extLst>
                  <a:ext uri="{0D108BD9-81ED-4DB2-BD59-A6C34878D82A}">
                    <a16:rowId xmlns:a16="http://schemas.microsoft.com/office/drawing/2014/main" val="1611784871"/>
                  </a:ext>
                </a:extLst>
              </a:tr>
              <a:tr h="935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O(n) - Linear Time Complexity</a:t>
                      </a:r>
                      <a:r>
                        <a:rPr lang="en-US" sz="1200" dirty="0"/>
                        <a:t>: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 marL="68081" marR="68081" marT="34041" marB="340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This indicates that the time or space required grows linearly with the size of the input. In other words, the </a:t>
                      </a:r>
                      <a:r>
                        <a:rPr lang="en-US" sz="1200" b="1" dirty="0"/>
                        <a:t>performance of the algorithm increases linearly as the input size increases.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the size of the input increases by a certain factor, such as doubling, the time or space required by the algorithm also increases by the same factor.</a:t>
                      </a:r>
                      <a:endParaRPr lang="en-US" sz="1200" b="1" dirty="0"/>
                    </a:p>
                  </a:txBody>
                  <a:tcPr marL="68081" marR="68081" marT="34041" marB="34041"/>
                </a:tc>
                <a:extLst>
                  <a:ext uri="{0D108BD9-81ED-4DB2-BD59-A6C34878D82A}">
                    <a16:rowId xmlns:a16="http://schemas.microsoft.com/office/drawing/2014/main" val="2197416642"/>
                  </a:ext>
                </a:extLst>
              </a:tr>
              <a:tr h="935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O(n</a:t>
                      </a:r>
                      <a:r>
                        <a:rPr lang="en-US" sz="1200" b="1" baseline="30000" dirty="0"/>
                        <a:t>2</a:t>
                      </a:r>
                      <a:r>
                        <a:rPr lang="en-US" sz="1200" b="1" dirty="0"/>
                        <a:t>) - Quadratic Time Complexity</a:t>
                      </a:r>
                      <a:r>
                        <a:rPr lang="en-US" sz="1200" dirty="0"/>
                        <a:t>:</a:t>
                      </a:r>
                    </a:p>
                    <a:p>
                      <a:pPr algn="l"/>
                      <a:endParaRPr lang="en-US" sz="1200" dirty="0"/>
                    </a:p>
                  </a:txBody>
                  <a:tcPr marL="68081" marR="68081" marT="34041" marB="3404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This indicates that the time or space required grows quadratically with the size of the input. Algorithms with quadratic time complexity </a:t>
                      </a:r>
                      <a:r>
                        <a:rPr lang="en-US" sz="1200" b="1" dirty="0"/>
                        <a:t>often involve nested loops, such as bubble sort and insertion sort.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Algorithms with quadratic time complexity are </a:t>
                      </a:r>
                      <a:r>
                        <a:rPr lang="en-US" sz="1200" b="1" dirty="0"/>
                        <a:t>generally less efficient </a:t>
                      </a:r>
                      <a:r>
                        <a:rPr lang="en-US" sz="1200" dirty="0"/>
                        <a:t>than linear or logarithmic algorithms for large inputs and may become impractical for very large datasets.</a:t>
                      </a:r>
                      <a:endParaRPr lang="en-US" sz="1200" b="1" dirty="0"/>
                    </a:p>
                  </a:txBody>
                  <a:tcPr marL="68081" marR="68081" marT="34041" marB="34041"/>
                </a:tc>
                <a:extLst>
                  <a:ext uri="{0D108BD9-81ED-4DB2-BD59-A6C34878D82A}">
                    <a16:rowId xmlns:a16="http://schemas.microsoft.com/office/drawing/2014/main" val="3427161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1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FA803-6039-0562-0D4D-4E9245019ECD}"/>
              </a:ext>
            </a:extLst>
          </p:cNvPr>
          <p:cNvSpPr txBox="1"/>
          <p:nvPr/>
        </p:nvSpPr>
        <p:spPr>
          <a:xfrm>
            <a:off x="1156851" y="637762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Other Big O Notations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A011979-CC7A-E677-5827-3740911094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122121"/>
              </p:ext>
            </p:extLst>
          </p:nvPr>
        </p:nvGraphicFramePr>
        <p:xfrm>
          <a:off x="1155558" y="2261336"/>
          <a:ext cx="9889789" cy="3907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5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5603-A77F-EC6B-32B0-D4A46882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8365E-BABC-6D66-9C2A-40FB9652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Complexity: O(n)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3E690-D227-153F-09A1-91807B5A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96" y="3011376"/>
            <a:ext cx="7935432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2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112" name="Rectangle 471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22D75-9B17-4FD9-A5A8-E6629C9F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Binary Search</a:t>
            </a:r>
          </a:p>
        </p:txBody>
      </p:sp>
      <p:sp>
        <p:nvSpPr>
          <p:cNvPr id="471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8E24D15-C2AD-AFCD-D254-991F5055E4AE}"/>
              </a:ext>
            </a:extLst>
          </p:cNvPr>
          <p:cNvSpPr txBox="1">
            <a:spLocks noChangeArrowheads="1"/>
          </p:cNvSpPr>
          <p:nvPr/>
        </p:nvSpPr>
        <p:spPr>
          <a:xfrm>
            <a:off x="329938" y="2807208"/>
            <a:ext cx="3729998" cy="341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lvl="1" indent="0">
              <a:spcAft>
                <a:spcPts val="600"/>
              </a:spcAft>
              <a:buNone/>
            </a:pPr>
            <a:r>
              <a:rPr lang="pt-BR" sz="1200" dirty="0"/>
              <a:t>Time Complexity: O(log n)</a:t>
            </a:r>
            <a:endParaRPr lang="en-US" altLang="en-US" sz="1200" dirty="0"/>
          </a:p>
          <a:p>
            <a:pPr marL="341313" lvl="1">
              <a:spcAft>
                <a:spcPts val="600"/>
              </a:spcAft>
            </a:pPr>
            <a:r>
              <a:rPr lang="en-US" altLang="en-US" sz="1200" dirty="0"/>
              <a:t>requires a sorted array</a:t>
            </a:r>
          </a:p>
          <a:p>
            <a:pPr marL="341313" lvl="1">
              <a:spcAft>
                <a:spcPts val="600"/>
              </a:spcAft>
            </a:pPr>
            <a:r>
              <a:rPr lang="en-US" altLang="en-US" sz="1200" dirty="0"/>
              <a:t>starts with the element in the middle of the array</a:t>
            </a:r>
          </a:p>
          <a:p>
            <a:pPr marL="341313" lvl="1">
              <a:spcAft>
                <a:spcPts val="600"/>
              </a:spcAft>
            </a:pPr>
            <a:r>
              <a:rPr lang="en-US" altLang="en-US" sz="1200" dirty="0"/>
              <a:t>If that element is the desired value, the search is over.</a:t>
            </a:r>
          </a:p>
          <a:p>
            <a:pPr marL="341313" lvl="1">
              <a:spcAft>
                <a:spcPts val="600"/>
              </a:spcAft>
            </a:pPr>
            <a:r>
              <a:rPr lang="en-US" altLang="en-US" sz="1200" dirty="0"/>
              <a:t>Otherwise, the value in the middle element is either greater or less than the desired value</a:t>
            </a:r>
          </a:p>
          <a:p>
            <a:pPr marL="341313" lvl="1">
              <a:spcAft>
                <a:spcPts val="600"/>
              </a:spcAft>
            </a:pPr>
            <a:r>
              <a:rPr lang="en-US" altLang="en-US" sz="1200" dirty="0"/>
              <a:t>If it is greater than the desired value, search in the first half of the array.</a:t>
            </a:r>
          </a:p>
          <a:p>
            <a:pPr marL="341313" lvl="1">
              <a:spcAft>
                <a:spcPts val="600"/>
              </a:spcAft>
            </a:pPr>
            <a:r>
              <a:rPr lang="en-US" altLang="en-US" sz="1200" dirty="0"/>
              <a:t>Otherwise, search the last half of the array.</a:t>
            </a:r>
          </a:p>
          <a:p>
            <a:pPr marL="341313" lvl="1">
              <a:spcAft>
                <a:spcPts val="600"/>
              </a:spcAft>
            </a:pPr>
            <a:r>
              <a:rPr lang="en-US" altLang="en-US" sz="1200" dirty="0"/>
              <a:t>Repeat as needed while adjusting start and end points of the search.</a:t>
            </a:r>
          </a:p>
        </p:txBody>
      </p:sp>
      <p:pic>
        <p:nvPicPr>
          <p:cNvPr id="5" name="Content Placeholder 4" descr="A picture containing text, green&#10;&#10;Description automatically generated">
            <a:extLst>
              <a:ext uri="{FF2B5EF4-FFF2-40B4-BE49-F238E27FC236}">
                <a16:creationId xmlns:a16="http://schemas.microsoft.com/office/drawing/2014/main" id="{EDD479EA-FF67-450F-8B40-CFF6886B3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06745"/>
            <a:ext cx="6903720" cy="38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5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D24577-C5C0-49B5-B03A-990E240E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Insertion Sort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C13F5-FB47-05AE-4740-49010A92CB84}"/>
              </a:ext>
            </a:extLst>
          </p:cNvPr>
          <p:cNvSpPr txBox="1"/>
          <p:nvPr/>
        </p:nvSpPr>
        <p:spPr>
          <a:xfrm>
            <a:off x="630936" y="2807208"/>
            <a:ext cx="3429000" cy="38352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</a:pP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Time Complexity: O(n</a:t>
            </a:r>
            <a:r>
              <a:rPr lang="en-US" sz="1050" baseline="30000" dirty="0">
                <a:solidFill>
                  <a:schemeClr val="tx1"/>
                </a:solidFill>
              </a:rPr>
              <a:t>2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457200" algn="l"/>
              </a:tabLst>
            </a:pPr>
            <a:r>
              <a:rPr lang="en-US" sz="1050" dirty="0">
                <a:solidFill>
                  <a:schemeClr val="tx1"/>
                </a:solidFill>
              </a:rPr>
              <a:t>	due to nested loops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Easy to understand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Easy to code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No recursion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Efficient for sorting small lists or partially sorted arrays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Doesn't require extra memory beyond the input array itself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Insertion sort is suitable for online sorting scenarios where </a:t>
            </a:r>
            <a:r>
              <a:rPr lang="en-US" sz="1050" b="1" dirty="0">
                <a:solidFill>
                  <a:schemeClr val="tx1"/>
                </a:solidFill>
              </a:rPr>
              <a:t>elements are continuously added </a:t>
            </a:r>
            <a:r>
              <a:rPr lang="en-US" sz="1050" dirty="0">
                <a:solidFill>
                  <a:schemeClr val="tx1"/>
                </a:solidFill>
              </a:rPr>
              <a:t>to the input list and need to be sorted incrementally.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9945D4-12B1-46A9-AC26-5AB19DEE8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98" y="640080"/>
            <a:ext cx="550811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0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58FF8-2155-4EAC-A48B-01E8DB42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Merge Sort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75C0D-3371-FB45-5D52-70710D3B79B6}"/>
              </a:ext>
            </a:extLst>
          </p:cNvPr>
          <p:cNvSpPr txBox="1"/>
          <p:nvPr/>
        </p:nvSpPr>
        <p:spPr>
          <a:xfrm>
            <a:off x="630936" y="2660904"/>
            <a:ext cx="4818888" cy="4098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Time Complexity:  O(n log n)</a:t>
            </a:r>
          </a:p>
          <a:p>
            <a:pPr>
              <a:lnSpc>
                <a:spcPct val="90000"/>
              </a:lnSpc>
              <a:spcAft>
                <a:spcPts val="600"/>
              </a:spcAft>
              <a:tabLst>
                <a:tab pos="631825" algn="l"/>
              </a:tabLst>
            </a:pPr>
            <a:r>
              <a:rPr lang="en-US" sz="1000" dirty="0">
                <a:solidFill>
                  <a:schemeClr val="tx1"/>
                </a:solidFill>
              </a:rPr>
              <a:t>	</a:t>
            </a:r>
            <a:r>
              <a:rPr lang="en-US" sz="1000" b="1" i="1" dirty="0">
                <a:solidFill>
                  <a:schemeClr val="tx1"/>
                </a:solidFill>
              </a:rPr>
              <a:t>more efficient </a:t>
            </a:r>
            <a:r>
              <a:rPr lang="en-US" sz="1000" dirty="0">
                <a:solidFill>
                  <a:schemeClr val="tx1"/>
                </a:solidFill>
              </a:rPr>
              <a:t>than the insertion sort for large arrays.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Divides the array recursively into halves until each subarray contains only one element, and then merges these subarrays back together in sorted order.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Consistent performance regardless of the initial order of elements in the array.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Suitable for sorting large datasets.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The divide-and-conquer nature of merge sort allows for efficient parallelization, which can lead to significant performance improvements on systems with multiple processors or cores.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Merge sort is </a:t>
            </a:r>
            <a:r>
              <a:rPr lang="en-US" sz="1000" b="1" dirty="0">
                <a:solidFill>
                  <a:schemeClr val="tx1"/>
                </a:solidFill>
              </a:rPr>
              <a:t>well-suited for external sorting scenarios where the entire dataset cannot fit into memory at once</a:t>
            </a:r>
            <a:r>
              <a:rPr lang="en-US" sz="1000" dirty="0">
                <a:solidFill>
                  <a:schemeClr val="tx1"/>
                </a:solidFill>
              </a:rPr>
              <a:t>. It can efficiently sort large datasets stored on external storage devices (such as hard drives or SSDs) by reading and writing data in chunks, minimizing disk I/O operations.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Needs additional memory for temporary arrays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Merge Sort (With Code)">
            <a:extLst>
              <a:ext uri="{FF2B5EF4-FFF2-40B4-BE49-F238E27FC236}">
                <a16:creationId xmlns:a16="http://schemas.microsoft.com/office/drawing/2014/main" id="{4FC6221A-D243-41C8-8768-31CC0150C1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62796"/>
            <a:ext cx="5458968" cy="553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95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1022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Searching and Sorting</vt:lpstr>
      <vt:lpstr>Topics</vt:lpstr>
      <vt:lpstr>Big O notation</vt:lpstr>
      <vt:lpstr>PowerPoint Presentation</vt:lpstr>
      <vt:lpstr>PowerPoint Presentation</vt:lpstr>
      <vt:lpstr>Linear Search</vt:lpstr>
      <vt:lpstr>Binary Search</vt:lpstr>
      <vt:lpstr>Insertion Sort</vt:lpstr>
      <vt:lpstr>Merge Sort</vt:lpstr>
      <vt:lpstr>Selection Sort</vt:lpstr>
      <vt:lpstr>Quick Sort</vt:lpstr>
      <vt:lpstr>End of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Sorting</dc:title>
  <dc:creator>Debbie Reid</dc:creator>
  <cp:lastModifiedBy>Debbie Reid</cp:lastModifiedBy>
  <cp:revision>3</cp:revision>
  <dcterms:created xsi:type="dcterms:W3CDTF">2024-04-02T18:17:55Z</dcterms:created>
  <dcterms:modified xsi:type="dcterms:W3CDTF">2024-04-02T21:07:39Z</dcterms:modified>
</cp:coreProperties>
</file>