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43" r:id="rId3"/>
    <p:sldId id="375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265" r:id="rId15"/>
    <p:sldId id="26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7" r:id="rId25"/>
    <p:sldId id="300" r:id="rId26"/>
    <p:sldId id="301" r:id="rId27"/>
    <p:sldId id="303" r:id="rId28"/>
    <p:sldId id="304" r:id="rId29"/>
    <p:sldId id="305" r:id="rId30"/>
    <p:sldId id="318" r:id="rId31"/>
    <p:sldId id="323" r:id="rId32"/>
    <p:sldId id="324" r:id="rId33"/>
    <p:sldId id="326" r:id="rId34"/>
    <p:sldId id="327" r:id="rId35"/>
    <p:sldId id="329" r:id="rId36"/>
    <p:sldId id="333" r:id="rId37"/>
    <p:sldId id="341" r:id="rId38"/>
    <p:sldId id="3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C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B723B-26F7-4554-B214-5D027F0F8D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C399D-3797-4F16-8B4E-F68A543AD1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</a:t>
          </a:r>
          <a:r>
            <a:rPr lang="en-US" b="1" i="1" dirty="0">
              <a:solidFill>
                <a:schemeClr val="accent2">
                  <a:lumMod val="75000"/>
                </a:schemeClr>
              </a:solidFill>
            </a:rPr>
            <a:t>dialog box </a:t>
          </a:r>
          <a:r>
            <a:rPr lang="en-US" dirty="0"/>
            <a:t>is a small graphical window that displays a message to the user or requests input.</a:t>
          </a:r>
        </a:p>
      </dgm:t>
    </dgm:pt>
    <dgm:pt modelId="{6E2B45C4-8FA3-41DA-8915-DACFB5E33250}" type="parTrans" cxnId="{67CB5F33-A04A-4C7C-B406-6154BC102A0B}">
      <dgm:prSet/>
      <dgm:spPr/>
      <dgm:t>
        <a:bodyPr/>
        <a:lstStyle/>
        <a:p>
          <a:endParaRPr lang="en-US"/>
        </a:p>
      </dgm:t>
    </dgm:pt>
    <dgm:pt modelId="{A5D5E371-CA0B-4B66-A793-9AA8B0DC2DF2}" type="sibTrans" cxnId="{67CB5F33-A04A-4C7C-B406-6154BC102A0B}">
      <dgm:prSet/>
      <dgm:spPr/>
      <dgm:t>
        <a:bodyPr/>
        <a:lstStyle/>
        <a:p>
          <a:endParaRPr lang="en-US"/>
        </a:p>
      </dgm:t>
    </dgm:pt>
    <dgm:pt modelId="{4D9478C8-D082-4E20-8139-63E5381D2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variety of dialog boxes can be displayed using the </a:t>
          </a:r>
          <a:r>
            <a: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rPr>
            <a:t>JOptionPane</a:t>
          </a:r>
          <a:r>
            <a:rPr lang="en-US" dirty="0"/>
            <a:t> class.</a:t>
          </a:r>
        </a:p>
      </dgm:t>
    </dgm:pt>
    <dgm:pt modelId="{86EBCD93-26F0-4ED0-8A3B-DBB8C6618097}" type="parTrans" cxnId="{6BAED65C-2FD8-4EA6-B0E5-9340890EAE21}">
      <dgm:prSet/>
      <dgm:spPr/>
      <dgm:t>
        <a:bodyPr/>
        <a:lstStyle/>
        <a:p>
          <a:endParaRPr lang="en-US"/>
        </a:p>
      </dgm:t>
    </dgm:pt>
    <dgm:pt modelId="{5EC273A9-2BC0-47CE-AD20-FAEBFB41C7FD}" type="sibTrans" cxnId="{6BAED65C-2FD8-4EA6-B0E5-9340890EAE21}">
      <dgm:prSet/>
      <dgm:spPr/>
      <dgm:t>
        <a:bodyPr/>
        <a:lstStyle/>
        <a:p>
          <a:endParaRPr lang="en-US"/>
        </a:p>
      </dgm:t>
    </dgm:pt>
    <dgm:pt modelId="{9FBF186C-B421-4719-B93E-FC226A4D31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of the dialog boxes are:</a:t>
          </a:r>
        </a:p>
      </dgm:t>
    </dgm:pt>
    <dgm:pt modelId="{26540C8B-43C3-4076-A05B-87F49CDFE561}" type="parTrans" cxnId="{71457880-6328-4911-B664-E1B5AA2EA35C}">
      <dgm:prSet/>
      <dgm:spPr/>
      <dgm:t>
        <a:bodyPr/>
        <a:lstStyle/>
        <a:p>
          <a:endParaRPr lang="en-US"/>
        </a:p>
      </dgm:t>
    </dgm:pt>
    <dgm:pt modelId="{C8E6353C-14F3-432B-9A3D-8ABF0A349E9F}" type="sibTrans" cxnId="{71457880-6328-4911-B664-E1B5AA2EA35C}">
      <dgm:prSet/>
      <dgm:spPr/>
      <dgm:t>
        <a:bodyPr/>
        <a:lstStyle/>
        <a:p>
          <a:endParaRPr lang="en-US"/>
        </a:p>
      </dgm:t>
    </dgm:pt>
    <dgm:pt modelId="{1A22A338-BBFC-4BEE-B9E9-839B81943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2">
                  <a:lumMod val="75000"/>
                </a:schemeClr>
              </a:solidFill>
            </a:rPr>
            <a:t>Message Dialog </a:t>
          </a:r>
          <a:r>
            <a:rPr lang="en-US" dirty="0"/>
            <a:t>- a dialog box that displays a message.</a:t>
          </a:r>
        </a:p>
      </dgm:t>
    </dgm:pt>
    <dgm:pt modelId="{16B52E1E-D65B-4AA2-BED7-3CE5BB82BFC1}" type="parTrans" cxnId="{FB5B31DF-5E09-411F-9E96-D553591C81FC}">
      <dgm:prSet/>
      <dgm:spPr/>
      <dgm:t>
        <a:bodyPr/>
        <a:lstStyle/>
        <a:p>
          <a:endParaRPr lang="en-US"/>
        </a:p>
      </dgm:t>
    </dgm:pt>
    <dgm:pt modelId="{D6CE8511-B1FD-476D-A5A4-E8AEC47F902A}" type="sibTrans" cxnId="{FB5B31DF-5E09-411F-9E96-D553591C81FC}">
      <dgm:prSet/>
      <dgm:spPr/>
      <dgm:t>
        <a:bodyPr/>
        <a:lstStyle/>
        <a:p>
          <a:endParaRPr lang="en-US"/>
        </a:p>
      </dgm:t>
    </dgm:pt>
    <dgm:pt modelId="{90AB7268-0800-48E4-94B9-F4DFB1EE6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2">
                  <a:lumMod val="75000"/>
                </a:schemeClr>
              </a:solidFill>
            </a:rPr>
            <a:t>Input Dialog </a:t>
          </a:r>
          <a:r>
            <a:rPr lang="en-US" dirty="0"/>
            <a:t>- a dialog box that prompts the user for input.</a:t>
          </a:r>
        </a:p>
      </dgm:t>
    </dgm:pt>
    <dgm:pt modelId="{FD21322A-EBDD-4F4E-900B-8382B79F03B9}" type="parTrans" cxnId="{6CF7059A-6FFA-4EF5-AC27-558065EA0A1B}">
      <dgm:prSet/>
      <dgm:spPr/>
      <dgm:t>
        <a:bodyPr/>
        <a:lstStyle/>
        <a:p>
          <a:endParaRPr lang="en-US"/>
        </a:p>
      </dgm:t>
    </dgm:pt>
    <dgm:pt modelId="{D6B2F0D6-EB54-4681-BBA4-DF2E22EB0456}" type="sibTrans" cxnId="{6CF7059A-6FFA-4EF5-AC27-558065EA0A1B}">
      <dgm:prSet/>
      <dgm:spPr/>
      <dgm:t>
        <a:bodyPr/>
        <a:lstStyle/>
        <a:p>
          <a:endParaRPr lang="en-US"/>
        </a:p>
      </dgm:t>
    </dgm:pt>
    <dgm:pt modelId="{8D8F6651-7663-40F4-AC87-88951A2A9466}" type="pres">
      <dgm:prSet presAssocID="{671B723B-26F7-4554-B214-5D027F0F8DDE}" presName="root" presStyleCnt="0">
        <dgm:presLayoutVars>
          <dgm:dir/>
          <dgm:resizeHandles val="exact"/>
        </dgm:presLayoutVars>
      </dgm:prSet>
      <dgm:spPr/>
    </dgm:pt>
    <dgm:pt modelId="{F89E25D0-0E32-4C22-BAF4-52C51F7F73B9}" type="pres">
      <dgm:prSet presAssocID="{F05C399D-3797-4F16-8B4E-F68A543AD1FF}" presName="compNode" presStyleCnt="0"/>
      <dgm:spPr/>
    </dgm:pt>
    <dgm:pt modelId="{B0AB8A36-D9C0-4531-A0D5-54E0AEE50E75}" type="pres">
      <dgm:prSet presAssocID="{F05C399D-3797-4F16-8B4E-F68A543AD1FF}" presName="bgRect" presStyleLbl="bgShp" presStyleIdx="0" presStyleCnt="3"/>
      <dgm:spPr/>
    </dgm:pt>
    <dgm:pt modelId="{242ABA52-A79A-44E2-98C4-C674FC25CDE0}" type="pres">
      <dgm:prSet presAssocID="{F05C399D-3797-4F16-8B4E-F68A543AD1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7B4F46D-6185-45E4-A978-A6124CAADAE7}" type="pres">
      <dgm:prSet presAssocID="{F05C399D-3797-4F16-8B4E-F68A543AD1FF}" presName="spaceRect" presStyleCnt="0"/>
      <dgm:spPr/>
    </dgm:pt>
    <dgm:pt modelId="{C813C820-8591-4DEE-BAB5-133D6C763C7D}" type="pres">
      <dgm:prSet presAssocID="{F05C399D-3797-4F16-8B4E-F68A543AD1FF}" presName="parTx" presStyleLbl="revTx" presStyleIdx="0" presStyleCnt="4">
        <dgm:presLayoutVars>
          <dgm:chMax val="0"/>
          <dgm:chPref val="0"/>
        </dgm:presLayoutVars>
      </dgm:prSet>
      <dgm:spPr/>
    </dgm:pt>
    <dgm:pt modelId="{7A8C99BB-A892-4B17-92B5-D4A9303CA765}" type="pres">
      <dgm:prSet presAssocID="{A5D5E371-CA0B-4B66-A793-9AA8B0DC2DF2}" presName="sibTrans" presStyleCnt="0"/>
      <dgm:spPr/>
    </dgm:pt>
    <dgm:pt modelId="{68508784-EB9B-4B63-BF58-7A28F6E1F605}" type="pres">
      <dgm:prSet presAssocID="{4D9478C8-D082-4E20-8139-63E5381D21CF}" presName="compNode" presStyleCnt="0"/>
      <dgm:spPr/>
    </dgm:pt>
    <dgm:pt modelId="{967BB80E-E4AA-4E5A-B43F-78E87C419D1E}" type="pres">
      <dgm:prSet presAssocID="{4D9478C8-D082-4E20-8139-63E5381D21CF}" presName="bgRect" presStyleLbl="bgShp" presStyleIdx="1" presStyleCnt="3"/>
      <dgm:spPr/>
    </dgm:pt>
    <dgm:pt modelId="{1BF11EDC-DF52-4F99-BFAF-33B24F6FDE4F}" type="pres">
      <dgm:prSet presAssocID="{4D9478C8-D082-4E20-8139-63E5381D21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5BAFD7-AE6C-4529-B8EF-CAFF70459E43}" type="pres">
      <dgm:prSet presAssocID="{4D9478C8-D082-4E20-8139-63E5381D21CF}" presName="spaceRect" presStyleCnt="0"/>
      <dgm:spPr/>
    </dgm:pt>
    <dgm:pt modelId="{5EF24C68-B64C-4BC0-8889-9951D6364858}" type="pres">
      <dgm:prSet presAssocID="{4D9478C8-D082-4E20-8139-63E5381D21CF}" presName="parTx" presStyleLbl="revTx" presStyleIdx="1" presStyleCnt="4">
        <dgm:presLayoutVars>
          <dgm:chMax val="0"/>
          <dgm:chPref val="0"/>
        </dgm:presLayoutVars>
      </dgm:prSet>
      <dgm:spPr/>
    </dgm:pt>
    <dgm:pt modelId="{28A9FEDC-A332-4C08-88E1-C26C78222DE1}" type="pres">
      <dgm:prSet presAssocID="{5EC273A9-2BC0-47CE-AD20-FAEBFB41C7FD}" presName="sibTrans" presStyleCnt="0"/>
      <dgm:spPr/>
    </dgm:pt>
    <dgm:pt modelId="{7F9919C7-30C8-4AAD-9B70-1955A3AA2079}" type="pres">
      <dgm:prSet presAssocID="{9FBF186C-B421-4719-B93E-FC226A4D31F8}" presName="compNode" presStyleCnt="0"/>
      <dgm:spPr/>
    </dgm:pt>
    <dgm:pt modelId="{B81F8D86-EB65-4792-95D9-77E4BA25084C}" type="pres">
      <dgm:prSet presAssocID="{9FBF186C-B421-4719-B93E-FC226A4D31F8}" presName="bgRect" presStyleLbl="bgShp" presStyleIdx="2" presStyleCnt="3"/>
      <dgm:spPr/>
    </dgm:pt>
    <dgm:pt modelId="{B113AA15-E1B5-4131-8FE6-68BBDDE9A8EC}" type="pres">
      <dgm:prSet presAssocID="{9FBF186C-B421-4719-B93E-FC226A4D3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0F923A9-6A3F-438D-A112-787C3CBDC8D1}" type="pres">
      <dgm:prSet presAssocID="{9FBF186C-B421-4719-B93E-FC226A4D31F8}" presName="spaceRect" presStyleCnt="0"/>
      <dgm:spPr/>
    </dgm:pt>
    <dgm:pt modelId="{80DAA0DB-5A23-4B29-B20A-5E211DE5320A}" type="pres">
      <dgm:prSet presAssocID="{9FBF186C-B421-4719-B93E-FC226A4D31F8}" presName="parTx" presStyleLbl="revTx" presStyleIdx="2" presStyleCnt="4">
        <dgm:presLayoutVars>
          <dgm:chMax val="0"/>
          <dgm:chPref val="0"/>
        </dgm:presLayoutVars>
      </dgm:prSet>
      <dgm:spPr/>
    </dgm:pt>
    <dgm:pt modelId="{9F02A761-ECBD-4BED-92D3-E7E615B0DBBC}" type="pres">
      <dgm:prSet presAssocID="{9FBF186C-B421-4719-B93E-FC226A4D31F8}" presName="desTx" presStyleLbl="revTx" presStyleIdx="3" presStyleCnt="4">
        <dgm:presLayoutVars/>
      </dgm:prSet>
      <dgm:spPr/>
    </dgm:pt>
  </dgm:ptLst>
  <dgm:cxnLst>
    <dgm:cxn modelId="{3841A624-A142-4B3B-8248-856853E7D6A1}" type="presOf" srcId="{4D9478C8-D082-4E20-8139-63E5381D21CF}" destId="{5EF24C68-B64C-4BC0-8889-9951D6364858}" srcOrd="0" destOrd="0" presId="urn:microsoft.com/office/officeart/2018/2/layout/IconVerticalSolidList"/>
    <dgm:cxn modelId="{67CB5F33-A04A-4C7C-B406-6154BC102A0B}" srcId="{671B723B-26F7-4554-B214-5D027F0F8DDE}" destId="{F05C399D-3797-4F16-8B4E-F68A543AD1FF}" srcOrd="0" destOrd="0" parTransId="{6E2B45C4-8FA3-41DA-8915-DACFB5E33250}" sibTransId="{A5D5E371-CA0B-4B66-A793-9AA8B0DC2DF2}"/>
    <dgm:cxn modelId="{6BAED65C-2FD8-4EA6-B0E5-9340890EAE21}" srcId="{671B723B-26F7-4554-B214-5D027F0F8DDE}" destId="{4D9478C8-D082-4E20-8139-63E5381D21CF}" srcOrd="1" destOrd="0" parTransId="{86EBCD93-26F0-4ED0-8A3B-DBB8C6618097}" sibTransId="{5EC273A9-2BC0-47CE-AD20-FAEBFB41C7FD}"/>
    <dgm:cxn modelId="{0571B85E-0872-43C9-8692-7F66D35D5EC1}" type="presOf" srcId="{F05C399D-3797-4F16-8B4E-F68A543AD1FF}" destId="{C813C820-8591-4DEE-BAB5-133D6C763C7D}" srcOrd="0" destOrd="0" presId="urn:microsoft.com/office/officeart/2018/2/layout/IconVerticalSolidList"/>
    <dgm:cxn modelId="{8F89EB65-7B1E-4E5A-B140-F46777C0DB92}" type="presOf" srcId="{1A22A338-BBFC-4BEE-B9E9-839B81943647}" destId="{9F02A761-ECBD-4BED-92D3-E7E615B0DBBC}" srcOrd="0" destOrd="0" presId="urn:microsoft.com/office/officeart/2018/2/layout/IconVerticalSolidList"/>
    <dgm:cxn modelId="{47A3B94B-67A4-4D6F-AFFB-8D3876F06541}" type="presOf" srcId="{90AB7268-0800-48E4-94B9-F4DFB1EE6F98}" destId="{9F02A761-ECBD-4BED-92D3-E7E615B0DBBC}" srcOrd="0" destOrd="1" presId="urn:microsoft.com/office/officeart/2018/2/layout/IconVerticalSolidList"/>
    <dgm:cxn modelId="{71457880-6328-4911-B664-E1B5AA2EA35C}" srcId="{671B723B-26F7-4554-B214-5D027F0F8DDE}" destId="{9FBF186C-B421-4719-B93E-FC226A4D31F8}" srcOrd="2" destOrd="0" parTransId="{26540C8B-43C3-4076-A05B-87F49CDFE561}" sibTransId="{C8E6353C-14F3-432B-9A3D-8ABF0A349E9F}"/>
    <dgm:cxn modelId="{E2463194-F682-491B-A76B-05CC8BBF9E60}" type="presOf" srcId="{671B723B-26F7-4554-B214-5D027F0F8DDE}" destId="{8D8F6651-7663-40F4-AC87-88951A2A9466}" srcOrd="0" destOrd="0" presId="urn:microsoft.com/office/officeart/2018/2/layout/IconVerticalSolidList"/>
    <dgm:cxn modelId="{6CF7059A-6FFA-4EF5-AC27-558065EA0A1B}" srcId="{9FBF186C-B421-4719-B93E-FC226A4D31F8}" destId="{90AB7268-0800-48E4-94B9-F4DFB1EE6F98}" srcOrd="1" destOrd="0" parTransId="{FD21322A-EBDD-4F4E-900B-8382B79F03B9}" sibTransId="{D6B2F0D6-EB54-4681-BBA4-DF2E22EB0456}"/>
    <dgm:cxn modelId="{FB5B31DF-5E09-411F-9E96-D553591C81FC}" srcId="{9FBF186C-B421-4719-B93E-FC226A4D31F8}" destId="{1A22A338-BBFC-4BEE-B9E9-839B81943647}" srcOrd="0" destOrd="0" parTransId="{16B52E1E-D65B-4AA2-BED7-3CE5BB82BFC1}" sibTransId="{D6CE8511-B1FD-476D-A5A4-E8AEC47F902A}"/>
    <dgm:cxn modelId="{EDDA11E2-03C3-4B03-969C-1D60B49BD816}" type="presOf" srcId="{9FBF186C-B421-4719-B93E-FC226A4D31F8}" destId="{80DAA0DB-5A23-4B29-B20A-5E211DE5320A}" srcOrd="0" destOrd="0" presId="urn:microsoft.com/office/officeart/2018/2/layout/IconVerticalSolidList"/>
    <dgm:cxn modelId="{1AC06DD0-A117-4A48-8902-D9D98B1EA2BE}" type="presParOf" srcId="{8D8F6651-7663-40F4-AC87-88951A2A9466}" destId="{F89E25D0-0E32-4C22-BAF4-52C51F7F73B9}" srcOrd="0" destOrd="0" presId="urn:microsoft.com/office/officeart/2018/2/layout/IconVerticalSolidList"/>
    <dgm:cxn modelId="{643C0135-75B7-41EF-AF8D-71CD1FCDB5E8}" type="presParOf" srcId="{F89E25D0-0E32-4C22-BAF4-52C51F7F73B9}" destId="{B0AB8A36-D9C0-4531-A0D5-54E0AEE50E75}" srcOrd="0" destOrd="0" presId="urn:microsoft.com/office/officeart/2018/2/layout/IconVerticalSolidList"/>
    <dgm:cxn modelId="{5670D002-2192-498C-9ABD-B423B8C66DCE}" type="presParOf" srcId="{F89E25D0-0E32-4C22-BAF4-52C51F7F73B9}" destId="{242ABA52-A79A-44E2-98C4-C674FC25CDE0}" srcOrd="1" destOrd="0" presId="urn:microsoft.com/office/officeart/2018/2/layout/IconVerticalSolidList"/>
    <dgm:cxn modelId="{342F1CBC-0FA8-46BF-9D5F-39001C54ADED}" type="presParOf" srcId="{F89E25D0-0E32-4C22-BAF4-52C51F7F73B9}" destId="{47B4F46D-6185-45E4-A978-A6124CAADAE7}" srcOrd="2" destOrd="0" presId="urn:microsoft.com/office/officeart/2018/2/layout/IconVerticalSolidList"/>
    <dgm:cxn modelId="{333ABFE7-CBB6-4F10-89FA-927396C163D1}" type="presParOf" srcId="{F89E25D0-0E32-4C22-BAF4-52C51F7F73B9}" destId="{C813C820-8591-4DEE-BAB5-133D6C763C7D}" srcOrd="3" destOrd="0" presId="urn:microsoft.com/office/officeart/2018/2/layout/IconVerticalSolidList"/>
    <dgm:cxn modelId="{E7EB5EF1-1404-4DE0-966C-E4A7C56B4FEA}" type="presParOf" srcId="{8D8F6651-7663-40F4-AC87-88951A2A9466}" destId="{7A8C99BB-A892-4B17-92B5-D4A9303CA765}" srcOrd="1" destOrd="0" presId="urn:microsoft.com/office/officeart/2018/2/layout/IconVerticalSolidList"/>
    <dgm:cxn modelId="{A8B317A5-53F4-4417-B0A3-E63ABDDB4D30}" type="presParOf" srcId="{8D8F6651-7663-40F4-AC87-88951A2A9466}" destId="{68508784-EB9B-4B63-BF58-7A28F6E1F605}" srcOrd="2" destOrd="0" presId="urn:microsoft.com/office/officeart/2018/2/layout/IconVerticalSolidList"/>
    <dgm:cxn modelId="{1D3C7940-2058-4A01-862B-5053C69FC2BB}" type="presParOf" srcId="{68508784-EB9B-4B63-BF58-7A28F6E1F605}" destId="{967BB80E-E4AA-4E5A-B43F-78E87C419D1E}" srcOrd="0" destOrd="0" presId="urn:microsoft.com/office/officeart/2018/2/layout/IconVerticalSolidList"/>
    <dgm:cxn modelId="{146CF64D-2459-4577-86AC-B28FF98F14AC}" type="presParOf" srcId="{68508784-EB9B-4B63-BF58-7A28F6E1F605}" destId="{1BF11EDC-DF52-4F99-BFAF-33B24F6FDE4F}" srcOrd="1" destOrd="0" presId="urn:microsoft.com/office/officeart/2018/2/layout/IconVerticalSolidList"/>
    <dgm:cxn modelId="{2815E317-2E2A-4593-B4EF-6E8822A2CBC3}" type="presParOf" srcId="{68508784-EB9B-4B63-BF58-7A28F6E1F605}" destId="{665BAFD7-AE6C-4529-B8EF-CAFF70459E43}" srcOrd="2" destOrd="0" presId="urn:microsoft.com/office/officeart/2018/2/layout/IconVerticalSolidList"/>
    <dgm:cxn modelId="{B1A46AE2-6561-4326-A137-404DF8E9ACB5}" type="presParOf" srcId="{68508784-EB9B-4B63-BF58-7A28F6E1F605}" destId="{5EF24C68-B64C-4BC0-8889-9951D6364858}" srcOrd="3" destOrd="0" presId="urn:microsoft.com/office/officeart/2018/2/layout/IconVerticalSolidList"/>
    <dgm:cxn modelId="{7654E491-D841-4623-89C3-CD603BD9BD5B}" type="presParOf" srcId="{8D8F6651-7663-40F4-AC87-88951A2A9466}" destId="{28A9FEDC-A332-4C08-88E1-C26C78222DE1}" srcOrd="3" destOrd="0" presId="urn:microsoft.com/office/officeart/2018/2/layout/IconVerticalSolidList"/>
    <dgm:cxn modelId="{34EFC834-6EE2-4223-A046-FDD9743D0328}" type="presParOf" srcId="{8D8F6651-7663-40F4-AC87-88951A2A9466}" destId="{7F9919C7-30C8-4AAD-9B70-1955A3AA2079}" srcOrd="4" destOrd="0" presId="urn:microsoft.com/office/officeart/2018/2/layout/IconVerticalSolidList"/>
    <dgm:cxn modelId="{7F5557B0-8F09-4B46-AE4F-DFFB1986A885}" type="presParOf" srcId="{7F9919C7-30C8-4AAD-9B70-1955A3AA2079}" destId="{B81F8D86-EB65-4792-95D9-77E4BA25084C}" srcOrd="0" destOrd="0" presId="urn:microsoft.com/office/officeart/2018/2/layout/IconVerticalSolidList"/>
    <dgm:cxn modelId="{19AC36C9-E076-4A2C-8A7F-7AC1EE46B242}" type="presParOf" srcId="{7F9919C7-30C8-4AAD-9B70-1955A3AA2079}" destId="{B113AA15-E1B5-4131-8FE6-68BBDDE9A8EC}" srcOrd="1" destOrd="0" presId="urn:microsoft.com/office/officeart/2018/2/layout/IconVerticalSolidList"/>
    <dgm:cxn modelId="{1005662C-9B50-4C8F-BC7C-6E3C5213A28B}" type="presParOf" srcId="{7F9919C7-30C8-4AAD-9B70-1955A3AA2079}" destId="{C0F923A9-6A3F-438D-A112-787C3CBDC8D1}" srcOrd="2" destOrd="0" presId="urn:microsoft.com/office/officeart/2018/2/layout/IconVerticalSolidList"/>
    <dgm:cxn modelId="{9CAB0A1B-C92F-418C-BFEB-7EBC2A1309F3}" type="presParOf" srcId="{7F9919C7-30C8-4AAD-9B70-1955A3AA2079}" destId="{80DAA0DB-5A23-4B29-B20A-5E211DE5320A}" srcOrd="3" destOrd="0" presId="urn:microsoft.com/office/officeart/2018/2/layout/IconVerticalSolidList"/>
    <dgm:cxn modelId="{D571D646-DEBF-42F8-9C74-C7981230D118}" type="presParOf" srcId="{7F9919C7-30C8-4AAD-9B70-1955A3AA2079}" destId="{9F02A761-ECBD-4BED-92D3-E7E615B0DBB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B8A36-D9C0-4531-A0D5-54E0AEE50E7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ABA52-A79A-44E2-98C4-C674FC25CDE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3C820-8591-4DEE-BAB5-133D6C763C7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</a:t>
          </a:r>
          <a:r>
            <a:rPr lang="en-US" sz="2500" b="1" i="1" kern="1200" dirty="0">
              <a:solidFill>
                <a:schemeClr val="accent2">
                  <a:lumMod val="75000"/>
                </a:schemeClr>
              </a:solidFill>
            </a:rPr>
            <a:t>dialog box </a:t>
          </a:r>
          <a:r>
            <a:rPr lang="en-US" sz="2500" kern="1200" dirty="0"/>
            <a:t>is a small graphical window that displays a message to the user or requests input.</a:t>
          </a:r>
        </a:p>
      </dsp:txBody>
      <dsp:txXfrm>
        <a:off x="1435590" y="531"/>
        <a:ext cx="9080009" cy="1242935"/>
      </dsp:txXfrm>
    </dsp:sp>
    <dsp:sp modelId="{967BB80E-E4AA-4E5A-B43F-78E87C419D1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11EDC-DF52-4F99-BFAF-33B24F6FDE4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24C68-B64C-4BC0-8889-9951D636485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variety of dialog boxes can be displayed using the </a:t>
          </a:r>
          <a:r>
            <a:rPr lang="en-US" sz="2500" kern="12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rPr>
            <a:t>JOptionPane</a:t>
          </a:r>
          <a:r>
            <a:rPr lang="en-US" sz="2500" kern="1200" dirty="0"/>
            <a:t> class.</a:t>
          </a:r>
        </a:p>
      </dsp:txBody>
      <dsp:txXfrm>
        <a:off x="1435590" y="1554201"/>
        <a:ext cx="9080009" cy="1242935"/>
      </dsp:txXfrm>
    </dsp:sp>
    <dsp:sp modelId="{B81F8D86-EB65-4792-95D9-77E4BA25084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AA15-E1B5-4131-8FE6-68BBDDE9A8E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AA0DB-5A23-4B29-B20A-5E211DE5320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of the dialog boxes are:</a:t>
          </a:r>
        </a:p>
      </dsp:txBody>
      <dsp:txXfrm>
        <a:off x="1435590" y="3107870"/>
        <a:ext cx="4732020" cy="1242935"/>
      </dsp:txXfrm>
    </dsp:sp>
    <dsp:sp modelId="{9F02A761-ECBD-4BED-92D3-E7E615B0DBBC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2">
                  <a:lumMod val="75000"/>
                </a:schemeClr>
              </a:solidFill>
            </a:rPr>
            <a:t>Message Dialog </a:t>
          </a:r>
          <a:r>
            <a:rPr lang="en-US" sz="1400" kern="1200" dirty="0"/>
            <a:t>- a dialog box that displays a message.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2">
                  <a:lumMod val="75000"/>
                </a:schemeClr>
              </a:solidFill>
            </a:rPr>
            <a:t>Input Dialog </a:t>
          </a:r>
          <a:r>
            <a:rPr lang="en-US" sz="1400" kern="1200" dirty="0"/>
            <a:t>- a dialog box that prompts the user for input.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494E1-E65B-4180-B92D-32D7445D076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FFE02-3269-4642-9B33-5180590A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3134-719D-DD8C-B6F5-99459C5AB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A5E34-AEE1-CF2B-49BA-AE32F2C0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0E89F-7F3D-261E-968C-D4228842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7793-EA46-7625-79FB-C6F77595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3649-DC4A-7659-800F-750D89F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F064-B53E-A1D4-40B6-9B12748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DA15E-E70B-CE71-B3B9-E69A6048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D6B6-C01A-98D4-2974-CD39911B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4997-9C7E-9D5E-5D27-878A34E2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3176-A6E2-5308-ED97-57CFC979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B3C37-9099-88BC-5EE0-B3FBAA7E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AB07B-2557-A1C6-1F9E-B46F7403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9F68-4AC7-3C01-4409-47FDA384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616C-8D99-C78C-D0C9-22AB1897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6617-2407-0D66-F9BA-992E005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E585-0460-42B9-B9BB-21873B32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3C44-1B59-201B-997A-5C77DFCB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F93F-24DB-77FA-9665-2CD30F25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0472-6C17-34E3-9F6F-56AF498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320F-7E70-9712-8603-5752F422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6ECA-8A46-5DFE-0A33-5C11DC0B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6FAC-6028-5843-9231-E92C9BE3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ECFD-727E-E70C-64EA-74FE3836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5070-69A9-6ED7-B4D3-2F379665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216F-9378-864C-5B86-1B732205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EEDE-3104-C68D-CB34-C0BB5741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9156-197C-8EF6-B347-F42E8145E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2AA6F-69C6-48EE-0DD3-4E6A77B9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11347-EE66-E640-5989-D7961CCA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7164E-E6B0-51A0-38F1-73EC59E3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2237-51F6-C5AA-E618-4A36ADB3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65-3B3C-5C5D-3FB0-07164BF2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9974-6F30-F8D4-0E39-9F0DA474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C5A36-FEB8-EBB6-3290-6075086F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E1DA5-4241-BFE4-7883-E62C0570C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530D1-7D3F-A5CB-7E75-38059B760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A4B4D-F75A-33F1-3D05-0D2258F2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FD2AA-593E-2CA4-7CCA-0C622E65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C02F6-DF3D-75D4-A251-4E4E07B9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2262-5F64-71AC-E0F2-39E8916D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1C31F-21F8-395C-0EA6-6C0A77A9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1C4A9-64D8-9B5F-80CA-BAE853A7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F4630-0914-F1C9-DB4C-72C7F87A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77765-77B3-075A-CC16-141BF2EA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6885F-8B6E-04C2-64D2-4BFE1C6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8D35-49DA-9207-E37C-30F51C55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426D-97FE-10F0-588B-112D8D7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8E65-627A-A6A9-B8B4-10D51FBB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EB51-019D-51A9-9036-43354DFCE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90AE-E1F9-1563-2BFF-3089709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89AD-F937-D1A5-28BE-5D1EDCFD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4E4A-BB0A-A929-58E6-677617D9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8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6037-9D7B-A5E7-EBBB-4F8CC4D2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DC47-9A3C-FA6B-CA9C-701E68A90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70F70-F27B-DD1C-98D9-EB30F7DA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0E53-C765-2BE0-EC93-8AA146B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DD24-02B8-0574-2B92-70C495B2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BDE4-A825-7670-7555-494383E6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457C0-FA6F-8200-E34E-BEDDDFEC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9978-976F-26EA-4DA3-304F6C36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7144-6DBB-2C3B-BF48-5A208DC5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7567A-14E5-452A-A71C-FB6ACB566FF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0A86-2EB1-8EF7-BE27-4D92434B3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062E-19D3-6893-5B5C-7A70E643E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DA802-F021-4745-905A-F9F5FF34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00367-37C6-DAD9-E2EB-A8F5D1CD6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GUIs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9FCD-C3C7-F957-9C2E-7E59FB33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Module 13</a:t>
            </a:r>
            <a:endParaRPr lang="en-US"/>
          </a:p>
        </p:txBody>
      </p:sp>
      <p:pic>
        <p:nvPicPr>
          <p:cNvPr id="5" name="Picture 4" descr="Boat riding in a river">
            <a:extLst>
              <a:ext uri="{FF2B5EF4-FFF2-40B4-BE49-F238E27FC236}">
                <a16:creationId xmlns:a16="http://schemas.microsoft.com/office/drawing/2014/main" id="{A23BFD25-E8FD-8531-A6F0-0B1F73207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1" r="4525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31B1363C-D05F-B58B-0FFE-6D6C19F7A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en-US" sz="3200"/>
              <a:t>Dialog Boxes </a:t>
            </a:r>
          </a:p>
        </p:txBody>
      </p:sp>
      <p:pic>
        <p:nvPicPr>
          <p:cNvPr id="124933" name="Picture 124932" descr="Exclamation mark on a yellow background">
            <a:extLst>
              <a:ext uri="{FF2B5EF4-FFF2-40B4-BE49-F238E27FC236}">
                <a16:creationId xmlns:a16="http://schemas.microsoft.com/office/drawing/2014/main" id="{5BB119A3-0694-08BE-A11F-1E0DB31DB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2" r="1537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24937" name="Straight Connector 12493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10661DAF-6DE8-BC13-5FA6-8C942AFEC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67350" y="2027301"/>
            <a:ext cx="6515100" cy="3591207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A program that uses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JOptionPane</a:t>
            </a:r>
            <a:r>
              <a:rPr lang="en-US" altLang="en-US" sz="2000" dirty="0"/>
              <a:t> does not automatically stop executing when the end of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/>
              <a:t> method is reached.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Java generates a </a:t>
            </a:r>
            <a:r>
              <a:rPr lang="en-US" altLang="en-US" sz="2000" i="1" dirty="0"/>
              <a:t>thread</a:t>
            </a:r>
            <a:r>
              <a:rPr lang="en-US" altLang="en-US" sz="2000" dirty="0"/>
              <a:t>, which is a process running in the computer, when a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JOptionPane</a:t>
            </a:r>
            <a:r>
              <a:rPr lang="en-US" altLang="en-US" sz="2000" dirty="0"/>
              <a:t> is created.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If the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System</a:t>
            </a:r>
            <a:r>
              <a:rPr lang="en-US" altLang="en-US" sz="2000" dirty="0">
                <a:latin typeface="Courier New" panose="02070309020205020404" pitchFamily="49" charset="0"/>
              </a:rPr>
              <a:t>.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exit</a:t>
            </a:r>
            <a:r>
              <a:rPr lang="en-US" altLang="en-US" sz="2000" dirty="0"/>
              <a:t> method is not called, this thread continues to execute.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640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66199413-E570-60B4-245B-956C701E0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Dialog Boxes</a:t>
            </a:r>
            <a:endParaRPr lang="en-US" altLang="en-US" dirty="0"/>
          </a:p>
        </p:txBody>
      </p:sp>
      <p:sp>
        <p:nvSpPr>
          <p:cNvPr id="125955" name="Content Placeholder 2">
            <a:extLst>
              <a:ext uri="{FF2B5EF4-FFF2-40B4-BE49-F238E27FC236}">
                <a16:creationId xmlns:a16="http://schemas.microsoft.com/office/drawing/2014/main" id="{3531C0C6-EE37-905D-14F9-03959DE0C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System.exit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400" dirty="0"/>
              <a:t>method requires an integer argument.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System.exit(</a:t>
            </a:r>
            <a:r>
              <a:rPr lang="en-US" altLang="en-US" b="1" dirty="0">
                <a:solidFill>
                  <a:srgbClr val="CA0C48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This argument is an </a:t>
            </a:r>
            <a:r>
              <a:rPr lang="en-US" altLang="en-US" sz="2400" i="1" dirty="0"/>
              <a:t>exit code </a:t>
            </a:r>
            <a:r>
              <a:rPr lang="en-US" altLang="en-US" sz="2400" dirty="0"/>
              <a:t>that is passed back to the operating system.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This code is usually ignored; however, it can be used outside the program: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to indicate whether the program ended successfully or as the result of a failure.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value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traditionally indicates that the program ended successfully.</a:t>
            </a:r>
          </a:p>
          <a:p>
            <a:pPr>
              <a:buFontTx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54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9B5F463B-BE0A-3998-4507-C5E32D2CB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altLang="en-US" sz="3200"/>
              <a:t>Converting a String to a Number</a:t>
            </a:r>
          </a:p>
        </p:txBody>
      </p:sp>
      <p:cxnSp>
        <p:nvCxnSpPr>
          <p:cNvPr id="126987" name="Straight Connector 12698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3FB36C4C-DDBB-4B04-3868-399CE0FCB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344" y="2547362"/>
            <a:ext cx="4752975" cy="3591207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endParaRPr lang="en-US" altLang="en-US" sz="2000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en-US" sz="2000">
                <a:cs typeface="Courier New" panose="02070309020205020404" pitchFamily="49" charset="0"/>
              </a:rPr>
              <a:t>’s</a:t>
            </a:r>
            <a:r>
              <a:rPr lang="en-US" altLang="en-US" sz="2000">
                <a:cs typeface="Times New Roman" panose="02020603050405020304" pitchFamily="18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en-US" altLang="en-US" sz="2000">
                <a:cs typeface="Times New Roman" panose="02020603050405020304" pitchFamily="18" charset="0"/>
              </a:rPr>
              <a:t> method always returns the user's input as a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/>
              <a:t>A </a:t>
            </a:r>
            <a:r>
              <a:rPr lang="en-US" altLang="en-US" sz="2000" b="1">
                <a:latin typeface="Courier New" panose="02070309020205020404" pitchFamily="49" charset="0"/>
              </a:rPr>
              <a:t>String</a:t>
            </a:r>
            <a:r>
              <a:rPr lang="en-US" altLang="en-US" sz="2000"/>
              <a:t> containing a number, such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"127.89"</a:t>
            </a:r>
            <a:r>
              <a:rPr lang="en-US" altLang="en-US" sz="2000"/>
              <a:t>, can be converted to a numeric data type.</a:t>
            </a:r>
          </a:p>
          <a:p>
            <a:pPr>
              <a:buFontTx/>
              <a:buChar char="•"/>
            </a:pPr>
            <a:endParaRPr lang="en-US" altLang="en-US" sz="2000"/>
          </a:p>
        </p:txBody>
      </p:sp>
      <p:pic>
        <p:nvPicPr>
          <p:cNvPr id="126988" name="Picture 126987" descr="Stock exchange numbers">
            <a:extLst>
              <a:ext uri="{FF2B5EF4-FFF2-40B4-BE49-F238E27FC236}">
                <a16:creationId xmlns:a16="http://schemas.microsoft.com/office/drawing/2014/main" id="{6D393786-3726-D9B1-6B40-B50F1C55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8" r="1742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DC2139-6FD5-413E-4071-6C0B43931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84" b="122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DE8FB-DA6F-E2C6-0C9A-4D451961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JavaFX Controls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>
            <a:extLst>
              <a:ext uri="{FF2B5EF4-FFF2-40B4-BE49-F238E27FC236}">
                <a16:creationId xmlns:a16="http://schemas.microsoft.com/office/drawing/2014/main" id="{AD6D958F-71C6-2B67-2281-D35B70E3D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Selectors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BD5A3DED-8908-5CF3-AD01-D0E69D1E4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371600"/>
            <a:ext cx="6480175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90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1536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1" name="Rectangle 1537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7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E5141-8A60-AB7E-6BFB-4B8CCA88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79" y="643467"/>
            <a:ext cx="2968685" cy="2475653"/>
          </a:xfrm>
          <a:prstGeom prst="rect">
            <a:avLst/>
          </a:prstGeom>
        </p:spPr>
      </p:pic>
      <p:sp>
        <p:nvSpPr>
          <p:cNvPr id="15373" name="Rectangle 1537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7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11">
            <a:extLst>
              <a:ext uri="{FF2B5EF4-FFF2-40B4-BE49-F238E27FC236}">
                <a16:creationId xmlns:a16="http://schemas.microsoft.com/office/drawing/2014/main" id="{4123791F-CD91-CDF1-216A-8401278A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4462383"/>
            <a:ext cx="3854945" cy="10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5" name="Rectangle 1537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98B654-C661-439A-82A0-FF2F9DEC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993" y="650497"/>
            <a:ext cx="62596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0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61" name="Rectangle 3586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62" name="Freeform: Shape 35861">
            <a:extLst>
              <a:ext uri="{FF2B5EF4-FFF2-40B4-BE49-F238E27FC236}">
                <a16:creationId xmlns:a16="http://schemas.microsoft.com/office/drawing/2014/main" id="{4B24796A-C1F6-4B21-B963-70E55A144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id="{C4D5FF51-39F7-DDBA-57BC-F6F363E14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037" y="484094"/>
            <a:ext cx="9998441" cy="120659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olas" panose="020B0609020204030204" pitchFamily="49" charset="0"/>
              </a:rPr>
              <a:t>RadioButton</a:t>
            </a:r>
            <a:r>
              <a:rPr lang="en-US" altLang="en-US" dirty="0"/>
              <a:t> Controls</a:t>
            </a:r>
          </a:p>
        </p:txBody>
      </p:sp>
      <p:sp>
        <p:nvSpPr>
          <p:cNvPr id="35863" name="Freeform: Shape 35862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12E0971E-2FEC-4E88-98B6-0F02B8D7F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r="13248"/>
          <a:stretch/>
        </p:blipFill>
        <p:spPr bwMode="auto">
          <a:xfrm>
            <a:off x="1309404" y="2114946"/>
            <a:ext cx="3274548" cy="36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4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6D93B8C-63A1-2EA1-3CDD-59BB6F475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6870" y="2265416"/>
            <a:ext cx="5775327" cy="3837272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>
                <a:latin typeface="Consolas" panose="020B0609020204030204" pitchFamily="49" charset="0"/>
              </a:rPr>
              <a:t>RadioButton</a:t>
            </a:r>
            <a:r>
              <a:rPr lang="en-US" altLang="en-US" sz="2000" dirty="0"/>
              <a:t> controls allow the user to select one choice from several possible options.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09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E2E3EFCE-7F99-1D88-0BFE-547571822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onsolas" panose="020B0609020204030204" pitchFamily="49" charset="0"/>
              </a:rPr>
              <a:t>RadioButton</a:t>
            </a:r>
            <a:r>
              <a:rPr lang="en-US" altLang="en-US" dirty="0"/>
              <a:t> Controls</a:t>
            </a:r>
          </a:p>
        </p:txBody>
      </p:sp>
      <p:sp>
        <p:nvSpPr>
          <p:cNvPr id="36874" name="Freeform: Shape 36873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876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22EC390-26F2-4628-7F2C-F4AE0902E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nsolas" panose="020B0609020204030204" pitchFamily="49" charset="0"/>
              </a:rPr>
              <a:t>RadioButton</a:t>
            </a:r>
            <a:r>
              <a:rPr lang="en-US" altLang="en-US" sz="2000" dirty="0"/>
              <a:t> class is in the </a:t>
            </a:r>
            <a:r>
              <a:rPr lang="en-US" altLang="en-US" sz="2000" dirty="0">
                <a:latin typeface="Consolas" panose="020B0609020204030204" pitchFamily="49" charset="0"/>
              </a:rPr>
              <a:t>javafx.scene.control</a:t>
            </a:r>
            <a:r>
              <a:rPr lang="en-US" altLang="en-US" sz="2000" dirty="0"/>
              <a:t> package.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nsolas" panose="020B0609020204030204" pitchFamily="49" charset="0"/>
              </a:rPr>
              <a:t>RadioButton radio1 = new RadioButton("Choice 1");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RadioButton radio2 = new RadioButton("Choice 2");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RadioButton radio3 = new RadioButton("Choice 3");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3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97" name="Rectangle 3789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DE478226-337F-0BA6-3EF9-D2EC33347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altLang="en-US" sz="5400" dirty="0">
                <a:latin typeface="Consolas" panose="020B0609020204030204" pitchFamily="49" charset="0"/>
              </a:rPr>
              <a:t>RadioButton</a:t>
            </a:r>
            <a:r>
              <a:rPr lang="en-US" altLang="en-US" sz="5400" dirty="0"/>
              <a:t> Controls</a:t>
            </a:r>
          </a:p>
        </p:txBody>
      </p:sp>
      <p:pic>
        <p:nvPicPr>
          <p:cNvPr id="37893" name="Picture 37892" descr="Volume indicators">
            <a:extLst>
              <a:ext uri="{FF2B5EF4-FFF2-40B4-BE49-F238E27FC236}">
                <a16:creationId xmlns:a16="http://schemas.microsoft.com/office/drawing/2014/main" id="{7D31D5B0-1371-FE2C-EE66-2FE4343B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0" r="26196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89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D6A3A3A-D2CD-A7CF-CD17-2B92C75ED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dirty="0"/>
              <a:t> controls are normally grouped together in a </a:t>
            </a:r>
            <a:r>
              <a:rPr lang="en-US" altLang="en-US" sz="2200" b="1" i="1" dirty="0"/>
              <a:t>toggle group</a:t>
            </a:r>
            <a:r>
              <a:rPr lang="en-US" altLang="en-US" sz="2200" dirty="0"/>
              <a:t>. 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Tx/>
              <a:buChar char="•"/>
            </a:pPr>
            <a:r>
              <a:rPr lang="en-US" altLang="en-US" sz="2200" dirty="0"/>
              <a:t>Only one of the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dirty="0"/>
              <a:t> controls in a toggle group may be selected at any time. 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Tx/>
              <a:buChar char="•"/>
            </a:pPr>
            <a:r>
              <a:rPr lang="en-US" altLang="en-US" sz="2200" dirty="0"/>
              <a:t>Clicking on a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dirty="0"/>
              <a:t> selects it and automatically deselects any other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dirty="0"/>
              <a:t> in the same toggle group.</a:t>
            </a:r>
          </a:p>
        </p:txBody>
      </p:sp>
    </p:spTree>
    <p:extLst>
      <p:ext uri="{BB962C8B-B14F-4D97-AF65-F5344CB8AC3E}">
        <p14:creationId xmlns:p14="http://schemas.microsoft.com/office/powerpoint/2010/main" val="106422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50E143D-F3CE-772F-FA8A-34BCAF0F1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</a:rPr>
              <a:t>RadioButton</a:t>
            </a:r>
            <a:r>
              <a:rPr lang="en-US" altLang="en-US" dirty="0"/>
              <a:t> Controls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AA84A46-0E0B-21F3-A596-60778849C4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dirty="0"/>
              <a:t>To create a toggle group, you use the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ToggleGroup</a:t>
            </a:r>
            <a:r>
              <a:rPr lang="en-US" altLang="en-US" dirty="0"/>
              <a:t> class, which is in the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javafx</a:t>
            </a:r>
            <a:r>
              <a:rPr lang="en-US" altLang="en-US" dirty="0">
                <a:latin typeface="Consolas" panose="020B0609020204030204" pitchFamily="49" charset="0"/>
              </a:rPr>
              <a:t>.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dirty="0">
                <a:latin typeface="Consolas" panose="020B0609020204030204" pitchFamily="49" charset="0"/>
              </a:rPr>
              <a:t>.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control</a:t>
            </a:r>
            <a:r>
              <a:rPr lang="en-US" altLang="en-US" dirty="0"/>
              <a:t> package: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sz="2000" dirty="0">
                <a:latin typeface="Consolas" panose="020B0609020204030204" pitchFamily="49" charset="0"/>
              </a:rPr>
              <a:t>ToggleGroup myToggleGroup = new ToggleGroup();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>
              <a:buFontTx/>
              <a:buChar char="•"/>
            </a:pPr>
            <a:r>
              <a:rPr lang="en-US" altLang="en-US" sz="2400" dirty="0"/>
              <a:t>After creating a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ToggleGroup</a:t>
            </a:r>
            <a:r>
              <a:rPr lang="en-US" altLang="en-US" sz="2400" dirty="0"/>
              <a:t> object, you call each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400" dirty="0"/>
              <a:t> control’s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setToggleGroup</a:t>
            </a:r>
            <a:r>
              <a:rPr lang="en-US" altLang="en-US" sz="2400" dirty="0"/>
              <a:t> method to add them to 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ToggleGroup</a:t>
            </a:r>
            <a:r>
              <a:rPr lang="en-US" altLang="en-US" sz="2400" dirty="0">
                <a:latin typeface="Consolas" panose="020B0609020204030204" pitchFamily="49" charset="0"/>
              </a:rPr>
              <a:t>.</a:t>
            </a:r>
            <a:br>
              <a:rPr lang="en-US" alt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139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615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AB206F92-2BDE-CA08-123A-ADF75EF18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Topics </a:t>
            </a:r>
          </a:p>
        </p:txBody>
      </p:sp>
      <p:sp>
        <p:nvSpPr>
          <p:cNvPr id="6154" name="Rectangle 615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615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CB44D58-56DC-E46F-AA7E-A46C964DA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228600" lvl="1" eaLnBrk="1" hangingPunct="1"/>
            <a:r>
              <a:rPr lang="en-US" altLang="en-US" sz="1900" dirty="0"/>
              <a:t>Swing Dialog boxes</a:t>
            </a:r>
          </a:p>
          <a:p>
            <a:pPr>
              <a:defRPr/>
            </a:pPr>
            <a:r>
              <a:rPr lang="en-US" altLang="en-US" sz="1900" dirty="0">
                <a:latin typeface="Consolas" panose="020B0609020204030204" pitchFamily="49" charset="0"/>
              </a:rPr>
              <a:t>RadioButton</a:t>
            </a:r>
            <a:r>
              <a:rPr lang="en-US" altLang="en-US" sz="1900" dirty="0"/>
              <a:t> Controls</a:t>
            </a:r>
          </a:p>
          <a:p>
            <a:pPr>
              <a:defRPr/>
            </a:pPr>
            <a:r>
              <a:rPr lang="en-US" altLang="en-US" sz="1900" dirty="0">
                <a:latin typeface="Consolas" panose="020B0609020204030204" pitchFamily="49" charset="0"/>
              </a:rPr>
              <a:t>CheckBox</a:t>
            </a:r>
            <a:r>
              <a:rPr lang="en-US" altLang="en-US" sz="1900" dirty="0"/>
              <a:t> Controls</a:t>
            </a:r>
          </a:p>
          <a:p>
            <a:pPr>
              <a:defRPr/>
            </a:pPr>
            <a:r>
              <a:rPr lang="en-US" altLang="en-US" sz="1900" dirty="0">
                <a:latin typeface="Consolas" panose="020B0609020204030204" pitchFamily="49" charset="0"/>
              </a:rPr>
              <a:t>ListView</a:t>
            </a:r>
            <a:r>
              <a:rPr lang="en-US" altLang="en-US" sz="1900" dirty="0"/>
              <a:t> Controls</a:t>
            </a:r>
          </a:p>
          <a:p>
            <a:pPr>
              <a:defRPr/>
            </a:pPr>
            <a:r>
              <a:rPr lang="en-US" altLang="en-US" sz="1900" dirty="0">
                <a:latin typeface="Consolas" panose="020B0609020204030204" pitchFamily="49" charset="0"/>
              </a:rPr>
              <a:t>ComboBox</a:t>
            </a:r>
            <a:r>
              <a:rPr lang="en-US" altLang="en-US" sz="1900" dirty="0"/>
              <a:t> Controls</a:t>
            </a:r>
          </a:p>
          <a:p>
            <a:pPr>
              <a:defRPr/>
            </a:pPr>
            <a:r>
              <a:rPr lang="en-US" altLang="en-US" sz="1900" dirty="0">
                <a:latin typeface="Consolas" panose="020B0609020204030204" pitchFamily="49" charset="0"/>
              </a:rPr>
              <a:t>Slider</a:t>
            </a:r>
            <a:r>
              <a:rPr lang="en-US" altLang="en-US" sz="1900" dirty="0"/>
              <a:t> Controls</a:t>
            </a:r>
          </a:p>
          <a:p>
            <a:pPr>
              <a:defRPr/>
            </a:pPr>
            <a:r>
              <a:rPr lang="en-US" altLang="en-US" sz="1900" dirty="0">
                <a:latin typeface="Consolas" panose="020B0609020204030204" pitchFamily="49" charset="0"/>
              </a:rPr>
              <a:t>TextArea</a:t>
            </a:r>
            <a:r>
              <a:rPr lang="en-US" altLang="en-US" sz="1900" dirty="0"/>
              <a:t> Controls</a:t>
            </a:r>
          </a:p>
          <a:p>
            <a:pPr>
              <a:defRPr/>
            </a:pPr>
            <a:r>
              <a:rPr lang="en-US" altLang="en-US" sz="1900" dirty="0"/>
              <a:t>Menus</a:t>
            </a:r>
          </a:p>
          <a:p>
            <a:pPr>
              <a:defRPr/>
            </a:pPr>
            <a:r>
              <a:rPr lang="en-US" altLang="en-US" sz="1900" dirty="0"/>
              <a:t>The </a:t>
            </a:r>
            <a:r>
              <a:rPr lang="en-US" altLang="en-US" sz="1900" dirty="0" err="1">
                <a:latin typeface="Consolas" panose="020B0609020204030204" pitchFamily="49" charset="0"/>
              </a:rPr>
              <a:t>FileChooser</a:t>
            </a:r>
            <a:r>
              <a:rPr lang="en-US" altLang="en-US" sz="1900" dirty="0"/>
              <a:t> Class</a:t>
            </a:r>
          </a:p>
          <a:p>
            <a:pPr>
              <a:defRPr/>
            </a:pPr>
            <a:r>
              <a:rPr lang="en-US" altLang="en-US" sz="1900" dirty="0"/>
              <a:t>Using Console Output to Debug a GUI Application</a:t>
            </a:r>
          </a:p>
          <a:p>
            <a:pPr lvl="1" eaLnBrk="1" hangingPunct="1"/>
            <a:endParaRPr lang="en-US" altLang="en-US" sz="1900" dirty="0"/>
          </a:p>
          <a:p>
            <a:pPr>
              <a:buFontTx/>
              <a:buChar char="•"/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21694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944" name="Rectangle 3994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13630DB4-7A2F-A314-3EDD-EF66727E5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RadioButton Controls</a:t>
            </a:r>
          </a:p>
        </p:txBody>
      </p:sp>
      <p:grpSp>
        <p:nvGrpSpPr>
          <p:cNvPr id="39946" name="Group 3994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9947" name="Straight Connector 3994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8" name="Rectangle 3994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50" name="Rectangle 399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0C415047-D178-521A-5D03-935594EC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1803240"/>
            <a:ext cx="5608830" cy="31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81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FD7062A-078E-7837-6180-EDC039206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nsolas" panose="020B0609020204030204" pitchFamily="49" charset="0"/>
              </a:rPr>
              <a:t>RadioButton</a:t>
            </a:r>
            <a:r>
              <a:rPr lang="en-US" altLang="en-US"/>
              <a:t> Controls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56A003D-9669-3159-ADCB-E3B5FFFC8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To determine whether a </a:t>
            </a:r>
            <a:r>
              <a:rPr lang="en-US" altLang="en-US" sz="2400" dirty="0">
                <a:latin typeface="Consolas" panose="020B0609020204030204" pitchFamily="49" charset="0"/>
              </a:rPr>
              <a:t>RadioButton</a:t>
            </a:r>
            <a:r>
              <a:rPr lang="en-US" altLang="en-US" sz="2400" dirty="0"/>
              <a:t> is selected, you call 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400" dirty="0"/>
              <a:t> class’s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isSelected</a:t>
            </a:r>
            <a:r>
              <a:rPr lang="en-US" altLang="en-US" sz="2400" dirty="0"/>
              <a:t> method.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3E0BE6F5-9811-65C9-69E0-6C2C1624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971801"/>
            <a:ext cx="5438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89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00" name="Rectangle 4199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Title 1">
            <a:extLst>
              <a:ext uri="{FF2B5EF4-FFF2-40B4-BE49-F238E27FC236}">
                <a16:creationId xmlns:a16="http://schemas.microsoft.com/office/drawing/2014/main" id="{F377E94D-6F55-A0F1-9FD8-825330EA0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en-US" sz="5400">
                <a:latin typeface="Consolas" panose="020B0609020204030204" pitchFamily="49" charset="0"/>
              </a:rPr>
              <a:t>RadioButton</a:t>
            </a:r>
            <a:r>
              <a:rPr lang="en-US" altLang="en-US" sz="5400"/>
              <a:t> Controls</a:t>
            </a:r>
          </a:p>
        </p:txBody>
      </p:sp>
      <p:pic>
        <p:nvPicPr>
          <p:cNvPr id="41989" name="Picture 41988" descr="Complex maths formulae on a blackboard">
            <a:extLst>
              <a:ext uri="{FF2B5EF4-FFF2-40B4-BE49-F238E27FC236}">
                <a16:creationId xmlns:a16="http://schemas.microsoft.com/office/drawing/2014/main" id="{EDE8E39C-0227-DC0D-10DA-1505F2211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5" r="1824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00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5118861B-1A28-806C-1B9C-12B25EE5C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200" dirty="0"/>
              <a:t>You usually want one of the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en-US" sz="2200" dirty="0"/>
              <a:t> in a group to be initially selected. 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Tx/>
              <a:buChar char="•"/>
            </a:pPr>
            <a:r>
              <a:rPr lang="en-US" altLang="en-US" sz="2200" dirty="0"/>
              <a:t>You can select a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dirty="0"/>
              <a:t> in code with the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RadioButton</a:t>
            </a:r>
            <a:r>
              <a:rPr lang="en-US" altLang="en-US" sz="2200" dirty="0"/>
              <a:t> class’s </a:t>
            </a:r>
            <a:r>
              <a:rPr lang="en-US" altLang="en-US" sz="2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setSelected</a:t>
            </a:r>
            <a:r>
              <a:rPr lang="en-US" altLang="en-US" sz="2200" dirty="0"/>
              <a:t> method:</a:t>
            </a:r>
            <a:br>
              <a:rPr lang="en-US" altLang="en-US" sz="2200" dirty="0"/>
            </a:br>
            <a:br>
              <a:rPr lang="en-US" altLang="en-US" sz="2200" dirty="0"/>
            </a:br>
            <a:br>
              <a:rPr lang="en-US" altLang="en-US" sz="2200" dirty="0"/>
            </a:br>
            <a:r>
              <a:rPr lang="en-US" altLang="en-US" sz="2200" dirty="0">
                <a:latin typeface="Consolas" panose="020B0609020204030204" pitchFamily="49" charset="0"/>
              </a:rPr>
              <a:t>radio1.setSelected(true);</a:t>
            </a:r>
          </a:p>
        </p:txBody>
      </p:sp>
    </p:spTree>
    <p:extLst>
      <p:ext uri="{BB962C8B-B14F-4D97-AF65-F5344CB8AC3E}">
        <p14:creationId xmlns:p14="http://schemas.microsoft.com/office/powerpoint/2010/main" val="212155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041" name="Rectangle 4404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43" name="Freeform: Shape 44042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034" name="Title 1">
            <a:extLst>
              <a:ext uri="{FF2B5EF4-FFF2-40B4-BE49-F238E27FC236}">
                <a16:creationId xmlns:a16="http://schemas.microsoft.com/office/drawing/2014/main" id="{FA895B8B-9AB3-3775-34CE-5F5EF16D1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olas" panose="020B0609020204030204" pitchFamily="49" charset="0"/>
              </a:rPr>
              <a:t>CheckBox</a:t>
            </a:r>
            <a:r>
              <a:rPr lang="en-US" altLang="en-US" dirty="0"/>
              <a:t> Controls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A4C942D-B302-830E-3BDE-5926E3A68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1" y="2013625"/>
            <a:ext cx="5257799" cy="4163337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>
                <a:latin typeface="Consolas" panose="020B0609020204030204" pitchFamily="49" charset="0"/>
              </a:rPr>
              <a:t>CheckBox</a:t>
            </a:r>
            <a:r>
              <a:rPr lang="en-US" altLang="en-US" dirty="0"/>
              <a:t> controls allow the user to make yes/no or on/off selections.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33B0A377-23A9-273B-01EA-F1D2700E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3538" y="2921052"/>
            <a:ext cx="2775284" cy="24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97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064" name="Rectangle 4506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066" name="Group 4506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067" name="Rectangle 4506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68" name="Rectangle 4506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69" name="Rectangle 4506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71" name="Rectangle 4507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16D9CBC6-E4F5-B3C2-2213-1665E94C5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latin typeface="Consolas" panose="020B0609020204030204" pitchFamily="49" charset="0"/>
              </a:rPr>
              <a:t>CheckBox</a:t>
            </a:r>
            <a:r>
              <a:rPr lang="en-US" altLang="en-US" sz="4800"/>
              <a:t> Controls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130DE2F-25F4-3FF6-1173-9F903C6E5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2400" dirty="0"/>
              <a:t> class is in 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javafx</a:t>
            </a:r>
            <a:r>
              <a:rPr lang="en-US" altLang="en-US" sz="2400" dirty="0">
                <a:latin typeface="Consolas" panose="020B0609020204030204" pitchFamily="49" charset="0"/>
              </a:rPr>
              <a:t>.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2400" dirty="0">
                <a:latin typeface="Consolas" panose="020B0609020204030204" pitchFamily="49" charset="0"/>
              </a:rPr>
              <a:t>.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control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>
                <a:latin typeface="Consolas" panose="020B0609020204030204" pitchFamily="49" charset="0"/>
              </a:rPr>
              <a:t>CheckBox choice1 = new CheckBox("Choice 1");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CheckBox choice2 = new CheckBox("Choice 2");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CheckBox choice3 = new CheckBox("Choice 3");</a:t>
            </a:r>
          </a:p>
        </p:txBody>
      </p:sp>
      <p:cxnSp>
        <p:nvCxnSpPr>
          <p:cNvPr id="45073" name="Straight Connector 4507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C0B6945-22E8-E9AC-BED7-244A20919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</a:rPr>
              <a:t>CheckBox</a:t>
            </a:r>
            <a:r>
              <a:rPr lang="en-US" altLang="en-US" dirty="0"/>
              <a:t> Controls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20BEBF-64A4-A9F4-FA3D-AD56CEB76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To determine whether a </a:t>
            </a:r>
            <a:r>
              <a:rPr lang="en-US" altLang="en-US" sz="2400" dirty="0">
                <a:latin typeface="Consolas" panose="020B0609020204030204" pitchFamily="49" charset="0"/>
              </a:rPr>
              <a:t>CheckBox</a:t>
            </a:r>
            <a:r>
              <a:rPr lang="en-US" altLang="en-US" sz="2400" dirty="0"/>
              <a:t> is selected, you call the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2400" dirty="0"/>
              <a:t> class’s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isSelected</a:t>
            </a:r>
            <a:r>
              <a:rPr lang="en-US" altLang="en-US" sz="2400" dirty="0"/>
              <a:t> method: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6084" name="TextBox 4">
            <a:extLst>
              <a:ext uri="{FF2B5EF4-FFF2-40B4-BE49-F238E27FC236}">
                <a16:creationId xmlns:a16="http://schemas.microsoft.com/office/drawing/2014/main" id="{F1285B7B-01D9-FE13-1909-FB21DBD3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0"/>
            <a:ext cx="5562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</a:rPr>
              <a:t>if (check1.isSelected())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</a:rPr>
              <a:t>    // </a:t>
            </a:r>
            <a:r>
              <a:rPr lang="en-US" altLang="en-US" sz="2000" b="0" i="1" dirty="0">
                <a:latin typeface="Consolas" panose="020B0609020204030204" pitchFamily="49" charset="0"/>
              </a:rPr>
              <a:t>Code here executes if the check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</a:rPr>
              <a:t>    // </a:t>
            </a:r>
            <a:r>
              <a:rPr lang="en-US" altLang="en-US" sz="2000" b="0" i="1" dirty="0">
                <a:latin typeface="Consolas" panose="020B0609020204030204" pitchFamily="49" charset="0"/>
              </a:rPr>
              <a:t>box is selected.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200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12" name="Rectangle 47111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114" name="Rectangle 47113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116" name="Freeform: Shape 47115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B89E5202-FC25-9E81-98BF-3CF825417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onsolas" panose="020B0609020204030204" pitchFamily="49" charset="0"/>
              </a:rPr>
              <a:t>CheckBox</a:t>
            </a:r>
            <a:r>
              <a:rPr lang="en-US" altLang="en-US" dirty="0"/>
              <a:t> Controls</a:t>
            </a:r>
            <a:endParaRPr lang="en-US" altLang="en-US"/>
          </a:p>
        </p:txBody>
      </p:sp>
      <p:sp>
        <p:nvSpPr>
          <p:cNvPr id="47118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6FC4614-4D2B-0853-5270-91B66983F1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You can select a </a:t>
            </a:r>
            <a:r>
              <a:rPr lang="en-US" altLang="en-US" sz="2000" dirty="0">
                <a:latin typeface="Consolas" panose="020B0609020204030204" pitchFamily="49" charset="0"/>
              </a:rPr>
              <a:t>CheckBox</a:t>
            </a:r>
            <a:r>
              <a:rPr lang="en-US" altLang="en-US" sz="2000" dirty="0"/>
              <a:t> in code with the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en-US" altLang="en-US" sz="2000" dirty="0"/>
              <a:t> class’s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setSelected</a:t>
            </a:r>
            <a:r>
              <a:rPr lang="en-US" altLang="en-US" sz="2000" dirty="0"/>
              <a:t> method: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nsolas" panose="020B0609020204030204" pitchFamily="49" charset="0"/>
              </a:rPr>
              <a:t>check1.setSelected(true);</a:t>
            </a:r>
          </a:p>
        </p:txBody>
      </p:sp>
    </p:spTree>
    <p:extLst>
      <p:ext uri="{BB962C8B-B14F-4D97-AF65-F5344CB8AC3E}">
        <p14:creationId xmlns:p14="http://schemas.microsoft.com/office/powerpoint/2010/main" val="3115095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161" name="Rectangle 49160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63" name="Freeform: Shape 49162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A7978DD0-B613-05A1-E3B3-EE0517E11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olas" panose="020B0609020204030204" pitchFamily="49" charset="0"/>
              </a:rPr>
              <a:t>ListView</a:t>
            </a:r>
            <a:r>
              <a:rPr lang="en-US" altLang="en-US" dirty="0"/>
              <a:t> Controls</a:t>
            </a: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6FBE199C-B70E-A23F-1083-9BCE056B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018" y="675564"/>
            <a:ext cx="2568969" cy="55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7BBF024-B234-2AAA-5A7B-C2D57316E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ListView</a:t>
            </a:r>
            <a:r>
              <a:rPr lang="en-US" altLang="en-US" sz="2000" dirty="0"/>
              <a:t> control displays a list of items and allows the user to select one or more items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31669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4" name="Rectangle 50183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Title 1">
            <a:extLst>
              <a:ext uri="{FF2B5EF4-FFF2-40B4-BE49-F238E27FC236}">
                <a16:creationId xmlns:a16="http://schemas.microsoft.com/office/drawing/2014/main" id="{C18B060A-21A7-C113-3970-42059B447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Consolas" panose="020B0609020204030204" pitchFamily="49" charset="0"/>
              </a:rPr>
              <a:t>ListView</a:t>
            </a:r>
            <a:r>
              <a:rPr lang="en-US" altLang="en-US" dirty="0"/>
              <a:t> Controls</a:t>
            </a:r>
          </a:p>
        </p:txBody>
      </p:sp>
      <p:sp>
        <p:nvSpPr>
          <p:cNvPr id="50186" name="Freeform: Shape 50185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188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1462E57-5A10-5CF9-358F-BDA4C97A7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ListView</a:t>
            </a:r>
            <a:r>
              <a:rPr lang="en-US" altLang="en-US" sz="2000" dirty="0"/>
              <a:t> class is in the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javafx</a:t>
            </a:r>
            <a:r>
              <a:rPr lang="en-US" altLang="en-US" sz="2000" dirty="0">
                <a:latin typeface="Consolas" panose="020B0609020204030204" pitchFamily="49" charset="0"/>
              </a:rPr>
              <a:t>.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2000" dirty="0">
                <a:latin typeface="Consolas" panose="020B0609020204030204" pitchFamily="49" charset="0"/>
              </a:rPr>
              <a:t>.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control</a:t>
            </a:r>
            <a:r>
              <a:rPr lang="en-US" altLang="en-US" sz="2000" dirty="0"/>
              <a:t> package.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nsolas" panose="020B0609020204030204" pitchFamily="49" charset="0"/>
              </a:rPr>
              <a:t>ListView&lt;String&gt; dogListView = new ListView&lt;&gt;();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>
              <a:buFontTx/>
              <a:buChar char="•"/>
            </a:pPr>
            <a:r>
              <a:rPr lang="en-US" altLang="en-US" sz="2000" dirty="0"/>
              <a:t>Adding items to the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ListView</a:t>
            </a:r>
            <a:r>
              <a:rPr lang="en-US" altLang="en-US" sz="2000" dirty="0"/>
              <a:t>:</a:t>
            </a:r>
            <a:br>
              <a:rPr lang="en-US" altLang="en-US" sz="2000" dirty="0"/>
            </a:b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dogListView.getItems().addAll(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   "Poodle", "Great Dane", "Labrador", "Terrier");</a:t>
            </a:r>
          </a:p>
        </p:txBody>
      </p:sp>
    </p:spTree>
    <p:extLst>
      <p:ext uri="{BB962C8B-B14F-4D97-AF65-F5344CB8AC3E}">
        <p14:creationId xmlns:p14="http://schemas.microsoft.com/office/powerpoint/2010/main" val="2782341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7D8D86C-749F-5C36-4901-1766312B9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</a:rPr>
              <a:t>ListView</a:t>
            </a:r>
            <a:r>
              <a:rPr lang="en-US" altLang="en-US" dirty="0"/>
              <a:t> Controls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B95CCF7-9AEF-98E7-B099-B5E11CA88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Creating a </a:t>
            </a:r>
            <a:r>
              <a:rPr lang="en-US" altLang="en-US" sz="2400" dirty="0">
                <a:latin typeface="Consolas" panose="020B0609020204030204" pitchFamily="49" charset="0"/>
              </a:rPr>
              <a:t>ListView</a:t>
            </a:r>
            <a:r>
              <a:rPr lang="en-US" altLang="en-US" sz="2400" dirty="0"/>
              <a:t> with a preferred size: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47F5849D-16C6-AF86-3ABC-EDF57700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1"/>
            <a:ext cx="696753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1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EFA47B-9300-0A68-91CA-518FA25A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48469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Rectangle 645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22" name="Rectangle 645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24" name="Rectangle 645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26" name="Rectangle 645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Title 1">
            <a:extLst>
              <a:ext uri="{FF2B5EF4-FFF2-40B4-BE49-F238E27FC236}">
                <a16:creationId xmlns:a16="http://schemas.microsoft.com/office/drawing/2014/main" id="{832687B6-0A04-5CAE-3672-88B41F9F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ComboBox Controls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0555F8E6-C934-DED5-8409-983C8EAA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731" y="1966293"/>
            <a:ext cx="9574536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640" name="Rectangle 696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42" name="Rectangle 696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44" name="Rectangle 696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46" name="Rectangle 696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Title 3">
            <a:extLst>
              <a:ext uri="{FF2B5EF4-FFF2-40B4-BE49-F238E27FC236}">
                <a16:creationId xmlns:a16="http://schemas.microsoft.com/office/drawing/2014/main" id="{D507223D-4D49-DAD9-1BDA-80FB7C592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ComboBox Controls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2995B04D-6454-2987-0136-F8D354D4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8868" y="1966293"/>
            <a:ext cx="8994262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80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65" name="Rectangle 7066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Title 1">
            <a:extLst>
              <a:ext uri="{FF2B5EF4-FFF2-40B4-BE49-F238E27FC236}">
                <a16:creationId xmlns:a16="http://schemas.microsoft.com/office/drawing/2014/main" id="{A6051EB5-80AB-5F2F-8C92-7B53E0F08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C650-7510-4755-A9D1-5FD0B61B4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000" b="0"/>
              <a:t>A Slider allows the user to graphically adjust a number within a range.</a:t>
            </a:r>
          </a:p>
          <a:p>
            <a:pPr>
              <a:defRPr/>
            </a:pPr>
            <a:endParaRPr lang="en-US" sz="2000" b="0"/>
          </a:p>
          <a:p>
            <a:pPr>
              <a:defRPr/>
            </a:pPr>
            <a:r>
              <a:rPr lang="en-US" sz="2000" b="0"/>
              <a:t>Sliders are created from the Slider class (in the javafx.scene.control package)</a:t>
            </a:r>
          </a:p>
          <a:p>
            <a:pPr>
              <a:defRPr/>
            </a:pPr>
            <a:endParaRPr lang="en-US" sz="2000" b="0"/>
          </a:p>
          <a:p>
            <a:pPr>
              <a:defRPr/>
            </a:pPr>
            <a:r>
              <a:rPr lang="en-US" sz="2000" b="0"/>
              <a:t>They display an image of a “slider knob” that can be dragged along a track.</a:t>
            </a:r>
          </a:p>
          <a:p>
            <a:pPr>
              <a:defRPr/>
            </a:pPr>
            <a:endParaRPr lang="en-US" sz="2000" b="0"/>
          </a:p>
        </p:txBody>
      </p:sp>
      <p:sp>
        <p:nvSpPr>
          <p:cNvPr id="70667" name="Rectangle 7066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69" name="Rectangle 7066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671" name="Rectangle 7067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673" name="Rectangle 7067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660" name="Content Placeholder 4">
            <a:extLst>
              <a:ext uri="{FF2B5EF4-FFF2-40B4-BE49-F238E27FC236}">
                <a16:creationId xmlns:a16="http://schemas.microsoft.com/office/drawing/2014/main" id="{7AA14782-5B7D-8241-4CF3-EBA5949A0F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60" y="909081"/>
            <a:ext cx="4082743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71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2716" name="Group 7271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2717" name="Freeform: Shape 727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718" name="Freeform: Shape 7271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719" name="Freeform: Shape 7271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720" name="Freeform: Shape 7271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2706" name="Title 4">
            <a:extLst>
              <a:ext uri="{FF2B5EF4-FFF2-40B4-BE49-F238E27FC236}">
                <a16:creationId xmlns:a16="http://schemas.microsoft.com/office/drawing/2014/main" id="{A164D9BF-D6B0-57F8-0DE5-4A3F5853F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chemeClr val="tx2"/>
                </a:solidFill>
                <a:latin typeface="Consolas" panose="020B0609020204030204" pitchFamily="49" charset="0"/>
              </a:rPr>
              <a:t>Slider</a:t>
            </a:r>
            <a:r>
              <a:rPr lang="en-US" altLang="en-US" sz="3600">
                <a:solidFill>
                  <a:schemeClr val="tx2"/>
                </a:solidFill>
              </a:rPr>
              <a:t> Controls</a:t>
            </a:r>
          </a:p>
        </p:txBody>
      </p:sp>
      <p:sp>
        <p:nvSpPr>
          <p:cNvPr id="72707" name="Content Placeholder 5">
            <a:extLst>
              <a:ext uri="{FF2B5EF4-FFF2-40B4-BE49-F238E27FC236}">
                <a16:creationId xmlns:a16="http://schemas.microsoft.com/office/drawing/2014/main" id="{EB4A00A5-5AEA-B1A1-C438-521891061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1800">
                <a:solidFill>
                  <a:schemeClr val="tx2"/>
                </a:solidFill>
              </a:rPr>
              <a:t>The </a:t>
            </a:r>
            <a:r>
              <a:rPr lang="en-US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Slider</a:t>
            </a:r>
            <a:r>
              <a:rPr lang="en-US" altLang="en-US" sz="1800">
                <a:solidFill>
                  <a:schemeClr val="tx2"/>
                </a:solidFill>
              </a:rPr>
              <a:t> class has two constructors. No-arg:</a:t>
            </a:r>
            <a:br>
              <a:rPr lang="en-US" altLang="en-US" sz="1800">
                <a:solidFill>
                  <a:schemeClr val="tx2"/>
                </a:solidFill>
              </a:rPr>
            </a:br>
            <a:br>
              <a:rPr lang="en-US" altLang="en-US" sz="1800">
                <a:solidFill>
                  <a:schemeClr val="tx2"/>
                </a:solidFill>
              </a:rPr>
            </a:br>
            <a:r>
              <a:rPr lang="en-US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Slider slider = new Slider();</a:t>
            </a:r>
            <a:br>
              <a:rPr lang="en-US" altLang="en-US" sz="1800">
                <a:solidFill>
                  <a:schemeClr val="tx2"/>
                </a:solidFill>
              </a:rPr>
            </a:br>
            <a:endParaRPr lang="en-US" altLang="en-US" sz="1800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r>
              <a:rPr lang="en-US" altLang="en-US" sz="1800">
                <a:solidFill>
                  <a:schemeClr val="tx2"/>
                </a:solidFill>
              </a:rPr>
              <a:t>Creates a </a:t>
            </a:r>
            <a:r>
              <a:rPr lang="en-US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Slider</a:t>
            </a:r>
            <a:r>
              <a:rPr lang="en-US" altLang="en-US" sz="1800">
                <a:solidFill>
                  <a:schemeClr val="tx2"/>
                </a:solidFill>
              </a:rPr>
              <a:t> with a minimum value of 0, and a maximum value of 100.</a:t>
            </a:r>
            <a:br>
              <a:rPr lang="en-US" altLang="en-US" sz="1800">
                <a:solidFill>
                  <a:schemeClr val="tx2"/>
                </a:solidFill>
              </a:rPr>
            </a:br>
            <a:r>
              <a:rPr lang="en-US" altLang="en-US" sz="1800">
                <a:solidFill>
                  <a:schemeClr val="tx2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altLang="en-US" sz="1800">
                <a:solidFill>
                  <a:schemeClr val="tx2"/>
                </a:solidFill>
              </a:rPr>
              <a:t>The </a:t>
            </a:r>
            <a:r>
              <a:rPr lang="en-US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Slider</a:t>
            </a:r>
            <a:r>
              <a:rPr lang="en-US" altLang="en-US" sz="1800">
                <a:solidFill>
                  <a:schemeClr val="tx2"/>
                </a:solidFill>
              </a:rPr>
              <a:t>’s initial value will be set to 0, and no tick marks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282839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6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738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740" name="Group 73739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73741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742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744" name="Group 7374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3745" name="Freeform: Shape 7374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46" name="Freeform: Shape 7374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47" name="Freeform: Shape 7374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48" name="Freeform: Shape 7374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49" name="Freeform: Shape 7374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50" name="Freeform: Shape 7374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751" name="Freeform: Shape 7375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3730" name="Title 4">
            <a:extLst>
              <a:ext uri="{FF2B5EF4-FFF2-40B4-BE49-F238E27FC236}">
                <a16:creationId xmlns:a16="http://schemas.microsoft.com/office/drawing/2014/main" id="{E7D1ACAA-A335-9333-73F1-B725CD66B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altLang="en-US" sz="4800">
                <a:solidFill>
                  <a:schemeClr val="bg1"/>
                </a:solidFill>
                <a:latin typeface="Consolas" panose="020B0609020204030204" pitchFamily="49" charset="0"/>
              </a:rPr>
              <a:t>Slider</a:t>
            </a:r>
            <a:r>
              <a:rPr lang="en-US" altLang="en-US" sz="4800">
                <a:solidFill>
                  <a:schemeClr val="bg1"/>
                </a:solidFill>
              </a:rPr>
              <a:t> Controls</a:t>
            </a:r>
          </a:p>
        </p:txBody>
      </p:sp>
      <p:sp>
        <p:nvSpPr>
          <p:cNvPr id="73731" name="Content Placeholder 5">
            <a:extLst>
              <a:ext uri="{FF2B5EF4-FFF2-40B4-BE49-F238E27FC236}">
                <a16:creationId xmlns:a16="http://schemas.microsoft.com/office/drawing/2014/main" id="{1FD0778F-D142-5EB8-9F46-DB021D926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67" y="841247"/>
            <a:ext cx="6036587" cy="5340097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</a:rPr>
              <a:t>The second constructor accepts three 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dirty="0">
                <a:solidFill>
                  <a:schemeClr val="tx2"/>
                </a:solidFill>
              </a:rPr>
              <a:t> arguments: </a:t>
            </a:r>
          </a:p>
          <a:p>
            <a:pPr lvl="1"/>
            <a:r>
              <a:rPr lang="en-US" altLang="en-US" sz="1800" dirty="0">
                <a:solidFill>
                  <a:schemeClr val="tx2"/>
                </a:solidFill>
              </a:rPr>
              <a:t>the minimum value</a:t>
            </a:r>
          </a:p>
          <a:p>
            <a:pPr lvl="1"/>
            <a:r>
              <a:rPr lang="en-US" altLang="en-US" sz="1800" dirty="0">
                <a:solidFill>
                  <a:schemeClr val="tx2"/>
                </a:solidFill>
              </a:rPr>
              <a:t>the maximum value</a:t>
            </a:r>
          </a:p>
          <a:p>
            <a:r>
              <a:rPr lang="en-US" altLang="en-US" sz="2200" dirty="0">
                <a:solidFill>
                  <a:schemeClr val="tx2"/>
                </a:solidFill>
              </a:rPr>
              <a:t>the initial value</a:t>
            </a:r>
            <a:br>
              <a:rPr lang="en-US" altLang="en-US" sz="2200" dirty="0">
                <a:solidFill>
                  <a:schemeClr val="tx2"/>
                </a:solidFill>
              </a:rPr>
            </a:br>
            <a:br>
              <a:rPr lang="en-US" altLang="en-US" sz="2200" dirty="0">
                <a:solidFill>
                  <a:schemeClr val="tx2"/>
                </a:solidFill>
              </a:rPr>
            </a:br>
            <a:br>
              <a:rPr lang="en-US" altLang="en-US" sz="2200" dirty="0">
                <a:solidFill>
                  <a:schemeClr val="tx2"/>
                </a:solidFill>
              </a:rPr>
            </a:br>
            <a:r>
              <a:rPr lang="da-DK" alt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Slider slider = new Slider(0.0, 50.0, 25.0);</a:t>
            </a:r>
            <a:br>
              <a:rPr lang="da-DK" altLang="en-US" sz="2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da-DK" altLang="en-US" sz="2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7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E52DC01B-1040-A3AB-4BC0-8A922A308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</a:rPr>
              <a:t>TextArea</a:t>
            </a:r>
            <a:r>
              <a:rPr lang="en-US" altLang="en-US" dirty="0"/>
              <a:t> Controls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A2192A8B-437C-D67D-B0B1-83BF5DD98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altLang="en-US" sz="2400" dirty="0"/>
              <a:t> is a multiline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TextField</a:t>
            </a:r>
            <a:r>
              <a:rPr lang="en-US" altLang="en-US" sz="2400" dirty="0"/>
              <a:t> that can accept several lines of text input or display several lines of text.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altLang="en-US" sz="2400" dirty="0"/>
              <a:t> class (in the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javafx</a:t>
            </a:r>
            <a:r>
              <a:rPr lang="en-US" altLang="en-US" sz="2400" dirty="0">
                <a:latin typeface="Consolas" panose="020B0609020204030204" pitchFamily="49" charset="0"/>
              </a:rPr>
              <a:t>.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2400" dirty="0">
                <a:latin typeface="Consolas" panose="020B0609020204030204" pitchFamily="49" charset="0"/>
              </a:rPr>
              <a:t>.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control</a:t>
            </a:r>
            <a:r>
              <a:rPr lang="en-US" altLang="en-US" sz="2400" dirty="0"/>
              <a:t> package) has two constructors.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000" dirty="0">
                <a:latin typeface="Consolas" panose="020B0609020204030204" pitchFamily="49" charset="0"/>
              </a:rPr>
              <a:t>TextArea textArea = new TextArea();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TextArea textArea = new TextArea("This is the initial text.");</a:t>
            </a:r>
          </a:p>
        </p:txBody>
      </p:sp>
    </p:spTree>
    <p:extLst>
      <p:ext uri="{BB962C8B-B14F-4D97-AF65-F5344CB8AC3E}">
        <p14:creationId xmlns:p14="http://schemas.microsoft.com/office/powerpoint/2010/main" val="2885338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3EA6D284-4822-81F9-7209-172F2A350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altLang="en-US" sz="3200"/>
              <a:t>Menus</a:t>
            </a:r>
          </a:p>
        </p:txBody>
      </p:sp>
      <p:pic>
        <p:nvPicPr>
          <p:cNvPr id="79876" name="Picture 3">
            <a:extLst>
              <a:ext uri="{FF2B5EF4-FFF2-40B4-BE49-F238E27FC236}">
                <a16:creationId xmlns:a16="http://schemas.microsoft.com/office/drawing/2014/main" id="{82512305-119B-2081-D9C1-9E36DA01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114" y="1644239"/>
            <a:ext cx="6449549" cy="349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685AAFF-F036-10C4-C859-010B96732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2000"/>
              <a:t>A menu system is a collection of commands organized in one or more drop-down menus.</a:t>
            </a:r>
          </a:p>
          <a:p>
            <a:pPr>
              <a:buFontTx/>
              <a:buChar char="•"/>
            </a:pPr>
            <a:endParaRPr lang="en-US" altLang="en-US" sz="2000"/>
          </a:p>
        </p:txBody>
      </p:sp>
      <p:grpSp>
        <p:nvGrpSpPr>
          <p:cNvPr id="79881" name="Group 7988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9882" name="Rectangle 7988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83" name="Rectangle 7988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640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153" name="Rectangle 9115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5" name="Rectangle 9115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7" name="Rectangle 9115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9" name="Rectangle 9115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61" name="Rectangle 9116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38" name="Title 1">
            <a:extLst>
              <a:ext uri="{FF2B5EF4-FFF2-40B4-BE49-F238E27FC236}">
                <a16:creationId xmlns:a16="http://schemas.microsoft.com/office/drawing/2014/main" id="{1E83D97E-99C1-AA10-21E9-3C7707E6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Using Console Output to Debug a GUI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93DF78F5-55F3-08FD-5CC8-E3A62F29D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Use </a:t>
            </a:r>
            <a:r>
              <a:rPr lang="en-US" altLang="en-US" sz="2000" b="1" dirty="0">
                <a:latin typeface="Consolas" panose="020B0609020204030204" pitchFamily="49" charset="0"/>
              </a:rPr>
              <a:t>System.out.println()</a:t>
            </a:r>
            <a:r>
              <a:rPr lang="en-US" altLang="en-US" sz="2000" b="1" dirty="0"/>
              <a:t> </a:t>
            </a:r>
            <a:r>
              <a:rPr lang="en-US" altLang="en-US" sz="2000" dirty="0"/>
              <a:t>to display variable values, etc. in the console as your application executes to identify logic errors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nsolas" panose="020B0609020204030204" pitchFamily="49" charset="0"/>
              </a:rPr>
              <a:t>// For debugging, display the text entered, and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// its value converted to a double.</a:t>
            </a:r>
          </a:p>
          <a:p>
            <a:pPr marL="0" indent="0">
              <a:buNone/>
            </a:pP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System.out.println("Reading " + str + " from the text field.");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System.out.println("Converted value: " + Double.parseDouble(str));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8875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4E5FBA-97A9-2233-5FC7-0FE83180C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8191" r="47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D1948-9BA0-C23F-F1BE-CBB9AB60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411227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>
            <a:extLst>
              <a:ext uri="{FF2B5EF4-FFF2-40B4-BE49-F238E27FC236}">
                <a16:creationId xmlns:a16="http://schemas.microsoft.com/office/drawing/2014/main" id="{A18B0C5D-DE98-3281-85DE-B7E7DDD4A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Dialog Boxes</a:t>
            </a:r>
          </a:p>
        </p:txBody>
      </p:sp>
      <p:graphicFrame>
        <p:nvGraphicFramePr>
          <p:cNvPr id="118789" name="Content Placeholder 2">
            <a:extLst>
              <a:ext uri="{FF2B5EF4-FFF2-40B4-BE49-F238E27FC236}">
                <a16:creationId xmlns:a16="http://schemas.microsoft.com/office/drawing/2014/main" id="{2EA22694-A4FF-F9AE-2CB1-B784A0156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74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817" name="Rectangle 119816">
            <a:extLst>
              <a:ext uri="{FF2B5EF4-FFF2-40B4-BE49-F238E27FC236}">
                <a16:creationId xmlns:a16="http://schemas.microsoft.com/office/drawing/2014/main" id="{1607EC0B-6F18-4CC6-A161-42CC6FAB2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813" name="Picture 119812" descr="Pencil and answer-sheet">
            <a:extLst>
              <a:ext uri="{FF2B5EF4-FFF2-40B4-BE49-F238E27FC236}">
                <a16:creationId xmlns:a16="http://schemas.microsoft.com/office/drawing/2014/main" id="{745A4A13-B5E9-82B9-2156-12EA515A6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59" r="-1" b="-1"/>
          <a:stretch/>
        </p:blipFill>
        <p:spPr>
          <a:xfrm>
            <a:off x="-1" y="10"/>
            <a:ext cx="6324601" cy="6857264"/>
          </a:xfrm>
          <a:prstGeom prst="rect">
            <a:avLst/>
          </a:prstGeom>
        </p:spPr>
      </p:pic>
      <p:grpSp>
        <p:nvGrpSpPr>
          <p:cNvPr id="119819" name="Group 119818">
            <a:extLst>
              <a:ext uri="{FF2B5EF4-FFF2-40B4-BE49-F238E27FC236}">
                <a16:creationId xmlns:a16="http://schemas.microsoft.com/office/drawing/2014/main" id="{2F263D67-9B31-4F2B-B228-27FD3112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9820" name="Freeform: Shape 119819">
              <a:extLst>
                <a:ext uri="{FF2B5EF4-FFF2-40B4-BE49-F238E27FC236}">
                  <a16:creationId xmlns:a16="http://schemas.microsoft.com/office/drawing/2014/main" id="{00DF1CD8-441E-4077-9B3C-7E96D92E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9821" name="Freeform: Shape 119820">
              <a:extLst>
                <a:ext uri="{FF2B5EF4-FFF2-40B4-BE49-F238E27FC236}">
                  <a16:creationId xmlns:a16="http://schemas.microsoft.com/office/drawing/2014/main" id="{DE9C0434-209D-4C7E-BE2D-26B74B698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9822" name="Freeform: Shape 119821">
              <a:extLst>
                <a:ext uri="{FF2B5EF4-FFF2-40B4-BE49-F238E27FC236}">
                  <a16:creationId xmlns:a16="http://schemas.microsoft.com/office/drawing/2014/main" id="{BA29CD07-3C0C-426E-8C5F-2382575AC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19823" name="Freeform: Shape 119822">
              <a:extLst>
                <a:ext uri="{FF2B5EF4-FFF2-40B4-BE49-F238E27FC236}">
                  <a16:creationId xmlns:a16="http://schemas.microsoft.com/office/drawing/2014/main" id="{BB937BE4-F949-4583-8DF7-F3EE5BA02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19824" name="Freeform: Shape 119823">
              <a:extLst>
                <a:ext uri="{FF2B5EF4-FFF2-40B4-BE49-F238E27FC236}">
                  <a16:creationId xmlns:a16="http://schemas.microsoft.com/office/drawing/2014/main" id="{B6EBAF51-610B-41B6-9517-1518958C7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907713E8-02E4-CB91-397C-95B3A933D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15920" y="1447799"/>
            <a:ext cx="5623403" cy="3819525"/>
          </a:xfrm>
          <a:solidFill>
            <a:srgbClr val="FEF4CE"/>
          </a:solidFill>
          <a:ln>
            <a:solidFill>
              <a:schemeClr val="accent1"/>
            </a:solidFill>
          </a:ln>
        </p:spPr>
        <p:txBody>
          <a:bodyPr anchor="b"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2400"/>
              </a:spcBef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  <a:t> class is not automatically available to your Java programs.</a:t>
            </a:r>
            <a:b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en-US" altLang="en-US" sz="1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2400"/>
              </a:spcBef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  <a:t>The following statement must appear before the program’s class header:</a:t>
            </a:r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2400"/>
              </a:spcBef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  <a:t>This statement tells the compiler where to find the </a:t>
            </a:r>
            <a:r>
              <a:rPr lang="en-US" alt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en-US" sz="1800" dirty="0">
                <a:solidFill>
                  <a:schemeClr val="tx2"/>
                </a:solidFill>
                <a:cs typeface="Times New Roman" panose="02020603050405020304" pitchFamily="18" charset="0"/>
              </a:rPr>
              <a:t> class. </a:t>
            </a:r>
          </a:p>
          <a:p>
            <a:pPr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6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841" name="Rectangle 12084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34" name="Title 1">
            <a:extLst>
              <a:ext uri="{FF2B5EF4-FFF2-40B4-BE49-F238E27FC236}">
                <a16:creationId xmlns:a16="http://schemas.microsoft.com/office/drawing/2014/main" id="{58D59D89-B013-CEC9-63EF-21C8E1D7C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Dialog Boxes </a:t>
            </a:r>
          </a:p>
        </p:txBody>
      </p:sp>
      <p:sp>
        <p:nvSpPr>
          <p:cNvPr id="120835" name="Text Box 5">
            <a:extLst>
              <a:ext uri="{FF2B5EF4-FFF2-40B4-BE49-F238E27FC236}">
                <a16:creationId xmlns:a16="http://schemas.microsoft.com/office/drawing/2014/main" id="{8F24EB41-5ADF-49BE-15B0-30671A9C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09" y="953037"/>
            <a:ext cx="4036333" cy="17098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en-US" sz="2000" kern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+mn-cs"/>
              </a:rPr>
              <a:t>JOptionPane</a:t>
            </a:r>
            <a:r>
              <a:rPr lang="en-US" alt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methods to display each type of dialog box. </a:t>
            </a:r>
          </a:p>
        </p:txBody>
      </p:sp>
      <p:grpSp>
        <p:nvGrpSpPr>
          <p:cNvPr id="120843" name="Group 12084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0844" name="Rectangle 12084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45" name="Rectangle 1208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46" name="Rectangle 1208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848" name="Rectangle 12084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50" name="Rectangle 1208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836" name="Picture 1">
            <a:extLst>
              <a:ext uri="{FF2B5EF4-FFF2-40B4-BE49-F238E27FC236}">
                <a16:creationId xmlns:a16="http://schemas.microsoft.com/office/drawing/2014/main" id="{7B4584DE-E468-135C-AD78-E4F612C6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828784"/>
            <a:ext cx="5536001" cy="31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0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92" name="Rectangle 12189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1893" name="Group 121892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21879" name="Rectangle 121878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894" name="Rectangle 121893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1895" name="Freeform: Shape 121894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21896" name="Rectangle 12189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858" name="Title 1">
            <a:extLst>
              <a:ext uri="{FF2B5EF4-FFF2-40B4-BE49-F238E27FC236}">
                <a16:creationId xmlns:a16="http://schemas.microsoft.com/office/drawing/2014/main" id="{B8CEF2DA-5E10-A4E8-EDC3-E092A5F1C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altLang="en-US" sz="4000"/>
              <a:t>Displaying Message Dialogs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F3975DA5-66D0-E014-CA57-C2464FC41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975" y="3429000"/>
            <a:ext cx="5791200" cy="2195079"/>
          </a:xfrm>
        </p:spPr>
        <p:txBody>
          <a:bodyPr>
            <a:noAutofit/>
          </a:bodyPr>
          <a:lstStyle/>
          <a:p>
            <a:pPr eaLnBrk="1" hangingPunct="1">
              <a:buFontTx/>
              <a:buChar char="•"/>
            </a:pPr>
            <a:r>
              <a:rPr lang="en-US" altLang="en-US" sz="1400" b="1" dirty="0">
                <a:solidFill>
                  <a:schemeClr val="accent2">
                    <a:lumMod val="75000"/>
                    <a:alpha val="55000"/>
                  </a:schemeClr>
                </a:solidFill>
                <a:latin typeface="Courier New" panose="02070309020205020404" pitchFamily="49" charset="0"/>
              </a:rPr>
              <a:t>JOptionPane.showMessageDialog</a:t>
            </a:r>
            <a:r>
              <a:rPr lang="en-US" altLang="en-US" sz="1400" b="1" dirty="0">
                <a:solidFill>
                  <a:schemeClr val="accent2">
                    <a:lumMod val="75000"/>
                    <a:alpha val="55000"/>
                  </a:schemeClr>
                </a:solidFill>
              </a:rPr>
              <a:t> </a:t>
            </a:r>
            <a:r>
              <a:rPr lang="en-US" altLang="en-US" sz="1400" dirty="0">
                <a:solidFill>
                  <a:schemeClr val="tx1">
                    <a:alpha val="55000"/>
                  </a:schemeClr>
                </a:solidFill>
              </a:rPr>
              <a:t>method is used to display a message dialog.</a:t>
            </a:r>
          </a:p>
          <a:p>
            <a:pPr lvl="1" eaLnBrk="1" hangingPunct="1">
              <a:buFontTx/>
              <a:buNone/>
            </a:pPr>
            <a:endParaRPr lang="en-US" altLang="en-US" sz="1400" dirty="0">
              <a:solidFill>
                <a:schemeClr val="tx1">
                  <a:alpha val="55000"/>
                </a:schemeClr>
              </a:solidFill>
            </a:endParaRPr>
          </a:p>
          <a:p>
            <a:pPr lvl="1" indent="-628650" eaLnBrk="1" hangingPunct="1">
              <a:buFontTx/>
              <a:buNone/>
            </a:pPr>
            <a:r>
              <a:rPr lang="en-US" altLang="en-US" sz="1400" b="1" dirty="0">
                <a:solidFill>
                  <a:schemeClr val="accent2">
                    <a:lumMod val="75000"/>
                    <a:alpha val="55000"/>
                  </a:schemeClr>
                </a:solidFill>
                <a:latin typeface="Courier New" panose="02070309020205020404" pitchFamily="49" charset="0"/>
              </a:rPr>
              <a:t>JOptionPane.showMessageDialog(null, "Hello World");</a:t>
            </a:r>
          </a:p>
          <a:p>
            <a:pPr lvl="1" eaLnBrk="1" hangingPunct="1">
              <a:buFontTx/>
              <a:buNone/>
            </a:pPr>
            <a:endParaRPr lang="en-US" altLang="en-US" sz="1400" b="1" dirty="0">
              <a:solidFill>
                <a:schemeClr val="tx1">
                  <a:alpha val="55000"/>
                </a:schemeClr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400" dirty="0">
                <a:solidFill>
                  <a:schemeClr val="tx1">
                    <a:alpha val="55000"/>
                  </a:schemeClr>
                </a:solidFill>
              </a:rPr>
              <a:t>Use </a:t>
            </a:r>
            <a:r>
              <a:rPr lang="en-US" altLang="en-US" sz="1400" dirty="0">
                <a:solidFill>
                  <a:schemeClr val="tx1">
                    <a:alpha val="55000"/>
                  </a:schemeClr>
                </a:solidFill>
                <a:latin typeface="Courier"/>
              </a:rPr>
              <a:t>null</a:t>
            </a:r>
            <a:r>
              <a:rPr lang="en-US" altLang="en-US" sz="1400" dirty="0">
                <a:solidFill>
                  <a:schemeClr val="tx1">
                    <a:alpha val="55000"/>
                  </a:schemeClr>
                </a:solidFill>
              </a:rPr>
              <a:t> as the first argument.</a:t>
            </a:r>
          </a:p>
          <a:p>
            <a:pPr lvl="1" eaLnBrk="1" hangingPunct="1"/>
            <a:r>
              <a:rPr lang="en-US" altLang="en-US" sz="1400" dirty="0">
                <a:solidFill>
                  <a:schemeClr val="tx1">
                    <a:alpha val="55000"/>
                  </a:schemeClr>
                </a:solidFill>
              </a:rPr>
              <a:t>The second argument is the message that is to be displayed.</a:t>
            </a:r>
          </a:p>
          <a:p>
            <a:pPr>
              <a:buFontTx/>
              <a:buChar char="•"/>
            </a:pPr>
            <a:endParaRPr lang="en-US" altLang="en-US" sz="14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121860" name="Picture 1">
            <a:extLst>
              <a:ext uri="{FF2B5EF4-FFF2-40B4-BE49-F238E27FC236}">
                <a16:creationId xmlns:a16="http://schemas.microsoft.com/office/drawing/2014/main" id="{0C6EA3A4-56F3-3B8F-A8C2-1EC91338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31460"/>
            <a:ext cx="4953000" cy="21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6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888" name="Rectangle 12288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0" name="Oval 12288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82" name="Title 1">
            <a:extLst>
              <a:ext uri="{FF2B5EF4-FFF2-40B4-BE49-F238E27FC236}">
                <a16:creationId xmlns:a16="http://schemas.microsoft.com/office/drawing/2014/main" id="{99CD423D-FD86-7278-1949-C0381E504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Displaying Input Dialogs</a:t>
            </a:r>
          </a:p>
        </p:txBody>
      </p:sp>
      <p:sp>
        <p:nvSpPr>
          <p:cNvPr id="122892" name="Arc 12289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94" name="Oval 12289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6B415810-94A5-544A-9B2C-1F624FD82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70153" y="1526033"/>
            <a:ext cx="6517047" cy="36269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An input dialog is a quick and simple way to ask the user to enter data.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The dialog displays a text field, an OK button and a Cancel button.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If OK is pressed, the dialog returns the user’s input.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If Cancel is pressed, the dialog returns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000" dirty="0"/>
              <a:t>.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13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1BD39754-48AD-ADDA-2A94-88451BA78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Input Dialogs</a:t>
            </a: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245C8913-2903-84AE-04EC-B96CA9088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rgbClr val="CA0C48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rgbClr val="CA0C48"/>
                </a:solidFill>
                <a:latin typeface="Courier New" panose="02070309020205020404" pitchFamily="49" charset="0"/>
              </a:rPr>
              <a:t>String name;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rgbClr val="CA0C48"/>
                </a:solidFill>
                <a:latin typeface="Courier New" panose="02070309020205020404" pitchFamily="49" charset="0"/>
              </a:rPr>
              <a:t>name = JOptionPane.showInputDialog("Enter your name.");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rgbClr val="CA0C48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argument passed to the method is the message to display.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the user clicks on the OK button, </a:t>
            </a:r>
            <a:r>
              <a:rPr lang="en-US" altLang="en-US" sz="2000" dirty="0">
                <a:latin typeface="Courier New" panose="02070309020205020404" pitchFamily="49" charset="0"/>
              </a:rPr>
              <a:t>name</a:t>
            </a:r>
            <a:r>
              <a:rPr lang="en-US" altLang="en-US" sz="2000" dirty="0">
                <a:latin typeface="Courier"/>
              </a:rPr>
              <a:t> </a:t>
            </a:r>
            <a:r>
              <a:rPr lang="en-US" altLang="en-US" sz="2000" dirty="0"/>
              <a:t>references the string entered by the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the user clicks on the Cancel button, </a:t>
            </a:r>
            <a:r>
              <a:rPr lang="en-US" altLang="en-US" sz="2000" dirty="0">
                <a:latin typeface="Courier New" panose="02070309020205020404" pitchFamily="49" charset="0"/>
              </a:rPr>
              <a:t>name</a:t>
            </a:r>
            <a:r>
              <a:rPr lang="en-US" altLang="en-US" sz="2000" dirty="0"/>
              <a:t> references </a:t>
            </a:r>
            <a:r>
              <a:rPr lang="en-US" altLang="en-US" sz="2000" dirty="0">
                <a:latin typeface="Courier New" panose="02070309020205020404" pitchFamily="49" charset="0"/>
              </a:rPr>
              <a:t>null</a:t>
            </a:r>
            <a:r>
              <a:rPr lang="en-US" altLang="en-US" sz="2000" dirty="0"/>
              <a:t>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123908" name="Picture 1">
            <a:extLst>
              <a:ext uri="{FF2B5EF4-FFF2-40B4-BE49-F238E27FC236}">
                <a16:creationId xmlns:a16="http://schemas.microsoft.com/office/drawing/2014/main" id="{CE5595B4-CA22-671E-32E7-F0A47DDA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9" y="4419601"/>
            <a:ext cx="27908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9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1272</Words>
  <Application>Microsoft Office PowerPoint</Application>
  <PresentationFormat>Widescreen</PresentationFormat>
  <Paragraphs>131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Consolas</vt:lpstr>
      <vt:lpstr>Courier</vt:lpstr>
      <vt:lpstr>Courier New</vt:lpstr>
      <vt:lpstr>Times New Roman</vt:lpstr>
      <vt:lpstr>Office Theme</vt:lpstr>
      <vt:lpstr>GUIs in Java</vt:lpstr>
      <vt:lpstr>Topics </vt:lpstr>
      <vt:lpstr>Swing</vt:lpstr>
      <vt:lpstr>Dialog Boxes</vt:lpstr>
      <vt:lpstr>PowerPoint Presentation</vt:lpstr>
      <vt:lpstr>Dialog Boxes </vt:lpstr>
      <vt:lpstr>Displaying Message Dialogs</vt:lpstr>
      <vt:lpstr>Displaying Input Dialogs</vt:lpstr>
      <vt:lpstr>Displaying Input Dialogs</vt:lpstr>
      <vt:lpstr>Dialog Boxes </vt:lpstr>
      <vt:lpstr>Dialog Boxes</vt:lpstr>
      <vt:lpstr>Converting a String to a Number</vt:lpstr>
      <vt:lpstr>JavaFX Controls</vt:lpstr>
      <vt:lpstr>Type Selectors</vt:lpstr>
      <vt:lpstr>PowerPoint Presentation</vt:lpstr>
      <vt:lpstr>RadioButton Controls</vt:lpstr>
      <vt:lpstr>RadioButton Controls</vt:lpstr>
      <vt:lpstr>RadioButton Controls</vt:lpstr>
      <vt:lpstr>RadioButton Controls</vt:lpstr>
      <vt:lpstr>RadioButton Controls</vt:lpstr>
      <vt:lpstr>RadioButton Controls</vt:lpstr>
      <vt:lpstr>RadioButton Controls</vt:lpstr>
      <vt:lpstr>CheckBox Controls</vt:lpstr>
      <vt:lpstr>CheckBox Controls</vt:lpstr>
      <vt:lpstr>CheckBox Controls</vt:lpstr>
      <vt:lpstr>CheckBox Controls</vt:lpstr>
      <vt:lpstr>ListView Controls</vt:lpstr>
      <vt:lpstr>ListView Controls</vt:lpstr>
      <vt:lpstr>ListView Controls</vt:lpstr>
      <vt:lpstr>ComboBox Controls</vt:lpstr>
      <vt:lpstr>ComboBox Controls</vt:lpstr>
      <vt:lpstr>Slider Controls</vt:lpstr>
      <vt:lpstr>Slider Controls</vt:lpstr>
      <vt:lpstr>Slider Controls</vt:lpstr>
      <vt:lpstr>TextArea Controls</vt:lpstr>
      <vt:lpstr>Menus</vt:lpstr>
      <vt:lpstr>Using Console Output to Debug a GUI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GUIs in Java</dc:title>
  <dc:creator>Debbie Reid</dc:creator>
  <cp:lastModifiedBy>Debbie Reid</cp:lastModifiedBy>
  <cp:revision>3</cp:revision>
  <dcterms:created xsi:type="dcterms:W3CDTF">2024-04-08T15:29:09Z</dcterms:created>
  <dcterms:modified xsi:type="dcterms:W3CDTF">2024-04-08T16:52:37Z</dcterms:modified>
</cp:coreProperties>
</file>