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60" r:id="rId5"/>
    <p:sldId id="261" r:id="rId6"/>
    <p:sldId id="262" r:id="rId7"/>
    <p:sldId id="263" r:id="rId8"/>
    <p:sldId id="264" r:id="rId9"/>
    <p:sldId id="266" r:id="rId10"/>
    <p:sldId id="267" r:id="rId11"/>
    <p:sldId id="268" r:id="rId12"/>
    <p:sldId id="270" r:id="rId13"/>
    <p:sldId id="271" r:id="rId14"/>
    <p:sldId id="273" r:id="rId15"/>
    <p:sldId id="274" r:id="rId16"/>
    <p:sldId id="275" r:id="rId17"/>
    <p:sldId id="277" r:id="rId18"/>
    <p:sldId id="279" r:id="rId19"/>
    <p:sldId id="280" r:id="rId20"/>
    <p:sldId id="282" r:id="rId21"/>
    <p:sldId id="283" r:id="rId22"/>
    <p:sldId id="284" r:id="rId23"/>
    <p:sldId id="285" r:id="rId24"/>
    <p:sldId id="286" r:id="rId25"/>
    <p:sldId id="287" r:id="rId26"/>
    <p:sldId id="288" r:id="rId27"/>
    <p:sldId id="289" r:id="rId28"/>
    <p:sldId id="292" r:id="rId29"/>
    <p:sldId id="293" r:id="rId30"/>
    <p:sldId id="294" r:id="rId31"/>
    <p:sldId id="295" r:id="rId32"/>
    <p:sldId id="296" r:id="rId33"/>
    <p:sldId id="301" r:id="rId34"/>
    <p:sldId id="300"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386ED5-9B16-4CCD-861A-F20FAF89A8E9}"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E7A6A-BF7A-4C6F-B38F-F1928C393FE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516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386ED5-9B16-4CCD-861A-F20FAF89A8E9}"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E7A6A-BF7A-4C6F-B38F-F1928C393FE4}" type="slidenum">
              <a:rPr lang="en-US" smtClean="0"/>
              <a:t>‹#›</a:t>
            </a:fld>
            <a:endParaRPr lang="en-US"/>
          </a:p>
        </p:txBody>
      </p:sp>
    </p:spTree>
    <p:extLst>
      <p:ext uri="{BB962C8B-B14F-4D97-AF65-F5344CB8AC3E}">
        <p14:creationId xmlns:p14="http://schemas.microsoft.com/office/powerpoint/2010/main" val="1947915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386ED5-9B16-4CCD-861A-F20FAF89A8E9}"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E7A6A-BF7A-4C6F-B38F-F1928C393FE4}" type="slidenum">
              <a:rPr lang="en-US" smtClean="0"/>
              <a:t>‹#›</a:t>
            </a:fld>
            <a:endParaRPr lang="en-US"/>
          </a:p>
        </p:txBody>
      </p:sp>
    </p:spTree>
    <p:extLst>
      <p:ext uri="{BB962C8B-B14F-4D97-AF65-F5344CB8AC3E}">
        <p14:creationId xmlns:p14="http://schemas.microsoft.com/office/powerpoint/2010/main" val="4210349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386ED5-9B16-4CCD-861A-F20FAF89A8E9}"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E7A6A-BF7A-4C6F-B38F-F1928C393FE4}" type="slidenum">
              <a:rPr lang="en-US" smtClean="0"/>
              <a:t>‹#›</a:t>
            </a:fld>
            <a:endParaRPr lang="en-US"/>
          </a:p>
        </p:txBody>
      </p:sp>
    </p:spTree>
    <p:extLst>
      <p:ext uri="{BB962C8B-B14F-4D97-AF65-F5344CB8AC3E}">
        <p14:creationId xmlns:p14="http://schemas.microsoft.com/office/powerpoint/2010/main" val="118172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386ED5-9B16-4CCD-861A-F20FAF89A8E9}"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4E7A6A-BF7A-4C6F-B38F-F1928C393FE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7420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386ED5-9B16-4CCD-861A-F20FAF89A8E9}" type="datetimeFigureOut">
              <a:rPr lang="en-US" smtClean="0"/>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E7A6A-BF7A-4C6F-B38F-F1928C393FE4}" type="slidenum">
              <a:rPr lang="en-US" smtClean="0"/>
              <a:t>‹#›</a:t>
            </a:fld>
            <a:endParaRPr lang="en-US"/>
          </a:p>
        </p:txBody>
      </p:sp>
    </p:spTree>
    <p:extLst>
      <p:ext uri="{BB962C8B-B14F-4D97-AF65-F5344CB8AC3E}">
        <p14:creationId xmlns:p14="http://schemas.microsoft.com/office/powerpoint/2010/main" val="3643027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386ED5-9B16-4CCD-861A-F20FAF89A8E9}" type="datetimeFigureOut">
              <a:rPr lang="en-US" smtClean="0"/>
              <a:t>9/24/2024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4E7A6A-BF7A-4C6F-B38F-F1928C393FE4}" type="slidenum">
              <a:rPr lang="en-US" smtClean="0"/>
              <a:t>‹#›</a:t>
            </a:fld>
            <a:endParaRPr lang="en-US"/>
          </a:p>
        </p:txBody>
      </p:sp>
    </p:spTree>
    <p:extLst>
      <p:ext uri="{BB962C8B-B14F-4D97-AF65-F5344CB8AC3E}">
        <p14:creationId xmlns:p14="http://schemas.microsoft.com/office/powerpoint/2010/main" val="1413055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386ED5-9B16-4CCD-861A-F20FAF89A8E9}" type="datetimeFigureOut">
              <a:rPr lang="en-US" smtClean="0"/>
              <a:t>9/24/2024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4E7A6A-BF7A-4C6F-B38F-F1928C393FE4}" type="slidenum">
              <a:rPr lang="en-US" smtClean="0"/>
              <a:t>‹#›</a:t>
            </a:fld>
            <a:endParaRPr lang="en-US"/>
          </a:p>
        </p:txBody>
      </p:sp>
    </p:spTree>
    <p:extLst>
      <p:ext uri="{BB962C8B-B14F-4D97-AF65-F5344CB8AC3E}">
        <p14:creationId xmlns:p14="http://schemas.microsoft.com/office/powerpoint/2010/main" val="3053061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C386ED5-9B16-4CCD-861A-F20FAF89A8E9}" type="datetimeFigureOut">
              <a:rPr lang="en-US" smtClean="0"/>
              <a:t>9/24/2024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44E7A6A-BF7A-4C6F-B38F-F1928C393FE4}" type="slidenum">
              <a:rPr lang="en-US" smtClean="0"/>
              <a:t>‹#›</a:t>
            </a:fld>
            <a:endParaRPr lang="en-US"/>
          </a:p>
        </p:txBody>
      </p:sp>
    </p:spTree>
    <p:extLst>
      <p:ext uri="{BB962C8B-B14F-4D97-AF65-F5344CB8AC3E}">
        <p14:creationId xmlns:p14="http://schemas.microsoft.com/office/powerpoint/2010/main" val="3444226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C386ED5-9B16-4CCD-861A-F20FAF89A8E9}" type="datetimeFigureOut">
              <a:rPr lang="en-US" smtClean="0"/>
              <a:t>9/24/2024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44E7A6A-BF7A-4C6F-B38F-F1928C393FE4}" type="slidenum">
              <a:rPr lang="en-US" smtClean="0"/>
              <a:t>‹#›</a:t>
            </a:fld>
            <a:endParaRPr lang="en-US"/>
          </a:p>
        </p:txBody>
      </p:sp>
    </p:spTree>
    <p:extLst>
      <p:ext uri="{BB962C8B-B14F-4D97-AF65-F5344CB8AC3E}">
        <p14:creationId xmlns:p14="http://schemas.microsoft.com/office/powerpoint/2010/main" val="212040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386ED5-9B16-4CCD-861A-F20FAF89A8E9}" type="datetimeFigureOut">
              <a:rPr lang="en-US" smtClean="0"/>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4E7A6A-BF7A-4C6F-B38F-F1928C393FE4}" type="slidenum">
              <a:rPr lang="en-US" smtClean="0"/>
              <a:t>‹#›</a:t>
            </a:fld>
            <a:endParaRPr lang="en-US"/>
          </a:p>
        </p:txBody>
      </p:sp>
    </p:spTree>
    <p:extLst>
      <p:ext uri="{BB962C8B-B14F-4D97-AF65-F5344CB8AC3E}">
        <p14:creationId xmlns:p14="http://schemas.microsoft.com/office/powerpoint/2010/main" val="1238111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C386ED5-9B16-4CCD-861A-F20FAF89A8E9}" type="datetimeFigureOut">
              <a:rPr lang="en-US" smtClean="0"/>
              <a:t>9/24/2024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44E7A6A-BF7A-4C6F-B38F-F1928C393FE4}"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456086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58769-9967-4164-A6C2-22F15907837F}"/>
              </a:ext>
            </a:extLst>
          </p:cNvPr>
          <p:cNvSpPr>
            <a:spLocks noGrp="1"/>
          </p:cNvSpPr>
          <p:nvPr>
            <p:ph type="ctrTitle"/>
          </p:nvPr>
        </p:nvSpPr>
        <p:spPr/>
        <p:txBody>
          <a:bodyPr/>
          <a:lstStyle/>
          <a:p>
            <a:r>
              <a:rPr lang="en-US" dirty="0"/>
              <a:t>Branches</a:t>
            </a:r>
          </a:p>
        </p:txBody>
      </p:sp>
      <p:sp>
        <p:nvSpPr>
          <p:cNvPr id="3" name="Subtitle 2">
            <a:extLst>
              <a:ext uri="{FF2B5EF4-FFF2-40B4-BE49-F238E27FC236}">
                <a16:creationId xmlns:a16="http://schemas.microsoft.com/office/drawing/2014/main" id="{C89E9C9A-B5AE-4828-83A9-F45E86D80367}"/>
              </a:ext>
            </a:extLst>
          </p:cNvPr>
          <p:cNvSpPr>
            <a:spLocks noGrp="1"/>
          </p:cNvSpPr>
          <p:nvPr>
            <p:ph type="subTitle" idx="1"/>
          </p:nvPr>
        </p:nvSpPr>
        <p:spPr/>
        <p:txBody>
          <a:bodyPr/>
          <a:lstStyle/>
          <a:p>
            <a:r>
              <a:rPr lang="en-US" dirty="0"/>
              <a:t>Module 3</a:t>
            </a:r>
          </a:p>
        </p:txBody>
      </p:sp>
    </p:spTree>
    <p:extLst>
      <p:ext uri="{BB962C8B-B14F-4D97-AF65-F5344CB8AC3E}">
        <p14:creationId xmlns:p14="http://schemas.microsoft.com/office/powerpoint/2010/main" val="4442624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C4CCECAD-B074-4989-943D-803BA31311B9}"/>
              </a:ext>
            </a:extLst>
          </p:cNvPr>
          <p:cNvSpPr>
            <a:spLocks noGrp="1" noChangeArrowheads="1"/>
          </p:cNvSpPr>
          <p:nvPr>
            <p:ph type="title" idx="4294967295"/>
          </p:nvPr>
        </p:nvSpPr>
        <p:spPr>
          <a:xfrm>
            <a:off x="503853" y="318472"/>
            <a:ext cx="11495314" cy="1325563"/>
          </a:xfrm>
        </p:spPr>
        <p:txBody>
          <a:bodyPr>
            <a:normAutofit fontScale="90000"/>
          </a:bodyPr>
          <a:lstStyle/>
          <a:p>
            <a:pPr eaLnBrk="1" hangingPunct="1"/>
            <a:r>
              <a:rPr lang="en-US" altLang="en-US" dirty="0"/>
              <a:t>Having Multiple Conditionally-Executed Statements</a:t>
            </a:r>
          </a:p>
        </p:txBody>
      </p:sp>
      <p:sp>
        <p:nvSpPr>
          <p:cNvPr id="14339" name="Rectangle 3">
            <a:extLst>
              <a:ext uri="{FF2B5EF4-FFF2-40B4-BE49-F238E27FC236}">
                <a16:creationId xmlns:a16="http://schemas.microsoft.com/office/drawing/2014/main" id="{18FED4F4-B148-4D0A-A13D-AC8CCFF95A41}"/>
              </a:ext>
            </a:extLst>
          </p:cNvPr>
          <p:cNvSpPr>
            <a:spLocks noGrp="1" noChangeArrowheads="1"/>
          </p:cNvSpPr>
          <p:nvPr>
            <p:ph type="body" idx="4294967295"/>
          </p:nvPr>
        </p:nvSpPr>
        <p:spPr>
          <a:xfrm>
            <a:off x="2022410" y="1737049"/>
            <a:ext cx="8458200" cy="4495800"/>
          </a:xfrm>
        </p:spPr>
        <p:txBody>
          <a:bodyPr/>
          <a:lstStyle/>
          <a:p>
            <a:pPr eaLnBrk="1" hangingPunct="1">
              <a:lnSpc>
                <a:spcPct val="80000"/>
              </a:lnSpc>
              <a:buFontTx/>
              <a:buBlip>
                <a:blip r:embed="rId2"/>
              </a:buBlip>
            </a:pPr>
            <a:endParaRPr lang="en-US" altLang="en-US" sz="2400" dirty="0"/>
          </a:p>
          <a:p>
            <a:pPr eaLnBrk="1" hangingPunct="1">
              <a:lnSpc>
                <a:spcPct val="80000"/>
              </a:lnSpc>
              <a:buFontTx/>
              <a:buBlip>
                <a:blip r:embed="rId2"/>
              </a:buBlip>
            </a:pPr>
            <a:r>
              <a:rPr lang="en-US" altLang="en-US" sz="2400" dirty="0"/>
              <a:t>Conditionally executed statements can be grouped into a block by using curly braces </a:t>
            </a:r>
            <a:r>
              <a:rPr lang="en-US" altLang="en-US" sz="2400" dirty="0">
                <a:solidFill>
                  <a:srgbClr val="CA0C48"/>
                </a:solidFill>
                <a:latin typeface="Courier New" panose="02070309020205020404" pitchFamily="49" charset="0"/>
              </a:rPr>
              <a:t>{}</a:t>
            </a:r>
            <a:r>
              <a:rPr lang="en-US" altLang="en-US" sz="2400" dirty="0"/>
              <a:t> to enclose them.</a:t>
            </a:r>
          </a:p>
          <a:p>
            <a:pPr eaLnBrk="1" hangingPunct="1">
              <a:lnSpc>
                <a:spcPct val="80000"/>
              </a:lnSpc>
              <a:buFontTx/>
              <a:buBlip>
                <a:blip r:embed="rId2"/>
              </a:buBlip>
            </a:pPr>
            <a:r>
              <a:rPr lang="en-US" altLang="en-US" sz="2400" dirty="0"/>
              <a:t>If curly braces are used to group conditionally executed statements, the </a:t>
            </a:r>
            <a:r>
              <a:rPr lang="en-US" altLang="en-US" sz="2400" dirty="0">
                <a:latin typeface="Courier New" panose="02070309020205020404" pitchFamily="49" charset="0"/>
              </a:rPr>
              <a:t>if</a:t>
            </a:r>
            <a:r>
              <a:rPr lang="en-US" altLang="en-US" sz="2400" dirty="0"/>
              <a:t> statement is ended by the closing curly brace.</a:t>
            </a:r>
          </a:p>
          <a:p>
            <a:pPr eaLnBrk="1" hangingPunct="1">
              <a:lnSpc>
                <a:spcPct val="80000"/>
              </a:lnSpc>
              <a:buFontTx/>
              <a:buBlip>
                <a:blip r:embed="rId2"/>
              </a:buBlip>
            </a:pPr>
            <a:endParaRPr lang="en-US" altLang="en-US" sz="2400" dirty="0"/>
          </a:p>
          <a:p>
            <a:pPr lvl="1" eaLnBrk="1" hangingPunct="1">
              <a:lnSpc>
                <a:spcPct val="80000"/>
              </a:lnSpc>
              <a:buFontTx/>
              <a:buNone/>
            </a:pPr>
            <a:r>
              <a:rPr lang="en-US" altLang="en-US" dirty="0">
                <a:latin typeface="Courier New" panose="02070309020205020404" pitchFamily="49" charset="0"/>
              </a:rPr>
              <a:t>if (</a:t>
            </a:r>
            <a:r>
              <a:rPr lang="en-US" altLang="en-US" i="1" dirty="0">
                <a:latin typeface="Courier New" panose="02070309020205020404" pitchFamily="49" charset="0"/>
              </a:rPr>
              <a:t>expression</a:t>
            </a:r>
            <a:r>
              <a:rPr lang="en-US" altLang="en-US" dirty="0">
                <a:latin typeface="Courier New" panose="02070309020205020404" pitchFamily="49" charset="0"/>
              </a:rPr>
              <a:t>)</a:t>
            </a:r>
          </a:p>
          <a:p>
            <a:pPr lvl="1" eaLnBrk="1" hangingPunct="1">
              <a:lnSpc>
                <a:spcPct val="80000"/>
              </a:lnSpc>
              <a:buFontTx/>
              <a:buNone/>
            </a:pPr>
            <a:r>
              <a:rPr lang="en-US" altLang="en-US" b="1" dirty="0">
                <a:solidFill>
                  <a:srgbClr val="CA0C48"/>
                </a:solidFill>
                <a:latin typeface="Courier New" panose="02070309020205020404" pitchFamily="49" charset="0"/>
              </a:rPr>
              <a:t>{</a:t>
            </a:r>
          </a:p>
          <a:p>
            <a:pPr lvl="1" eaLnBrk="1" hangingPunct="1">
              <a:lnSpc>
                <a:spcPct val="80000"/>
              </a:lnSpc>
              <a:buFontTx/>
              <a:buNone/>
            </a:pPr>
            <a:r>
              <a:rPr lang="en-US" altLang="en-US" dirty="0">
                <a:latin typeface="Courier New" panose="02070309020205020404" pitchFamily="49" charset="0"/>
              </a:rPr>
              <a:t>	</a:t>
            </a:r>
            <a:r>
              <a:rPr lang="en-US" altLang="en-US" i="1" dirty="0">
                <a:latin typeface="Courier New" panose="02070309020205020404" pitchFamily="49" charset="0"/>
              </a:rPr>
              <a:t>statement1</a:t>
            </a:r>
            <a:r>
              <a:rPr lang="en-US" altLang="en-US" dirty="0">
                <a:latin typeface="Courier New" panose="02070309020205020404" pitchFamily="49" charset="0"/>
              </a:rPr>
              <a:t>;</a:t>
            </a:r>
          </a:p>
          <a:p>
            <a:pPr lvl="1" eaLnBrk="1" hangingPunct="1">
              <a:lnSpc>
                <a:spcPct val="80000"/>
              </a:lnSpc>
              <a:buFontTx/>
              <a:buNone/>
            </a:pPr>
            <a:r>
              <a:rPr lang="en-US" altLang="en-US" dirty="0">
                <a:latin typeface="Courier New" panose="02070309020205020404" pitchFamily="49" charset="0"/>
              </a:rPr>
              <a:t>	</a:t>
            </a:r>
            <a:r>
              <a:rPr lang="en-US" altLang="en-US" i="1" dirty="0">
                <a:latin typeface="Courier New" panose="02070309020205020404" pitchFamily="49" charset="0"/>
              </a:rPr>
              <a:t>statement2</a:t>
            </a:r>
            <a:r>
              <a:rPr lang="en-US" altLang="en-US" dirty="0">
                <a:latin typeface="Courier New" panose="02070309020205020404" pitchFamily="49" charset="0"/>
              </a:rPr>
              <a:t>;</a:t>
            </a:r>
          </a:p>
          <a:p>
            <a:pPr lvl="1" eaLnBrk="1" hangingPunct="1">
              <a:lnSpc>
                <a:spcPct val="80000"/>
              </a:lnSpc>
              <a:buFontTx/>
              <a:buNone/>
            </a:pPr>
            <a:r>
              <a:rPr lang="en-US" altLang="en-US" b="1" dirty="0">
                <a:solidFill>
                  <a:srgbClr val="CA0C48"/>
                </a:solidFill>
                <a:latin typeface="Courier New" panose="02070309020205020404" pitchFamily="49" charset="0"/>
              </a:rPr>
              <a:t>}</a:t>
            </a:r>
          </a:p>
        </p:txBody>
      </p:sp>
      <p:grpSp>
        <p:nvGrpSpPr>
          <p:cNvPr id="14340" name="Group 6">
            <a:extLst>
              <a:ext uri="{FF2B5EF4-FFF2-40B4-BE49-F238E27FC236}">
                <a16:creationId xmlns:a16="http://schemas.microsoft.com/office/drawing/2014/main" id="{044CA455-734D-49DA-AC82-327B1EF1EC7F}"/>
              </a:ext>
            </a:extLst>
          </p:cNvPr>
          <p:cNvGrpSpPr>
            <a:grpSpLocks/>
          </p:cNvGrpSpPr>
          <p:nvPr/>
        </p:nvGrpSpPr>
        <p:grpSpPr bwMode="auto">
          <a:xfrm>
            <a:off x="2595564" y="5203826"/>
            <a:ext cx="5178425" cy="366713"/>
            <a:chOff x="960" y="3326"/>
            <a:chExt cx="3027" cy="231"/>
          </a:xfrm>
        </p:grpSpPr>
        <p:sp>
          <p:nvSpPr>
            <p:cNvPr id="14341" name="Text Box 4">
              <a:extLst>
                <a:ext uri="{FF2B5EF4-FFF2-40B4-BE49-F238E27FC236}">
                  <a16:creationId xmlns:a16="http://schemas.microsoft.com/office/drawing/2014/main" id="{C7EBC8DE-6014-4967-84F3-07AFC981D532}"/>
                </a:ext>
              </a:extLst>
            </p:cNvPr>
            <p:cNvSpPr txBox="1">
              <a:spLocks noChangeArrowheads="1"/>
            </p:cNvSpPr>
            <p:nvPr/>
          </p:nvSpPr>
          <p:spPr bwMode="auto">
            <a:xfrm>
              <a:off x="2064" y="3326"/>
              <a:ext cx="192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rgbClr val="CA0C48"/>
                  </a:solidFill>
                  <a:latin typeface="Times New Roman" panose="02020603050405020304" pitchFamily="18" charset="0"/>
                </a:rPr>
                <a:t>Curly brace ends the statement.</a:t>
              </a:r>
            </a:p>
          </p:txBody>
        </p:sp>
        <p:sp>
          <p:nvSpPr>
            <p:cNvPr id="14342" name="Line 5">
              <a:extLst>
                <a:ext uri="{FF2B5EF4-FFF2-40B4-BE49-F238E27FC236}">
                  <a16:creationId xmlns:a16="http://schemas.microsoft.com/office/drawing/2014/main" id="{A9FBA8C3-AD9E-4FFB-A32E-819005CBB94F}"/>
                </a:ext>
              </a:extLst>
            </p:cNvPr>
            <p:cNvSpPr>
              <a:spLocks noChangeShapeType="1"/>
            </p:cNvSpPr>
            <p:nvPr/>
          </p:nvSpPr>
          <p:spPr bwMode="auto">
            <a:xfrm flipH="1">
              <a:off x="960" y="3456"/>
              <a:ext cx="1056" cy="0"/>
            </a:xfrm>
            <a:prstGeom prst="line">
              <a:avLst/>
            </a:prstGeom>
            <a:noFill/>
            <a:ln w="25400">
              <a:solidFill>
                <a:srgbClr val="CA0C48"/>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Tree>
    <p:extLst>
      <p:ext uri="{BB962C8B-B14F-4D97-AF65-F5344CB8AC3E}">
        <p14:creationId xmlns:p14="http://schemas.microsoft.com/office/powerpoint/2010/main" val="2819857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24C4FF74-C696-4F35-A512-C16B9286C272}"/>
              </a:ext>
            </a:extLst>
          </p:cNvPr>
          <p:cNvSpPr>
            <a:spLocks noGrp="1" noChangeArrowheads="1"/>
          </p:cNvSpPr>
          <p:nvPr>
            <p:ph type="title" idx="4294967295"/>
          </p:nvPr>
        </p:nvSpPr>
        <p:spPr>
          <a:xfrm>
            <a:off x="547396" y="241697"/>
            <a:ext cx="11644604" cy="1325563"/>
          </a:xfrm>
        </p:spPr>
        <p:txBody>
          <a:bodyPr>
            <a:normAutofit fontScale="90000"/>
          </a:bodyPr>
          <a:lstStyle/>
          <a:p>
            <a:pPr eaLnBrk="1" hangingPunct="1"/>
            <a:r>
              <a:rPr lang="en-US" altLang="en-US" dirty="0"/>
              <a:t>Having Multiple Conditionally-Executed Statements (cont’d)</a:t>
            </a:r>
          </a:p>
        </p:txBody>
      </p:sp>
      <p:sp>
        <p:nvSpPr>
          <p:cNvPr id="15363" name="Rectangle 3">
            <a:extLst>
              <a:ext uri="{FF2B5EF4-FFF2-40B4-BE49-F238E27FC236}">
                <a16:creationId xmlns:a16="http://schemas.microsoft.com/office/drawing/2014/main" id="{A8D5F1AB-3C97-4C01-A3ED-06ED73661362}"/>
              </a:ext>
            </a:extLst>
          </p:cNvPr>
          <p:cNvSpPr>
            <a:spLocks noGrp="1" noChangeArrowheads="1"/>
          </p:cNvSpPr>
          <p:nvPr>
            <p:ph type="body" idx="4294967295"/>
          </p:nvPr>
        </p:nvSpPr>
        <p:spPr>
          <a:xfrm>
            <a:off x="638175" y="2782094"/>
            <a:ext cx="11315700" cy="1843087"/>
          </a:xfrm>
        </p:spPr>
        <p:txBody>
          <a:bodyPr>
            <a:normAutofit fontScale="85000" lnSpcReduction="20000"/>
          </a:bodyPr>
          <a:lstStyle/>
          <a:p>
            <a:pPr eaLnBrk="1" hangingPunct="1">
              <a:lnSpc>
                <a:spcPct val="90000"/>
              </a:lnSpc>
              <a:buFontTx/>
              <a:buBlip>
                <a:blip r:embed="rId2"/>
              </a:buBlip>
            </a:pPr>
            <a:r>
              <a:rPr lang="en-US" altLang="en-US" dirty="0"/>
              <a:t>Remember that when the curly braces are not used, then only the next statement after the </a:t>
            </a:r>
            <a:r>
              <a:rPr lang="en-US" altLang="en-US" dirty="0">
                <a:latin typeface="Courier New" panose="02070309020205020404" pitchFamily="49" charset="0"/>
              </a:rPr>
              <a:t>if</a:t>
            </a:r>
            <a:r>
              <a:rPr lang="en-US" altLang="en-US" dirty="0"/>
              <a:t> condition will be executed conditionally.</a:t>
            </a:r>
          </a:p>
          <a:p>
            <a:pPr eaLnBrk="1" hangingPunct="1">
              <a:lnSpc>
                <a:spcPct val="90000"/>
              </a:lnSpc>
            </a:pPr>
            <a:endParaRPr lang="en-US" altLang="en-US" dirty="0"/>
          </a:p>
          <a:p>
            <a:pPr lvl="1" eaLnBrk="1" hangingPunct="1">
              <a:lnSpc>
                <a:spcPct val="90000"/>
              </a:lnSpc>
              <a:buFontTx/>
              <a:buNone/>
            </a:pPr>
            <a:r>
              <a:rPr lang="en-US" altLang="en-US" dirty="0">
                <a:latin typeface="Courier New" panose="02070309020205020404" pitchFamily="49" charset="0"/>
              </a:rPr>
              <a:t>if (</a:t>
            </a:r>
            <a:r>
              <a:rPr lang="en-US" altLang="en-US" i="1" dirty="0">
                <a:latin typeface="Courier New" panose="02070309020205020404" pitchFamily="49" charset="0"/>
              </a:rPr>
              <a:t>expression</a:t>
            </a:r>
            <a:r>
              <a:rPr lang="en-US" altLang="en-US" dirty="0">
                <a:latin typeface="Courier New" panose="02070309020205020404" pitchFamily="49" charset="0"/>
              </a:rPr>
              <a:t>)</a:t>
            </a:r>
          </a:p>
          <a:p>
            <a:pPr lvl="1" eaLnBrk="1" hangingPunct="1">
              <a:lnSpc>
                <a:spcPct val="90000"/>
              </a:lnSpc>
              <a:buFontTx/>
              <a:buNone/>
            </a:pPr>
            <a:r>
              <a:rPr lang="en-US" altLang="en-US" dirty="0">
                <a:latin typeface="Courier New" panose="02070309020205020404" pitchFamily="49" charset="0"/>
              </a:rPr>
              <a:t>	</a:t>
            </a:r>
            <a:r>
              <a:rPr lang="en-US" altLang="en-US" i="1" dirty="0">
                <a:latin typeface="Courier New" panose="02070309020205020404" pitchFamily="49" charset="0"/>
              </a:rPr>
              <a:t>statement1</a:t>
            </a:r>
            <a:r>
              <a:rPr lang="en-US" altLang="en-US" dirty="0">
                <a:latin typeface="Courier New" panose="02070309020205020404" pitchFamily="49" charset="0"/>
              </a:rPr>
              <a:t>;</a:t>
            </a:r>
          </a:p>
          <a:p>
            <a:pPr lvl="1" eaLnBrk="1" hangingPunct="1">
              <a:lnSpc>
                <a:spcPct val="90000"/>
              </a:lnSpc>
              <a:buFontTx/>
              <a:buNone/>
            </a:pPr>
            <a:r>
              <a:rPr lang="en-US" altLang="en-US" dirty="0">
                <a:latin typeface="Courier New" panose="02070309020205020404" pitchFamily="49" charset="0"/>
              </a:rPr>
              <a:t>	</a:t>
            </a:r>
            <a:r>
              <a:rPr lang="en-US" altLang="en-US" i="1" dirty="0">
                <a:latin typeface="Courier New" panose="02070309020205020404" pitchFamily="49" charset="0"/>
              </a:rPr>
              <a:t>statement2</a:t>
            </a:r>
            <a:r>
              <a:rPr lang="en-US" altLang="en-US" dirty="0">
                <a:latin typeface="Courier New" panose="02070309020205020404" pitchFamily="49" charset="0"/>
              </a:rPr>
              <a:t>;</a:t>
            </a:r>
          </a:p>
          <a:p>
            <a:pPr lvl="1" eaLnBrk="1" hangingPunct="1">
              <a:lnSpc>
                <a:spcPct val="90000"/>
              </a:lnSpc>
              <a:buFontTx/>
              <a:buNone/>
            </a:pPr>
            <a:r>
              <a:rPr lang="en-US" altLang="en-US" dirty="0">
                <a:latin typeface="Courier New" panose="02070309020205020404" pitchFamily="49" charset="0"/>
              </a:rPr>
              <a:t>	</a:t>
            </a:r>
            <a:r>
              <a:rPr lang="en-US" altLang="en-US" i="1" dirty="0">
                <a:latin typeface="Courier New" panose="02070309020205020404" pitchFamily="49" charset="0"/>
              </a:rPr>
              <a:t>statement3</a:t>
            </a:r>
            <a:r>
              <a:rPr lang="en-US" altLang="en-US" dirty="0">
                <a:latin typeface="Courier New" panose="02070309020205020404" pitchFamily="49" charset="0"/>
              </a:rPr>
              <a:t>;</a:t>
            </a:r>
          </a:p>
        </p:txBody>
      </p:sp>
      <p:sp>
        <p:nvSpPr>
          <p:cNvPr id="15364" name="Text Box 4">
            <a:extLst>
              <a:ext uri="{FF2B5EF4-FFF2-40B4-BE49-F238E27FC236}">
                <a16:creationId xmlns:a16="http://schemas.microsoft.com/office/drawing/2014/main" id="{B123A170-CC42-4AF5-B930-9BCF8ADEFEFD}"/>
              </a:ext>
            </a:extLst>
          </p:cNvPr>
          <p:cNvSpPr txBox="1">
            <a:spLocks noChangeArrowheads="1"/>
          </p:cNvSpPr>
          <p:nvPr/>
        </p:nvSpPr>
        <p:spPr bwMode="auto">
          <a:xfrm>
            <a:off x="5485262" y="3703638"/>
            <a:ext cx="46346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a:solidFill>
                  <a:srgbClr val="CA0C48"/>
                </a:solidFill>
                <a:latin typeface="Times New Roman" panose="02020603050405020304" pitchFamily="18" charset="0"/>
              </a:rPr>
              <a:t>Only this statement is conditionally executed.</a:t>
            </a:r>
          </a:p>
        </p:txBody>
      </p:sp>
      <p:sp>
        <p:nvSpPr>
          <p:cNvPr id="15365" name="Line 5">
            <a:extLst>
              <a:ext uri="{FF2B5EF4-FFF2-40B4-BE49-F238E27FC236}">
                <a16:creationId xmlns:a16="http://schemas.microsoft.com/office/drawing/2014/main" id="{BD65365F-78D1-40CA-84F1-DBA58317EEAA}"/>
              </a:ext>
            </a:extLst>
          </p:cNvPr>
          <p:cNvSpPr>
            <a:spLocks noChangeShapeType="1"/>
          </p:cNvSpPr>
          <p:nvPr/>
        </p:nvSpPr>
        <p:spPr bwMode="auto">
          <a:xfrm flipH="1">
            <a:off x="4724400" y="3886200"/>
            <a:ext cx="762000" cy="0"/>
          </a:xfrm>
          <a:prstGeom prst="line">
            <a:avLst/>
          </a:prstGeom>
          <a:noFill/>
          <a:ln w="25400">
            <a:solidFill>
              <a:srgbClr val="CA0C48"/>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Tree>
    <p:extLst>
      <p:ext uri="{BB962C8B-B14F-4D97-AF65-F5344CB8AC3E}">
        <p14:creationId xmlns:p14="http://schemas.microsoft.com/office/powerpoint/2010/main" val="2027492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F1B4E32A-A054-42E5-B032-F1AC84535EC8}"/>
              </a:ext>
            </a:extLst>
          </p:cNvPr>
          <p:cNvSpPr>
            <a:spLocks noGrp="1" noChangeArrowheads="1"/>
          </p:cNvSpPr>
          <p:nvPr>
            <p:ph type="title" idx="4294967295"/>
          </p:nvPr>
        </p:nvSpPr>
        <p:spPr>
          <a:xfrm>
            <a:off x="1147665" y="225166"/>
            <a:ext cx="10515600" cy="1325563"/>
          </a:xfrm>
        </p:spPr>
        <p:txBody>
          <a:bodyPr/>
          <a:lstStyle/>
          <a:p>
            <a:pPr eaLnBrk="1" hangingPunct="1"/>
            <a:r>
              <a:rPr lang="en-US" altLang="en-US" dirty="0"/>
              <a:t>Comparing Characters</a:t>
            </a:r>
          </a:p>
        </p:txBody>
      </p:sp>
      <p:sp>
        <p:nvSpPr>
          <p:cNvPr id="17411" name="Rectangle 3">
            <a:extLst>
              <a:ext uri="{FF2B5EF4-FFF2-40B4-BE49-F238E27FC236}">
                <a16:creationId xmlns:a16="http://schemas.microsoft.com/office/drawing/2014/main" id="{C97F99BF-6C6D-4283-8578-786E3AFD818B}"/>
              </a:ext>
            </a:extLst>
          </p:cNvPr>
          <p:cNvSpPr>
            <a:spLocks noGrp="1" noChangeArrowheads="1"/>
          </p:cNvSpPr>
          <p:nvPr>
            <p:ph type="body" idx="4294967295"/>
          </p:nvPr>
        </p:nvSpPr>
        <p:spPr>
          <a:xfrm>
            <a:off x="838200" y="1657674"/>
            <a:ext cx="10515600" cy="4351338"/>
          </a:xfrm>
        </p:spPr>
        <p:txBody>
          <a:bodyPr/>
          <a:lstStyle/>
          <a:p>
            <a:pPr eaLnBrk="1" hangingPunct="1">
              <a:lnSpc>
                <a:spcPct val="90000"/>
              </a:lnSpc>
            </a:pPr>
            <a:r>
              <a:rPr lang="en-US" altLang="en-US" sz="2400" dirty="0"/>
              <a:t>Characters can be tested using the relational operators.</a:t>
            </a:r>
          </a:p>
          <a:p>
            <a:pPr eaLnBrk="1" hangingPunct="1">
              <a:lnSpc>
                <a:spcPct val="90000"/>
              </a:lnSpc>
            </a:pPr>
            <a:r>
              <a:rPr lang="en-US" altLang="en-US" sz="2400" dirty="0"/>
              <a:t>Characters are stored in the computer using the Unicode character format.</a:t>
            </a:r>
          </a:p>
          <a:p>
            <a:pPr eaLnBrk="1" hangingPunct="1">
              <a:lnSpc>
                <a:spcPct val="90000"/>
              </a:lnSpc>
            </a:pPr>
            <a:r>
              <a:rPr lang="en-US" altLang="en-US" sz="2400" dirty="0"/>
              <a:t>Unicode is stored as a sixteen (16) bit number.</a:t>
            </a:r>
          </a:p>
          <a:p>
            <a:pPr eaLnBrk="1" hangingPunct="1">
              <a:lnSpc>
                <a:spcPct val="90000"/>
              </a:lnSpc>
            </a:pPr>
            <a:r>
              <a:rPr lang="en-US" altLang="en-US" sz="2400" dirty="0"/>
              <a:t>Characters are </a:t>
            </a:r>
            <a:r>
              <a:rPr lang="en-US" altLang="en-US" sz="2400" i="1" dirty="0"/>
              <a:t>ordinal</a:t>
            </a:r>
            <a:r>
              <a:rPr lang="en-US" altLang="en-US" sz="2400" dirty="0"/>
              <a:t>, meaning they have an order in the Unicode character set.</a:t>
            </a:r>
          </a:p>
          <a:p>
            <a:pPr eaLnBrk="1" hangingPunct="1">
              <a:lnSpc>
                <a:spcPct val="90000"/>
              </a:lnSpc>
            </a:pPr>
            <a:r>
              <a:rPr lang="en-US" altLang="en-US" sz="2400" dirty="0"/>
              <a:t>Since characters are ordinal, they can be compared to each other.</a:t>
            </a:r>
          </a:p>
          <a:p>
            <a:pPr marL="457200" lvl="1" indent="0">
              <a:buNone/>
            </a:pPr>
            <a:endParaRPr lang="en-US" altLang="en-US" dirty="0">
              <a:latin typeface="Courier New" panose="02070309020205020404" pitchFamily="49" charset="0"/>
            </a:endParaRPr>
          </a:p>
          <a:p>
            <a:pPr marL="457200" lvl="1" indent="0">
              <a:buNone/>
            </a:pPr>
            <a:r>
              <a:rPr lang="en-US" altLang="en-US" b="1" dirty="0">
                <a:latin typeface="Courier New" panose="02070309020205020404" pitchFamily="49" charset="0"/>
              </a:rPr>
              <a:t>char c = ′A′;</a:t>
            </a:r>
          </a:p>
          <a:p>
            <a:pPr marL="457200" lvl="1" indent="0">
              <a:buNone/>
            </a:pPr>
            <a:r>
              <a:rPr lang="en-US" altLang="en-US" b="1" dirty="0">
                <a:latin typeface="Courier New" panose="02070309020205020404" pitchFamily="49" charset="0"/>
              </a:rPr>
              <a:t>if(c &lt; ′Z′)</a:t>
            </a:r>
          </a:p>
          <a:p>
            <a:pPr marL="457200" lvl="1" indent="0">
              <a:buNone/>
            </a:pPr>
            <a:r>
              <a:rPr lang="en-US" altLang="en-US" b="1" dirty="0">
                <a:latin typeface="Courier New" panose="02070309020205020404" pitchFamily="49" charset="0"/>
              </a:rPr>
              <a:t>	System.out.println("A is less than Z");</a:t>
            </a:r>
          </a:p>
        </p:txBody>
      </p:sp>
    </p:spTree>
    <p:extLst>
      <p:ext uri="{BB962C8B-B14F-4D97-AF65-F5344CB8AC3E}">
        <p14:creationId xmlns:p14="http://schemas.microsoft.com/office/powerpoint/2010/main" val="738195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C5E101E6-F259-43D3-B154-4F284FD910AE}"/>
              </a:ext>
            </a:extLst>
          </p:cNvPr>
          <p:cNvSpPr>
            <a:spLocks noGrp="1" noChangeArrowheads="1"/>
          </p:cNvSpPr>
          <p:nvPr>
            <p:ph type="title" idx="4294967295"/>
          </p:nvPr>
        </p:nvSpPr>
        <p:spPr>
          <a:xfrm>
            <a:off x="1296955" y="187844"/>
            <a:ext cx="10515600" cy="1325563"/>
          </a:xfrm>
        </p:spPr>
        <p:txBody>
          <a:bodyPr/>
          <a:lstStyle/>
          <a:p>
            <a:pPr eaLnBrk="1" hangingPunct="1"/>
            <a:r>
              <a:rPr lang="en-US" altLang="en-US" dirty="0">
                <a:latin typeface="Courier New" panose="02070309020205020404" pitchFamily="49" charset="0"/>
              </a:rPr>
              <a:t>if</a:t>
            </a:r>
            <a:r>
              <a:rPr lang="en-US" altLang="en-US" dirty="0"/>
              <a:t>-</a:t>
            </a:r>
            <a:r>
              <a:rPr lang="en-US" altLang="en-US" dirty="0">
                <a:latin typeface="Courier New" panose="02070309020205020404" pitchFamily="49" charset="0"/>
              </a:rPr>
              <a:t>else</a:t>
            </a:r>
            <a:r>
              <a:rPr lang="en-US" altLang="en-US" dirty="0"/>
              <a:t> Statements</a:t>
            </a:r>
          </a:p>
        </p:txBody>
      </p:sp>
      <p:sp>
        <p:nvSpPr>
          <p:cNvPr id="18435" name="Rectangle 3">
            <a:extLst>
              <a:ext uri="{FF2B5EF4-FFF2-40B4-BE49-F238E27FC236}">
                <a16:creationId xmlns:a16="http://schemas.microsoft.com/office/drawing/2014/main" id="{C308D69C-69CD-4631-9F2C-AE9B38D2E18D}"/>
              </a:ext>
            </a:extLst>
          </p:cNvPr>
          <p:cNvSpPr>
            <a:spLocks noGrp="1" noChangeArrowheads="1"/>
          </p:cNvSpPr>
          <p:nvPr>
            <p:ph type="body" idx="4294967295"/>
          </p:nvPr>
        </p:nvSpPr>
        <p:spPr>
          <a:xfrm>
            <a:off x="838200" y="1620352"/>
            <a:ext cx="10515600" cy="4351338"/>
          </a:xfrm>
        </p:spPr>
        <p:txBody>
          <a:bodyPr/>
          <a:lstStyle/>
          <a:p>
            <a:pPr eaLnBrk="1" hangingPunct="1">
              <a:defRPr/>
            </a:pPr>
            <a:r>
              <a:rPr lang="en-US" altLang="en-US" dirty="0"/>
              <a:t>The </a:t>
            </a:r>
            <a:r>
              <a:rPr lang="en-US" altLang="en-US" dirty="0">
                <a:latin typeface="Courier New" panose="02070309020205020404" pitchFamily="49" charset="0"/>
              </a:rPr>
              <a:t>if</a:t>
            </a:r>
            <a:r>
              <a:rPr lang="en-US" altLang="en-US" dirty="0"/>
              <a:t>-</a:t>
            </a:r>
            <a:r>
              <a:rPr lang="en-US" altLang="en-US" dirty="0">
                <a:latin typeface="Courier New" panose="02070309020205020404" pitchFamily="49" charset="0"/>
              </a:rPr>
              <a:t>else</a:t>
            </a:r>
            <a:r>
              <a:rPr lang="en-US" altLang="en-US" dirty="0"/>
              <a:t> statement adds the ability to conditionally execute code when the </a:t>
            </a:r>
            <a:r>
              <a:rPr lang="en-US" altLang="en-US" dirty="0">
                <a:latin typeface="Courier New" panose="02070309020205020404" pitchFamily="49" charset="0"/>
              </a:rPr>
              <a:t>if</a:t>
            </a:r>
            <a:r>
              <a:rPr lang="en-US" altLang="en-US" dirty="0"/>
              <a:t> condition is false.</a:t>
            </a:r>
          </a:p>
          <a:p>
            <a:pPr eaLnBrk="1" hangingPunct="1">
              <a:defRPr/>
            </a:pPr>
            <a:endParaRPr lang="en-US" altLang="en-US" sz="900" dirty="0"/>
          </a:p>
          <a:p>
            <a:pPr marL="457200" lvl="1" indent="0">
              <a:buNone/>
              <a:defRPr/>
            </a:pPr>
            <a:r>
              <a:rPr lang="en-US" altLang="en-US" b="1" dirty="0"/>
              <a:t>	</a:t>
            </a:r>
            <a:r>
              <a:rPr lang="en-US" altLang="en-US" b="1" dirty="0">
                <a:latin typeface="Courier New" panose="02070309020205020404" pitchFamily="49" charset="0"/>
              </a:rPr>
              <a:t>if (</a:t>
            </a:r>
            <a:r>
              <a:rPr lang="en-US" altLang="en-US" b="1" i="1" dirty="0">
                <a:latin typeface="Courier New" panose="02070309020205020404" pitchFamily="49" charset="0"/>
              </a:rPr>
              <a:t>expression</a:t>
            </a:r>
            <a:r>
              <a:rPr lang="en-US" altLang="en-US" b="1" dirty="0">
                <a:latin typeface="Courier New" panose="02070309020205020404" pitchFamily="49" charset="0"/>
              </a:rPr>
              <a:t>)</a:t>
            </a:r>
          </a:p>
          <a:p>
            <a:pPr marL="457200" lvl="1" indent="0">
              <a:buNone/>
              <a:defRPr/>
            </a:pPr>
            <a:r>
              <a:rPr lang="en-US" altLang="en-US" b="1" dirty="0">
                <a:latin typeface="Courier New" panose="02070309020205020404" pitchFamily="49" charset="0"/>
              </a:rPr>
              <a:t>		</a:t>
            </a:r>
            <a:r>
              <a:rPr lang="en-US" altLang="en-US" b="1" i="1" dirty="0">
                <a:latin typeface="Courier New" panose="02070309020205020404" pitchFamily="49" charset="0"/>
              </a:rPr>
              <a:t>statementOrBlockIfTrue</a:t>
            </a:r>
            <a:r>
              <a:rPr lang="en-US" altLang="en-US" b="1" dirty="0">
                <a:latin typeface="Courier New" panose="02070309020205020404" pitchFamily="49" charset="0"/>
              </a:rPr>
              <a:t>;</a:t>
            </a:r>
          </a:p>
          <a:p>
            <a:pPr marL="457200" lvl="1" indent="0">
              <a:buNone/>
              <a:defRPr/>
            </a:pPr>
            <a:r>
              <a:rPr lang="en-US" altLang="en-US" b="1" dirty="0">
                <a:latin typeface="Courier New" panose="02070309020205020404" pitchFamily="49" charset="0"/>
              </a:rPr>
              <a:t>	else</a:t>
            </a:r>
          </a:p>
          <a:p>
            <a:pPr marL="457200" lvl="1" indent="0">
              <a:buNone/>
              <a:defRPr/>
            </a:pPr>
            <a:r>
              <a:rPr lang="en-US" altLang="en-US" b="1" dirty="0">
                <a:latin typeface="Courier New" panose="02070309020205020404" pitchFamily="49" charset="0"/>
              </a:rPr>
              <a:t>		</a:t>
            </a:r>
            <a:r>
              <a:rPr lang="en-US" altLang="en-US" b="1" i="1" dirty="0">
                <a:latin typeface="Courier New" panose="02070309020205020404" pitchFamily="49" charset="0"/>
              </a:rPr>
              <a:t>statementOrBlockIfFalse</a:t>
            </a:r>
            <a:r>
              <a:rPr lang="en-US" altLang="en-US" b="1" dirty="0">
                <a:latin typeface="Courier New" panose="02070309020205020404" pitchFamily="49" charset="0"/>
              </a:rPr>
              <a:t>;</a:t>
            </a:r>
          </a:p>
          <a:p>
            <a:pPr lvl="1" eaLnBrk="1" hangingPunct="1">
              <a:buFont typeface="Arial" panose="020B0604020202020204" pitchFamily="34" charset="0"/>
              <a:buChar char="•"/>
              <a:defRPr/>
            </a:pPr>
            <a:endParaRPr lang="en-US" altLang="en-US" sz="800" b="1" dirty="0">
              <a:latin typeface="Courier New" panose="02070309020205020404" pitchFamily="49" charset="0"/>
            </a:endParaRPr>
          </a:p>
        </p:txBody>
      </p:sp>
    </p:spTree>
    <p:extLst>
      <p:ext uri="{BB962C8B-B14F-4D97-AF65-F5344CB8AC3E}">
        <p14:creationId xmlns:p14="http://schemas.microsoft.com/office/powerpoint/2010/main" val="4248176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531055D9-3B50-4C59-AAE6-439E7C2B8567}"/>
              </a:ext>
            </a:extLst>
          </p:cNvPr>
          <p:cNvSpPr>
            <a:spLocks noGrp="1" noChangeArrowheads="1"/>
          </p:cNvSpPr>
          <p:nvPr>
            <p:ph type="title" idx="4294967295"/>
          </p:nvPr>
        </p:nvSpPr>
        <p:spPr>
          <a:xfrm>
            <a:off x="1532123" y="175233"/>
            <a:ext cx="10515600" cy="1325563"/>
          </a:xfrm>
        </p:spPr>
        <p:txBody>
          <a:bodyPr/>
          <a:lstStyle/>
          <a:p>
            <a:pPr eaLnBrk="1" hangingPunct="1"/>
            <a:r>
              <a:rPr lang="en-US" altLang="en-US" dirty="0">
                <a:latin typeface="Courier New" panose="02070309020205020404" pitchFamily="49" charset="0"/>
              </a:rPr>
              <a:t>if</a:t>
            </a:r>
            <a:r>
              <a:rPr lang="en-US" altLang="en-US" dirty="0"/>
              <a:t>-</a:t>
            </a:r>
            <a:r>
              <a:rPr lang="en-US" altLang="en-US" dirty="0">
                <a:latin typeface="Courier New" panose="02070309020205020404" pitchFamily="49" charset="0"/>
              </a:rPr>
              <a:t>else</a:t>
            </a:r>
            <a:r>
              <a:rPr lang="en-US" altLang="en-US" dirty="0"/>
              <a:t> Statement Flowcharts</a:t>
            </a:r>
          </a:p>
        </p:txBody>
      </p:sp>
      <p:grpSp>
        <p:nvGrpSpPr>
          <p:cNvPr id="20483" name="Group 27">
            <a:extLst>
              <a:ext uri="{FF2B5EF4-FFF2-40B4-BE49-F238E27FC236}">
                <a16:creationId xmlns:a16="http://schemas.microsoft.com/office/drawing/2014/main" id="{49BA280B-04A9-4FDF-A365-1C620D044957}"/>
              </a:ext>
            </a:extLst>
          </p:cNvPr>
          <p:cNvGrpSpPr>
            <a:grpSpLocks/>
          </p:cNvGrpSpPr>
          <p:nvPr/>
        </p:nvGrpSpPr>
        <p:grpSpPr bwMode="auto">
          <a:xfrm>
            <a:off x="2971800" y="1676400"/>
            <a:ext cx="5943600" cy="3657600"/>
            <a:chOff x="912" y="1056"/>
            <a:chExt cx="3744" cy="2304"/>
          </a:xfrm>
        </p:grpSpPr>
        <p:sp>
          <p:nvSpPr>
            <p:cNvPr id="20486" name="Rectangle 13">
              <a:extLst>
                <a:ext uri="{FF2B5EF4-FFF2-40B4-BE49-F238E27FC236}">
                  <a16:creationId xmlns:a16="http://schemas.microsoft.com/office/drawing/2014/main" id="{655224AE-4A5C-468E-800F-CE70451BB4A3}"/>
                </a:ext>
              </a:extLst>
            </p:cNvPr>
            <p:cNvSpPr>
              <a:spLocks noChangeArrowheads="1"/>
            </p:cNvSpPr>
            <p:nvPr/>
          </p:nvSpPr>
          <p:spPr bwMode="auto">
            <a:xfrm rot="2701371">
              <a:off x="2448" y="1536"/>
              <a:ext cx="720" cy="720"/>
            </a:xfrm>
            <a:prstGeom prst="rect">
              <a:avLst/>
            </a:prstGeom>
            <a:ln>
              <a:headEnd/>
              <a:tailEnd/>
            </a:ln>
          </p:spPr>
          <p:style>
            <a:lnRef idx="2">
              <a:schemeClr val="dk1"/>
            </a:lnRef>
            <a:fillRef idx="1">
              <a:schemeClr val="lt1"/>
            </a:fillRef>
            <a:effectRef idx="0">
              <a:schemeClr val="dk1"/>
            </a:effectRef>
            <a:fontRef idx="minor">
              <a:schemeClr val="dk1"/>
            </a:fontRef>
          </p:style>
          <p:txBody>
            <a:bodyPr rot="10800000" vert="eaVert" wrap="none" anchor="ctr"/>
            <a:lstStyle>
              <a:lvl1pPr eaLnBrk="0" hangingPunct="0">
                <a:defRPr sz="2400" baseline="-25000">
                  <a:solidFill>
                    <a:schemeClr val="tx1"/>
                  </a:solidFill>
                  <a:latin typeface="Times New Roman" pitchFamily="18" charset="0"/>
                  <a:cs typeface="Arial" charset="0"/>
                </a:defRPr>
              </a:lvl1pPr>
              <a:lvl2pPr marL="742950" indent="-285750" eaLnBrk="0" hangingPunct="0">
                <a:defRPr sz="2400" baseline="-25000">
                  <a:solidFill>
                    <a:schemeClr val="tx1"/>
                  </a:solidFill>
                  <a:latin typeface="Times New Roman" pitchFamily="18" charset="0"/>
                  <a:cs typeface="Arial" charset="0"/>
                </a:defRPr>
              </a:lvl2pPr>
              <a:lvl3pPr marL="1143000" indent="-228600" eaLnBrk="0" hangingPunct="0">
                <a:defRPr sz="2400" baseline="-25000">
                  <a:solidFill>
                    <a:schemeClr val="tx1"/>
                  </a:solidFill>
                  <a:latin typeface="Times New Roman" pitchFamily="18" charset="0"/>
                  <a:cs typeface="Arial" charset="0"/>
                </a:defRPr>
              </a:lvl3pPr>
              <a:lvl4pPr marL="1600200" indent="-228600" eaLnBrk="0" hangingPunct="0">
                <a:defRPr sz="2400" baseline="-25000">
                  <a:solidFill>
                    <a:schemeClr val="tx1"/>
                  </a:solidFill>
                  <a:latin typeface="Times New Roman" pitchFamily="18" charset="0"/>
                  <a:cs typeface="Arial" charset="0"/>
                </a:defRPr>
              </a:lvl4pPr>
              <a:lvl5pPr marL="2057400" indent="-228600" eaLnBrk="0" hangingPunct="0">
                <a:defRPr sz="2400" baseline="-250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baseline="-250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baseline="-250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baseline="-250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baseline="-25000">
                  <a:solidFill>
                    <a:schemeClr val="tx1"/>
                  </a:solidFill>
                  <a:latin typeface="Times New Roman" pitchFamily="18" charset="0"/>
                  <a:cs typeface="Arial" charset="0"/>
                </a:defRPr>
              </a:lvl9pPr>
            </a:lstStyle>
            <a:p>
              <a:pPr algn="ctr" eaLnBrk="1" hangingPunct="1">
                <a:defRPr/>
              </a:pPr>
              <a:endParaRPr lang="en-US" altLang="en-US" sz="1800" baseline="0"/>
            </a:p>
          </p:txBody>
        </p:sp>
        <p:sp>
          <p:nvSpPr>
            <p:cNvPr id="20487" name="Rectangle 14">
              <a:extLst>
                <a:ext uri="{FF2B5EF4-FFF2-40B4-BE49-F238E27FC236}">
                  <a16:creationId xmlns:a16="http://schemas.microsoft.com/office/drawing/2014/main" id="{388125AF-5A12-48F6-B3BA-62E753D4A2F9}"/>
                </a:ext>
              </a:extLst>
            </p:cNvPr>
            <p:cNvSpPr>
              <a:spLocks noChangeArrowheads="1"/>
            </p:cNvSpPr>
            <p:nvPr/>
          </p:nvSpPr>
          <p:spPr bwMode="auto">
            <a:xfrm>
              <a:off x="3456" y="2160"/>
              <a:ext cx="1200" cy="24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baseline="-25000">
                  <a:solidFill>
                    <a:schemeClr val="tx1"/>
                  </a:solidFill>
                  <a:latin typeface="Times New Roman" pitchFamily="18" charset="0"/>
                  <a:cs typeface="Arial" charset="0"/>
                </a:defRPr>
              </a:lvl1pPr>
              <a:lvl2pPr marL="742950" indent="-285750" eaLnBrk="0" hangingPunct="0">
                <a:defRPr sz="2400" baseline="-25000">
                  <a:solidFill>
                    <a:schemeClr val="tx1"/>
                  </a:solidFill>
                  <a:latin typeface="Times New Roman" pitchFamily="18" charset="0"/>
                  <a:cs typeface="Arial" charset="0"/>
                </a:defRPr>
              </a:lvl2pPr>
              <a:lvl3pPr marL="1143000" indent="-228600" eaLnBrk="0" hangingPunct="0">
                <a:defRPr sz="2400" baseline="-25000">
                  <a:solidFill>
                    <a:schemeClr val="tx1"/>
                  </a:solidFill>
                  <a:latin typeface="Times New Roman" pitchFamily="18" charset="0"/>
                  <a:cs typeface="Arial" charset="0"/>
                </a:defRPr>
              </a:lvl3pPr>
              <a:lvl4pPr marL="1600200" indent="-228600" eaLnBrk="0" hangingPunct="0">
                <a:defRPr sz="2400" baseline="-25000">
                  <a:solidFill>
                    <a:schemeClr val="tx1"/>
                  </a:solidFill>
                  <a:latin typeface="Times New Roman" pitchFamily="18" charset="0"/>
                  <a:cs typeface="Arial" charset="0"/>
                </a:defRPr>
              </a:lvl4pPr>
              <a:lvl5pPr marL="2057400" indent="-228600" eaLnBrk="0" hangingPunct="0">
                <a:defRPr sz="2400" baseline="-250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baseline="-250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baseline="-250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baseline="-250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baseline="-25000">
                  <a:solidFill>
                    <a:schemeClr val="tx1"/>
                  </a:solidFill>
                  <a:latin typeface="Times New Roman" pitchFamily="18" charset="0"/>
                  <a:cs typeface="Arial" charset="0"/>
                </a:defRPr>
              </a:lvl9pPr>
            </a:lstStyle>
            <a:p>
              <a:pPr algn="ctr" eaLnBrk="1" hangingPunct="1">
                <a:defRPr/>
              </a:pPr>
              <a:r>
                <a:rPr lang="en-US" altLang="en-US" sz="1800" baseline="0"/>
                <a:t>Wear a coat.</a:t>
              </a:r>
            </a:p>
          </p:txBody>
        </p:sp>
        <p:cxnSp>
          <p:nvCxnSpPr>
            <p:cNvPr id="2" name="AutoShape 15">
              <a:extLst>
                <a:ext uri="{FF2B5EF4-FFF2-40B4-BE49-F238E27FC236}">
                  <a16:creationId xmlns:a16="http://schemas.microsoft.com/office/drawing/2014/main" id="{F74A2225-C8EC-4038-9AAA-EDEF12181764}"/>
                </a:ext>
              </a:extLst>
            </p:cNvPr>
            <p:cNvCxnSpPr>
              <a:cxnSpLocks noChangeShapeType="1"/>
              <a:endCxn id="20492" idx="0"/>
            </p:cNvCxnSpPr>
            <p:nvPr/>
          </p:nvCxnSpPr>
          <p:spPr bwMode="auto">
            <a:xfrm>
              <a:off x="3360" y="1872"/>
              <a:ext cx="696" cy="288"/>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0488" name="Text Box 16">
              <a:extLst>
                <a:ext uri="{FF2B5EF4-FFF2-40B4-BE49-F238E27FC236}">
                  <a16:creationId xmlns:a16="http://schemas.microsoft.com/office/drawing/2014/main" id="{00B523F0-5879-4E1E-9D82-98A0CEC393A4}"/>
                </a:ext>
              </a:extLst>
            </p:cNvPr>
            <p:cNvSpPr txBox="1">
              <a:spLocks noChangeArrowheads="1"/>
            </p:cNvSpPr>
            <p:nvPr/>
          </p:nvSpPr>
          <p:spPr bwMode="auto">
            <a:xfrm>
              <a:off x="3685" y="1630"/>
              <a:ext cx="3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b="0">
                  <a:latin typeface="Times New Roman" panose="02020603050405020304" pitchFamily="18" charset="0"/>
                </a:rPr>
                <a:t>Yes</a:t>
              </a:r>
            </a:p>
          </p:txBody>
        </p:sp>
        <p:sp>
          <p:nvSpPr>
            <p:cNvPr id="20489" name="Line 19">
              <a:extLst>
                <a:ext uri="{FF2B5EF4-FFF2-40B4-BE49-F238E27FC236}">
                  <a16:creationId xmlns:a16="http://schemas.microsoft.com/office/drawing/2014/main" id="{B3F69881-D2A5-45B0-9A4C-976C1999E219}"/>
                </a:ext>
              </a:extLst>
            </p:cNvPr>
            <p:cNvSpPr>
              <a:spLocks noChangeShapeType="1"/>
            </p:cNvSpPr>
            <p:nvPr/>
          </p:nvSpPr>
          <p:spPr bwMode="auto">
            <a:xfrm>
              <a:off x="2784" y="1056"/>
              <a:ext cx="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0490" name="Text Box 20">
              <a:extLst>
                <a:ext uri="{FF2B5EF4-FFF2-40B4-BE49-F238E27FC236}">
                  <a16:creationId xmlns:a16="http://schemas.microsoft.com/office/drawing/2014/main" id="{C5442295-F3D3-4AA1-AAD9-1A98E250DBF2}"/>
                </a:ext>
              </a:extLst>
            </p:cNvPr>
            <p:cNvSpPr txBox="1">
              <a:spLocks noChangeArrowheads="1"/>
            </p:cNvSpPr>
            <p:nvPr/>
          </p:nvSpPr>
          <p:spPr bwMode="auto">
            <a:xfrm>
              <a:off x="2496" y="1680"/>
              <a:ext cx="62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b="0">
                  <a:latin typeface="Times New Roman" panose="02020603050405020304" pitchFamily="18" charset="0"/>
                </a:rPr>
                <a:t>Is it cold</a:t>
              </a:r>
            </a:p>
            <a:p>
              <a:pPr algn="ctr" eaLnBrk="1" hangingPunct="1">
                <a:spcBef>
                  <a:spcPct val="0"/>
                </a:spcBef>
                <a:buFontTx/>
                <a:buNone/>
              </a:pPr>
              <a:r>
                <a:rPr lang="en-US" altLang="en-US" sz="1800" b="0">
                  <a:latin typeface="Times New Roman" panose="02020603050405020304" pitchFamily="18" charset="0"/>
                </a:rPr>
                <a:t>outside?</a:t>
              </a:r>
            </a:p>
          </p:txBody>
        </p:sp>
        <p:sp>
          <p:nvSpPr>
            <p:cNvPr id="20492" name="Rectangle 21">
              <a:extLst>
                <a:ext uri="{FF2B5EF4-FFF2-40B4-BE49-F238E27FC236}">
                  <a16:creationId xmlns:a16="http://schemas.microsoft.com/office/drawing/2014/main" id="{6862C197-7D8E-4058-81E5-3BEAD7B616F6}"/>
                </a:ext>
              </a:extLst>
            </p:cNvPr>
            <p:cNvSpPr>
              <a:spLocks noChangeArrowheads="1"/>
            </p:cNvSpPr>
            <p:nvPr/>
          </p:nvSpPr>
          <p:spPr bwMode="auto">
            <a:xfrm>
              <a:off x="912" y="2160"/>
              <a:ext cx="1200" cy="24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baseline="-25000">
                  <a:solidFill>
                    <a:schemeClr val="tx1"/>
                  </a:solidFill>
                  <a:latin typeface="Times New Roman" pitchFamily="18" charset="0"/>
                  <a:cs typeface="Arial" charset="0"/>
                </a:defRPr>
              </a:lvl1pPr>
              <a:lvl2pPr marL="742950" indent="-285750" eaLnBrk="0" hangingPunct="0">
                <a:defRPr sz="2400" baseline="-25000">
                  <a:solidFill>
                    <a:schemeClr val="tx1"/>
                  </a:solidFill>
                  <a:latin typeface="Times New Roman" pitchFamily="18" charset="0"/>
                  <a:cs typeface="Arial" charset="0"/>
                </a:defRPr>
              </a:lvl2pPr>
              <a:lvl3pPr marL="1143000" indent="-228600" eaLnBrk="0" hangingPunct="0">
                <a:defRPr sz="2400" baseline="-25000">
                  <a:solidFill>
                    <a:schemeClr val="tx1"/>
                  </a:solidFill>
                  <a:latin typeface="Times New Roman" pitchFamily="18" charset="0"/>
                  <a:cs typeface="Arial" charset="0"/>
                </a:defRPr>
              </a:lvl3pPr>
              <a:lvl4pPr marL="1600200" indent="-228600" eaLnBrk="0" hangingPunct="0">
                <a:defRPr sz="2400" baseline="-25000">
                  <a:solidFill>
                    <a:schemeClr val="tx1"/>
                  </a:solidFill>
                  <a:latin typeface="Times New Roman" pitchFamily="18" charset="0"/>
                  <a:cs typeface="Arial" charset="0"/>
                </a:defRPr>
              </a:lvl4pPr>
              <a:lvl5pPr marL="2057400" indent="-228600" eaLnBrk="0" hangingPunct="0">
                <a:defRPr sz="2400" baseline="-250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baseline="-250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baseline="-250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baseline="-250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baseline="-25000">
                  <a:solidFill>
                    <a:schemeClr val="tx1"/>
                  </a:solidFill>
                  <a:latin typeface="Times New Roman" pitchFamily="18" charset="0"/>
                  <a:cs typeface="Arial" charset="0"/>
                </a:defRPr>
              </a:lvl9pPr>
            </a:lstStyle>
            <a:p>
              <a:pPr algn="ctr" eaLnBrk="1" hangingPunct="1">
                <a:defRPr/>
              </a:pPr>
              <a:r>
                <a:rPr lang="en-US" altLang="en-US" sz="1800" baseline="0"/>
                <a:t>Wear shorts.</a:t>
              </a:r>
            </a:p>
          </p:txBody>
        </p:sp>
        <p:cxnSp>
          <p:nvCxnSpPr>
            <p:cNvPr id="3" name="AutoShape 22">
              <a:extLst>
                <a:ext uri="{FF2B5EF4-FFF2-40B4-BE49-F238E27FC236}">
                  <a16:creationId xmlns:a16="http://schemas.microsoft.com/office/drawing/2014/main" id="{55460CE2-1319-4668-965C-7A6FAE4C8C67}"/>
                </a:ext>
              </a:extLst>
            </p:cNvPr>
            <p:cNvCxnSpPr>
              <a:cxnSpLocks noChangeShapeType="1"/>
              <a:endCxn id="20492" idx="0"/>
            </p:cNvCxnSpPr>
            <p:nvPr/>
          </p:nvCxnSpPr>
          <p:spPr bwMode="auto">
            <a:xfrm rot="10800000" flipV="1">
              <a:off x="1512" y="1873"/>
              <a:ext cx="744" cy="287"/>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0493" name="AutoShape 23">
              <a:extLst>
                <a:ext uri="{FF2B5EF4-FFF2-40B4-BE49-F238E27FC236}">
                  <a16:creationId xmlns:a16="http://schemas.microsoft.com/office/drawing/2014/main" id="{58333E2C-8EE9-4367-A34D-CD99D5EFA756}"/>
                </a:ext>
              </a:extLst>
            </p:cNvPr>
            <p:cNvCxnSpPr>
              <a:cxnSpLocks noChangeShapeType="1"/>
              <a:stCxn id="20492" idx="2"/>
            </p:cNvCxnSpPr>
            <p:nvPr/>
          </p:nvCxnSpPr>
          <p:spPr bwMode="auto">
            <a:xfrm rot="16200000" flipH="1">
              <a:off x="1692" y="2220"/>
              <a:ext cx="960" cy="1320"/>
            </a:xfrm>
            <a:prstGeom prst="bentConnector3">
              <a:avLst>
                <a:gd name="adj1" fmla="val 49995"/>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0494" name="AutoShape 26">
              <a:extLst>
                <a:ext uri="{FF2B5EF4-FFF2-40B4-BE49-F238E27FC236}">
                  <a16:creationId xmlns:a16="http://schemas.microsoft.com/office/drawing/2014/main" id="{D2C550F1-95FF-495C-B5E9-48C9BF03369B}"/>
                </a:ext>
              </a:extLst>
            </p:cNvPr>
            <p:cNvCxnSpPr>
              <a:cxnSpLocks noChangeShapeType="1"/>
            </p:cNvCxnSpPr>
            <p:nvPr/>
          </p:nvCxnSpPr>
          <p:spPr bwMode="auto">
            <a:xfrm rot="5400000">
              <a:off x="3228" y="2052"/>
              <a:ext cx="432" cy="1224"/>
            </a:xfrm>
            <a:prstGeom prst="bentConnector2">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grpSp>
      <p:sp>
        <p:nvSpPr>
          <p:cNvPr id="20484" name="Text Box 28">
            <a:extLst>
              <a:ext uri="{FF2B5EF4-FFF2-40B4-BE49-F238E27FC236}">
                <a16:creationId xmlns:a16="http://schemas.microsoft.com/office/drawing/2014/main" id="{4C6DFE68-5A24-4119-957A-4AAE8A99A6F3}"/>
              </a:ext>
            </a:extLst>
          </p:cNvPr>
          <p:cNvSpPr txBox="1">
            <a:spLocks noChangeArrowheads="1"/>
          </p:cNvSpPr>
          <p:nvPr/>
        </p:nvSpPr>
        <p:spPr bwMode="auto">
          <a:xfrm>
            <a:off x="4267200" y="2514601"/>
            <a:ext cx="46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b="0">
                <a:latin typeface="Times New Roman" panose="02020603050405020304" pitchFamily="18" charset="0"/>
              </a:rPr>
              <a:t>No</a:t>
            </a:r>
          </a:p>
        </p:txBody>
      </p:sp>
    </p:spTree>
    <p:extLst>
      <p:ext uri="{BB962C8B-B14F-4D97-AF65-F5344CB8AC3E}">
        <p14:creationId xmlns:p14="http://schemas.microsoft.com/office/powerpoint/2010/main" val="1205403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9274AA0D-A110-4DB6-9E39-1316BF097E08}"/>
              </a:ext>
            </a:extLst>
          </p:cNvPr>
          <p:cNvSpPr>
            <a:spLocks noGrp="1" noChangeArrowheads="1"/>
          </p:cNvSpPr>
          <p:nvPr>
            <p:ph type="title" idx="4294967295"/>
          </p:nvPr>
        </p:nvSpPr>
        <p:spPr>
          <a:xfrm>
            <a:off x="838200" y="169182"/>
            <a:ext cx="10515600" cy="1325563"/>
          </a:xfrm>
        </p:spPr>
        <p:txBody>
          <a:bodyPr/>
          <a:lstStyle/>
          <a:p>
            <a:pPr eaLnBrk="1" hangingPunct="1"/>
            <a:r>
              <a:rPr lang="en-US" altLang="en-US" dirty="0"/>
              <a:t>Nested </a:t>
            </a:r>
            <a:r>
              <a:rPr lang="en-US" altLang="en-US" dirty="0">
                <a:latin typeface="Courier New" panose="02070309020205020404" pitchFamily="49" charset="0"/>
              </a:rPr>
              <a:t>if</a:t>
            </a:r>
            <a:r>
              <a:rPr lang="en-US" altLang="en-US" dirty="0"/>
              <a:t> Statements</a:t>
            </a:r>
          </a:p>
        </p:txBody>
      </p:sp>
      <p:sp>
        <p:nvSpPr>
          <p:cNvPr id="21507" name="Rectangle 3">
            <a:extLst>
              <a:ext uri="{FF2B5EF4-FFF2-40B4-BE49-F238E27FC236}">
                <a16:creationId xmlns:a16="http://schemas.microsoft.com/office/drawing/2014/main" id="{F8BCA02E-CAC3-47E2-B5C9-04AB28DA9399}"/>
              </a:ext>
            </a:extLst>
          </p:cNvPr>
          <p:cNvSpPr>
            <a:spLocks noGrp="1" noChangeArrowheads="1"/>
          </p:cNvSpPr>
          <p:nvPr>
            <p:ph type="body" idx="4294967295"/>
          </p:nvPr>
        </p:nvSpPr>
        <p:spPr>
          <a:xfrm>
            <a:off x="718457" y="1648343"/>
            <a:ext cx="10515600" cy="4351338"/>
          </a:xfrm>
        </p:spPr>
        <p:txBody>
          <a:bodyPr/>
          <a:lstStyle/>
          <a:p>
            <a:pPr eaLnBrk="1" hangingPunct="1"/>
            <a:r>
              <a:rPr lang="en-US" altLang="en-US" dirty="0"/>
              <a:t>If an </a:t>
            </a:r>
            <a:r>
              <a:rPr lang="en-US" altLang="en-US" dirty="0">
                <a:latin typeface="Courier New" panose="02070309020205020404" pitchFamily="49" charset="0"/>
              </a:rPr>
              <a:t>if</a:t>
            </a:r>
            <a:r>
              <a:rPr lang="en-US" altLang="en-US" dirty="0"/>
              <a:t> statement appears inside another </a:t>
            </a:r>
            <a:r>
              <a:rPr lang="en-US" altLang="en-US" dirty="0">
                <a:latin typeface="Courier New" panose="02070309020205020404" pitchFamily="49" charset="0"/>
              </a:rPr>
              <a:t>if</a:t>
            </a:r>
            <a:r>
              <a:rPr lang="en-US" altLang="en-US" dirty="0"/>
              <a:t> statement (single or block) it is called a </a:t>
            </a:r>
            <a:r>
              <a:rPr lang="en-US" altLang="en-US" i="1" dirty="0"/>
              <a:t>nested </a:t>
            </a:r>
            <a:r>
              <a:rPr lang="en-US" altLang="en-US" i="1" dirty="0">
                <a:latin typeface="Courier New" panose="02070309020205020404" pitchFamily="49" charset="0"/>
              </a:rPr>
              <a:t>if</a:t>
            </a:r>
            <a:r>
              <a:rPr lang="en-US" altLang="en-US" dirty="0"/>
              <a:t> statement.</a:t>
            </a:r>
          </a:p>
          <a:p>
            <a:pPr eaLnBrk="1" hangingPunct="1"/>
            <a:r>
              <a:rPr lang="en-US" altLang="en-US" dirty="0"/>
              <a:t>The nested </a:t>
            </a:r>
            <a:r>
              <a:rPr lang="en-US" altLang="en-US" dirty="0">
                <a:latin typeface="Courier New" panose="02070309020205020404" pitchFamily="49" charset="0"/>
              </a:rPr>
              <a:t>if</a:t>
            </a:r>
            <a:r>
              <a:rPr lang="en-US" altLang="en-US" dirty="0"/>
              <a:t> is executed only if the outer </a:t>
            </a:r>
            <a:r>
              <a:rPr lang="en-US" altLang="en-US" dirty="0">
                <a:latin typeface="Courier New" panose="02070309020205020404" pitchFamily="49" charset="0"/>
              </a:rPr>
              <a:t>if</a:t>
            </a:r>
            <a:r>
              <a:rPr lang="en-US" altLang="en-US" dirty="0"/>
              <a:t> statement results in a true condition.</a:t>
            </a:r>
          </a:p>
          <a:p>
            <a:pPr eaLnBrk="1" hangingPunct="1"/>
            <a:endParaRPr lang="en-US" altLang="en-US" dirty="0"/>
          </a:p>
          <a:p>
            <a:pPr eaLnBrk="1" hangingPunct="1"/>
            <a:r>
              <a:rPr lang="en-US" altLang="en-US" sz="1600" b="1" dirty="0">
                <a:latin typeface="Consolas" panose="020B0609020204030204" pitchFamily="49" charset="0"/>
              </a:rPr>
              <a:t>if ( x &gt; 10 ) {</a:t>
            </a:r>
            <a:br>
              <a:rPr lang="en-US" altLang="en-US" sz="1600" b="1" dirty="0">
                <a:latin typeface="Consolas" panose="020B0609020204030204" pitchFamily="49" charset="0"/>
              </a:rPr>
            </a:br>
            <a:r>
              <a:rPr lang="en-US" altLang="en-US" sz="1600" b="1" dirty="0">
                <a:latin typeface="Consolas" panose="020B0609020204030204" pitchFamily="49" charset="0"/>
              </a:rPr>
              <a:t>     if ( y &lt; 20 ) {</a:t>
            </a:r>
            <a:br>
              <a:rPr lang="en-US" altLang="en-US" sz="1600" b="1" dirty="0">
                <a:latin typeface="Consolas" panose="020B0609020204030204" pitchFamily="49" charset="0"/>
              </a:rPr>
            </a:br>
            <a:r>
              <a:rPr lang="en-US" altLang="en-US" sz="1600" b="1" dirty="0">
                <a:latin typeface="Consolas" panose="020B0609020204030204" pitchFamily="49" charset="0"/>
              </a:rPr>
              <a:t>          System.out.println(“both if statements are true”);</a:t>
            </a:r>
            <a:br>
              <a:rPr lang="en-US" altLang="en-US" sz="1600" b="1" dirty="0">
                <a:latin typeface="Consolas" panose="020B0609020204030204" pitchFamily="49" charset="0"/>
              </a:rPr>
            </a:br>
            <a:r>
              <a:rPr lang="en-US" altLang="en-US" sz="1600" b="1" dirty="0">
                <a:latin typeface="Consolas" panose="020B0609020204030204" pitchFamily="49" charset="0"/>
              </a:rPr>
              <a:t>     }</a:t>
            </a:r>
            <a:br>
              <a:rPr lang="en-US" altLang="en-US" sz="1600" b="1" dirty="0">
                <a:latin typeface="Consolas" panose="020B0609020204030204" pitchFamily="49" charset="0"/>
              </a:rPr>
            </a:br>
            <a:r>
              <a:rPr lang="en-US" altLang="en-US" sz="1600" b="1" dirty="0">
                <a:latin typeface="Consolas" panose="020B0609020204030204" pitchFamily="49" charset="0"/>
              </a:rPr>
              <a:t>     else {</a:t>
            </a:r>
            <a:br>
              <a:rPr lang="en-US" altLang="en-US" sz="1600" b="1" dirty="0">
                <a:latin typeface="Consolas" panose="020B0609020204030204" pitchFamily="49" charset="0"/>
              </a:rPr>
            </a:br>
            <a:r>
              <a:rPr lang="en-US" altLang="en-US" sz="1600" b="1" dirty="0">
                <a:latin typeface="Consolas" panose="020B0609020204030204" pitchFamily="49" charset="0"/>
              </a:rPr>
              <a:t>          System.out.println(“outer if is true and inner if is false”);</a:t>
            </a:r>
            <a:br>
              <a:rPr lang="en-US" altLang="en-US" sz="1600" b="1" dirty="0">
                <a:latin typeface="Consolas" panose="020B0609020204030204" pitchFamily="49" charset="0"/>
              </a:rPr>
            </a:br>
            <a:r>
              <a:rPr lang="en-US" altLang="en-US" sz="1600" b="1" dirty="0">
                <a:latin typeface="Consolas" panose="020B0609020204030204" pitchFamily="49" charset="0"/>
              </a:rPr>
              <a:t>     }</a:t>
            </a:r>
            <a:br>
              <a:rPr lang="en-US" altLang="en-US" sz="1600" b="1" dirty="0">
                <a:latin typeface="Consolas" panose="020B0609020204030204" pitchFamily="49" charset="0"/>
              </a:rPr>
            </a:br>
            <a:r>
              <a:rPr lang="en-US" altLang="en-US" sz="1600" b="1" dirty="0">
                <a:latin typeface="Consolas" panose="020B0609020204030204" pitchFamily="49" charset="0"/>
              </a:rPr>
              <a:t>}  </a:t>
            </a:r>
            <a:br>
              <a:rPr lang="en-US" altLang="en-US" sz="1600" b="1" dirty="0">
                <a:latin typeface="Consolas" panose="020B0609020204030204" pitchFamily="49" charset="0"/>
              </a:rPr>
            </a:br>
            <a:r>
              <a:rPr lang="en-US" altLang="en-US" sz="1600" b="1" dirty="0">
                <a:latin typeface="Consolas" panose="020B0609020204030204" pitchFamily="49" charset="0"/>
              </a:rPr>
              <a:t>else {</a:t>
            </a:r>
            <a:br>
              <a:rPr lang="en-US" altLang="en-US" sz="1600" b="1" dirty="0">
                <a:latin typeface="Consolas" panose="020B0609020204030204" pitchFamily="49" charset="0"/>
              </a:rPr>
            </a:br>
            <a:r>
              <a:rPr lang="en-US" altLang="en-US" sz="1600" b="1" dirty="0">
                <a:latin typeface="Consolas" panose="020B0609020204030204" pitchFamily="49" charset="0"/>
              </a:rPr>
              <a:t>     System.out.println(“outer if is false”);</a:t>
            </a:r>
            <a:br>
              <a:rPr lang="en-US" altLang="en-US" sz="1600" b="1" dirty="0">
                <a:latin typeface="Consolas" panose="020B0609020204030204" pitchFamily="49" charset="0"/>
              </a:rPr>
            </a:br>
            <a:r>
              <a:rPr lang="en-US" altLang="en-US" sz="1600" b="1" dirty="0">
                <a:latin typeface="Consolas" panose="020B0609020204030204" pitchFamily="49" charset="0"/>
              </a:rPr>
              <a:t>}</a:t>
            </a:r>
          </a:p>
        </p:txBody>
      </p:sp>
    </p:spTree>
    <p:extLst>
      <p:ext uri="{BB962C8B-B14F-4D97-AF65-F5344CB8AC3E}">
        <p14:creationId xmlns:p14="http://schemas.microsoft.com/office/powerpoint/2010/main" val="2218055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95D87CC8-9EAD-462E-BD61-0E3C00932E7A}"/>
              </a:ext>
            </a:extLst>
          </p:cNvPr>
          <p:cNvSpPr>
            <a:spLocks noGrp="1" noChangeArrowheads="1"/>
          </p:cNvSpPr>
          <p:nvPr>
            <p:ph type="title" idx="4294967295"/>
          </p:nvPr>
        </p:nvSpPr>
        <p:spPr>
          <a:xfrm>
            <a:off x="1066799" y="77787"/>
            <a:ext cx="10515600" cy="1325563"/>
          </a:xfrm>
        </p:spPr>
        <p:txBody>
          <a:bodyPr/>
          <a:lstStyle/>
          <a:p>
            <a:pPr eaLnBrk="1" hangingPunct="1"/>
            <a:r>
              <a:rPr lang="en-US" altLang="en-US" dirty="0"/>
              <a:t>Nested </a:t>
            </a:r>
            <a:r>
              <a:rPr lang="en-US" altLang="en-US" dirty="0">
                <a:latin typeface="Courier New" panose="02070309020205020404" pitchFamily="49" charset="0"/>
              </a:rPr>
              <a:t>if</a:t>
            </a:r>
            <a:r>
              <a:rPr lang="en-US" altLang="en-US" dirty="0"/>
              <a:t> Statement Flowcharts</a:t>
            </a:r>
          </a:p>
        </p:txBody>
      </p:sp>
      <p:grpSp>
        <p:nvGrpSpPr>
          <p:cNvPr id="22531" name="Group 34">
            <a:extLst>
              <a:ext uri="{FF2B5EF4-FFF2-40B4-BE49-F238E27FC236}">
                <a16:creationId xmlns:a16="http://schemas.microsoft.com/office/drawing/2014/main" id="{71325DF1-4E9D-45F8-99EB-E7012E90D4CF}"/>
              </a:ext>
            </a:extLst>
          </p:cNvPr>
          <p:cNvGrpSpPr>
            <a:grpSpLocks/>
          </p:cNvGrpSpPr>
          <p:nvPr/>
        </p:nvGrpSpPr>
        <p:grpSpPr bwMode="auto">
          <a:xfrm>
            <a:off x="2743200" y="1593850"/>
            <a:ext cx="7010400" cy="4953000"/>
            <a:chOff x="864" y="672"/>
            <a:chExt cx="4416" cy="3120"/>
          </a:xfrm>
        </p:grpSpPr>
        <p:sp>
          <p:nvSpPr>
            <p:cNvPr id="22533" name="Rectangle 5">
              <a:extLst>
                <a:ext uri="{FF2B5EF4-FFF2-40B4-BE49-F238E27FC236}">
                  <a16:creationId xmlns:a16="http://schemas.microsoft.com/office/drawing/2014/main" id="{CB959914-3775-4B32-B6B8-05FBB88BE7C8}"/>
                </a:ext>
              </a:extLst>
            </p:cNvPr>
            <p:cNvSpPr>
              <a:spLocks noChangeArrowheads="1"/>
            </p:cNvSpPr>
            <p:nvPr/>
          </p:nvSpPr>
          <p:spPr bwMode="auto">
            <a:xfrm rot="2701371">
              <a:off x="2400" y="1152"/>
              <a:ext cx="720" cy="720"/>
            </a:xfrm>
            <a:prstGeom prst="rect">
              <a:avLst/>
            </a:prstGeom>
            <a:ln>
              <a:headEnd/>
              <a:tailEnd/>
            </a:ln>
          </p:spPr>
          <p:style>
            <a:lnRef idx="2">
              <a:schemeClr val="dk1"/>
            </a:lnRef>
            <a:fillRef idx="1">
              <a:schemeClr val="lt1"/>
            </a:fillRef>
            <a:effectRef idx="0">
              <a:schemeClr val="dk1"/>
            </a:effectRef>
            <a:fontRef idx="minor">
              <a:schemeClr val="dk1"/>
            </a:fontRef>
          </p:style>
          <p:txBody>
            <a:bodyPr rot="10800000" vert="eaVert" wrap="none" anchor="ctr"/>
            <a:lstStyle>
              <a:lvl1pPr eaLnBrk="0" hangingPunct="0">
                <a:defRPr sz="2400" baseline="-25000">
                  <a:solidFill>
                    <a:schemeClr val="tx1"/>
                  </a:solidFill>
                  <a:latin typeface="Times New Roman" pitchFamily="18" charset="0"/>
                  <a:cs typeface="Arial" charset="0"/>
                </a:defRPr>
              </a:lvl1pPr>
              <a:lvl2pPr marL="742950" indent="-285750" eaLnBrk="0" hangingPunct="0">
                <a:defRPr sz="2400" baseline="-25000">
                  <a:solidFill>
                    <a:schemeClr val="tx1"/>
                  </a:solidFill>
                  <a:latin typeface="Times New Roman" pitchFamily="18" charset="0"/>
                  <a:cs typeface="Arial" charset="0"/>
                </a:defRPr>
              </a:lvl2pPr>
              <a:lvl3pPr marL="1143000" indent="-228600" eaLnBrk="0" hangingPunct="0">
                <a:defRPr sz="2400" baseline="-25000">
                  <a:solidFill>
                    <a:schemeClr val="tx1"/>
                  </a:solidFill>
                  <a:latin typeface="Times New Roman" pitchFamily="18" charset="0"/>
                  <a:cs typeface="Arial" charset="0"/>
                </a:defRPr>
              </a:lvl3pPr>
              <a:lvl4pPr marL="1600200" indent="-228600" eaLnBrk="0" hangingPunct="0">
                <a:defRPr sz="2400" baseline="-25000">
                  <a:solidFill>
                    <a:schemeClr val="tx1"/>
                  </a:solidFill>
                  <a:latin typeface="Times New Roman" pitchFamily="18" charset="0"/>
                  <a:cs typeface="Arial" charset="0"/>
                </a:defRPr>
              </a:lvl4pPr>
              <a:lvl5pPr marL="2057400" indent="-228600" eaLnBrk="0" hangingPunct="0">
                <a:defRPr sz="2400" baseline="-250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baseline="-250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baseline="-250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baseline="-250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baseline="-25000">
                  <a:solidFill>
                    <a:schemeClr val="tx1"/>
                  </a:solidFill>
                  <a:latin typeface="Times New Roman" pitchFamily="18" charset="0"/>
                  <a:cs typeface="Arial" charset="0"/>
                </a:defRPr>
              </a:lvl9pPr>
            </a:lstStyle>
            <a:p>
              <a:pPr algn="ctr" eaLnBrk="1" hangingPunct="1">
                <a:defRPr/>
              </a:pPr>
              <a:endParaRPr lang="en-US" altLang="en-US" sz="1800" baseline="0"/>
            </a:p>
          </p:txBody>
        </p:sp>
        <p:sp>
          <p:nvSpPr>
            <p:cNvPr id="22534" name="Rectangle 6">
              <a:extLst>
                <a:ext uri="{FF2B5EF4-FFF2-40B4-BE49-F238E27FC236}">
                  <a16:creationId xmlns:a16="http://schemas.microsoft.com/office/drawing/2014/main" id="{A3B8206D-459C-46F7-B8CF-A1A48828470F}"/>
                </a:ext>
              </a:extLst>
            </p:cNvPr>
            <p:cNvSpPr>
              <a:spLocks noChangeArrowheads="1"/>
            </p:cNvSpPr>
            <p:nvPr/>
          </p:nvSpPr>
          <p:spPr bwMode="auto">
            <a:xfrm>
              <a:off x="2688" y="2544"/>
              <a:ext cx="864" cy="24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baseline="-25000">
                  <a:solidFill>
                    <a:schemeClr val="tx1"/>
                  </a:solidFill>
                  <a:latin typeface="Times New Roman" pitchFamily="18" charset="0"/>
                  <a:cs typeface="Arial" charset="0"/>
                </a:defRPr>
              </a:lvl1pPr>
              <a:lvl2pPr marL="742950" indent="-285750" eaLnBrk="0" hangingPunct="0">
                <a:defRPr sz="2400" baseline="-25000">
                  <a:solidFill>
                    <a:schemeClr val="tx1"/>
                  </a:solidFill>
                  <a:latin typeface="Times New Roman" pitchFamily="18" charset="0"/>
                  <a:cs typeface="Arial" charset="0"/>
                </a:defRPr>
              </a:lvl2pPr>
              <a:lvl3pPr marL="1143000" indent="-228600" eaLnBrk="0" hangingPunct="0">
                <a:defRPr sz="2400" baseline="-25000">
                  <a:solidFill>
                    <a:schemeClr val="tx1"/>
                  </a:solidFill>
                  <a:latin typeface="Times New Roman" pitchFamily="18" charset="0"/>
                  <a:cs typeface="Arial" charset="0"/>
                </a:defRPr>
              </a:lvl3pPr>
              <a:lvl4pPr marL="1600200" indent="-228600" eaLnBrk="0" hangingPunct="0">
                <a:defRPr sz="2400" baseline="-25000">
                  <a:solidFill>
                    <a:schemeClr val="tx1"/>
                  </a:solidFill>
                  <a:latin typeface="Times New Roman" pitchFamily="18" charset="0"/>
                  <a:cs typeface="Arial" charset="0"/>
                </a:defRPr>
              </a:lvl4pPr>
              <a:lvl5pPr marL="2057400" indent="-228600" eaLnBrk="0" hangingPunct="0">
                <a:defRPr sz="2400" baseline="-250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baseline="-250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baseline="-250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baseline="-250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baseline="-25000">
                  <a:solidFill>
                    <a:schemeClr val="tx1"/>
                  </a:solidFill>
                  <a:latin typeface="Times New Roman" pitchFamily="18" charset="0"/>
                  <a:cs typeface="Arial" charset="0"/>
                </a:defRPr>
              </a:lvl9pPr>
            </a:lstStyle>
            <a:p>
              <a:pPr algn="ctr" eaLnBrk="1" hangingPunct="1">
                <a:defRPr/>
              </a:pPr>
              <a:r>
                <a:rPr lang="en-US" altLang="en-US" sz="1800" baseline="0" dirty="0"/>
                <a:t>Wear a jacket.</a:t>
              </a:r>
            </a:p>
          </p:txBody>
        </p:sp>
        <p:cxnSp>
          <p:nvCxnSpPr>
            <p:cNvPr id="2" name="AutoShape 7">
              <a:extLst>
                <a:ext uri="{FF2B5EF4-FFF2-40B4-BE49-F238E27FC236}">
                  <a16:creationId xmlns:a16="http://schemas.microsoft.com/office/drawing/2014/main" id="{99A24CB1-A243-4A0E-A227-7190327B819F}"/>
                </a:ext>
              </a:extLst>
            </p:cNvPr>
            <p:cNvCxnSpPr>
              <a:cxnSpLocks noChangeShapeType="1"/>
              <a:endCxn id="22534" idx="0"/>
            </p:cNvCxnSpPr>
            <p:nvPr/>
          </p:nvCxnSpPr>
          <p:spPr bwMode="auto">
            <a:xfrm>
              <a:off x="3312" y="1488"/>
              <a:ext cx="696" cy="288"/>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2535" name="Text Box 8">
              <a:extLst>
                <a:ext uri="{FF2B5EF4-FFF2-40B4-BE49-F238E27FC236}">
                  <a16:creationId xmlns:a16="http://schemas.microsoft.com/office/drawing/2014/main" id="{EAF16304-FAFC-4227-A111-823631F488B1}"/>
                </a:ext>
              </a:extLst>
            </p:cNvPr>
            <p:cNvSpPr txBox="1">
              <a:spLocks noChangeArrowheads="1"/>
            </p:cNvSpPr>
            <p:nvPr/>
          </p:nvSpPr>
          <p:spPr bwMode="auto">
            <a:xfrm>
              <a:off x="3637" y="1246"/>
              <a:ext cx="3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b="0">
                  <a:latin typeface="Times New Roman" panose="02020603050405020304" pitchFamily="18" charset="0"/>
                </a:rPr>
                <a:t>Yes</a:t>
              </a:r>
            </a:p>
          </p:txBody>
        </p:sp>
        <p:sp>
          <p:nvSpPr>
            <p:cNvPr id="22536" name="Line 9">
              <a:extLst>
                <a:ext uri="{FF2B5EF4-FFF2-40B4-BE49-F238E27FC236}">
                  <a16:creationId xmlns:a16="http://schemas.microsoft.com/office/drawing/2014/main" id="{677128A6-5270-4167-AD21-9D6656598688}"/>
                </a:ext>
              </a:extLst>
            </p:cNvPr>
            <p:cNvSpPr>
              <a:spLocks noChangeShapeType="1"/>
            </p:cNvSpPr>
            <p:nvPr/>
          </p:nvSpPr>
          <p:spPr bwMode="auto">
            <a:xfrm>
              <a:off x="2757" y="672"/>
              <a:ext cx="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22537" name="Text Box 10">
              <a:extLst>
                <a:ext uri="{FF2B5EF4-FFF2-40B4-BE49-F238E27FC236}">
                  <a16:creationId xmlns:a16="http://schemas.microsoft.com/office/drawing/2014/main" id="{C26BA40A-FE5F-4130-9A33-626352D05899}"/>
                </a:ext>
              </a:extLst>
            </p:cNvPr>
            <p:cNvSpPr txBox="1">
              <a:spLocks noChangeArrowheads="1"/>
            </p:cNvSpPr>
            <p:nvPr/>
          </p:nvSpPr>
          <p:spPr bwMode="auto">
            <a:xfrm>
              <a:off x="2448" y="1296"/>
              <a:ext cx="62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b="0">
                  <a:latin typeface="Times New Roman" panose="02020603050405020304" pitchFamily="18" charset="0"/>
                </a:rPr>
                <a:t>Is it cold</a:t>
              </a:r>
            </a:p>
            <a:p>
              <a:pPr algn="ctr" eaLnBrk="1" hangingPunct="1">
                <a:spcBef>
                  <a:spcPct val="0"/>
                </a:spcBef>
                <a:buFontTx/>
                <a:buNone/>
              </a:pPr>
              <a:r>
                <a:rPr lang="en-US" altLang="en-US" sz="1800" b="0">
                  <a:latin typeface="Times New Roman" panose="02020603050405020304" pitchFamily="18" charset="0"/>
                </a:rPr>
                <a:t>outside?</a:t>
              </a:r>
            </a:p>
          </p:txBody>
        </p:sp>
        <p:sp>
          <p:nvSpPr>
            <p:cNvPr id="22539" name="Rectangle 11">
              <a:extLst>
                <a:ext uri="{FF2B5EF4-FFF2-40B4-BE49-F238E27FC236}">
                  <a16:creationId xmlns:a16="http://schemas.microsoft.com/office/drawing/2014/main" id="{EA0AEF52-1DAC-46DC-B24F-7B5A1C86ED78}"/>
                </a:ext>
              </a:extLst>
            </p:cNvPr>
            <p:cNvSpPr>
              <a:spLocks noChangeArrowheads="1"/>
            </p:cNvSpPr>
            <p:nvPr/>
          </p:nvSpPr>
          <p:spPr bwMode="auto">
            <a:xfrm>
              <a:off x="864" y="1776"/>
              <a:ext cx="1200" cy="24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baseline="-25000">
                  <a:solidFill>
                    <a:schemeClr val="tx1"/>
                  </a:solidFill>
                  <a:latin typeface="Times New Roman" pitchFamily="18" charset="0"/>
                  <a:cs typeface="Arial" charset="0"/>
                </a:defRPr>
              </a:lvl1pPr>
              <a:lvl2pPr marL="742950" indent="-285750" eaLnBrk="0" hangingPunct="0">
                <a:defRPr sz="2400" baseline="-25000">
                  <a:solidFill>
                    <a:schemeClr val="tx1"/>
                  </a:solidFill>
                  <a:latin typeface="Times New Roman" pitchFamily="18" charset="0"/>
                  <a:cs typeface="Arial" charset="0"/>
                </a:defRPr>
              </a:lvl2pPr>
              <a:lvl3pPr marL="1143000" indent="-228600" eaLnBrk="0" hangingPunct="0">
                <a:defRPr sz="2400" baseline="-25000">
                  <a:solidFill>
                    <a:schemeClr val="tx1"/>
                  </a:solidFill>
                  <a:latin typeface="Times New Roman" pitchFamily="18" charset="0"/>
                  <a:cs typeface="Arial" charset="0"/>
                </a:defRPr>
              </a:lvl3pPr>
              <a:lvl4pPr marL="1600200" indent="-228600" eaLnBrk="0" hangingPunct="0">
                <a:defRPr sz="2400" baseline="-25000">
                  <a:solidFill>
                    <a:schemeClr val="tx1"/>
                  </a:solidFill>
                  <a:latin typeface="Times New Roman" pitchFamily="18" charset="0"/>
                  <a:cs typeface="Arial" charset="0"/>
                </a:defRPr>
              </a:lvl4pPr>
              <a:lvl5pPr marL="2057400" indent="-228600" eaLnBrk="0" hangingPunct="0">
                <a:defRPr sz="2400" baseline="-250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baseline="-250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baseline="-250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baseline="-250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baseline="-25000">
                  <a:solidFill>
                    <a:schemeClr val="tx1"/>
                  </a:solidFill>
                  <a:latin typeface="Times New Roman" pitchFamily="18" charset="0"/>
                  <a:cs typeface="Arial" charset="0"/>
                </a:defRPr>
              </a:lvl9pPr>
            </a:lstStyle>
            <a:p>
              <a:pPr algn="ctr" eaLnBrk="1" hangingPunct="1">
                <a:defRPr/>
              </a:pPr>
              <a:r>
                <a:rPr lang="en-US" altLang="en-US" sz="1800" baseline="0"/>
                <a:t>Wear shorts.</a:t>
              </a:r>
            </a:p>
          </p:txBody>
        </p:sp>
        <p:cxnSp>
          <p:nvCxnSpPr>
            <p:cNvPr id="3" name="AutoShape 12">
              <a:extLst>
                <a:ext uri="{FF2B5EF4-FFF2-40B4-BE49-F238E27FC236}">
                  <a16:creationId xmlns:a16="http://schemas.microsoft.com/office/drawing/2014/main" id="{76DE0932-1066-473A-9951-0B5B87673FDB}"/>
                </a:ext>
              </a:extLst>
            </p:cNvPr>
            <p:cNvCxnSpPr>
              <a:cxnSpLocks noChangeShapeType="1"/>
              <a:endCxn id="22534" idx="0"/>
            </p:cNvCxnSpPr>
            <p:nvPr/>
          </p:nvCxnSpPr>
          <p:spPr bwMode="auto">
            <a:xfrm rot="10800000" flipV="1">
              <a:off x="1464" y="1489"/>
              <a:ext cx="744" cy="287"/>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2541" name="Rectangle 15">
              <a:extLst>
                <a:ext uri="{FF2B5EF4-FFF2-40B4-BE49-F238E27FC236}">
                  <a16:creationId xmlns:a16="http://schemas.microsoft.com/office/drawing/2014/main" id="{493CAD40-29F3-47B2-895A-3BD360B73028}"/>
                </a:ext>
              </a:extLst>
            </p:cNvPr>
            <p:cNvSpPr>
              <a:spLocks noChangeArrowheads="1"/>
            </p:cNvSpPr>
            <p:nvPr/>
          </p:nvSpPr>
          <p:spPr bwMode="auto">
            <a:xfrm rot="2701371">
              <a:off x="3720" y="1944"/>
              <a:ext cx="528" cy="576"/>
            </a:xfrm>
            <a:prstGeom prst="rect">
              <a:avLst/>
            </a:prstGeom>
            <a:ln>
              <a:headEnd/>
              <a:tailEnd/>
            </a:ln>
          </p:spPr>
          <p:style>
            <a:lnRef idx="2">
              <a:schemeClr val="dk1"/>
            </a:lnRef>
            <a:fillRef idx="1">
              <a:schemeClr val="lt1"/>
            </a:fillRef>
            <a:effectRef idx="0">
              <a:schemeClr val="dk1"/>
            </a:effectRef>
            <a:fontRef idx="minor">
              <a:schemeClr val="dk1"/>
            </a:fontRef>
          </p:style>
          <p:txBody>
            <a:bodyPr rot="10800000" vert="eaVert" wrap="none" anchor="ctr"/>
            <a:lstStyle>
              <a:lvl1pPr eaLnBrk="0" hangingPunct="0">
                <a:defRPr sz="2400" baseline="-25000">
                  <a:solidFill>
                    <a:schemeClr val="tx1"/>
                  </a:solidFill>
                  <a:latin typeface="Times New Roman" pitchFamily="18" charset="0"/>
                  <a:cs typeface="Arial" charset="0"/>
                </a:defRPr>
              </a:lvl1pPr>
              <a:lvl2pPr marL="742950" indent="-285750" eaLnBrk="0" hangingPunct="0">
                <a:defRPr sz="2400" baseline="-25000">
                  <a:solidFill>
                    <a:schemeClr val="tx1"/>
                  </a:solidFill>
                  <a:latin typeface="Times New Roman" pitchFamily="18" charset="0"/>
                  <a:cs typeface="Arial" charset="0"/>
                </a:defRPr>
              </a:lvl2pPr>
              <a:lvl3pPr marL="1143000" indent="-228600" eaLnBrk="0" hangingPunct="0">
                <a:defRPr sz="2400" baseline="-25000">
                  <a:solidFill>
                    <a:schemeClr val="tx1"/>
                  </a:solidFill>
                  <a:latin typeface="Times New Roman" pitchFamily="18" charset="0"/>
                  <a:cs typeface="Arial" charset="0"/>
                </a:defRPr>
              </a:lvl3pPr>
              <a:lvl4pPr marL="1600200" indent="-228600" eaLnBrk="0" hangingPunct="0">
                <a:defRPr sz="2400" baseline="-25000">
                  <a:solidFill>
                    <a:schemeClr val="tx1"/>
                  </a:solidFill>
                  <a:latin typeface="Times New Roman" pitchFamily="18" charset="0"/>
                  <a:cs typeface="Arial" charset="0"/>
                </a:defRPr>
              </a:lvl4pPr>
              <a:lvl5pPr marL="2057400" indent="-228600" eaLnBrk="0" hangingPunct="0">
                <a:defRPr sz="2400" baseline="-250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baseline="-250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baseline="-250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baseline="-250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baseline="-25000">
                  <a:solidFill>
                    <a:schemeClr val="tx1"/>
                  </a:solidFill>
                  <a:latin typeface="Times New Roman" pitchFamily="18" charset="0"/>
                  <a:cs typeface="Arial" charset="0"/>
                </a:defRPr>
              </a:lvl9pPr>
            </a:lstStyle>
            <a:p>
              <a:pPr algn="ctr" eaLnBrk="1" hangingPunct="1">
                <a:defRPr/>
              </a:pPr>
              <a:endParaRPr lang="en-US" altLang="en-US" sz="1800" baseline="0"/>
            </a:p>
          </p:txBody>
        </p:sp>
        <p:sp>
          <p:nvSpPr>
            <p:cNvPr id="4" name="Text Box 16">
              <a:extLst>
                <a:ext uri="{FF2B5EF4-FFF2-40B4-BE49-F238E27FC236}">
                  <a16:creationId xmlns:a16="http://schemas.microsoft.com/office/drawing/2014/main" id="{D3E5E7B7-8AB4-4A8B-85F4-29C6B6AD5688}"/>
                </a:ext>
              </a:extLst>
            </p:cNvPr>
            <p:cNvSpPr txBox="1">
              <a:spLocks noChangeArrowheads="1"/>
            </p:cNvSpPr>
            <p:nvPr/>
          </p:nvSpPr>
          <p:spPr bwMode="auto">
            <a:xfrm>
              <a:off x="3624" y="1968"/>
              <a:ext cx="66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b="0">
                  <a:latin typeface="Times New Roman" panose="02020603050405020304" pitchFamily="18" charset="0"/>
                </a:rPr>
                <a:t>Is it</a:t>
              </a:r>
            </a:p>
            <a:p>
              <a:pPr algn="ctr" eaLnBrk="1" hangingPunct="1">
                <a:spcBef>
                  <a:spcPct val="0"/>
                </a:spcBef>
                <a:buFontTx/>
                <a:buNone/>
              </a:pPr>
              <a:r>
                <a:rPr lang="en-US" altLang="en-US" sz="1800" b="0">
                  <a:latin typeface="Times New Roman" panose="02020603050405020304" pitchFamily="18" charset="0"/>
                </a:rPr>
                <a:t>snowing?</a:t>
              </a:r>
            </a:p>
          </p:txBody>
        </p:sp>
        <p:sp>
          <p:nvSpPr>
            <p:cNvPr id="22543" name="Rectangle 17">
              <a:extLst>
                <a:ext uri="{FF2B5EF4-FFF2-40B4-BE49-F238E27FC236}">
                  <a16:creationId xmlns:a16="http://schemas.microsoft.com/office/drawing/2014/main" id="{B54E8BFB-7410-4A01-8E56-C7234442D03C}"/>
                </a:ext>
              </a:extLst>
            </p:cNvPr>
            <p:cNvSpPr>
              <a:spLocks noChangeArrowheads="1"/>
            </p:cNvSpPr>
            <p:nvPr/>
          </p:nvSpPr>
          <p:spPr bwMode="auto">
            <a:xfrm>
              <a:off x="4416" y="2544"/>
              <a:ext cx="864" cy="24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baseline="-25000">
                  <a:solidFill>
                    <a:schemeClr val="tx1"/>
                  </a:solidFill>
                  <a:latin typeface="Times New Roman" pitchFamily="18" charset="0"/>
                  <a:cs typeface="Arial" charset="0"/>
                </a:defRPr>
              </a:lvl1pPr>
              <a:lvl2pPr marL="742950" indent="-285750" eaLnBrk="0" hangingPunct="0">
                <a:defRPr sz="2400" baseline="-25000">
                  <a:solidFill>
                    <a:schemeClr val="tx1"/>
                  </a:solidFill>
                  <a:latin typeface="Times New Roman" pitchFamily="18" charset="0"/>
                  <a:cs typeface="Arial" charset="0"/>
                </a:defRPr>
              </a:lvl2pPr>
              <a:lvl3pPr marL="1143000" indent="-228600" eaLnBrk="0" hangingPunct="0">
                <a:defRPr sz="2400" baseline="-25000">
                  <a:solidFill>
                    <a:schemeClr val="tx1"/>
                  </a:solidFill>
                  <a:latin typeface="Times New Roman" pitchFamily="18" charset="0"/>
                  <a:cs typeface="Arial" charset="0"/>
                </a:defRPr>
              </a:lvl3pPr>
              <a:lvl4pPr marL="1600200" indent="-228600" eaLnBrk="0" hangingPunct="0">
                <a:defRPr sz="2400" baseline="-25000">
                  <a:solidFill>
                    <a:schemeClr val="tx1"/>
                  </a:solidFill>
                  <a:latin typeface="Times New Roman" pitchFamily="18" charset="0"/>
                  <a:cs typeface="Arial" charset="0"/>
                </a:defRPr>
              </a:lvl4pPr>
              <a:lvl5pPr marL="2057400" indent="-228600" eaLnBrk="0" hangingPunct="0">
                <a:defRPr sz="2400" baseline="-250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baseline="-250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baseline="-250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baseline="-250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baseline="-25000">
                  <a:solidFill>
                    <a:schemeClr val="tx1"/>
                  </a:solidFill>
                  <a:latin typeface="Times New Roman" pitchFamily="18" charset="0"/>
                  <a:cs typeface="Arial" charset="0"/>
                </a:defRPr>
              </a:lvl9pPr>
            </a:lstStyle>
            <a:p>
              <a:pPr algn="ctr" eaLnBrk="1" hangingPunct="1">
                <a:defRPr/>
              </a:pPr>
              <a:r>
                <a:rPr lang="en-US" altLang="en-US" sz="1800" baseline="0"/>
                <a:t>Wear a parka.</a:t>
              </a:r>
            </a:p>
          </p:txBody>
        </p:sp>
        <p:cxnSp>
          <p:nvCxnSpPr>
            <p:cNvPr id="5" name="AutoShape 18">
              <a:extLst>
                <a:ext uri="{FF2B5EF4-FFF2-40B4-BE49-F238E27FC236}">
                  <a16:creationId xmlns:a16="http://schemas.microsoft.com/office/drawing/2014/main" id="{A8F42573-0DD1-4233-AEA4-ADD4E8ED2767}"/>
                </a:ext>
              </a:extLst>
            </p:cNvPr>
            <p:cNvCxnSpPr>
              <a:cxnSpLocks noChangeShapeType="1"/>
              <a:endCxn id="22534" idx="0"/>
            </p:cNvCxnSpPr>
            <p:nvPr/>
          </p:nvCxnSpPr>
          <p:spPr bwMode="auto">
            <a:xfrm rot="10800000" flipV="1">
              <a:off x="3120" y="2256"/>
              <a:ext cx="456" cy="288"/>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2544" name="Text Box 20">
              <a:extLst>
                <a:ext uri="{FF2B5EF4-FFF2-40B4-BE49-F238E27FC236}">
                  <a16:creationId xmlns:a16="http://schemas.microsoft.com/office/drawing/2014/main" id="{23906446-1F0A-4FE9-9E29-4EABF1058544}"/>
                </a:ext>
              </a:extLst>
            </p:cNvPr>
            <p:cNvSpPr txBox="1">
              <a:spLocks noChangeArrowheads="1"/>
            </p:cNvSpPr>
            <p:nvPr/>
          </p:nvSpPr>
          <p:spPr bwMode="auto">
            <a:xfrm>
              <a:off x="1728" y="1198"/>
              <a:ext cx="2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b="0">
                  <a:latin typeface="Times New Roman" panose="02020603050405020304" pitchFamily="18" charset="0"/>
                </a:rPr>
                <a:t>No</a:t>
              </a:r>
            </a:p>
          </p:txBody>
        </p:sp>
        <p:sp>
          <p:nvSpPr>
            <p:cNvPr id="22545" name="Text Box 21">
              <a:extLst>
                <a:ext uri="{FF2B5EF4-FFF2-40B4-BE49-F238E27FC236}">
                  <a16:creationId xmlns:a16="http://schemas.microsoft.com/office/drawing/2014/main" id="{C886377A-E65B-4A9A-BC6F-5C3769BBBF15}"/>
                </a:ext>
              </a:extLst>
            </p:cNvPr>
            <p:cNvSpPr txBox="1">
              <a:spLocks noChangeArrowheads="1"/>
            </p:cNvSpPr>
            <p:nvPr/>
          </p:nvSpPr>
          <p:spPr bwMode="auto">
            <a:xfrm>
              <a:off x="3216" y="2016"/>
              <a:ext cx="2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b="0">
                  <a:latin typeface="Times New Roman" panose="02020603050405020304" pitchFamily="18" charset="0"/>
                </a:rPr>
                <a:t>No</a:t>
              </a:r>
            </a:p>
          </p:txBody>
        </p:sp>
        <p:cxnSp>
          <p:nvCxnSpPr>
            <p:cNvPr id="22546" name="AutoShape 22">
              <a:extLst>
                <a:ext uri="{FF2B5EF4-FFF2-40B4-BE49-F238E27FC236}">
                  <a16:creationId xmlns:a16="http://schemas.microsoft.com/office/drawing/2014/main" id="{D327A85A-254E-4D26-B753-2159CE7A0E3C}"/>
                </a:ext>
              </a:extLst>
            </p:cNvPr>
            <p:cNvCxnSpPr>
              <a:cxnSpLocks noChangeShapeType="1"/>
              <a:endCxn id="22543" idx="0"/>
            </p:cNvCxnSpPr>
            <p:nvPr/>
          </p:nvCxnSpPr>
          <p:spPr bwMode="auto">
            <a:xfrm>
              <a:off x="4416" y="2208"/>
              <a:ext cx="432" cy="336"/>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2547" name="Text Box 23">
              <a:extLst>
                <a:ext uri="{FF2B5EF4-FFF2-40B4-BE49-F238E27FC236}">
                  <a16:creationId xmlns:a16="http://schemas.microsoft.com/office/drawing/2014/main" id="{979ED9FD-3071-4767-8468-09293306AE16}"/>
                </a:ext>
              </a:extLst>
            </p:cNvPr>
            <p:cNvSpPr txBox="1">
              <a:spLocks noChangeArrowheads="1"/>
            </p:cNvSpPr>
            <p:nvPr/>
          </p:nvSpPr>
          <p:spPr bwMode="auto">
            <a:xfrm>
              <a:off x="4464" y="1968"/>
              <a:ext cx="3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b="0">
                  <a:latin typeface="Times New Roman" panose="02020603050405020304" pitchFamily="18" charset="0"/>
                </a:rPr>
                <a:t>Yes</a:t>
              </a:r>
            </a:p>
          </p:txBody>
        </p:sp>
        <p:sp>
          <p:nvSpPr>
            <p:cNvPr id="22548" name="Line 26">
              <a:extLst>
                <a:ext uri="{FF2B5EF4-FFF2-40B4-BE49-F238E27FC236}">
                  <a16:creationId xmlns:a16="http://schemas.microsoft.com/office/drawing/2014/main" id="{2A0DB71C-BB8D-409D-A4BF-DC757635E1AE}"/>
                </a:ext>
              </a:extLst>
            </p:cNvPr>
            <p:cNvSpPr>
              <a:spLocks noChangeShapeType="1"/>
            </p:cNvSpPr>
            <p:nvPr/>
          </p:nvSpPr>
          <p:spPr bwMode="auto">
            <a:xfrm>
              <a:off x="1440" y="2016"/>
              <a:ext cx="0" cy="15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2549" name="Line 27">
              <a:extLst>
                <a:ext uri="{FF2B5EF4-FFF2-40B4-BE49-F238E27FC236}">
                  <a16:creationId xmlns:a16="http://schemas.microsoft.com/office/drawing/2014/main" id="{EF6A3426-1AF3-42F2-942B-3E8D2F486C40}"/>
                </a:ext>
              </a:extLst>
            </p:cNvPr>
            <p:cNvSpPr>
              <a:spLocks noChangeShapeType="1"/>
            </p:cNvSpPr>
            <p:nvPr/>
          </p:nvSpPr>
          <p:spPr bwMode="auto">
            <a:xfrm>
              <a:off x="3120" y="3216"/>
              <a:ext cx="17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2550" name="Line 28">
              <a:extLst>
                <a:ext uri="{FF2B5EF4-FFF2-40B4-BE49-F238E27FC236}">
                  <a16:creationId xmlns:a16="http://schemas.microsoft.com/office/drawing/2014/main" id="{1E2EAD89-43AD-44E9-B4B0-49E8760729D1}"/>
                </a:ext>
              </a:extLst>
            </p:cNvPr>
            <p:cNvSpPr>
              <a:spLocks noChangeShapeType="1"/>
            </p:cNvSpPr>
            <p:nvPr/>
          </p:nvSpPr>
          <p:spPr bwMode="auto">
            <a:xfrm>
              <a:off x="4848" y="2784"/>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2551" name="Line 30">
              <a:extLst>
                <a:ext uri="{FF2B5EF4-FFF2-40B4-BE49-F238E27FC236}">
                  <a16:creationId xmlns:a16="http://schemas.microsoft.com/office/drawing/2014/main" id="{A55A4491-E6B0-45CB-AA80-CF8CDFE70E63}"/>
                </a:ext>
              </a:extLst>
            </p:cNvPr>
            <p:cNvSpPr>
              <a:spLocks noChangeShapeType="1"/>
            </p:cNvSpPr>
            <p:nvPr/>
          </p:nvSpPr>
          <p:spPr bwMode="auto">
            <a:xfrm>
              <a:off x="3120" y="2784"/>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2552" name="Line 31">
              <a:extLst>
                <a:ext uri="{FF2B5EF4-FFF2-40B4-BE49-F238E27FC236}">
                  <a16:creationId xmlns:a16="http://schemas.microsoft.com/office/drawing/2014/main" id="{1F14A792-FFE6-41A3-A9C4-24F5F248380F}"/>
                </a:ext>
              </a:extLst>
            </p:cNvPr>
            <p:cNvSpPr>
              <a:spLocks noChangeShapeType="1"/>
            </p:cNvSpPr>
            <p:nvPr/>
          </p:nvSpPr>
          <p:spPr bwMode="auto">
            <a:xfrm>
              <a:off x="1440" y="3600"/>
              <a:ext cx="25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2553" name="Line 32">
              <a:extLst>
                <a:ext uri="{FF2B5EF4-FFF2-40B4-BE49-F238E27FC236}">
                  <a16:creationId xmlns:a16="http://schemas.microsoft.com/office/drawing/2014/main" id="{7BF376C9-0344-4F02-94FA-3E27BD4D2E0B}"/>
                </a:ext>
              </a:extLst>
            </p:cNvPr>
            <p:cNvSpPr>
              <a:spLocks noChangeShapeType="1"/>
            </p:cNvSpPr>
            <p:nvPr/>
          </p:nvSpPr>
          <p:spPr bwMode="auto">
            <a:xfrm>
              <a:off x="3984" y="3216"/>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22554" name="Line 33">
              <a:extLst>
                <a:ext uri="{FF2B5EF4-FFF2-40B4-BE49-F238E27FC236}">
                  <a16:creationId xmlns:a16="http://schemas.microsoft.com/office/drawing/2014/main" id="{029ABD55-FAF1-43AC-9A9D-48AD630A1456}"/>
                </a:ext>
              </a:extLst>
            </p:cNvPr>
            <p:cNvSpPr>
              <a:spLocks noChangeShapeType="1"/>
            </p:cNvSpPr>
            <p:nvPr/>
          </p:nvSpPr>
          <p:spPr bwMode="auto">
            <a:xfrm>
              <a:off x="2736" y="3600"/>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Tree>
    <p:extLst>
      <p:ext uri="{BB962C8B-B14F-4D97-AF65-F5344CB8AC3E}">
        <p14:creationId xmlns:p14="http://schemas.microsoft.com/office/powerpoint/2010/main" val="424557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FB835407-8884-49B9-9A9F-A497FD3625A6}"/>
              </a:ext>
            </a:extLst>
          </p:cNvPr>
          <p:cNvSpPr>
            <a:spLocks noGrp="1" noChangeArrowheads="1"/>
          </p:cNvSpPr>
          <p:nvPr>
            <p:ph type="title" idx="4294967295"/>
          </p:nvPr>
        </p:nvSpPr>
        <p:spPr>
          <a:xfrm>
            <a:off x="111968" y="-296863"/>
            <a:ext cx="10515600" cy="1325563"/>
          </a:xfrm>
        </p:spPr>
        <p:txBody>
          <a:bodyPr/>
          <a:lstStyle/>
          <a:p>
            <a:pPr eaLnBrk="1" hangingPunct="1"/>
            <a:r>
              <a:rPr lang="en-US" altLang="en-US" dirty="0">
                <a:latin typeface="Courier New" panose="02070309020205020404" pitchFamily="49" charset="0"/>
              </a:rPr>
              <a:t>if</a:t>
            </a:r>
            <a:r>
              <a:rPr lang="en-US" altLang="en-US" dirty="0"/>
              <a:t>-</a:t>
            </a:r>
            <a:r>
              <a:rPr lang="en-US" altLang="en-US" dirty="0">
                <a:latin typeface="Courier New" panose="02070309020205020404" pitchFamily="49" charset="0"/>
              </a:rPr>
              <a:t>else</a:t>
            </a:r>
            <a:r>
              <a:rPr lang="en-US" altLang="en-US" dirty="0"/>
              <a:t> Matching</a:t>
            </a:r>
          </a:p>
        </p:txBody>
      </p:sp>
      <p:sp>
        <p:nvSpPr>
          <p:cNvPr id="24579" name="Rectangle 3">
            <a:extLst>
              <a:ext uri="{FF2B5EF4-FFF2-40B4-BE49-F238E27FC236}">
                <a16:creationId xmlns:a16="http://schemas.microsoft.com/office/drawing/2014/main" id="{A1292E19-74E8-4DDC-8FF5-5589976EB96D}"/>
              </a:ext>
            </a:extLst>
          </p:cNvPr>
          <p:cNvSpPr>
            <a:spLocks noChangeArrowheads="1"/>
          </p:cNvSpPr>
          <p:nvPr/>
        </p:nvSpPr>
        <p:spPr bwMode="auto">
          <a:xfrm>
            <a:off x="2414588" y="1905000"/>
            <a:ext cx="6858000" cy="2743200"/>
          </a:xfrm>
          <a:prstGeom prst="rect">
            <a:avLst/>
          </a:prstGeom>
          <a:solidFill>
            <a:srgbClr val="CA0C48">
              <a:alpha val="10196"/>
            </a:srgbClr>
          </a:solidFill>
          <a:ln w="9525" algn="ctr">
            <a:solidFill>
              <a:srgbClr val="CA0C48"/>
            </a:solidFill>
            <a:round/>
            <a:headEnd/>
            <a:tailEnd/>
          </a:ln>
        </p:spPr>
        <p:txBody>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b="0"/>
          </a:p>
        </p:txBody>
      </p:sp>
      <p:sp>
        <p:nvSpPr>
          <p:cNvPr id="24580" name="Rectangle 3">
            <a:extLst>
              <a:ext uri="{FF2B5EF4-FFF2-40B4-BE49-F238E27FC236}">
                <a16:creationId xmlns:a16="http://schemas.microsoft.com/office/drawing/2014/main" id="{14807F2A-3A9A-4481-AE4D-81134AA89A51}"/>
              </a:ext>
            </a:extLst>
          </p:cNvPr>
          <p:cNvSpPr>
            <a:spLocks noChangeArrowheads="1"/>
          </p:cNvSpPr>
          <p:nvPr/>
        </p:nvSpPr>
        <p:spPr bwMode="auto">
          <a:xfrm>
            <a:off x="1957388" y="1295400"/>
            <a:ext cx="8153400" cy="4800600"/>
          </a:xfrm>
          <a:prstGeom prst="rect">
            <a:avLst/>
          </a:prstGeom>
          <a:solidFill>
            <a:srgbClr val="CA0C48">
              <a:alpha val="10196"/>
            </a:srgbClr>
          </a:solidFill>
          <a:ln w="9525" algn="ctr">
            <a:solidFill>
              <a:srgbClr val="CA0C48"/>
            </a:solidFill>
            <a:round/>
            <a:headEnd/>
            <a:tailEnd/>
          </a:ln>
        </p:spPr>
        <p:txBody>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1800" b="0"/>
          </a:p>
        </p:txBody>
      </p:sp>
      <p:sp>
        <p:nvSpPr>
          <p:cNvPr id="14" name="Rectangle 3">
            <a:extLst>
              <a:ext uri="{FF2B5EF4-FFF2-40B4-BE49-F238E27FC236}">
                <a16:creationId xmlns:a16="http://schemas.microsoft.com/office/drawing/2014/main" id="{61DA92AB-9349-4D39-A600-C130F774E830}"/>
              </a:ext>
            </a:extLst>
          </p:cNvPr>
          <p:cNvSpPr txBox="1">
            <a:spLocks noChangeArrowheads="1"/>
          </p:cNvSpPr>
          <p:nvPr/>
        </p:nvSpPr>
        <p:spPr bwMode="auto">
          <a:xfrm>
            <a:off x="2033588" y="1371600"/>
            <a:ext cx="82296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Font typeface="Arial" charset="0"/>
              <a:buChar char="–"/>
              <a:defRPr sz="2000">
                <a:solidFill>
                  <a:schemeClr val="tx1"/>
                </a:solidFill>
                <a:latin typeface="+mn-lt"/>
                <a:cs typeface="+mn-cs"/>
              </a:defRPr>
            </a:lvl4pPr>
            <a:lvl5pPr marL="2057400" indent="-228600" algn="l" rtl="0" eaLnBrk="0" fontAlgn="base" hangingPunct="0">
              <a:spcBef>
                <a:spcPct val="20000"/>
              </a:spcBef>
              <a:spcAft>
                <a:spcPct val="0"/>
              </a:spcAft>
              <a:buFont typeface="Arial" charset="0"/>
              <a:buChar char="»"/>
              <a:defRPr sz="2000">
                <a:solidFill>
                  <a:schemeClr val="tx1"/>
                </a:solidFill>
                <a:latin typeface="+mn-lt"/>
                <a:cs typeface="+mn-cs"/>
              </a:defRPr>
            </a:lvl5pPr>
            <a:lvl6pPr marL="2514600" indent="-228600" algn="l" rtl="0" fontAlgn="base">
              <a:spcBef>
                <a:spcPct val="20000"/>
              </a:spcBef>
              <a:spcAft>
                <a:spcPct val="0"/>
              </a:spcAft>
              <a:buClr>
                <a:srgbClr val="4211BB"/>
              </a:buClr>
              <a:buFont typeface="Arial" pitchFamily="34" charset="0"/>
              <a:buChar char="»"/>
              <a:defRPr sz="2000">
                <a:solidFill>
                  <a:schemeClr val="tx1"/>
                </a:solidFill>
                <a:latin typeface="+mn-lt"/>
                <a:cs typeface="+mn-cs"/>
              </a:defRPr>
            </a:lvl6pPr>
            <a:lvl7pPr marL="2971800" indent="-228600" algn="l" rtl="0" fontAlgn="base">
              <a:spcBef>
                <a:spcPct val="20000"/>
              </a:spcBef>
              <a:spcAft>
                <a:spcPct val="0"/>
              </a:spcAft>
              <a:buClr>
                <a:srgbClr val="4211BB"/>
              </a:buClr>
              <a:buFont typeface="Arial" pitchFamily="34" charset="0"/>
              <a:buChar char="»"/>
              <a:defRPr sz="2000">
                <a:solidFill>
                  <a:schemeClr val="tx1"/>
                </a:solidFill>
                <a:latin typeface="+mn-lt"/>
                <a:cs typeface="+mn-cs"/>
              </a:defRPr>
            </a:lvl7pPr>
            <a:lvl8pPr marL="3429000" indent="-228600" algn="l" rtl="0" fontAlgn="base">
              <a:spcBef>
                <a:spcPct val="20000"/>
              </a:spcBef>
              <a:spcAft>
                <a:spcPct val="0"/>
              </a:spcAft>
              <a:buClr>
                <a:srgbClr val="4211BB"/>
              </a:buClr>
              <a:buFont typeface="Arial" pitchFamily="34" charset="0"/>
              <a:buChar char="»"/>
              <a:defRPr sz="2000">
                <a:solidFill>
                  <a:schemeClr val="tx1"/>
                </a:solidFill>
                <a:latin typeface="+mn-lt"/>
                <a:cs typeface="+mn-cs"/>
              </a:defRPr>
            </a:lvl8pPr>
            <a:lvl9pPr marL="3886200" indent="-228600" algn="l" rtl="0" fontAlgn="base">
              <a:spcBef>
                <a:spcPct val="20000"/>
              </a:spcBef>
              <a:spcAft>
                <a:spcPct val="0"/>
              </a:spcAft>
              <a:buClr>
                <a:srgbClr val="4211BB"/>
              </a:buClr>
              <a:buFont typeface="Arial" pitchFamily="34" charset="0"/>
              <a:buChar char="»"/>
              <a:defRPr sz="2000">
                <a:solidFill>
                  <a:schemeClr val="tx1"/>
                </a:solidFill>
                <a:latin typeface="+mn-lt"/>
                <a:cs typeface="+mn-cs"/>
              </a:defRPr>
            </a:lvl9pPr>
          </a:lstStyle>
          <a:p>
            <a:pPr eaLnBrk="1" hangingPunct="1">
              <a:lnSpc>
                <a:spcPct val="80000"/>
              </a:lnSpc>
              <a:buFontTx/>
              <a:buNone/>
              <a:defRPr/>
            </a:pPr>
            <a:r>
              <a:rPr lang="en-US" altLang="en-US" sz="1800" b="0" kern="0" dirty="0">
                <a:latin typeface="Courier New" pitchFamily="49" charset="0"/>
                <a:cs typeface="Courier New" panose="02070309020205020404" pitchFamily="49" charset="0"/>
              </a:rPr>
              <a:t>if (employed == ′y′)</a:t>
            </a:r>
          </a:p>
          <a:p>
            <a:pPr eaLnBrk="1" hangingPunct="1">
              <a:lnSpc>
                <a:spcPct val="80000"/>
              </a:lnSpc>
              <a:buFontTx/>
              <a:buNone/>
              <a:defRPr/>
            </a:pPr>
            <a:r>
              <a:rPr lang="en-US" altLang="en-US" sz="1800" b="0" kern="0" dirty="0">
                <a:latin typeface="Courier New" pitchFamily="49" charset="0"/>
                <a:cs typeface="Courier New" panose="02070309020205020404" pitchFamily="49" charset="0"/>
              </a:rPr>
              <a:t>{</a:t>
            </a:r>
          </a:p>
          <a:p>
            <a:pPr eaLnBrk="1" hangingPunct="1">
              <a:lnSpc>
                <a:spcPct val="80000"/>
              </a:lnSpc>
              <a:buFontTx/>
              <a:buNone/>
              <a:defRPr/>
            </a:pPr>
            <a:r>
              <a:rPr lang="en-US" altLang="en-US" sz="1800" b="0" kern="0" dirty="0">
                <a:latin typeface="Courier New" pitchFamily="49" charset="0"/>
                <a:cs typeface="Courier New" panose="02070309020205020404" pitchFamily="49" charset="0"/>
              </a:rPr>
              <a:t>	if (recentGrad == ′y′)</a:t>
            </a:r>
          </a:p>
          <a:p>
            <a:pPr eaLnBrk="1" hangingPunct="1">
              <a:lnSpc>
                <a:spcPct val="80000"/>
              </a:lnSpc>
              <a:buFontTx/>
              <a:buNone/>
              <a:defRPr/>
            </a:pPr>
            <a:r>
              <a:rPr lang="en-US" altLang="en-US" sz="1800" b="0" kern="0" dirty="0">
                <a:latin typeface="Courier New" pitchFamily="49" charset="0"/>
                <a:cs typeface="Courier New" panose="02070309020205020404" pitchFamily="49" charset="0"/>
              </a:rPr>
              <a:t>	{</a:t>
            </a:r>
          </a:p>
          <a:p>
            <a:pPr eaLnBrk="1" hangingPunct="1">
              <a:lnSpc>
                <a:spcPct val="80000"/>
              </a:lnSpc>
              <a:buFontTx/>
              <a:buNone/>
              <a:defRPr/>
            </a:pPr>
            <a:r>
              <a:rPr lang="en-US" altLang="en-US" sz="1800" b="0" kern="0" dirty="0">
                <a:latin typeface="Courier New" pitchFamily="49" charset="0"/>
                <a:cs typeface="Courier New" panose="02070309020205020404" pitchFamily="49" charset="0"/>
              </a:rPr>
              <a:t>	   System.out.println("You qualify for the " +    </a:t>
            </a:r>
          </a:p>
          <a:p>
            <a:pPr eaLnBrk="1" hangingPunct="1">
              <a:lnSpc>
                <a:spcPct val="80000"/>
              </a:lnSpc>
              <a:buFontTx/>
              <a:buNone/>
              <a:defRPr/>
            </a:pPr>
            <a:r>
              <a:rPr lang="en-US" altLang="en-US" sz="1800" b="0" kern="0" dirty="0">
                <a:latin typeface="Courier New" pitchFamily="49" charset="0"/>
                <a:cs typeface="Courier New" panose="02070309020205020404" pitchFamily="49" charset="0"/>
              </a:rPr>
              <a:t>                         "special interest rate.");</a:t>
            </a:r>
          </a:p>
          <a:p>
            <a:pPr eaLnBrk="1" hangingPunct="1">
              <a:lnSpc>
                <a:spcPct val="80000"/>
              </a:lnSpc>
              <a:buFontTx/>
              <a:buNone/>
              <a:defRPr/>
            </a:pPr>
            <a:r>
              <a:rPr lang="en-US" altLang="en-US" sz="1800" b="0" kern="0" dirty="0">
                <a:latin typeface="Courier New" pitchFamily="49" charset="0"/>
                <a:cs typeface="Courier New" panose="02070309020205020404" pitchFamily="49" charset="0"/>
              </a:rPr>
              <a:t>	}</a:t>
            </a:r>
          </a:p>
          <a:p>
            <a:pPr eaLnBrk="1" hangingPunct="1">
              <a:lnSpc>
                <a:spcPct val="80000"/>
              </a:lnSpc>
              <a:buFontTx/>
              <a:buNone/>
              <a:defRPr/>
            </a:pPr>
            <a:r>
              <a:rPr lang="en-US" altLang="en-US" sz="1800" b="0" kern="0" dirty="0">
                <a:latin typeface="Courier New" pitchFamily="49" charset="0"/>
                <a:cs typeface="Courier New" panose="02070309020205020404" pitchFamily="49" charset="0"/>
              </a:rPr>
              <a:t>	else</a:t>
            </a:r>
          </a:p>
          <a:p>
            <a:pPr eaLnBrk="1" hangingPunct="1">
              <a:lnSpc>
                <a:spcPct val="80000"/>
              </a:lnSpc>
              <a:buFontTx/>
              <a:buNone/>
              <a:defRPr/>
            </a:pPr>
            <a:r>
              <a:rPr lang="en-US" altLang="en-US" sz="1800" b="0" kern="0" dirty="0">
                <a:latin typeface="Courier New" pitchFamily="49" charset="0"/>
                <a:cs typeface="Courier New" panose="02070309020205020404" pitchFamily="49" charset="0"/>
              </a:rPr>
              <a:t>	{</a:t>
            </a:r>
          </a:p>
          <a:p>
            <a:pPr eaLnBrk="1" hangingPunct="1">
              <a:lnSpc>
                <a:spcPct val="80000"/>
              </a:lnSpc>
              <a:buFontTx/>
              <a:buNone/>
              <a:defRPr/>
            </a:pPr>
            <a:r>
              <a:rPr lang="en-US" altLang="en-US" sz="1800" b="0" kern="0" dirty="0">
                <a:latin typeface="Courier New" pitchFamily="49" charset="0"/>
                <a:cs typeface="Courier New" panose="02070309020205020404" pitchFamily="49" charset="0"/>
              </a:rPr>
              <a:t>	   System.out.println("You must be a recent " +</a:t>
            </a:r>
          </a:p>
          <a:p>
            <a:pPr eaLnBrk="1" hangingPunct="1">
              <a:lnSpc>
                <a:spcPct val="80000"/>
              </a:lnSpc>
              <a:buFontTx/>
              <a:buNone/>
              <a:defRPr/>
            </a:pPr>
            <a:r>
              <a:rPr lang="en-US" altLang="en-US" sz="1800" b="0" kern="0" dirty="0">
                <a:latin typeface="Courier New" pitchFamily="49" charset="0"/>
                <a:cs typeface="Courier New" panose="02070309020205020404" pitchFamily="49" charset="0"/>
              </a:rPr>
              <a:t>                    "college graduate to qualify.");</a:t>
            </a:r>
          </a:p>
          <a:p>
            <a:pPr eaLnBrk="1" hangingPunct="1">
              <a:lnSpc>
                <a:spcPct val="80000"/>
              </a:lnSpc>
              <a:buFontTx/>
              <a:buNone/>
              <a:defRPr/>
            </a:pPr>
            <a:r>
              <a:rPr lang="en-US" altLang="en-US" sz="1800" b="0" kern="0" dirty="0">
                <a:latin typeface="Courier New" pitchFamily="49" charset="0"/>
                <a:cs typeface="Courier New" panose="02070309020205020404" pitchFamily="49" charset="0"/>
              </a:rPr>
              <a:t>	}</a:t>
            </a:r>
          </a:p>
          <a:p>
            <a:pPr eaLnBrk="1" hangingPunct="1">
              <a:lnSpc>
                <a:spcPct val="80000"/>
              </a:lnSpc>
              <a:buFontTx/>
              <a:buNone/>
              <a:defRPr/>
            </a:pPr>
            <a:r>
              <a:rPr lang="en-US" altLang="en-US" sz="1800" b="0" kern="0" dirty="0">
                <a:latin typeface="Courier New" pitchFamily="49" charset="0"/>
                <a:cs typeface="Courier New" panose="02070309020205020404" pitchFamily="49" charset="0"/>
              </a:rPr>
              <a:t>}</a:t>
            </a:r>
          </a:p>
          <a:p>
            <a:pPr eaLnBrk="1" hangingPunct="1">
              <a:lnSpc>
                <a:spcPct val="80000"/>
              </a:lnSpc>
              <a:buFontTx/>
              <a:buNone/>
              <a:defRPr/>
            </a:pPr>
            <a:r>
              <a:rPr lang="en-US" altLang="en-US" sz="1800" b="0" kern="0" dirty="0">
                <a:latin typeface="Courier New" pitchFamily="49" charset="0"/>
                <a:cs typeface="Courier New" panose="02070309020205020404" pitchFamily="49" charset="0"/>
              </a:rPr>
              <a:t>else</a:t>
            </a:r>
          </a:p>
          <a:p>
            <a:pPr eaLnBrk="1" hangingPunct="1">
              <a:lnSpc>
                <a:spcPct val="80000"/>
              </a:lnSpc>
              <a:buFontTx/>
              <a:buNone/>
              <a:defRPr/>
            </a:pPr>
            <a:r>
              <a:rPr lang="en-US" altLang="en-US" sz="1800" b="0" kern="0" dirty="0">
                <a:latin typeface="Courier New" pitchFamily="49" charset="0"/>
                <a:cs typeface="Courier New" panose="02070309020205020404" pitchFamily="49" charset="0"/>
              </a:rPr>
              <a:t>{</a:t>
            </a:r>
          </a:p>
          <a:p>
            <a:pPr eaLnBrk="1" hangingPunct="1">
              <a:lnSpc>
                <a:spcPct val="80000"/>
              </a:lnSpc>
              <a:buFontTx/>
              <a:buNone/>
              <a:defRPr/>
            </a:pPr>
            <a:r>
              <a:rPr lang="en-US" altLang="en-US" sz="1800" b="0" kern="0" dirty="0">
                <a:latin typeface="Courier New" pitchFamily="49" charset="0"/>
                <a:cs typeface="Courier New" panose="02070309020205020404" pitchFamily="49" charset="0"/>
              </a:rPr>
              <a:t>   System.out.println("You must be employed to qualify.");</a:t>
            </a:r>
          </a:p>
          <a:p>
            <a:pPr eaLnBrk="1" hangingPunct="1">
              <a:lnSpc>
                <a:spcPct val="80000"/>
              </a:lnSpc>
              <a:buFontTx/>
              <a:buNone/>
              <a:defRPr/>
            </a:pPr>
            <a:r>
              <a:rPr lang="en-US" altLang="en-US" sz="1800" b="0" kern="0" dirty="0">
                <a:latin typeface="Courier New" pitchFamily="49" charset="0"/>
                <a:cs typeface="Courier New" panose="02070309020205020404" pitchFamily="49" charset="0"/>
              </a:rPr>
              <a:t>}</a:t>
            </a:r>
          </a:p>
        </p:txBody>
      </p:sp>
    </p:spTree>
    <p:extLst>
      <p:ext uri="{BB962C8B-B14F-4D97-AF65-F5344CB8AC3E}">
        <p14:creationId xmlns:p14="http://schemas.microsoft.com/office/powerpoint/2010/main" val="40478201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2FB3794B-BD60-456D-A30A-E539827507DF}"/>
              </a:ext>
            </a:extLst>
          </p:cNvPr>
          <p:cNvSpPr>
            <a:spLocks noGrp="1" noChangeArrowheads="1"/>
          </p:cNvSpPr>
          <p:nvPr>
            <p:ph type="title" idx="4294967295"/>
          </p:nvPr>
        </p:nvSpPr>
        <p:spPr>
          <a:xfrm>
            <a:off x="615820" y="122530"/>
            <a:ext cx="10515600" cy="1325563"/>
          </a:xfrm>
        </p:spPr>
        <p:txBody>
          <a:bodyPr/>
          <a:lstStyle/>
          <a:p>
            <a:pPr eaLnBrk="1" hangingPunct="1"/>
            <a:r>
              <a:rPr lang="en-US" altLang="en-US" dirty="0">
                <a:latin typeface="Courier New" panose="02070309020205020404" pitchFamily="49" charset="0"/>
              </a:rPr>
              <a:t>if</a:t>
            </a:r>
            <a:r>
              <a:rPr lang="en-US" altLang="en-US" dirty="0"/>
              <a:t>-</a:t>
            </a:r>
            <a:r>
              <a:rPr lang="en-US" altLang="en-US" dirty="0">
                <a:latin typeface="Courier New" panose="02070309020205020404" pitchFamily="49" charset="0"/>
              </a:rPr>
              <a:t>else</a:t>
            </a:r>
            <a:r>
              <a:rPr lang="en-US" altLang="en-US" dirty="0"/>
              <a:t>-</a:t>
            </a:r>
            <a:r>
              <a:rPr lang="en-US" altLang="en-US" dirty="0">
                <a:latin typeface="Courier New" panose="02070309020205020404" pitchFamily="49" charset="0"/>
              </a:rPr>
              <a:t>if</a:t>
            </a:r>
            <a:r>
              <a:rPr lang="en-US" altLang="en-US" dirty="0"/>
              <a:t> Statements</a:t>
            </a:r>
          </a:p>
        </p:txBody>
      </p:sp>
      <p:sp>
        <p:nvSpPr>
          <p:cNvPr id="26627" name="Rectangle 3">
            <a:extLst>
              <a:ext uri="{FF2B5EF4-FFF2-40B4-BE49-F238E27FC236}">
                <a16:creationId xmlns:a16="http://schemas.microsoft.com/office/drawing/2014/main" id="{8D2D42F6-AB8D-43F7-9505-AD94BC6BA880}"/>
              </a:ext>
            </a:extLst>
          </p:cNvPr>
          <p:cNvSpPr>
            <a:spLocks noGrp="1" noChangeArrowheads="1"/>
          </p:cNvSpPr>
          <p:nvPr>
            <p:ph type="body" idx="4294967295"/>
          </p:nvPr>
        </p:nvSpPr>
        <p:spPr>
          <a:xfrm>
            <a:off x="989045" y="1564368"/>
            <a:ext cx="10515600" cy="4351338"/>
          </a:xfrm>
        </p:spPr>
        <p:txBody>
          <a:bodyPr>
            <a:normAutofit/>
          </a:bodyPr>
          <a:lstStyle/>
          <a:p>
            <a:pPr eaLnBrk="1" hangingPunct="1">
              <a:buFontTx/>
              <a:buNone/>
            </a:pPr>
            <a:r>
              <a:rPr lang="en-US" altLang="en-US" sz="2000" dirty="0">
                <a:latin typeface="Courier New" panose="02070309020205020404" pitchFamily="49" charset="0"/>
              </a:rPr>
              <a:t>if (</a:t>
            </a:r>
            <a:r>
              <a:rPr lang="en-US" altLang="en-US" sz="2000" i="1" dirty="0">
                <a:latin typeface="Courier New" panose="02070309020205020404" pitchFamily="49" charset="0"/>
              </a:rPr>
              <a:t>expression</a:t>
            </a:r>
            <a:r>
              <a:rPr lang="en-US" altLang="en-US" sz="2000" dirty="0">
                <a:latin typeface="Courier New" panose="02070309020205020404" pitchFamily="49" charset="0"/>
              </a:rPr>
              <a:t>)</a:t>
            </a:r>
          </a:p>
          <a:p>
            <a:pPr eaLnBrk="1" hangingPunct="1">
              <a:buFontTx/>
              <a:buNone/>
            </a:pPr>
            <a:r>
              <a:rPr lang="en-US" altLang="en-US" sz="2000" i="1" dirty="0">
                <a:latin typeface="Courier New" panose="02070309020205020404" pitchFamily="49" charset="0"/>
              </a:rPr>
              <a:t>  statement or block</a:t>
            </a:r>
          </a:p>
          <a:p>
            <a:pPr eaLnBrk="1" hangingPunct="1">
              <a:buFontTx/>
              <a:buNone/>
            </a:pPr>
            <a:r>
              <a:rPr lang="en-US" altLang="en-US" sz="2000" dirty="0">
                <a:latin typeface="Courier New" panose="02070309020205020404" pitchFamily="49" charset="0"/>
              </a:rPr>
              <a:t>else if (</a:t>
            </a:r>
            <a:r>
              <a:rPr lang="en-US" altLang="en-US" sz="2000" i="1" dirty="0">
                <a:latin typeface="Courier New" panose="02070309020205020404" pitchFamily="49" charset="0"/>
              </a:rPr>
              <a:t>expression</a:t>
            </a:r>
            <a:r>
              <a:rPr lang="en-US" altLang="en-US" sz="2000" dirty="0">
                <a:latin typeface="Courier New" panose="02070309020205020404" pitchFamily="49" charset="0"/>
              </a:rPr>
              <a:t>)</a:t>
            </a:r>
          </a:p>
          <a:p>
            <a:pPr eaLnBrk="1" hangingPunct="1">
              <a:buFontTx/>
              <a:buNone/>
            </a:pPr>
            <a:r>
              <a:rPr lang="en-US" altLang="en-US" sz="2000" i="1" dirty="0">
                <a:latin typeface="Courier New" panose="02070309020205020404" pitchFamily="49" charset="0"/>
              </a:rPr>
              <a:t>    statement or block</a:t>
            </a:r>
          </a:p>
          <a:p>
            <a:pPr eaLnBrk="1" hangingPunct="1">
              <a:buFontTx/>
              <a:buNone/>
            </a:pPr>
            <a:r>
              <a:rPr lang="en-US" altLang="en-US" sz="2000" i="1" dirty="0">
                <a:latin typeface="Courier New" panose="02070309020205020404" pitchFamily="49" charset="0"/>
              </a:rPr>
              <a:t>    // Put as many else ifs as needed here</a:t>
            </a:r>
          </a:p>
          <a:p>
            <a:pPr eaLnBrk="1" hangingPunct="1">
              <a:buFontTx/>
              <a:buNone/>
            </a:pPr>
            <a:r>
              <a:rPr lang="en-US" altLang="en-US" sz="2000" dirty="0">
                <a:latin typeface="Courier New" panose="02070309020205020404" pitchFamily="49" charset="0"/>
              </a:rPr>
              <a:t>else</a:t>
            </a:r>
          </a:p>
          <a:p>
            <a:pPr eaLnBrk="1" hangingPunct="1">
              <a:buFontTx/>
              <a:buNone/>
            </a:pPr>
            <a:r>
              <a:rPr lang="en-US" altLang="en-US" sz="2000" i="1" dirty="0">
                <a:latin typeface="Courier New" panose="02070309020205020404" pitchFamily="49" charset="0"/>
              </a:rPr>
              <a:t>    statement or block</a:t>
            </a:r>
          </a:p>
          <a:p>
            <a:pPr eaLnBrk="1" hangingPunct="1">
              <a:buFontTx/>
              <a:buNone/>
            </a:pPr>
            <a:endParaRPr lang="en-US" altLang="en-US" sz="2000" i="1" dirty="0">
              <a:latin typeface="Courier New" panose="02070309020205020404" pitchFamily="49" charset="0"/>
            </a:endParaRPr>
          </a:p>
          <a:p>
            <a:pPr eaLnBrk="1" hangingPunct="1"/>
            <a:r>
              <a:rPr lang="en-US" altLang="en-US" sz="2000" dirty="0"/>
              <a:t>Care must be used since </a:t>
            </a:r>
            <a:r>
              <a:rPr lang="en-US" altLang="en-US" sz="2000" dirty="0">
                <a:latin typeface="Courier New" panose="02070309020205020404" pitchFamily="49" charset="0"/>
              </a:rPr>
              <a:t>else</a:t>
            </a:r>
            <a:r>
              <a:rPr lang="en-US" altLang="en-US" sz="2000" dirty="0"/>
              <a:t> statements match up with the immediately preceding unmatched </a:t>
            </a:r>
            <a:r>
              <a:rPr lang="en-US" altLang="en-US" sz="2000" dirty="0">
                <a:latin typeface="Courier New" panose="02070309020205020404" pitchFamily="49" charset="0"/>
              </a:rPr>
              <a:t>if</a:t>
            </a:r>
            <a:r>
              <a:rPr lang="en-US" altLang="en-US" sz="2000" dirty="0"/>
              <a:t> statement.</a:t>
            </a:r>
          </a:p>
          <a:p>
            <a:pPr marL="0" indent="0" eaLnBrk="1" hangingPunct="1">
              <a:buNone/>
            </a:pPr>
            <a:endParaRPr lang="en-US" altLang="en-US" sz="2000" dirty="0"/>
          </a:p>
        </p:txBody>
      </p:sp>
    </p:spTree>
    <p:extLst>
      <p:ext uri="{BB962C8B-B14F-4D97-AF65-F5344CB8AC3E}">
        <p14:creationId xmlns:p14="http://schemas.microsoft.com/office/powerpoint/2010/main" val="28018792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2BF8E12C-52A4-4779-B71A-F3878A35E7C7}"/>
              </a:ext>
            </a:extLst>
          </p:cNvPr>
          <p:cNvSpPr>
            <a:spLocks noGrp="1" noChangeArrowheads="1"/>
          </p:cNvSpPr>
          <p:nvPr>
            <p:ph type="title" idx="4294967295"/>
          </p:nvPr>
        </p:nvSpPr>
        <p:spPr>
          <a:xfrm>
            <a:off x="0" y="-427977"/>
            <a:ext cx="10515600" cy="1325563"/>
          </a:xfrm>
        </p:spPr>
        <p:txBody>
          <a:bodyPr/>
          <a:lstStyle/>
          <a:p>
            <a:pPr eaLnBrk="1" hangingPunct="1"/>
            <a:r>
              <a:rPr lang="en-US" altLang="en-US" dirty="0">
                <a:latin typeface="Courier New" panose="02070309020205020404" pitchFamily="49" charset="0"/>
              </a:rPr>
              <a:t>if</a:t>
            </a:r>
            <a:r>
              <a:rPr lang="en-US" altLang="en-US" dirty="0"/>
              <a:t>-</a:t>
            </a:r>
            <a:r>
              <a:rPr lang="en-US" altLang="en-US" dirty="0">
                <a:latin typeface="Courier New" panose="02070309020205020404" pitchFamily="49" charset="0"/>
              </a:rPr>
              <a:t>else</a:t>
            </a:r>
            <a:r>
              <a:rPr lang="en-US" altLang="en-US" dirty="0"/>
              <a:t>-</a:t>
            </a:r>
            <a:r>
              <a:rPr lang="en-US" altLang="en-US" dirty="0">
                <a:latin typeface="Courier New" panose="02070309020205020404" pitchFamily="49" charset="0"/>
              </a:rPr>
              <a:t>if</a:t>
            </a:r>
            <a:r>
              <a:rPr lang="en-US" altLang="en-US" dirty="0"/>
              <a:t> Flowchart</a:t>
            </a:r>
          </a:p>
        </p:txBody>
      </p:sp>
      <p:pic>
        <p:nvPicPr>
          <p:cNvPr id="27651" name="Picture 5" descr="Figure 4-9">
            <a:extLst>
              <a:ext uri="{FF2B5EF4-FFF2-40B4-BE49-F238E27FC236}">
                <a16:creationId xmlns:a16="http://schemas.microsoft.com/office/drawing/2014/main" id="{EF0731A6-A622-492D-A396-5C7B351490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9698" y="1127449"/>
            <a:ext cx="7620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9898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50EB79F5-7E88-4785-AED2-73AB4B1F481B}"/>
              </a:ext>
            </a:extLst>
          </p:cNvPr>
          <p:cNvSpPr>
            <a:spLocks noGrp="1" noChangeArrowheads="1"/>
          </p:cNvSpPr>
          <p:nvPr>
            <p:ph type="title"/>
          </p:nvPr>
        </p:nvSpPr>
        <p:spPr/>
        <p:txBody>
          <a:bodyPr/>
          <a:lstStyle/>
          <a:p>
            <a:pPr eaLnBrk="1" hangingPunct="1"/>
            <a:r>
              <a:rPr lang="en-US" altLang="en-US"/>
              <a:t>Topics</a:t>
            </a:r>
            <a:endParaRPr lang="he-IL" altLang="en-US"/>
          </a:p>
        </p:txBody>
      </p:sp>
      <p:sp>
        <p:nvSpPr>
          <p:cNvPr id="4099" name="Content Placeholder 2">
            <a:extLst>
              <a:ext uri="{FF2B5EF4-FFF2-40B4-BE49-F238E27FC236}">
                <a16:creationId xmlns:a16="http://schemas.microsoft.com/office/drawing/2014/main" id="{B742BA85-5CF8-4B68-937F-700AD756E07D}"/>
              </a:ext>
            </a:extLst>
          </p:cNvPr>
          <p:cNvSpPr>
            <a:spLocks noGrp="1" noChangeArrowheads="1"/>
          </p:cNvSpPr>
          <p:nvPr>
            <p:ph idx="1"/>
          </p:nvPr>
        </p:nvSpPr>
        <p:spPr/>
        <p:txBody>
          <a:bodyPr>
            <a:normAutofit lnSpcReduction="10000"/>
          </a:bodyPr>
          <a:lstStyle/>
          <a:p>
            <a:pPr lvl="1" eaLnBrk="1" hangingPunct="1"/>
            <a:r>
              <a:rPr lang="en-US" altLang="en-US" sz="3200" dirty="0"/>
              <a:t>The </a:t>
            </a:r>
            <a:r>
              <a:rPr lang="en-US" altLang="en-US" sz="3200" dirty="0">
                <a:latin typeface="Courier New" panose="02070309020205020404" pitchFamily="49" charset="0"/>
              </a:rPr>
              <a:t>if</a:t>
            </a:r>
            <a:r>
              <a:rPr lang="en-US" altLang="en-US" sz="3200" dirty="0"/>
              <a:t> Statement</a:t>
            </a:r>
          </a:p>
          <a:p>
            <a:pPr lvl="1" eaLnBrk="1" hangingPunct="1"/>
            <a:r>
              <a:rPr lang="en-US" altLang="en-US" sz="3200" dirty="0"/>
              <a:t>The </a:t>
            </a:r>
            <a:r>
              <a:rPr lang="en-US" altLang="en-US" sz="3200" dirty="0">
                <a:latin typeface="Courier New" panose="02070309020205020404" pitchFamily="49" charset="0"/>
              </a:rPr>
              <a:t>if</a:t>
            </a:r>
            <a:r>
              <a:rPr lang="en-US" altLang="en-US" sz="3200" dirty="0"/>
              <a:t>-</a:t>
            </a:r>
            <a:r>
              <a:rPr lang="en-US" altLang="en-US" sz="3200" dirty="0">
                <a:latin typeface="Courier New" panose="02070309020205020404" pitchFamily="49" charset="0"/>
              </a:rPr>
              <a:t>else</a:t>
            </a:r>
            <a:r>
              <a:rPr lang="en-US" altLang="en-US" sz="3200" dirty="0"/>
              <a:t> Statement</a:t>
            </a:r>
          </a:p>
          <a:p>
            <a:pPr lvl="1" eaLnBrk="1" hangingPunct="1"/>
            <a:r>
              <a:rPr lang="en-US" altLang="en-US" sz="3200" dirty="0"/>
              <a:t>Nested </a:t>
            </a:r>
            <a:r>
              <a:rPr lang="en-US" altLang="en-US" sz="3200" dirty="0">
                <a:latin typeface="Courier New" panose="02070309020205020404" pitchFamily="49" charset="0"/>
              </a:rPr>
              <a:t>if</a:t>
            </a:r>
            <a:r>
              <a:rPr lang="en-US" altLang="en-US" sz="3200" dirty="0"/>
              <a:t> Statements</a:t>
            </a:r>
          </a:p>
          <a:p>
            <a:pPr lvl="1" eaLnBrk="1" hangingPunct="1"/>
            <a:r>
              <a:rPr lang="en-US" altLang="en-US" sz="3200" dirty="0"/>
              <a:t>The </a:t>
            </a:r>
            <a:r>
              <a:rPr lang="en-US" altLang="en-US" sz="3200" dirty="0">
                <a:latin typeface="Courier New" panose="02070309020205020404" pitchFamily="49" charset="0"/>
              </a:rPr>
              <a:t>if</a:t>
            </a:r>
            <a:r>
              <a:rPr lang="en-US" altLang="en-US" sz="3200" dirty="0"/>
              <a:t>-</a:t>
            </a:r>
            <a:r>
              <a:rPr lang="en-US" altLang="en-US" sz="3200" dirty="0">
                <a:latin typeface="Courier New" panose="02070309020205020404" pitchFamily="49" charset="0"/>
              </a:rPr>
              <a:t>else</a:t>
            </a:r>
            <a:r>
              <a:rPr lang="en-US" altLang="en-US" sz="3200" dirty="0"/>
              <a:t>-</a:t>
            </a:r>
            <a:r>
              <a:rPr lang="en-US" altLang="en-US" sz="3200" dirty="0">
                <a:latin typeface="Courier New" panose="02070309020205020404" pitchFamily="49" charset="0"/>
              </a:rPr>
              <a:t>if </a:t>
            </a:r>
            <a:r>
              <a:rPr lang="en-US" altLang="en-US" sz="3200" dirty="0"/>
              <a:t>Statement</a:t>
            </a:r>
          </a:p>
          <a:p>
            <a:pPr lvl="1" eaLnBrk="1" hangingPunct="1"/>
            <a:r>
              <a:rPr lang="en-US" altLang="en-US" sz="3200" dirty="0"/>
              <a:t>Logical Operators</a:t>
            </a:r>
          </a:p>
          <a:p>
            <a:pPr lvl="1" eaLnBrk="1" hangingPunct="1"/>
            <a:r>
              <a:rPr lang="en-US" altLang="en-US" sz="3200" dirty="0"/>
              <a:t>Comparing </a:t>
            </a:r>
            <a:r>
              <a:rPr lang="en-US" altLang="en-US" sz="3200" dirty="0">
                <a:latin typeface="Courier New" panose="02070309020205020404" pitchFamily="49" charset="0"/>
              </a:rPr>
              <a:t>String</a:t>
            </a:r>
            <a:r>
              <a:rPr lang="en-US" altLang="en-US" sz="3200" dirty="0"/>
              <a:t> Objects</a:t>
            </a:r>
          </a:p>
          <a:p>
            <a:pPr lvl="1" eaLnBrk="1" hangingPunct="1"/>
            <a:r>
              <a:rPr lang="en-US" altLang="en-US" sz="3200" dirty="0"/>
              <a:t>The Conditional Operator</a:t>
            </a:r>
          </a:p>
          <a:p>
            <a:pPr lvl="1" eaLnBrk="1" hangingPunct="1"/>
            <a:r>
              <a:rPr lang="en-US" altLang="en-US" sz="3200" dirty="0"/>
              <a:t>The </a:t>
            </a:r>
            <a:r>
              <a:rPr lang="en-US" altLang="en-US" sz="3200" dirty="0">
                <a:latin typeface="Courier New" panose="02070309020205020404" pitchFamily="49" charset="0"/>
              </a:rPr>
              <a:t>switch</a:t>
            </a:r>
            <a:r>
              <a:rPr lang="en-US" altLang="en-US" sz="3200" dirty="0"/>
              <a:t> Statement</a:t>
            </a:r>
          </a:p>
          <a:p>
            <a:pPr lvl="1" eaLnBrk="1" hangingPunct="1"/>
            <a:endParaRPr lang="en-US" altLang="en-US" sz="3200" dirty="0"/>
          </a:p>
        </p:txBody>
      </p:sp>
    </p:spTree>
    <p:extLst>
      <p:ext uri="{BB962C8B-B14F-4D97-AF65-F5344CB8AC3E}">
        <p14:creationId xmlns:p14="http://schemas.microsoft.com/office/powerpoint/2010/main" val="38205371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51D1E455-3181-4178-A0D2-A2DD713438C8}"/>
              </a:ext>
            </a:extLst>
          </p:cNvPr>
          <p:cNvSpPr>
            <a:spLocks noGrp="1" noChangeArrowheads="1"/>
          </p:cNvSpPr>
          <p:nvPr>
            <p:ph type="title" idx="4294967295"/>
          </p:nvPr>
        </p:nvSpPr>
        <p:spPr>
          <a:xfrm>
            <a:off x="522514" y="0"/>
            <a:ext cx="10515600" cy="1325563"/>
          </a:xfrm>
        </p:spPr>
        <p:txBody>
          <a:bodyPr/>
          <a:lstStyle/>
          <a:p>
            <a:pPr eaLnBrk="1" hangingPunct="1"/>
            <a:r>
              <a:rPr lang="en-US" altLang="en-US" dirty="0"/>
              <a:t>Logical Operators</a:t>
            </a:r>
          </a:p>
        </p:txBody>
      </p:sp>
      <p:graphicFrame>
        <p:nvGraphicFramePr>
          <p:cNvPr id="196647" name="Group 39">
            <a:extLst>
              <a:ext uri="{FF2B5EF4-FFF2-40B4-BE49-F238E27FC236}">
                <a16:creationId xmlns:a16="http://schemas.microsoft.com/office/drawing/2014/main" id="{3FFCB7D2-2F50-4430-90E1-34ADC5D3F5BE}"/>
              </a:ext>
            </a:extLst>
          </p:cNvPr>
          <p:cNvGraphicFramePr>
            <a:graphicFrameLocks noGrp="1"/>
          </p:cNvGraphicFramePr>
          <p:nvPr>
            <p:extLst>
              <p:ext uri="{D42A27DB-BD31-4B8C-83A1-F6EECF244321}">
                <p14:modId xmlns:p14="http://schemas.microsoft.com/office/powerpoint/2010/main" val="2247417214"/>
              </p:ext>
            </p:extLst>
          </p:nvPr>
        </p:nvGraphicFramePr>
        <p:xfrm>
          <a:off x="2133600" y="1963512"/>
          <a:ext cx="7924800" cy="3687968"/>
        </p:xfrm>
        <a:graphic>
          <a:graphicData uri="http://schemas.openxmlformats.org/drawingml/2006/table">
            <a:tbl>
              <a:tblPr/>
              <a:tblGrid>
                <a:gridCol w="1433513">
                  <a:extLst>
                    <a:ext uri="{9D8B030D-6E8A-4147-A177-3AD203B41FA5}">
                      <a16:colId xmlns:a16="http://schemas.microsoft.com/office/drawing/2014/main" val="20000"/>
                    </a:ext>
                  </a:extLst>
                </a:gridCol>
                <a:gridCol w="1263650">
                  <a:extLst>
                    <a:ext uri="{9D8B030D-6E8A-4147-A177-3AD203B41FA5}">
                      <a16:colId xmlns:a16="http://schemas.microsoft.com/office/drawing/2014/main" val="20001"/>
                    </a:ext>
                  </a:extLst>
                </a:gridCol>
                <a:gridCol w="5227637">
                  <a:extLst>
                    <a:ext uri="{9D8B030D-6E8A-4147-A177-3AD203B41FA5}">
                      <a16:colId xmlns:a16="http://schemas.microsoft.com/office/drawing/2014/main" val="20002"/>
                    </a:ext>
                  </a:extLst>
                </a:gridCol>
              </a:tblGrid>
              <a:tr h="39619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Times New Roman" pitchFamily="1" charset="0"/>
                        </a:rPr>
                        <a:t>Operator</a:t>
                      </a: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bg1"/>
                          </a:solidFill>
                          <a:effectLst/>
                          <a:latin typeface="Times New Roman" pitchFamily="1" charset="0"/>
                        </a:rPr>
                        <a:t>Meaning</a:t>
                      </a: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Times New Roman" pitchFamily="1" charset="0"/>
                        </a:rPr>
                        <a:t>Effect</a:t>
                      </a: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91432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Courier New" pitchFamily="1" charset="0"/>
                        </a:rPr>
                        <a:t>&amp;&amp;</a:t>
                      </a:r>
                    </a:p>
                  </a:txBody>
                  <a:tcPr marT="45706" marB="4570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 charset="0"/>
                        </a:rPr>
                        <a:t>AND</a:t>
                      </a:r>
                    </a:p>
                  </a:txBody>
                  <a:tcPr marT="45706" marB="457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 charset="0"/>
                        </a:rPr>
                        <a:t>Connects two </a:t>
                      </a:r>
                      <a:r>
                        <a:rPr kumimoji="0" lang="en-US" sz="1800" b="0" i="0" u="none" strike="noStrike" cap="none" normalizeH="0" baseline="0" dirty="0">
                          <a:ln>
                            <a:noFill/>
                          </a:ln>
                          <a:solidFill>
                            <a:schemeClr val="tx1"/>
                          </a:solidFill>
                          <a:effectLst/>
                          <a:latin typeface="Courier New" pitchFamily="1" charset="0"/>
                        </a:rPr>
                        <a:t>boolean</a:t>
                      </a:r>
                      <a:r>
                        <a:rPr kumimoji="0" lang="en-US" sz="1800" b="0" i="0" u="none" strike="noStrike" cap="none" normalizeH="0" baseline="0" dirty="0">
                          <a:ln>
                            <a:noFill/>
                          </a:ln>
                          <a:solidFill>
                            <a:schemeClr val="tx1"/>
                          </a:solidFill>
                          <a:effectLst/>
                          <a:latin typeface="Times New Roman" pitchFamily="1" charset="0"/>
                        </a:rPr>
                        <a:t> expressions into one. Both expressions must be true for the overall expression to be true.</a:t>
                      </a:r>
                    </a:p>
                  </a:txBody>
                  <a:tcPr marT="45706" marB="4570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886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Courier New" pitchFamily="1" charset="0"/>
                        </a:rPr>
                        <a:t>||</a:t>
                      </a:r>
                    </a:p>
                  </a:txBody>
                  <a:tcPr marT="45706" marB="4570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 charset="0"/>
                        </a:rPr>
                        <a:t>OR</a:t>
                      </a:r>
                    </a:p>
                  </a:txBody>
                  <a:tcPr marT="45706" marB="457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 charset="0"/>
                        </a:rPr>
                        <a:t>Connects two </a:t>
                      </a:r>
                      <a:r>
                        <a:rPr kumimoji="0" lang="en-US" sz="1800" b="0" i="0" u="none" strike="noStrike" cap="none" normalizeH="0" baseline="0" dirty="0">
                          <a:ln>
                            <a:noFill/>
                          </a:ln>
                          <a:solidFill>
                            <a:schemeClr val="tx1"/>
                          </a:solidFill>
                          <a:effectLst/>
                          <a:latin typeface="Courier New" pitchFamily="1" charset="0"/>
                        </a:rPr>
                        <a:t>boolean</a:t>
                      </a:r>
                      <a:r>
                        <a:rPr kumimoji="0" lang="en-US" sz="1800" b="0" i="0" u="none" strike="noStrike" cap="none" normalizeH="0" baseline="0" dirty="0">
                          <a:ln>
                            <a:noFill/>
                          </a:ln>
                          <a:solidFill>
                            <a:schemeClr val="tx1"/>
                          </a:solidFill>
                          <a:effectLst/>
                          <a:latin typeface="Times New Roman" pitchFamily="1" charset="0"/>
                        </a:rPr>
                        <a:t> expressions into one. One or both expressions must be true for the overall expression to be true. It is only necessary for one to be true, and it does not matter which one.</a:t>
                      </a:r>
                    </a:p>
                  </a:txBody>
                  <a:tcPr marT="45706" marB="4570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18862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Courier New" pitchFamily="1" charset="0"/>
                        </a:rPr>
                        <a:t>!</a:t>
                      </a:r>
                    </a:p>
                  </a:txBody>
                  <a:tcPr marT="45706" marB="45706"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 charset="0"/>
                        </a:rPr>
                        <a:t>NOT</a:t>
                      </a:r>
                    </a:p>
                  </a:txBody>
                  <a:tcPr marT="45706" marB="45706"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 charset="0"/>
                        </a:rPr>
                        <a:t>The ! operator reverses the truth of a </a:t>
                      </a:r>
                      <a:r>
                        <a:rPr kumimoji="0" lang="en-US" sz="1800" b="0" i="0" u="none" strike="noStrike" cap="none" normalizeH="0" baseline="0" dirty="0">
                          <a:ln>
                            <a:noFill/>
                          </a:ln>
                          <a:solidFill>
                            <a:schemeClr val="tx1"/>
                          </a:solidFill>
                          <a:effectLst/>
                          <a:latin typeface="Courier New" pitchFamily="1" charset="0"/>
                        </a:rPr>
                        <a:t>boolean</a:t>
                      </a:r>
                      <a:r>
                        <a:rPr kumimoji="0" lang="en-US" sz="1800" b="0" i="0" u="none" strike="noStrike" cap="none" normalizeH="0" baseline="0" dirty="0">
                          <a:ln>
                            <a:noFill/>
                          </a:ln>
                          <a:solidFill>
                            <a:schemeClr val="tx1"/>
                          </a:solidFill>
                          <a:effectLst/>
                          <a:latin typeface="Times New Roman" pitchFamily="1" charset="0"/>
                        </a:rPr>
                        <a:t> expression.  If it is applied to an expression that is true, the operator returns false. If it is applied to an expression that is false, the operator returns true.</a:t>
                      </a:r>
                    </a:p>
                  </a:txBody>
                  <a:tcPr marT="45706" marB="4570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1990256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86C216CD-E304-4D5F-9AC3-B52E5DC54146}"/>
              </a:ext>
            </a:extLst>
          </p:cNvPr>
          <p:cNvSpPr>
            <a:spLocks noGrp="1" noChangeArrowheads="1"/>
          </p:cNvSpPr>
          <p:nvPr>
            <p:ph type="title" idx="4294967295"/>
          </p:nvPr>
        </p:nvSpPr>
        <p:spPr>
          <a:xfrm>
            <a:off x="531845" y="0"/>
            <a:ext cx="10515600" cy="1325563"/>
          </a:xfrm>
        </p:spPr>
        <p:txBody>
          <a:bodyPr/>
          <a:lstStyle/>
          <a:p>
            <a:pPr eaLnBrk="1" hangingPunct="1"/>
            <a:r>
              <a:rPr lang="en-US" altLang="en-US" dirty="0"/>
              <a:t>The </a:t>
            </a:r>
            <a:r>
              <a:rPr lang="en-US" altLang="en-US" dirty="0">
                <a:latin typeface="Courier New" panose="02070309020205020404" pitchFamily="49" charset="0"/>
              </a:rPr>
              <a:t>&amp;&amp;</a:t>
            </a:r>
            <a:r>
              <a:rPr lang="en-US" altLang="en-US" dirty="0"/>
              <a:t> Operator</a:t>
            </a:r>
          </a:p>
        </p:txBody>
      </p:sp>
      <p:sp>
        <p:nvSpPr>
          <p:cNvPr id="30723" name="Rectangle 3">
            <a:extLst>
              <a:ext uri="{FF2B5EF4-FFF2-40B4-BE49-F238E27FC236}">
                <a16:creationId xmlns:a16="http://schemas.microsoft.com/office/drawing/2014/main" id="{E9950F7D-CFC6-48B5-BD1C-8AC607F3F4B2}"/>
              </a:ext>
            </a:extLst>
          </p:cNvPr>
          <p:cNvSpPr>
            <a:spLocks noGrp="1" noChangeArrowheads="1"/>
          </p:cNvSpPr>
          <p:nvPr>
            <p:ph type="body" idx="4294967295"/>
          </p:nvPr>
        </p:nvSpPr>
        <p:spPr>
          <a:xfrm>
            <a:off x="1054359" y="1404257"/>
            <a:ext cx="8294688" cy="2212975"/>
          </a:xfrm>
        </p:spPr>
        <p:txBody>
          <a:bodyPr/>
          <a:lstStyle/>
          <a:p>
            <a:pPr eaLnBrk="1" hangingPunct="1">
              <a:lnSpc>
                <a:spcPct val="90000"/>
              </a:lnSpc>
            </a:pPr>
            <a:r>
              <a:rPr lang="en-US" altLang="en-US" sz="2400" dirty="0"/>
              <a:t>The logical AND operator (</a:t>
            </a:r>
            <a:r>
              <a:rPr lang="en-US" altLang="en-US" sz="2400" dirty="0">
                <a:latin typeface="Courier New" panose="02070309020205020404" pitchFamily="49" charset="0"/>
              </a:rPr>
              <a:t>&amp;&amp;</a:t>
            </a:r>
            <a:r>
              <a:rPr lang="en-US" altLang="en-US" sz="2400" dirty="0"/>
              <a:t>) takes two operands that must both be </a:t>
            </a:r>
            <a:r>
              <a:rPr lang="en-US" altLang="en-US" sz="2400" dirty="0">
                <a:latin typeface="Courier New" panose="02070309020205020404" pitchFamily="49" charset="0"/>
              </a:rPr>
              <a:t>boolean</a:t>
            </a:r>
            <a:r>
              <a:rPr lang="en-US" altLang="en-US" sz="2400" dirty="0"/>
              <a:t> expressions.</a:t>
            </a:r>
          </a:p>
          <a:p>
            <a:pPr eaLnBrk="1" hangingPunct="1">
              <a:lnSpc>
                <a:spcPct val="90000"/>
              </a:lnSpc>
            </a:pPr>
            <a:r>
              <a:rPr lang="en-US" altLang="en-US" sz="2400" dirty="0"/>
              <a:t>The resulting combined expression is true if (and </a:t>
            </a:r>
            <a:r>
              <a:rPr lang="en-US" altLang="en-US" sz="2400" i="1" dirty="0"/>
              <a:t>only</a:t>
            </a:r>
            <a:r>
              <a:rPr lang="en-US" altLang="en-US" sz="2400" dirty="0"/>
              <a:t> if) both operands are true.</a:t>
            </a:r>
          </a:p>
        </p:txBody>
      </p:sp>
      <p:graphicFrame>
        <p:nvGraphicFramePr>
          <p:cNvPr id="159786" name="Group 42">
            <a:extLst>
              <a:ext uri="{FF2B5EF4-FFF2-40B4-BE49-F238E27FC236}">
                <a16:creationId xmlns:a16="http://schemas.microsoft.com/office/drawing/2014/main" id="{1684F370-D68D-4CDA-8A70-FFD6EF255749}"/>
              </a:ext>
            </a:extLst>
          </p:cNvPr>
          <p:cNvGraphicFramePr>
            <a:graphicFrameLocks noGrp="1"/>
          </p:cNvGraphicFramePr>
          <p:nvPr/>
        </p:nvGraphicFramePr>
        <p:xfrm>
          <a:off x="2286000" y="3962400"/>
          <a:ext cx="7772400" cy="1981200"/>
        </p:xfrm>
        <a:graphic>
          <a:graphicData uri="http://schemas.openxmlformats.org/drawingml/2006/table">
            <a:tbl>
              <a:tblPr/>
              <a:tblGrid>
                <a:gridCol w="1943100">
                  <a:extLst>
                    <a:ext uri="{9D8B030D-6E8A-4147-A177-3AD203B41FA5}">
                      <a16:colId xmlns:a16="http://schemas.microsoft.com/office/drawing/2014/main" val="20000"/>
                    </a:ext>
                  </a:extLst>
                </a:gridCol>
                <a:gridCol w="1714500">
                  <a:extLst>
                    <a:ext uri="{9D8B030D-6E8A-4147-A177-3AD203B41FA5}">
                      <a16:colId xmlns:a16="http://schemas.microsoft.com/office/drawing/2014/main" val="20001"/>
                    </a:ext>
                  </a:extLst>
                </a:gridCol>
                <a:gridCol w="4114800">
                  <a:extLst>
                    <a:ext uri="{9D8B030D-6E8A-4147-A177-3AD203B41FA5}">
                      <a16:colId xmlns:a16="http://schemas.microsoft.com/office/drawing/2014/main" val="20002"/>
                    </a:ext>
                  </a:extLst>
                </a:gridCol>
              </a:tblGrid>
              <a:tr h="3762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Times New Roman" pitchFamily="1" charset="0"/>
                        </a:rPr>
                        <a:t>Expression 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bg1"/>
                          </a:solidFill>
                          <a:effectLst/>
                          <a:latin typeface="Times New Roman" pitchFamily="1" charset="0"/>
                        </a:rPr>
                        <a:t>Expression 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Times New Roman" pitchFamily="1" charset="0"/>
                        </a:rPr>
                        <a:t>Expression1 &amp;&amp; Expression2</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3762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 charset="0"/>
                        </a:rPr>
                        <a:t>true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 charset="0"/>
                        </a:rPr>
                        <a:t>false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46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 charset="0"/>
                        </a:rPr>
                        <a:t>false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 charset="0"/>
                        </a:rPr>
                        <a:t>false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62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 charset="0"/>
                        </a:rPr>
                        <a:t>false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 charset="0"/>
                        </a:rPr>
                        <a:t>false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62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 charset="0"/>
                        </a:rPr>
                        <a:t>true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 charset="0"/>
                        </a:rPr>
                        <a:t>true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2735733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AFE17BB0-F982-4D97-BB8C-BCAB1FE087EF}"/>
              </a:ext>
            </a:extLst>
          </p:cNvPr>
          <p:cNvSpPr>
            <a:spLocks noGrp="1" noChangeArrowheads="1"/>
          </p:cNvSpPr>
          <p:nvPr>
            <p:ph type="title" idx="4294967295"/>
          </p:nvPr>
        </p:nvSpPr>
        <p:spPr>
          <a:xfrm>
            <a:off x="643812" y="-73414"/>
            <a:ext cx="10515600" cy="1325563"/>
          </a:xfrm>
        </p:spPr>
        <p:txBody>
          <a:bodyPr/>
          <a:lstStyle/>
          <a:p>
            <a:pPr eaLnBrk="1" hangingPunct="1"/>
            <a:r>
              <a:rPr lang="en-US" altLang="en-US" dirty="0"/>
              <a:t>The </a:t>
            </a:r>
            <a:r>
              <a:rPr lang="en-US" altLang="en-US" dirty="0">
                <a:latin typeface="Courier New" panose="02070309020205020404" pitchFamily="49" charset="0"/>
              </a:rPr>
              <a:t>||</a:t>
            </a:r>
            <a:r>
              <a:rPr lang="en-US" altLang="en-US" dirty="0"/>
              <a:t> Operator</a:t>
            </a:r>
          </a:p>
        </p:txBody>
      </p:sp>
      <p:sp>
        <p:nvSpPr>
          <p:cNvPr id="31747" name="Rectangle 3">
            <a:extLst>
              <a:ext uri="{FF2B5EF4-FFF2-40B4-BE49-F238E27FC236}">
                <a16:creationId xmlns:a16="http://schemas.microsoft.com/office/drawing/2014/main" id="{4CB0E962-2F76-48D4-94B1-08C2FD592289}"/>
              </a:ext>
            </a:extLst>
          </p:cNvPr>
          <p:cNvSpPr>
            <a:spLocks noGrp="1" noChangeArrowheads="1"/>
          </p:cNvSpPr>
          <p:nvPr>
            <p:ph type="body" idx="4294967295"/>
          </p:nvPr>
        </p:nvSpPr>
        <p:spPr>
          <a:xfrm>
            <a:off x="643811" y="1357604"/>
            <a:ext cx="11140751" cy="2212975"/>
          </a:xfrm>
        </p:spPr>
        <p:txBody>
          <a:bodyPr/>
          <a:lstStyle/>
          <a:p>
            <a:pPr eaLnBrk="1" hangingPunct="1">
              <a:lnSpc>
                <a:spcPct val="90000"/>
              </a:lnSpc>
            </a:pPr>
            <a:r>
              <a:rPr lang="en-US" altLang="en-US" sz="2400" dirty="0"/>
              <a:t>The logical OR operator (</a:t>
            </a:r>
            <a:r>
              <a:rPr lang="en-US" altLang="en-US" sz="2400" dirty="0">
                <a:latin typeface="Courier New" panose="02070309020205020404" pitchFamily="49" charset="0"/>
              </a:rPr>
              <a:t>||</a:t>
            </a:r>
            <a:r>
              <a:rPr lang="en-US" altLang="en-US" sz="2400" dirty="0"/>
              <a:t>) takes two operands that must both be </a:t>
            </a:r>
            <a:r>
              <a:rPr lang="en-US" altLang="en-US" sz="2400" dirty="0">
                <a:latin typeface="Courier New" panose="02070309020205020404" pitchFamily="49" charset="0"/>
              </a:rPr>
              <a:t>boolean</a:t>
            </a:r>
            <a:r>
              <a:rPr lang="en-US" altLang="en-US" sz="2400" dirty="0"/>
              <a:t> expressions.</a:t>
            </a:r>
          </a:p>
          <a:p>
            <a:pPr eaLnBrk="1" hangingPunct="1">
              <a:lnSpc>
                <a:spcPct val="90000"/>
              </a:lnSpc>
            </a:pPr>
            <a:r>
              <a:rPr lang="en-US" altLang="en-US" sz="2400" dirty="0"/>
              <a:t>The resulting combined expression is false if (and </a:t>
            </a:r>
            <a:r>
              <a:rPr lang="en-US" altLang="en-US" sz="2400" i="1" dirty="0"/>
              <a:t>only</a:t>
            </a:r>
            <a:r>
              <a:rPr lang="en-US" altLang="en-US" sz="2400" dirty="0"/>
              <a:t> if) both operands are false.</a:t>
            </a:r>
          </a:p>
        </p:txBody>
      </p:sp>
      <p:graphicFrame>
        <p:nvGraphicFramePr>
          <p:cNvPr id="160772" name="Group 4">
            <a:extLst>
              <a:ext uri="{FF2B5EF4-FFF2-40B4-BE49-F238E27FC236}">
                <a16:creationId xmlns:a16="http://schemas.microsoft.com/office/drawing/2014/main" id="{39D91396-705A-4C13-8E77-EDB0C56C939E}"/>
              </a:ext>
            </a:extLst>
          </p:cNvPr>
          <p:cNvGraphicFramePr>
            <a:graphicFrameLocks noGrp="1"/>
          </p:cNvGraphicFramePr>
          <p:nvPr/>
        </p:nvGraphicFramePr>
        <p:xfrm>
          <a:off x="2286000" y="3962400"/>
          <a:ext cx="7772400" cy="1981200"/>
        </p:xfrm>
        <a:graphic>
          <a:graphicData uri="http://schemas.openxmlformats.org/drawingml/2006/table">
            <a:tbl>
              <a:tblPr/>
              <a:tblGrid>
                <a:gridCol w="1943100">
                  <a:extLst>
                    <a:ext uri="{9D8B030D-6E8A-4147-A177-3AD203B41FA5}">
                      <a16:colId xmlns:a16="http://schemas.microsoft.com/office/drawing/2014/main" val="20000"/>
                    </a:ext>
                  </a:extLst>
                </a:gridCol>
                <a:gridCol w="1714500">
                  <a:extLst>
                    <a:ext uri="{9D8B030D-6E8A-4147-A177-3AD203B41FA5}">
                      <a16:colId xmlns:a16="http://schemas.microsoft.com/office/drawing/2014/main" val="20001"/>
                    </a:ext>
                  </a:extLst>
                </a:gridCol>
                <a:gridCol w="4114800">
                  <a:extLst>
                    <a:ext uri="{9D8B030D-6E8A-4147-A177-3AD203B41FA5}">
                      <a16:colId xmlns:a16="http://schemas.microsoft.com/office/drawing/2014/main" val="20002"/>
                    </a:ext>
                  </a:extLst>
                </a:gridCol>
              </a:tblGrid>
              <a:tr h="3762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Times New Roman" pitchFamily="1" charset="0"/>
                        </a:rPr>
                        <a:t>Expression 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bg1"/>
                          </a:solidFill>
                          <a:effectLst/>
                          <a:latin typeface="Times New Roman" pitchFamily="1" charset="0"/>
                        </a:rPr>
                        <a:t>Expression 2</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Times New Roman" pitchFamily="1" charset="0"/>
                        </a:rPr>
                        <a:t>Expression1 || Expression2</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3762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 charset="0"/>
                        </a:rPr>
                        <a:t>true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 charset="0"/>
                        </a:rPr>
                        <a:t>true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46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 charset="0"/>
                        </a:rPr>
                        <a:t>false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 charset="0"/>
                        </a:rPr>
                        <a:t>true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62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 charset="0"/>
                        </a:rPr>
                        <a:t>false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 charset="0"/>
                        </a:rPr>
                        <a:t>false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 charset="0"/>
                        </a:rPr>
                        <a:t>false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62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 charset="0"/>
                        </a:rPr>
                        <a:t>true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 charset="0"/>
                        </a:rPr>
                        <a:t>true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 charset="0"/>
                        </a:rPr>
                        <a:t>true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6137677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4CCDB769-6F53-4550-A376-2D037A8AAFB8}"/>
              </a:ext>
            </a:extLst>
          </p:cNvPr>
          <p:cNvSpPr>
            <a:spLocks noGrp="1" noChangeArrowheads="1"/>
          </p:cNvSpPr>
          <p:nvPr>
            <p:ph type="title" idx="4294967295"/>
          </p:nvPr>
        </p:nvSpPr>
        <p:spPr>
          <a:xfrm>
            <a:off x="485192" y="-271463"/>
            <a:ext cx="10515600" cy="1325563"/>
          </a:xfrm>
        </p:spPr>
        <p:txBody>
          <a:bodyPr/>
          <a:lstStyle/>
          <a:p>
            <a:pPr eaLnBrk="1" hangingPunct="1"/>
            <a:r>
              <a:rPr lang="en-US" altLang="en-US" dirty="0"/>
              <a:t>The </a:t>
            </a:r>
            <a:r>
              <a:rPr lang="en-US" altLang="en-US" dirty="0">
                <a:latin typeface="Courier New" panose="02070309020205020404" pitchFamily="49" charset="0"/>
              </a:rPr>
              <a:t>!</a:t>
            </a:r>
            <a:r>
              <a:rPr lang="en-US" altLang="en-US" dirty="0"/>
              <a:t> Operator</a:t>
            </a:r>
          </a:p>
        </p:txBody>
      </p:sp>
      <p:sp>
        <p:nvSpPr>
          <p:cNvPr id="32771" name="Rectangle 3">
            <a:extLst>
              <a:ext uri="{FF2B5EF4-FFF2-40B4-BE49-F238E27FC236}">
                <a16:creationId xmlns:a16="http://schemas.microsoft.com/office/drawing/2014/main" id="{DA4BFBC7-7775-4CD9-8840-9A863EDC687E}"/>
              </a:ext>
            </a:extLst>
          </p:cNvPr>
          <p:cNvSpPr>
            <a:spLocks noGrp="1" noChangeArrowheads="1"/>
          </p:cNvSpPr>
          <p:nvPr>
            <p:ph type="body" idx="4294967295"/>
          </p:nvPr>
        </p:nvSpPr>
        <p:spPr>
          <a:xfrm>
            <a:off x="1035698" y="1348273"/>
            <a:ext cx="8294688" cy="2654300"/>
          </a:xfrm>
        </p:spPr>
        <p:txBody>
          <a:bodyPr>
            <a:normAutofit fontScale="92500" lnSpcReduction="20000"/>
          </a:bodyPr>
          <a:lstStyle/>
          <a:p>
            <a:pPr eaLnBrk="1" hangingPunct="1">
              <a:lnSpc>
                <a:spcPct val="90000"/>
              </a:lnSpc>
              <a:defRPr/>
            </a:pPr>
            <a:r>
              <a:rPr lang="en-US" altLang="en-US" sz="2400" dirty="0"/>
              <a:t>The </a:t>
            </a:r>
            <a:r>
              <a:rPr lang="en-US" altLang="en-US" sz="2400" dirty="0">
                <a:latin typeface="Courier New" panose="02070309020205020404" pitchFamily="49" charset="0"/>
              </a:rPr>
              <a:t>!</a:t>
            </a:r>
            <a:r>
              <a:rPr lang="en-US" altLang="en-US" sz="2400" dirty="0"/>
              <a:t> operator performs a logical NOT operation.</a:t>
            </a:r>
          </a:p>
          <a:p>
            <a:pPr eaLnBrk="1" hangingPunct="1">
              <a:lnSpc>
                <a:spcPct val="90000"/>
              </a:lnSpc>
              <a:defRPr/>
            </a:pPr>
            <a:r>
              <a:rPr lang="en-US" altLang="en-US" sz="2400" dirty="0"/>
              <a:t>If an </a:t>
            </a:r>
            <a:r>
              <a:rPr lang="en-US" altLang="en-US" sz="2400" i="1" dirty="0">
                <a:latin typeface="Courier New" panose="02070309020205020404" pitchFamily="49" charset="0"/>
              </a:rPr>
              <a:t>expression</a:t>
            </a:r>
            <a:r>
              <a:rPr lang="en-US" altLang="en-US" sz="2400" dirty="0"/>
              <a:t> is true, </a:t>
            </a:r>
            <a:r>
              <a:rPr lang="en-US" altLang="en-US" sz="2400" dirty="0">
                <a:latin typeface="Courier New" panose="02070309020205020404" pitchFamily="49" charset="0"/>
              </a:rPr>
              <a:t>!</a:t>
            </a:r>
            <a:r>
              <a:rPr lang="en-US" altLang="en-US" sz="2400" i="1" dirty="0">
                <a:latin typeface="Courier New" panose="02070309020205020404" pitchFamily="49" charset="0"/>
              </a:rPr>
              <a:t>expression</a:t>
            </a:r>
            <a:r>
              <a:rPr lang="en-US" altLang="en-US" sz="2400" dirty="0"/>
              <a:t> will be false.</a:t>
            </a:r>
          </a:p>
          <a:p>
            <a:pPr eaLnBrk="1" hangingPunct="1">
              <a:lnSpc>
                <a:spcPct val="90000"/>
              </a:lnSpc>
              <a:defRPr/>
            </a:pPr>
            <a:endParaRPr lang="en-US" altLang="en-US" sz="2400" dirty="0"/>
          </a:p>
          <a:p>
            <a:pPr marL="457200" lvl="1" indent="0">
              <a:buNone/>
              <a:defRPr/>
            </a:pPr>
            <a:r>
              <a:rPr lang="en-US" altLang="en-US" sz="1600" b="1" dirty="0">
                <a:latin typeface="Courier New" panose="02070309020205020404" pitchFamily="49" charset="0"/>
              </a:rPr>
              <a:t>if (!(temperature &gt; 100))</a:t>
            </a:r>
          </a:p>
          <a:p>
            <a:pPr marL="457200" lvl="1" indent="0">
              <a:buNone/>
              <a:defRPr/>
            </a:pPr>
            <a:r>
              <a:rPr lang="en-US" altLang="en-US" sz="1600" b="1" dirty="0">
                <a:latin typeface="Courier New" panose="02070309020205020404" pitchFamily="49" charset="0"/>
              </a:rPr>
              <a:t>    System.out.println("Below the maximum temperature.");</a:t>
            </a:r>
          </a:p>
          <a:p>
            <a:pPr lvl="1" eaLnBrk="1" hangingPunct="1">
              <a:lnSpc>
                <a:spcPct val="90000"/>
              </a:lnSpc>
              <a:buFont typeface="Arial" panose="020B0604020202020204" pitchFamily="34" charset="0"/>
              <a:buChar char="•"/>
              <a:defRPr/>
            </a:pPr>
            <a:endParaRPr lang="en-US" altLang="en-US" sz="1600" b="1" dirty="0">
              <a:latin typeface="Courier New" panose="02070309020205020404" pitchFamily="49" charset="0"/>
            </a:endParaRPr>
          </a:p>
          <a:p>
            <a:pPr eaLnBrk="1" hangingPunct="1">
              <a:lnSpc>
                <a:spcPct val="90000"/>
              </a:lnSpc>
              <a:defRPr/>
            </a:pPr>
            <a:r>
              <a:rPr lang="en-US" altLang="en-US" sz="2400" dirty="0"/>
              <a:t>If </a:t>
            </a:r>
            <a:r>
              <a:rPr lang="en-US" altLang="en-US" sz="2400" dirty="0">
                <a:latin typeface="Courier New" panose="02070309020205020404" pitchFamily="49" charset="0"/>
              </a:rPr>
              <a:t>temperature &gt; 100</a:t>
            </a:r>
            <a:r>
              <a:rPr lang="en-US" altLang="en-US" sz="2400" dirty="0"/>
              <a:t> evaluates to false, then the output statement will be run.</a:t>
            </a:r>
          </a:p>
          <a:p>
            <a:pPr eaLnBrk="1" hangingPunct="1">
              <a:lnSpc>
                <a:spcPct val="90000"/>
              </a:lnSpc>
              <a:defRPr/>
            </a:pPr>
            <a:endParaRPr lang="en-US" altLang="en-US" dirty="0"/>
          </a:p>
        </p:txBody>
      </p:sp>
      <p:graphicFrame>
        <p:nvGraphicFramePr>
          <p:cNvPr id="161824" name="Group 32">
            <a:extLst>
              <a:ext uri="{FF2B5EF4-FFF2-40B4-BE49-F238E27FC236}">
                <a16:creationId xmlns:a16="http://schemas.microsoft.com/office/drawing/2014/main" id="{55AF02B6-DF7A-4489-930D-ED89E2133F48}"/>
              </a:ext>
            </a:extLst>
          </p:cNvPr>
          <p:cNvGraphicFramePr>
            <a:graphicFrameLocks noGrp="1"/>
          </p:cNvGraphicFramePr>
          <p:nvPr/>
        </p:nvGraphicFramePr>
        <p:xfrm>
          <a:off x="2971800" y="4800600"/>
          <a:ext cx="6057900" cy="1189038"/>
        </p:xfrm>
        <a:graphic>
          <a:graphicData uri="http://schemas.openxmlformats.org/drawingml/2006/table">
            <a:tbl>
              <a:tblPr/>
              <a:tblGrid>
                <a:gridCol w="19431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9634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Times New Roman" pitchFamily="1" charset="0"/>
                        </a:rPr>
                        <a:t>Expression 1</a:t>
                      </a:r>
                    </a:p>
                  </a:txBody>
                  <a:tcPr marT="45732" marB="45732"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Times New Roman" pitchFamily="1" charset="0"/>
                        </a:rPr>
                        <a:t>!Expression1</a:t>
                      </a:r>
                    </a:p>
                  </a:txBody>
                  <a:tcPr marT="45732" marB="45732"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3963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 charset="0"/>
                        </a:rPr>
                        <a:t>true</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 charset="0"/>
                        </a:rPr>
                        <a:t>false</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3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 charset="0"/>
                        </a:rPr>
                        <a:t>false</a:t>
                      </a: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 charset="0"/>
                        </a:rPr>
                        <a:t>true</a:t>
                      </a: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98562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DEA191D3-48C7-48CA-B1BF-38C8F0D9B587}"/>
              </a:ext>
            </a:extLst>
          </p:cNvPr>
          <p:cNvSpPr>
            <a:spLocks noGrp="1" noChangeArrowheads="1"/>
          </p:cNvSpPr>
          <p:nvPr>
            <p:ph type="title" idx="4294967295"/>
          </p:nvPr>
        </p:nvSpPr>
        <p:spPr>
          <a:xfrm>
            <a:off x="838200" y="-53182"/>
            <a:ext cx="10515600" cy="1325563"/>
          </a:xfrm>
        </p:spPr>
        <p:txBody>
          <a:bodyPr/>
          <a:lstStyle/>
          <a:p>
            <a:pPr eaLnBrk="1" hangingPunct="1"/>
            <a:r>
              <a:rPr lang="en-US" altLang="en-US" dirty="0"/>
              <a:t>Short Circuiting</a:t>
            </a:r>
          </a:p>
        </p:txBody>
      </p:sp>
      <p:sp>
        <p:nvSpPr>
          <p:cNvPr id="33795" name="Rectangle 4">
            <a:extLst>
              <a:ext uri="{FF2B5EF4-FFF2-40B4-BE49-F238E27FC236}">
                <a16:creationId xmlns:a16="http://schemas.microsoft.com/office/drawing/2014/main" id="{BACA4DC4-3748-4C3F-822E-1C882DC774FA}"/>
              </a:ext>
            </a:extLst>
          </p:cNvPr>
          <p:cNvSpPr>
            <a:spLocks noGrp="1" noChangeArrowheads="1"/>
          </p:cNvSpPr>
          <p:nvPr>
            <p:ph type="body" idx="4294967295"/>
          </p:nvPr>
        </p:nvSpPr>
        <p:spPr>
          <a:xfrm>
            <a:off x="1203649" y="1662404"/>
            <a:ext cx="7772400" cy="4800600"/>
          </a:xfrm>
          <a:noFill/>
        </p:spPr>
        <p:txBody>
          <a:bodyPr/>
          <a:lstStyle/>
          <a:p>
            <a:pPr eaLnBrk="1" hangingPunct="1"/>
            <a:r>
              <a:rPr lang="en-US" altLang="en-US" dirty="0"/>
              <a:t>Logical AND and logical OR operations perform </a:t>
            </a:r>
            <a:r>
              <a:rPr lang="en-US" altLang="en-US" i="1" dirty="0"/>
              <a:t>short-circuit evaluation</a:t>
            </a:r>
            <a:r>
              <a:rPr lang="en-US" altLang="en-US" dirty="0"/>
              <a:t> of expressions.</a:t>
            </a:r>
          </a:p>
          <a:p>
            <a:pPr eaLnBrk="1" hangingPunct="1"/>
            <a:r>
              <a:rPr lang="en-US" altLang="en-US" dirty="0"/>
              <a:t>Logical AND will evaluate to false as soon as it sees that one of its operands is a false expression.</a:t>
            </a:r>
          </a:p>
          <a:p>
            <a:pPr eaLnBrk="1" hangingPunct="1"/>
            <a:r>
              <a:rPr lang="en-US" altLang="en-US" dirty="0"/>
              <a:t>Logical OR will evaluate to true as soon as it sees that one of its operands is a true expression.</a:t>
            </a:r>
          </a:p>
          <a:p>
            <a:pPr eaLnBrk="1" hangingPunct="1"/>
            <a:endParaRPr lang="en-US" altLang="en-US" dirty="0"/>
          </a:p>
          <a:p>
            <a:pPr eaLnBrk="1" hangingPunct="1"/>
            <a:r>
              <a:rPr lang="en-US" altLang="en-US" sz="1600" b="1" dirty="0">
                <a:latin typeface="Consolas" panose="020B0609020204030204" pitchFamily="49" charset="0"/>
              </a:rPr>
              <a:t>if (x &gt; 10 &amp;&amp; x &lt; 20)</a:t>
            </a:r>
          </a:p>
          <a:p>
            <a:pPr eaLnBrk="1" hangingPunct="1"/>
            <a:endParaRPr lang="en-US" altLang="en-US" sz="1600" b="1" dirty="0">
              <a:latin typeface="Consolas" panose="020B0609020204030204" pitchFamily="49" charset="0"/>
            </a:endParaRPr>
          </a:p>
          <a:p>
            <a:pPr eaLnBrk="1" hangingPunct="1"/>
            <a:r>
              <a:rPr lang="en-US" altLang="en-US" sz="1600" b="1" dirty="0">
                <a:latin typeface="Consolas" panose="020B0609020204030204" pitchFamily="49" charset="0"/>
              </a:rPr>
              <a:t>if (x &gt; 10 || x &lt; 20)</a:t>
            </a:r>
          </a:p>
        </p:txBody>
      </p:sp>
    </p:spTree>
    <p:extLst>
      <p:ext uri="{BB962C8B-B14F-4D97-AF65-F5344CB8AC3E}">
        <p14:creationId xmlns:p14="http://schemas.microsoft.com/office/powerpoint/2010/main" val="21833221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FEEC461E-C35F-425B-A49D-F3000963854B}"/>
              </a:ext>
            </a:extLst>
          </p:cNvPr>
          <p:cNvSpPr>
            <a:spLocks noGrp="1" noChangeArrowheads="1"/>
          </p:cNvSpPr>
          <p:nvPr>
            <p:ph type="title" idx="4294967295"/>
          </p:nvPr>
        </p:nvSpPr>
        <p:spPr>
          <a:xfrm>
            <a:off x="1184988" y="159852"/>
            <a:ext cx="10515600" cy="1325563"/>
          </a:xfrm>
        </p:spPr>
        <p:txBody>
          <a:bodyPr/>
          <a:lstStyle/>
          <a:p>
            <a:pPr eaLnBrk="1" hangingPunct="1"/>
            <a:r>
              <a:rPr lang="en-US" altLang="en-US" dirty="0"/>
              <a:t>Order of Precedence</a:t>
            </a:r>
          </a:p>
        </p:txBody>
      </p:sp>
      <p:sp>
        <p:nvSpPr>
          <p:cNvPr id="34819" name="Rectangle 3">
            <a:extLst>
              <a:ext uri="{FF2B5EF4-FFF2-40B4-BE49-F238E27FC236}">
                <a16:creationId xmlns:a16="http://schemas.microsoft.com/office/drawing/2014/main" id="{CF1A8CDD-FEB1-4C72-B6AC-3E7B4357B902}"/>
              </a:ext>
            </a:extLst>
          </p:cNvPr>
          <p:cNvSpPr>
            <a:spLocks noGrp="1" noChangeArrowheads="1"/>
          </p:cNvSpPr>
          <p:nvPr>
            <p:ph type="body" idx="4294967295"/>
          </p:nvPr>
        </p:nvSpPr>
        <p:spPr>
          <a:xfrm>
            <a:off x="838200" y="1629682"/>
            <a:ext cx="10515600" cy="4351338"/>
          </a:xfrm>
        </p:spPr>
        <p:txBody>
          <a:bodyPr/>
          <a:lstStyle/>
          <a:p>
            <a:pPr eaLnBrk="1" hangingPunct="1"/>
            <a:r>
              <a:rPr lang="en-US" altLang="en-US" dirty="0"/>
              <a:t>The </a:t>
            </a:r>
            <a:r>
              <a:rPr lang="en-US" altLang="en-US" dirty="0">
                <a:latin typeface="Courier New" panose="02070309020205020404" pitchFamily="49" charset="0"/>
              </a:rPr>
              <a:t>!</a:t>
            </a:r>
            <a:r>
              <a:rPr lang="en-US" altLang="en-US" dirty="0"/>
              <a:t> operator has a higher order of precedence than the </a:t>
            </a:r>
            <a:r>
              <a:rPr lang="en-US" altLang="en-US" dirty="0">
                <a:latin typeface="Courier New" panose="02070309020205020404" pitchFamily="49" charset="0"/>
              </a:rPr>
              <a:t>&amp;&amp;</a:t>
            </a:r>
            <a:r>
              <a:rPr lang="en-US" altLang="en-US" dirty="0"/>
              <a:t> and </a:t>
            </a:r>
            <a:r>
              <a:rPr lang="en-US" altLang="en-US" dirty="0">
                <a:latin typeface="Courier New" panose="02070309020205020404" pitchFamily="49" charset="0"/>
              </a:rPr>
              <a:t>||</a:t>
            </a:r>
            <a:r>
              <a:rPr lang="en-US" altLang="en-US" dirty="0"/>
              <a:t> operators.</a:t>
            </a:r>
          </a:p>
          <a:p>
            <a:pPr eaLnBrk="1" hangingPunct="1"/>
            <a:r>
              <a:rPr lang="en-US" altLang="en-US" dirty="0"/>
              <a:t>The </a:t>
            </a:r>
            <a:r>
              <a:rPr lang="en-US" altLang="en-US" dirty="0">
                <a:latin typeface="Courier New" panose="02070309020205020404" pitchFamily="49" charset="0"/>
              </a:rPr>
              <a:t>&amp;&amp;</a:t>
            </a:r>
            <a:r>
              <a:rPr lang="en-US" altLang="en-US" dirty="0"/>
              <a:t> and </a:t>
            </a:r>
            <a:r>
              <a:rPr lang="en-US" altLang="en-US" dirty="0">
                <a:latin typeface="Courier New" panose="02070309020205020404" pitchFamily="49" charset="0"/>
              </a:rPr>
              <a:t>||</a:t>
            </a:r>
            <a:r>
              <a:rPr lang="en-US" altLang="en-US" dirty="0"/>
              <a:t> operators have a lower precedence than relational operators like </a:t>
            </a:r>
            <a:r>
              <a:rPr lang="en-US" altLang="en-US" dirty="0">
                <a:latin typeface="Courier New" panose="02070309020205020404" pitchFamily="49" charset="0"/>
              </a:rPr>
              <a:t>&lt;</a:t>
            </a:r>
            <a:r>
              <a:rPr lang="en-US" altLang="en-US" dirty="0"/>
              <a:t> and </a:t>
            </a:r>
            <a:r>
              <a:rPr lang="en-US" altLang="en-US" dirty="0">
                <a:latin typeface="Courier New" panose="02070309020205020404" pitchFamily="49" charset="0"/>
              </a:rPr>
              <a:t>&gt;</a:t>
            </a:r>
            <a:r>
              <a:rPr lang="en-US" altLang="en-US" dirty="0"/>
              <a:t>.</a:t>
            </a:r>
          </a:p>
          <a:p>
            <a:pPr eaLnBrk="1" hangingPunct="1"/>
            <a:r>
              <a:rPr lang="en-US" altLang="en-US" dirty="0"/>
              <a:t>Parenthesis can be used to force the precedence to be changed.</a:t>
            </a:r>
          </a:p>
          <a:p>
            <a:pPr eaLnBrk="1" hangingPunct="1"/>
            <a:endParaRPr lang="en-US" altLang="en-US" dirty="0"/>
          </a:p>
          <a:p>
            <a:pPr eaLnBrk="1" hangingPunct="1"/>
            <a:r>
              <a:rPr lang="en-US" altLang="en-US" sz="1600" b="1" dirty="0">
                <a:latin typeface="Consolas" panose="020B0609020204030204" pitchFamily="49" charset="0"/>
              </a:rPr>
              <a:t>if (!x &amp;&amp; y &gt; 0 || z == 100)</a:t>
            </a:r>
          </a:p>
          <a:p>
            <a:pPr eaLnBrk="1" hangingPunct="1"/>
            <a:endParaRPr lang="en-US" altLang="en-US" sz="1600" b="1" dirty="0">
              <a:latin typeface="Consolas" panose="020B0609020204030204" pitchFamily="49" charset="0"/>
            </a:endParaRPr>
          </a:p>
          <a:p>
            <a:pPr eaLnBrk="1" hangingPunct="1"/>
            <a:r>
              <a:rPr lang="en-US" altLang="en-US" sz="1600" b="1" dirty="0">
                <a:latin typeface="Consolas" panose="020B0609020204030204" pitchFamily="49" charset="0"/>
              </a:rPr>
              <a:t>if (z == 100 &amp;&amp; !x || y &gt; 0)</a:t>
            </a:r>
          </a:p>
        </p:txBody>
      </p:sp>
    </p:spTree>
    <p:extLst>
      <p:ext uri="{BB962C8B-B14F-4D97-AF65-F5344CB8AC3E}">
        <p14:creationId xmlns:p14="http://schemas.microsoft.com/office/powerpoint/2010/main" val="14779130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77FBA70B-AB50-4606-9B18-95712E5467EC}"/>
              </a:ext>
            </a:extLst>
          </p:cNvPr>
          <p:cNvSpPr>
            <a:spLocks noGrp="1" noChangeArrowheads="1"/>
          </p:cNvSpPr>
          <p:nvPr>
            <p:ph type="title" idx="4294967295"/>
          </p:nvPr>
        </p:nvSpPr>
        <p:spPr>
          <a:xfrm>
            <a:off x="587828" y="-362662"/>
            <a:ext cx="10515600" cy="1325563"/>
          </a:xfrm>
        </p:spPr>
        <p:txBody>
          <a:bodyPr/>
          <a:lstStyle/>
          <a:p>
            <a:pPr eaLnBrk="1" hangingPunct="1"/>
            <a:r>
              <a:rPr lang="en-US" altLang="en-US" dirty="0"/>
              <a:t>Order of Precedence</a:t>
            </a:r>
          </a:p>
        </p:txBody>
      </p:sp>
      <p:graphicFrame>
        <p:nvGraphicFramePr>
          <p:cNvPr id="201789" name="Group 61">
            <a:extLst>
              <a:ext uri="{FF2B5EF4-FFF2-40B4-BE49-F238E27FC236}">
                <a16:creationId xmlns:a16="http://schemas.microsoft.com/office/drawing/2014/main" id="{8D6A8108-64BC-46E8-A920-C53B38C9CE41}"/>
              </a:ext>
            </a:extLst>
          </p:cNvPr>
          <p:cNvGraphicFramePr>
            <a:graphicFrameLocks noGrp="1"/>
          </p:cNvGraphicFramePr>
          <p:nvPr/>
        </p:nvGraphicFramePr>
        <p:xfrm>
          <a:off x="2209800" y="1397001"/>
          <a:ext cx="7772400" cy="4416427"/>
        </p:xfrm>
        <a:graphic>
          <a:graphicData uri="http://schemas.openxmlformats.org/drawingml/2006/table">
            <a:tbl>
              <a:tblPr/>
              <a:tblGrid>
                <a:gridCol w="17526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3962400">
                  <a:extLst>
                    <a:ext uri="{9D8B030D-6E8A-4147-A177-3AD203B41FA5}">
                      <a16:colId xmlns:a16="http://schemas.microsoft.com/office/drawing/2014/main" val="20002"/>
                    </a:ext>
                  </a:extLst>
                </a:gridCol>
              </a:tblGrid>
              <a:tr h="7010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Times New Roman" pitchFamily="1" charset="0"/>
                        </a:rPr>
                        <a:t>Order of Precedence</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bg1"/>
                          </a:solidFill>
                          <a:effectLst/>
                          <a:latin typeface="Times New Roman" pitchFamily="1" charset="0"/>
                        </a:rPr>
                        <a:t>Operators</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bg1"/>
                          </a:solidFill>
                          <a:effectLst/>
                          <a:latin typeface="Times New Roman" pitchFamily="1" charset="0"/>
                        </a:rPr>
                        <a:t>Description</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4524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 charset="0"/>
                        </a:rPr>
                        <a:t>(unary negation) </a:t>
                      </a:r>
                      <a:r>
                        <a:rPr kumimoji="0" lang="en-US" sz="1800" b="1" i="0" u="none" strike="noStrike" cap="none" normalizeH="0" baseline="0">
                          <a:ln>
                            <a:noFill/>
                          </a:ln>
                          <a:solidFill>
                            <a:schemeClr val="tx1"/>
                          </a:solidFill>
                          <a:effectLst/>
                          <a:latin typeface="Courier New" pitchFamily="1"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 charset="0"/>
                        </a:rPr>
                        <a:t>Unary negation, logical NOT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52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 charset="0"/>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1" charset="0"/>
                        </a:rPr>
                        <a:t>* /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 charset="0"/>
                        </a:rPr>
                        <a:t>Multiplication, Division, Modulus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84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1" charset="0"/>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 charset="0"/>
                        </a:rPr>
                        <a:t>Addition, Subtraction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4008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 charset="0"/>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1" charset="0"/>
                        </a:rPr>
                        <a:t>&lt; &gt; &lt;= &gt;=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 charset="0"/>
                        </a:rPr>
                        <a:t>Less-than, Greater-than, Less-than or equal to, Greater-than or equal to</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8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 charset="0"/>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1" charset="0"/>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 charset="0"/>
                        </a:rPr>
                        <a:t>Is equal to, Is not equal to</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52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 charset="0"/>
                        </a:rPr>
                        <a:t>6</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1" charset="0"/>
                        </a:rPr>
                        <a:t>&amp;&amp;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 charset="0"/>
                        </a:rPr>
                        <a:t>Logical AND</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68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 charset="0"/>
                        </a:rPr>
                        <a:t>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1"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 charset="0"/>
                        </a:rPr>
                        <a:t>Logical NOT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64008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 charset="0"/>
                        </a:rPr>
                        <a:t>8</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1" charset="0"/>
                        </a:rPr>
                        <a:t>= +=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Courier New" pitchFamily="1" charset="0"/>
                        </a:rPr>
                        <a:t>*= /=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 charset="0"/>
                        </a:rPr>
                        <a:t>Assignment and combined assignment operators.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3158010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5D2998D3-FBF0-49BB-9F60-10141D580A8A}"/>
              </a:ext>
            </a:extLst>
          </p:cNvPr>
          <p:cNvSpPr>
            <a:spLocks noGrp="1" noChangeArrowheads="1"/>
          </p:cNvSpPr>
          <p:nvPr>
            <p:ph type="title" idx="4294967295"/>
          </p:nvPr>
        </p:nvSpPr>
        <p:spPr>
          <a:xfrm>
            <a:off x="373225" y="-222704"/>
            <a:ext cx="10515600" cy="1325563"/>
          </a:xfrm>
        </p:spPr>
        <p:txBody>
          <a:bodyPr/>
          <a:lstStyle/>
          <a:p>
            <a:pPr eaLnBrk="1" hangingPunct="1"/>
            <a:r>
              <a:rPr lang="en-US" altLang="en-US" dirty="0"/>
              <a:t>Comparing </a:t>
            </a:r>
            <a:r>
              <a:rPr lang="en-US" altLang="en-US" dirty="0">
                <a:latin typeface="Courier New" panose="02070309020205020404" pitchFamily="49" charset="0"/>
              </a:rPr>
              <a:t>String</a:t>
            </a:r>
            <a:r>
              <a:rPr lang="en-US" altLang="en-US" dirty="0"/>
              <a:t> Objects</a:t>
            </a:r>
          </a:p>
        </p:txBody>
      </p:sp>
      <p:sp>
        <p:nvSpPr>
          <p:cNvPr id="36867" name="Rectangle 3">
            <a:extLst>
              <a:ext uri="{FF2B5EF4-FFF2-40B4-BE49-F238E27FC236}">
                <a16:creationId xmlns:a16="http://schemas.microsoft.com/office/drawing/2014/main" id="{8DA8E8AE-488B-426A-9DD1-BFE2C6427673}"/>
              </a:ext>
            </a:extLst>
          </p:cNvPr>
          <p:cNvSpPr>
            <a:spLocks noGrp="1" noChangeArrowheads="1"/>
          </p:cNvSpPr>
          <p:nvPr>
            <p:ph type="body" idx="4294967295"/>
          </p:nvPr>
        </p:nvSpPr>
        <p:spPr>
          <a:xfrm>
            <a:off x="494522" y="1452400"/>
            <a:ext cx="10515600" cy="4351338"/>
          </a:xfrm>
        </p:spPr>
        <p:txBody>
          <a:bodyPr/>
          <a:lstStyle/>
          <a:p>
            <a:pPr eaLnBrk="1" hangingPunct="1"/>
            <a:r>
              <a:rPr lang="en-US" altLang="en-US" dirty="0"/>
              <a:t>In most cases, you cannot use the relational operators to compare two </a:t>
            </a:r>
            <a:r>
              <a:rPr lang="en-US" altLang="en-US" dirty="0">
                <a:latin typeface="Courier New" panose="02070309020205020404" pitchFamily="49" charset="0"/>
              </a:rPr>
              <a:t>String</a:t>
            </a:r>
            <a:r>
              <a:rPr lang="en-US" altLang="en-US" dirty="0"/>
              <a:t> objects.</a:t>
            </a:r>
          </a:p>
          <a:p>
            <a:pPr eaLnBrk="1" hangingPunct="1"/>
            <a:r>
              <a:rPr lang="en-US" altLang="en-US" dirty="0"/>
              <a:t>Reference variables contain the address of the object they represent.</a:t>
            </a:r>
          </a:p>
          <a:p>
            <a:pPr eaLnBrk="1" hangingPunct="1"/>
            <a:r>
              <a:rPr lang="en-US" altLang="en-US" dirty="0"/>
              <a:t>Unless the references point to the same object, the relational operators will not return true.</a:t>
            </a:r>
          </a:p>
          <a:p>
            <a:pPr eaLnBrk="1" hangingPunct="1"/>
            <a:endParaRPr lang="en-US" altLang="en-US" dirty="0"/>
          </a:p>
          <a:p>
            <a:pPr eaLnBrk="1" hangingPunct="1"/>
            <a:r>
              <a:rPr lang="en-US" altLang="en-US" sz="1600" b="1" dirty="0">
                <a:latin typeface="Consolas" panose="020B0609020204030204" pitchFamily="49" charset="0"/>
              </a:rPr>
              <a:t>String s1 = “hello”;</a:t>
            </a:r>
            <a:br>
              <a:rPr lang="en-US" altLang="en-US" sz="1600" b="1" dirty="0">
                <a:latin typeface="Consolas" panose="020B0609020204030204" pitchFamily="49" charset="0"/>
              </a:rPr>
            </a:br>
            <a:r>
              <a:rPr lang="en-US" altLang="en-US" sz="1600" b="1" dirty="0">
                <a:latin typeface="Consolas" panose="020B0609020204030204" pitchFamily="49" charset="0"/>
              </a:rPr>
              <a:t>String s2 = “Hello”;</a:t>
            </a:r>
          </a:p>
          <a:p>
            <a:pPr eaLnBrk="1" hangingPunct="1"/>
            <a:r>
              <a:rPr lang="en-US" altLang="en-US" sz="1600" b="1" dirty="0">
                <a:latin typeface="Consolas" panose="020B0609020204030204" pitchFamily="49" charset="0"/>
              </a:rPr>
              <a:t>if (s1 == s2)    //NO!</a:t>
            </a:r>
          </a:p>
          <a:p>
            <a:pPr eaLnBrk="1" hangingPunct="1"/>
            <a:endParaRPr lang="en-US" altLang="en-US" sz="1600" b="1" dirty="0">
              <a:latin typeface="Consolas" panose="020B0609020204030204" pitchFamily="49" charset="0"/>
            </a:endParaRPr>
          </a:p>
          <a:p>
            <a:pPr eaLnBrk="1" hangingPunct="1"/>
            <a:r>
              <a:rPr lang="en-US" altLang="en-US" sz="1600" b="1" dirty="0">
                <a:latin typeface="Consolas" panose="020B0609020204030204" pitchFamily="49" charset="0"/>
              </a:rPr>
              <a:t>if (s1.equals(s2))    //Yes!</a:t>
            </a:r>
          </a:p>
        </p:txBody>
      </p:sp>
    </p:spTree>
    <p:extLst>
      <p:ext uri="{BB962C8B-B14F-4D97-AF65-F5344CB8AC3E}">
        <p14:creationId xmlns:p14="http://schemas.microsoft.com/office/powerpoint/2010/main" val="42371636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5EDC2EB9-037F-4A86-8917-B3547BD92143}"/>
              </a:ext>
            </a:extLst>
          </p:cNvPr>
          <p:cNvSpPr>
            <a:spLocks noGrp="1" noChangeArrowheads="1"/>
          </p:cNvSpPr>
          <p:nvPr>
            <p:ph type="title" idx="4294967295"/>
          </p:nvPr>
        </p:nvSpPr>
        <p:spPr>
          <a:xfrm>
            <a:off x="429208" y="-110736"/>
            <a:ext cx="10515600" cy="1325563"/>
          </a:xfrm>
        </p:spPr>
        <p:txBody>
          <a:bodyPr/>
          <a:lstStyle/>
          <a:p>
            <a:pPr eaLnBrk="1" hangingPunct="1"/>
            <a:r>
              <a:rPr lang="en-US" altLang="en-US" dirty="0"/>
              <a:t>The Conditional Operator</a:t>
            </a:r>
          </a:p>
        </p:txBody>
      </p:sp>
      <p:sp>
        <p:nvSpPr>
          <p:cNvPr id="39939" name="Rectangle 3">
            <a:extLst>
              <a:ext uri="{FF2B5EF4-FFF2-40B4-BE49-F238E27FC236}">
                <a16:creationId xmlns:a16="http://schemas.microsoft.com/office/drawing/2014/main" id="{2BC05582-FCF2-4E08-B544-7434D294C49D}"/>
              </a:ext>
            </a:extLst>
          </p:cNvPr>
          <p:cNvSpPr>
            <a:spLocks noGrp="1" noChangeArrowheads="1"/>
          </p:cNvSpPr>
          <p:nvPr>
            <p:ph type="body" idx="4294967295"/>
          </p:nvPr>
        </p:nvSpPr>
        <p:spPr>
          <a:xfrm>
            <a:off x="643812" y="1368425"/>
            <a:ext cx="10515600" cy="4351338"/>
          </a:xfrm>
        </p:spPr>
        <p:txBody>
          <a:bodyPr/>
          <a:lstStyle/>
          <a:p>
            <a:pPr eaLnBrk="1" hangingPunct="1">
              <a:lnSpc>
                <a:spcPct val="90000"/>
              </a:lnSpc>
              <a:defRPr/>
            </a:pPr>
            <a:r>
              <a:rPr lang="en-US" altLang="en-US" dirty="0"/>
              <a:t>The </a:t>
            </a:r>
            <a:r>
              <a:rPr lang="en-US" altLang="en-US" i="1" dirty="0"/>
              <a:t>conditional operator</a:t>
            </a:r>
            <a:r>
              <a:rPr lang="en-US" altLang="en-US" dirty="0"/>
              <a:t> is a ternary (three operand) operator.</a:t>
            </a:r>
          </a:p>
          <a:p>
            <a:pPr eaLnBrk="1" hangingPunct="1">
              <a:lnSpc>
                <a:spcPct val="90000"/>
              </a:lnSpc>
              <a:defRPr/>
            </a:pPr>
            <a:r>
              <a:rPr lang="en-US" altLang="en-US" dirty="0"/>
              <a:t>You can use the conditional operator to write a simple statement that works like an </a:t>
            </a:r>
            <a:r>
              <a:rPr lang="en-US" altLang="en-US" dirty="0">
                <a:latin typeface="Courier New" panose="02070309020205020404" pitchFamily="49" charset="0"/>
              </a:rPr>
              <a:t>if</a:t>
            </a:r>
            <a:r>
              <a:rPr lang="en-US" altLang="en-US" dirty="0"/>
              <a:t>-</a:t>
            </a:r>
            <a:r>
              <a:rPr lang="en-US" altLang="en-US" dirty="0">
                <a:latin typeface="Courier New" panose="02070309020205020404" pitchFamily="49" charset="0"/>
              </a:rPr>
              <a:t>else </a:t>
            </a:r>
            <a:r>
              <a:rPr lang="en-US" altLang="en-US" dirty="0"/>
              <a:t>statement.</a:t>
            </a:r>
          </a:p>
          <a:p>
            <a:pPr eaLnBrk="1" hangingPunct="1">
              <a:lnSpc>
                <a:spcPct val="90000"/>
              </a:lnSpc>
              <a:defRPr/>
            </a:pPr>
            <a:r>
              <a:rPr lang="en-US" altLang="en-US" sz="2400" dirty="0"/>
              <a:t>The format of the operators is:</a:t>
            </a:r>
          </a:p>
          <a:p>
            <a:pPr eaLnBrk="1" hangingPunct="1">
              <a:lnSpc>
                <a:spcPct val="90000"/>
              </a:lnSpc>
              <a:defRPr/>
            </a:pPr>
            <a:endParaRPr lang="en-US" altLang="en-US" sz="800" dirty="0"/>
          </a:p>
          <a:p>
            <a:pPr marL="457200" lvl="1" indent="0">
              <a:buNone/>
              <a:defRPr/>
            </a:pPr>
            <a:r>
              <a:rPr lang="en-US" altLang="en-US" b="1" i="1" dirty="0">
                <a:latin typeface="Courier New" panose="02070309020205020404" pitchFamily="49" charset="0"/>
              </a:rPr>
              <a:t>expression1</a:t>
            </a:r>
            <a:r>
              <a:rPr lang="en-US" altLang="en-US" b="1" dirty="0">
                <a:latin typeface="Courier New" panose="02070309020205020404" pitchFamily="49" charset="0"/>
              </a:rPr>
              <a:t> ? </a:t>
            </a:r>
            <a:r>
              <a:rPr lang="en-US" altLang="en-US" b="1" i="1" dirty="0">
                <a:latin typeface="Courier New" panose="02070309020205020404" pitchFamily="49" charset="0"/>
              </a:rPr>
              <a:t>expression2</a:t>
            </a:r>
            <a:r>
              <a:rPr lang="en-US" altLang="en-US" b="1" dirty="0">
                <a:latin typeface="Courier New" panose="02070309020205020404" pitchFamily="49" charset="0"/>
              </a:rPr>
              <a:t> : </a:t>
            </a:r>
            <a:r>
              <a:rPr lang="en-US" altLang="en-US" b="1" i="1" dirty="0">
                <a:latin typeface="Courier New" panose="02070309020205020404" pitchFamily="49" charset="0"/>
              </a:rPr>
              <a:t>expression3</a:t>
            </a:r>
          </a:p>
          <a:p>
            <a:pPr lvl="1" eaLnBrk="1" hangingPunct="1">
              <a:lnSpc>
                <a:spcPct val="90000"/>
              </a:lnSpc>
              <a:buFont typeface="Arial" panose="020B0604020202020204" pitchFamily="34" charset="0"/>
              <a:buChar char="•"/>
              <a:defRPr/>
            </a:pPr>
            <a:endParaRPr lang="en-US" altLang="en-US" sz="800" b="1" i="1" dirty="0">
              <a:latin typeface="Courier New" panose="02070309020205020404" pitchFamily="49" charset="0"/>
            </a:endParaRPr>
          </a:p>
          <a:p>
            <a:pPr eaLnBrk="1" hangingPunct="1">
              <a:lnSpc>
                <a:spcPct val="90000"/>
              </a:lnSpc>
              <a:defRPr/>
            </a:pPr>
            <a:r>
              <a:rPr lang="en-US" altLang="en-US" dirty="0"/>
              <a:t>The conditional operator can also return a value.</a:t>
            </a:r>
          </a:p>
        </p:txBody>
      </p:sp>
    </p:spTree>
    <p:extLst>
      <p:ext uri="{BB962C8B-B14F-4D97-AF65-F5344CB8AC3E}">
        <p14:creationId xmlns:p14="http://schemas.microsoft.com/office/powerpoint/2010/main" val="6452087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0C9E1F42-06CF-4492-A797-458891988996}"/>
              </a:ext>
            </a:extLst>
          </p:cNvPr>
          <p:cNvSpPr>
            <a:spLocks noGrp="1" noChangeArrowheads="1"/>
          </p:cNvSpPr>
          <p:nvPr>
            <p:ph type="title" idx="4294967295"/>
          </p:nvPr>
        </p:nvSpPr>
        <p:spPr>
          <a:xfrm>
            <a:off x="550506" y="-241365"/>
            <a:ext cx="10515600" cy="1325563"/>
          </a:xfrm>
        </p:spPr>
        <p:txBody>
          <a:bodyPr/>
          <a:lstStyle/>
          <a:p>
            <a:pPr eaLnBrk="1" hangingPunct="1"/>
            <a:r>
              <a:rPr lang="en-US" altLang="en-US" dirty="0"/>
              <a:t>The Conditional Operator</a:t>
            </a:r>
          </a:p>
        </p:txBody>
      </p:sp>
      <p:sp>
        <p:nvSpPr>
          <p:cNvPr id="40963" name="Rectangle 3">
            <a:extLst>
              <a:ext uri="{FF2B5EF4-FFF2-40B4-BE49-F238E27FC236}">
                <a16:creationId xmlns:a16="http://schemas.microsoft.com/office/drawing/2014/main" id="{93E74615-E6E4-45B5-B5B5-42D904650231}"/>
              </a:ext>
            </a:extLst>
          </p:cNvPr>
          <p:cNvSpPr>
            <a:spLocks noGrp="1" noChangeArrowheads="1"/>
          </p:cNvSpPr>
          <p:nvPr>
            <p:ph type="body" idx="4294967295"/>
          </p:nvPr>
        </p:nvSpPr>
        <p:spPr>
          <a:xfrm>
            <a:off x="690465" y="1387086"/>
            <a:ext cx="10515600" cy="4351338"/>
          </a:xfrm>
        </p:spPr>
        <p:txBody>
          <a:bodyPr/>
          <a:lstStyle/>
          <a:p>
            <a:pPr eaLnBrk="1" hangingPunct="1"/>
            <a:r>
              <a:rPr lang="en-US" altLang="en-US" dirty="0"/>
              <a:t>The conditional operator can be used as a shortened </a:t>
            </a:r>
            <a:r>
              <a:rPr lang="en-US" altLang="en-US" dirty="0">
                <a:latin typeface="Courier New" panose="02070309020205020404" pitchFamily="49" charset="0"/>
              </a:rPr>
              <a:t>if</a:t>
            </a:r>
            <a:r>
              <a:rPr lang="en-US" altLang="en-US" dirty="0"/>
              <a:t>-</a:t>
            </a:r>
            <a:r>
              <a:rPr lang="en-US" altLang="en-US" dirty="0">
                <a:latin typeface="Courier New" panose="02070309020205020404" pitchFamily="49" charset="0"/>
              </a:rPr>
              <a:t>else</a:t>
            </a:r>
            <a:r>
              <a:rPr lang="en-US" altLang="en-US" dirty="0"/>
              <a:t> statement:</a:t>
            </a:r>
          </a:p>
          <a:p>
            <a:pPr marL="457200" lvl="1" indent="0">
              <a:buNone/>
            </a:pPr>
            <a:r>
              <a:rPr lang="en-US" altLang="en-US" b="1" dirty="0">
                <a:latin typeface="Courier New" panose="02070309020205020404" pitchFamily="49" charset="0"/>
              </a:rPr>
              <a:t>x &gt; y ? z = 10 : z = 5;</a:t>
            </a:r>
          </a:p>
          <a:p>
            <a:pPr eaLnBrk="1" hangingPunct="1"/>
            <a:r>
              <a:rPr lang="en-US" altLang="en-US" dirty="0"/>
              <a:t>This line is functionally equivalent to:</a:t>
            </a:r>
          </a:p>
          <a:p>
            <a:pPr marL="457200" lvl="1" indent="0">
              <a:buNone/>
            </a:pPr>
            <a:r>
              <a:rPr lang="en-US" altLang="en-US" b="1" dirty="0">
                <a:latin typeface="Courier New" panose="02070309020205020404" pitchFamily="49" charset="0"/>
              </a:rPr>
              <a:t>if(x &gt; y)</a:t>
            </a:r>
          </a:p>
          <a:p>
            <a:pPr marL="457200" lvl="1" indent="0">
              <a:buNone/>
            </a:pPr>
            <a:r>
              <a:rPr lang="en-US" altLang="en-US" b="1" dirty="0">
                <a:latin typeface="Courier New" panose="02070309020205020404" pitchFamily="49" charset="0"/>
              </a:rPr>
              <a:t>	z = 10;</a:t>
            </a:r>
          </a:p>
          <a:p>
            <a:pPr marL="457200" lvl="1" indent="0">
              <a:buNone/>
            </a:pPr>
            <a:r>
              <a:rPr lang="en-US" altLang="en-US" b="1" dirty="0">
                <a:latin typeface="Courier New" panose="02070309020205020404" pitchFamily="49" charset="0"/>
              </a:rPr>
              <a:t>else</a:t>
            </a:r>
          </a:p>
          <a:p>
            <a:pPr marL="457200" lvl="1" indent="0">
              <a:buNone/>
            </a:pPr>
            <a:r>
              <a:rPr lang="en-US" altLang="en-US" b="1" dirty="0">
                <a:latin typeface="Courier New" panose="02070309020205020404" pitchFamily="49" charset="0"/>
              </a:rPr>
              <a:t>	z = 5;</a:t>
            </a:r>
          </a:p>
        </p:txBody>
      </p:sp>
    </p:spTree>
    <p:extLst>
      <p:ext uri="{BB962C8B-B14F-4D97-AF65-F5344CB8AC3E}">
        <p14:creationId xmlns:p14="http://schemas.microsoft.com/office/powerpoint/2010/main" val="3025255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FDC7618-B20C-420E-ACA0-374255F38094}"/>
              </a:ext>
            </a:extLst>
          </p:cNvPr>
          <p:cNvSpPr>
            <a:spLocks noGrp="1" noChangeArrowheads="1"/>
          </p:cNvSpPr>
          <p:nvPr>
            <p:ph type="title" idx="4294967295"/>
          </p:nvPr>
        </p:nvSpPr>
        <p:spPr>
          <a:xfrm>
            <a:off x="838200" y="18255"/>
            <a:ext cx="10515600" cy="1325563"/>
          </a:xfrm>
        </p:spPr>
        <p:txBody>
          <a:bodyPr/>
          <a:lstStyle/>
          <a:p>
            <a:pPr eaLnBrk="1" hangingPunct="1"/>
            <a:r>
              <a:rPr lang="en-US" altLang="en-US" dirty="0"/>
              <a:t>The </a:t>
            </a:r>
            <a:r>
              <a:rPr lang="en-US" altLang="en-US" dirty="0">
                <a:latin typeface="Courier New" panose="02070309020205020404" pitchFamily="49" charset="0"/>
              </a:rPr>
              <a:t>if</a:t>
            </a:r>
            <a:r>
              <a:rPr lang="en-US" altLang="en-US" dirty="0"/>
              <a:t> Statement</a:t>
            </a:r>
          </a:p>
        </p:txBody>
      </p:sp>
      <p:sp>
        <p:nvSpPr>
          <p:cNvPr id="6147" name="Rectangle 3">
            <a:extLst>
              <a:ext uri="{FF2B5EF4-FFF2-40B4-BE49-F238E27FC236}">
                <a16:creationId xmlns:a16="http://schemas.microsoft.com/office/drawing/2014/main" id="{F794B26E-0C3C-4AA3-909A-E4EE9128E82B}"/>
              </a:ext>
            </a:extLst>
          </p:cNvPr>
          <p:cNvSpPr>
            <a:spLocks noGrp="1" noChangeArrowheads="1"/>
          </p:cNvSpPr>
          <p:nvPr>
            <p:ph type="body" idx="4294967295"/>
          </p:nvPr>
        </p:nvSpPr>
        <p:spPr>
          <a:xfrm>
            <a:off x="838200" y="1616075"/>
            <a:ext cx="10515600" cy="4351338"/>
          </a:xfrm>
        </p:spPr>
        <p:txBody>
          <a:bodyPr/>
          <a:lstStyle/>
          <a:p>
            <a:pPr eaLnBrk="1" hangingPunct="1"/>
            <a:r>
              <a:rPr lang="en-US" altLang="en-US" dirty="0"/>
              <a:t>The </a:t>
            </a:r>
            <a:r>
              <a:rPr lang="en-US" altLang="en-US" dirty="0">
                <a:latin typeface="Courier New" panose="02070309020205020404" pitchFamily="49" charset="0"/>
              </a:rPr>
              <a:t>if</a:t>
            </a:r>
            <a:r>
              <a:rPr lang="en-US" altLang="en-US" dirty="0"/>
              <a:t> statement decides whether a section of code executes or not.</a:t>
            </a:r>
          </a:p>
          <a:p>
            <a:pPr eaLnBrk="1" hangingPunct="1"/>
            <a:r>
              <a:rPr lang="en-US" altLang="en-US" dirty="0"/>
              <a:t>The </a:t>
            </a:r>
            <a:r>
              <a:rPr lang="en-US" altLang="en-US" dirty="0">
                <a:latin typeface="Courier New" panose="02070309020205020404" pitchFamily="49" charset="0"/>
              </a:rPr>
              <a:t>if</a:t>
            </a:r>
            <a:r>
              <a:rPr lang="en-US" altLang="en-US" dirty="0"/>
              <a:t> statement uses a </a:t>
            </a:r>
            <a:r>
              <a:rPr lang="en-US" altLang="en-US" dirty="0">
                <a:latin typeface="Courier New" panose="02070309020205020404" pitchFamily="49" charset="0"/>
              </a:rPr>
              <a:t>boolean</a:t>
            </a:r>
            <a:r>
              <a:rPr lang="en-US" altLang="en-US" dirty="0"/>
              <a:t> to decide whether the next statement or block of statements executes.</a:t>
            </a:r>
            <a:br>
              <a:rPr lang="en-US" altLang="en-US" dirty="0"/>
            </a:br>
            <a:endParaRPr lang="en-US" altLang="en-US" dirty="0"/>
          </a:p>
          <a:p>
            <a:pPr lvl="1" eaLnBrk="1" hangingPunct="1">
              <a:buFont typeface="Arial" panose="020B0604020202020204" pitchFamily="34" charset="0"/>
              <a:buChar char="•"/>
            </a:pPr>
            <a:r>
              <a:rPr lang="en-US" altLang="en-US" i="1" dirty="0"/>
              <a:t>if (boolean expression is true)</a:t>
            </a:r>
          </a:p>
          <a:p>
            <a:pPr lvl="1" eaLnBrk="1" hangingPunct="1">
              <a:buFont typeface="Arial" panose="020B0604020202020204" pitchFamily="34" charset="0"/>
              <a:buChar char="•"/>
            </a:pPr>
            <a:r>
              <a:rPr lang="en-US" altLang="en-US" i="1" dirty="0"/>
              <a:t>	execute next statement.</a:t>
            </a:r>
          </a:p>
        </p:txBody>
      </p:sp>
    </p:spTree>
    <p:extLst>
      <p:ext uri="{BB962C8B-B14F-4D97-AF65-F5344CB8AC3E}">
        <p14:creationId xmlns:p14="http://schemas.microsoft.com/office/powerpoint/2010/main" val="12369303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603D3C8E-71B9-44BF-B90C-39F01BF5CFCD}"/>
              </a:ext>
            </a:extLst>
          </p:cNvPr>
          <p:cNvSpPr>
            <a:spLocks noGrp="1" noChangeArrowheads="1"/>
          </p:cNvSpPr>
          <p:nvPr>
            <p:ph type="title" idx="4294967295"/>
          </p:nvPr>
        </p:nvSpPr>
        <p:spPr>
          <a:xfrm>
            <a:off x="615821" y="-306679"/>
            <a:ext cx="10515600" cy="1325563"/>
          </a:xfrm>
        </p:spPr>
        <p:txBody>
          <a:bodyPr/>
          <a:lstStyle/>
          <a:p>
            <a:pPr eaLnBrk="1" hangingPunct="1"/>
            <a:r>
              <a:rPr lang="en-US" altLang="en-US" dirty="0"/>
              <a:t>The Conditional Operator</a:t>
            </a:r>
          </a:p>
        </p:txBody>
      </p:sp>
      <p:sp>
        <p:nvSpPr>
          <p:cNvPr id="41987" name="Rectangle 3">
            <a:extLst>
              <a:ext uri="{FF2B5EF4-FFF2-40B4-BE49-F238E27FC236}">
                <a16:creationId xmlns:a16="http://schemas.microsoft.com/office/drawing/2014/main" id="{170F3E23-97A1-42BE-9579-F88BDE812EED}"/>
              </a:ext>
            </a:extLst>
          </p:cNvPr>
          <p:cNvSpPr>
            <a:spLocks noGrp="1" noChangeArrowheads="1"/>
          </p:cNvSpPr>
          <p:nvPr>
            <p:ph type="body" idx="4294967295"/>
          </p:nvPr>
        </p:nvSpPr>
        <p:spPr>
          <a:xfrm>
            <a:off x="914400" y="1769641"/>
            <a:ext cx="10515600" cy="4351338"/>
          </a:xfrm>
        </p:spPr>
        <p:txBody>
          <a:bodyPr/>
          <a:lstStyle/>
          <a:p>
            <a:pPr eaLnBrk="1" hangingPunct="1"/>
            <a:r>
              <a:rPr lang="en-US" altLang="en-US" dirty="0"/>
              <a:t>Many times, the conditional operator is used to supply a value.</a:t>
            </a:r>
          </a:p>
          <a:p>
            <a:pPr marL="457200" lvl="1" indent="0">
              <a:buNone/>
            </a:pPr>
            <a:r>
              <a:rPr lang="en-US" altLang="en-US" sz="2000" b="1" dirty="0">
                <a:latin typeface="Courier New" panose="02070309020205020404" pitchFamily="49" charset="0"/>
              </a:rPr>
              <a:t>number = x &gt; y ? 10 : 5;</a:t>
            </a:r>
          </a:p>
          <a:p>
            <a:pPr eaLnBrk="1" hangingPunct="1"/>
            <a:endParaRPr lang="en-US" altLang="en-US" dirty="0"/>
          </a:p>
          <a:p>
            <a:pPr eaLnBrk="1" hangingPunct="1"/>
            <a:r>
              <a:rPr lang="en-US" altLang="en-US" dirty="0"/>
              <a:t>This is functionally equivalent to:</a:t>
            </a:r>
          </a:p>
          <a:p>
            <a:pPr marL="457200" lvl="1" indent="0">
              <a:buNone/>
            </a:pPr>
            <a:r>
              <a:rPr lang="en-US" altLang="en-US" sz="2000" b="1" dirty="0">
                <a:latin typeface="Courier New" panose="02070309020205020404" pitchFamily="49" charset="0"/>
              </a:rPr>
              <a:t>if(x &gt; y)</a:t>
            </a:r>
          </a:p>
          <a:p>
            <a:pPr marL="457200" lvl="1" indent="0">
              <a:buNone/>
            </a:pPr>
            <a:r>
              <a:rPr lang="en-US" altLang="en-US" sz="2000" b="1" dirty="0">
                <a:latin typeface="Courier New" panose="02070309020205020404" pitchFamily="49" charset="0"/>
              </a:rPr>
              <a:t>	number = 10;</a:t>
            </a:r>
          </a:p>
          <a:p>
            <a:pPr marL="457200" lvl="1" indent="0">
              <a:buNone/>
            </a:pPr>
            <a:r>
              <a:rPr lang="en-US" altLang="en-US" sz="2000" b="1" dirty="0">
                <a:latin typeface="Courier New" panose="02070309020205020404" pitchFamily="49" charset="0"/>
              </a:rPr>
              <a:t>else</a:t>
            </a:r>
          </a:p>
          <a:p>
            <a:pPr marL="457200" lvl="1" indent="0">
              <a:buNone/>
            </a:pPr>
            <a:r>
              <a:rPr lang="en-US" altLang="en-US" sz="2000" b="1" dirty="0">
                <a:latin typeface="Courier New" panose="02070309020205020404" pitchFamily="49" charset="0"/>
              </a:rPr>
              <a:t>	number = 5;</a:t>
            </a:r>
          </a:p>
        </p:txBody>
      </p:sp>
    </p:spTree>
    <p:extLst>
      <p:ext uri="{BB962C8B-B14F-4D97-AF65-F5344CB8AC3E}">
        <p14:creationId xmlns:p14="http://schemas.microsoft.com/office/powerpoint/2010/main" val="3228831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5364CDCC-042C-4F36-A5FA-A72E19502ACE}"/>
              </a:ext>
            </a:extLst>
          </p:cNvPr>
          <p:cNvSpPr>
            <a:spLocks noGrp="1" noChangeArrowheads="1"/>
          </p:cNvSpPr>
          <p:nvPr>
            <p:ph type="title" idx="4294967295"/>
          </p:nvPr>
        </p:nvSpPr>
        <p:spPr>
          <a:xfrm>
            <a:off x="475861" y="-316010"/>
            <a:ext cx="10515600" cy="1325563"/>
          </a:xfrm>
        </p:spPr>
        <p:txBody>
          <a:bodyPr/>
          <a:lstStyle/>
          <a:p>
            <a:pPr eaLnBrk="1" hangingPunct="1"/>
            <a:r>
              <a:rPr lang="en-US" altLang="en-US" dirty="0"/>
              <a:t>The </a:t>
            </a:r>
            <a:r>
              <a:rPr lang="en-US" altLang="en-US" dirty="0">
                <a:latin typeface="Courier New" panose="02070309020205020404" pitchFamily="49" charset="0"/>
              </a:rPr>
              <a:t>switch</a:t>
            </a:r>
            <a:r>
              <a:rPr lang="en-US" altLang="en-US" dirty="0"/>
              <a:t> Statement</a:t>
            </a:r>
          </a:p>
        </p:txBody>
      </p:sp>
      <p:sp>
        <p:nvSpPr>
          <p:cNvPr id="43011" name="Rectangle 3">
            <a:extLst>
              <a:ext uri="{FF2B5EF4-FFF2-40B4-BE49-F238E27FC236}">
                <a16:creationId xmlns:a16="http://schemas.microsoft.com/office/drawing/2014/main" id="{E03E563C-6E39-4CDF-ABD9-80A35A515F14}"/>
              </a:ext>
            </a:extLst>
          </p:cNvPr>
          <p:cNvSpPr>
            <a:spLocks noGrp="1" noChangeArrowheads="1"/>
          </p:cNvSpPr>
          <p:nvPr>
            <p:ph type="body" idx="4294967295"/>
          </p:nvPr>
        </p:nvSpPr>
        <p:spPr>
          <a:xfrm>
            <a:off x="550506" y="1405747"/>
            <a:ext cx="10515600" cy="4351338"/>
          </a:xfrm>
        </p:spPr>
        <p:txBody>
          <a:bodyPr/>
          <a:lstStyle/>
          <a:p>
            <a:pPr eaLnBrk="1" hangingPunct="1"/>
            <a:r>
              <a:rPr lang="en-US" altLang="en-US" dirty="0"/>
              <a:t>The </a:t>
            </a:r>
            <a:r>
              <a:rPr lang="en-US" altLang="en-US" dirty="0">
                <a:latin typeface="Courier New" panose="02070309020205020404" pitchFamily="49" charset="0"/>
              </a:rPr>
              <a:t>if</a:t>
            </a:r>
            <a:r>
              <a:rPr lang="en-US" altLang="en-US" dirty="0"/>
              <a:t>-</a:t>
            </a:r>
            <a:r>
              <a:rPr lang="en-US" altLang="en-US" dirty="0">
                <a:latin typeface="Courier New" panose="02070309020205020404" pitchFamily="49" charset="0"/>
              </a:rPr>
              <a:t>else</a:t>
            </a:r>
            <a:r>
              <a:rPr lang="en-US" altLang="en-US" dirty="0"/>
              <a:t> statement allows you to make true / false branches.</a:t>
            </a:r>
          </a:p>
          <a:p>
            <a:pPr eaLnBrk="1" hangingPunct="1"/>
            <a:r>
              <a:rPr lang="en-US" altLang="en-US" dirty="0"/>
              <a:t>The </a:t>
            </a:r>
            <a:r>
              <a:rPr lang="en-US" altLang="en-US" dirty="0">
                <a:latin typeface="Courier New" panose="02070309020205020404" pitchFamily="49" charset="0"/>
              </a:rPr>
              <a:t>switch</a:t>
            </a:r>
            <a:r>
              <a:rPr lang="en-US" altLang="en-US" dirty="0"/>
              <a:t> statement allows you to use an ordinal value to determine how a program will branch.</a:t>
            </a:r>
          </a:p>
          <a:p>
            <a:pPr eaLnBrk="1" hangingPunct="1"/>
            <a:r>
              <a:rPr lang="en-US" altLang="en-US" dirty="0"/>
              <a:t>The </a:t>
            </a:r>
            <a:r>
              <a:rPr lang="en-US" altLang="en-US" dirty="0">
                <a:latin typeface="Courier New" panose="02070309020205020404" pitchFamily="49" charset="0"/>
              </a:rPr>
              <a:t>switch</a:t>
            </a:r>
            <a:r>
              <a:rPr lang="en-US" altLang="en-US" dirty="0"/>
              <a:t> statement can evaluate a </a:t>
            </a:r>
            <a:r>
              <a:rPr lang="en-US" altLang="en-US" dirty="0">
                <a:latin typeface="Courier New" panose="02070309020205020404" pitchFamily="49" charset="0"/>
                <a:cs typeface="Courier New" panose="02070309020205020404" pitchFamily="49" charset="0"/>
              </a:rPr>
              <a:t>char</a:t>
            </a:r>
            <a:r>
              <a:rPr lang="en-US" altLang="en-US" dirty="0"/>
              <a:t>, </a:t>
            </a:r>
            <a:r>
              <a:rPr lang="en-US" altLang="en-US" dirty="0">
                <a:latin typeface="Courier New" panose="02070309020205020404" pitchFamily="49" charset="0"/>
                <a:cs typeface="Courier New" panose="02070309020205020404" pitchFamily="49" charset="0"/>
              </a:rPr>
              <a:t>byte</a:t>
            </a:r>
            <a:r>
              <a:rPr lang="en-US" altLang="en-US" dirty="0"/>
              <a:t>, </a:t>
            </a:r>
            <a:r>
              <a:rPr lang="en-US" altLang="en-US" dirty="0">
                <a:latin typeface="Courier New" panose="02070309020205020404" pitchFamily="49" charset="0"/>
                <a:cs typeface="Courier New" panose="02070309020205020404" pitchFamily="49" charset="0"/>
              </a:rPr>
              <a:t>short</a:t>
            </a:r>
            <a:r>
              <a:rPr lang="en-US" altLang="en-US" dirty="0"/>
              <a:t>, </a:t>
            </a:r>
            <a:r>
              <a:rPr lang="en-US" altLang="en-US" dirty="0">
                <a:latin typeface="Courier New" panose="02070309020205020404" pitchFamily="49" charset="0"/>
                <a:cs typeface="Courier New" panose="02070309020205020404" pitchFamily="49" charset="0"/>
              </a:rPr>
              <a:t>int</a:t>
            </a:r>
            <a:r>
              <a:rPr lang="en-US" altLang="en-US" dirty="0"/>
              <a:t>, or string value and make decisions based on the value.</a:t>
            </a:r>
            <a:br>
              <a:rPr lang="en-US" altLang="en-US" dirty="0"/>
            </a:br>
            <a:endParaRPr lang="en-US" altLang="en-US" sz="1800" i="1" dirty="0">
              <a:solidFill>
                <a:srgbClr val="CA0C48"/>
              </a:solidFill>
            </a:endParaRPr>
          </a:p>
        </p:txBody>
      </p:sp>
    </p:spTree>
    <p:extLst>
      <p:ext uri="{BB962C8B-B14F-4D97-AF65-F5344CB8AC3E}">
        <p14:creationId xmlns:p14="http://schemas.microsoft.com/office/powerpoint/2010/main" val="18556445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1C15A1E4-953F-4308-AAD2-17C8789705AF}"/>
              </a:ext>
            </a:extLst>
          </p:cNvPr>
          <p:cNvSpPr>
            <a:spLocks noGrp="1" noChangeArrowheads="1"/>
          </p:cNvSpPr>
          <p:nvPr>
            <p:ph type="title" idx="4294967295"/>
          </p:nvPr>
        </p:nvSpPr>
        <p:spPr>
          <a:xfrm>
            <a:off x="475861" y="-194711"/>
            <a:ext cx="10515600" cy="1325563"/>
          </a:xfrm>
        </p:spPr>
        <p:txBody>
          <a:bodyPr/>
          <a:lstStyle/>
          <a:p>
            <a:pPr eaLnBrk="1" hangingPunct="1"/>
            <a:r>
              <a:rPr lang="en-US" altLang="en-US" dirty="0"/>
              <a:t>The </a:t>
            </a:r>
            <a:r>
              <a:rPr lang="en-US" altLang="en-US" dirty="0">
                <a:latin typeface="Courier New" panose="02070309020205020404" pitchFamily="49" charset="0"/>
              </a:rPr>
              <a:t>switch</a:t>
            </a:r>
            <a:r>
              <a:rPr lang="en-US" altLang="en-US" dirty="0"/>
              <a:t> Statement</a:t>
            </a:r>
          </a:p>
        </p:txBody>
      </p:sp>
      <p:sp>
        <p:nvSpPr>
          <p:cNvPr id="44035" name="Rectangle 3">
            <a:extLst>
              <a:ext uri="{FF2B5EF4-FFF2-40B4-BE49-F238E27FC236}">
                <a16:creationId xmlns:a16="http://schemas.microsoft.com/office/drawing/2014/main" id="{FFD32CE7-0FE0-4735-85C9-C4D7614151E5}"/>
              </a:ext>
            </a:extLst>
          </p:cNvPr>
          <p:cNvSpPr>
            <a:spLocks noGrp="1" noChangeArrowheads="1"/>
          </p:cNvSpPr>
          <p:nvPr>
            <p:ph type="body" idx="4294967295"/>
          </p:nvPr>
        </p:nvSpPr>
        <p:spPr>
          <a:xfrm>
            <a:off x="615821" y="1377756"/>
            <a:ext cx="10515600" cy="4351338"/>
          </a:xfrm>
        </p:spPr>
        <p:txBody>
          <a:bodyPr>
            <a:normAutofit/>
          </a:bodyPr>
          <a:lstStyle/>
          <a:p>
            <a:pPr eaLnBrk="1" hangingPunct="1">
              <a:lnSpc>
                <a:spcPct val="90000"/>
              </a:lnSpc>
              <a:buFontTx/>
              <a:buBlip>
                <a:blip r:embed="rId2"/>
              </a:buBlip>
            </a:pPr>
            <a:r>
              <a:rPr lang="en-US" altLang="en-US" dirty="0"/>
              <a:t>The </a:t>
            </a:r>
            <a:r>
              <a:rPr lang="en-US" altLang="en-US" dirty="0">
                <a:latin typeface="Courier New" panose="02070309020205020404" pitchFamily="49" charset="0"/>
              </a:rPr>
              <a:t>switch</a:t>
            </a:r>
            <a:r>
              <a:rPr lang="en-US" altLang="en-US" dirty="0"/>
              <a:t> statement takes the form:</a:t>
            </a:r>
          </a:p>
          <a:p>
            <a:pPr lvl="1" eaLnBrk="1" hangingPunct="1">
              <a:lnSpc>
                <a:spcPct val="90000"/>
              </a:lnSpc>
              <a:buFontTx/>
              <a:buNone/>
            </a:pPr>
            <a:r>
              <a:rPr lang="en-US" altLang="en-US" sz="1800" b="1" dirty="0">
                <a:latin typeface="Courier New" panose="02070309020205020404" pitchFamily="49" charset="0"/>
              </a:rPr>
              <a:t>switch (</a:t>
            </a:r>
            <a:r>
              <a:rPr lang="en-US" altLang="en-US" sz="1800" b="1" i="1" dirty="0">
                <a:latin typeface="Courier New" panose="02070309020205020404" pitchFamily="49" charset="0"/>
              </a:rPr>
              <a:t>number</a:t>
            </a:r>
            <a:r>
              <a:rPr lang="en-US" altLang="en-US" sz="1800" b="1" dirty="0">
                <a:latin typeface="Courier New" panose="02070309020205020404" pitchFamily="49" charset="0"/>
              </a:rPr>
              <a:t>)</a:t>
            </a:r>
          </a:p>
          <a:p>
            <a:pPr lvl="1" eaLnBrk="1" hangingPunct="1">
              <a:lnSpc>
                <a:spcPct val="90000"/>
              </a:lnSpc>
              <a:buFontTx/>
              <a:buNone/>
            </a:pPr>
            <a:r>
              <a:rPr lang="en-US" altLang="en-US" sz="1800" b="1" dirty="0">
                <a:latin typeface="Courier New" panose="02070309020205020404" pitchFamily="49" charset="0"/>
              </a:rPr>
              <a:t>{</a:t>
            </a:r>
          </a:p>
          <a:p>
            <a:pPr lvl="1" eaLnBrk="1" hangingPunct="1">
              <a:lnSpc>
                <a:spcPct val="90000"/>
              </a:lnSpc>
              <a:buFontTx/>
              <a:buNone/>
            </a:pPr>
            <a:r>
              <a:rPr lang="en-US" altLang="en-US" sz="1800" b="1" dirty="0">
                <a:latin typeface="Courier New" panose="02070309020205020404" pitchFamily="49" charset="0"/>
              </a:rPr>
              <a:t>  case </a:t>
            </a:r>
            <a:r>
              <a:rPr lang="en-US" altLang="en-US" sz="1800" b="1" i="1" dirty="0">
                <a:latin typeface="Courier New" panose="02070309020205020404" pitchFamily="49" charset="0"/>
              </a:rPr>
              <a:t>1</a:t>
            </a:r>
            <a:r>
              <a:rPr lang="en-US" altLang="en-US" sz="1800" b="1" dirty="0">
                <a:latin typeface="Courier New" panose="02070309020205020404" pitchFamily="49" charset="0"/>
              </a:rPr>
              <a:t>:</a:t>
            </a:r>
          </a:p>
          <a:p>
            <a:pPr lvl="1" eaLnBrk="1" hangingPunct="1">
              <a:lnSpc>
                <a:spcPct val="90000"/>
              </a:lnSpc>
              <a:buFontTx/>
              <a:buNone/>
            </a:pPr>
            <a:r>
              <a:rPr lang="en-US" altLang="en-US" sz="1800" b="1" dirty="0">
                <a:latin typeface="Courier New" panose="02070309020205020404" pitchFamily="49" charset="0"/>
              </a:rPr>
              <a:t>    // place one or more statements here</a:t>
            </a:r>
          </a:p>
          <a:p>
            <a:pPr lvl="1" eaLnBrk="1" hangingPunct="1">
              <a:lnSpc>
                <a:spcPct val="90000"/>
              </a:lnSpc>
              <a:buFontTx/>
              <a:buNone/>
            </a:pPr>
            <a:r>
              <a:rPr lang="en-US" altLang="en-US" sz="1800" b="1" dirty="0">
                <a:latin typeface="Courier New" panose="02070309020205020404" pitchFamily="49" charset="0"/>
              </a:rPr>
              <a:t>    break;</a:t>
            </a:r>
          </a:p>
          <a:p>
            <a:pPr lvl="1" eaLnBrk="1" hangingPunct="1">
              <a:lnSpc>
                <a:spcPct val="90000"/>
              </a:lnSpc>
              <a:buFontTx/>
              <a:buNone/>
            </a:pPr>
            <a:r>
              <a:rPr lang="en-US" altLang="en-US" sz="1800" b="1" dirty="0">
                <a:latin typeface="Courier New" panose="02070309020205020404" pitchFamily="49" charset="0"/>
              </a:rPr>
              <a:t>  case </a:t>
            </a:r>
            <a:r>
              <a:rPr lang="en-US" altLang="en-US" b="1" i="1" dirty="0">
                <a:latin typeface="Courier New" panose="02070309020205020404" pitchFamily="49" charset="0"/>
              </a:rPr>
              <a:t>2</a:t>
            </a:r>
            <a:r>
              <a:rPr lang="en-US" altLang="en-US" sz="1800" b="1" dirty="0">
                <a:latin typeface="Courier New" panose="02070309020205020404" pitchFamily="49" charset="0"/>
              </a:rPr>
              <a:t>:</a:t>
            </a:r>
          </a:p>
          <a:p>
            <a:pPr lvl="1" eaLnBrk="1" hangingPunct="1">
              <a:lnSpc>
                <a:spcPct val="90000"/>
              </a:lnSpc>
              <a:buFontTx/>
              <a:buNone/>
            </a:pPr>
            <a:r>
              <a:rPr lang="en-US" altLang="en-US" sz="1800" b="1" dirty="0">
                <a:latin typeface="Courier New" panose="02070309020205020404" pitchFamily="49" charset="0"/>
              </a:rPr>
              <a:t>    // place one or more statements here</a:t>
            </a:r>
          </a:p>
          <a:p>
            <a:pPr lvl="1" eaLnBrk="1" hangingPunct="1">
              <a:lnSpc>
                <a:spcPct val="90000"/>
              </a:lnSpc>
              <a:buFontTx/>
              <a:buNone/>
            </a:pPr>
            <a:r>
              <a:rPr lang="en-US" altLang="en-US" sz="1800" b="1" dirty="0">
                <a:latin typeface="Courier New" panose="02070309020205020404" pitchFamily="49" charset="0"/>
              </a:rPr>
              <a:t>    break;</a:t>
            </a:r>
          </a:p>
          <a:p>
            <a:pPr lvl="1" eaLnBrk="1" hangingPunct="1">
              <a:lnSpc>
                <a:spcPct val="90000"/>
              </a:lnSpc>
              <a:buFontTx/>
              <a:buNone/>
            </a:pPr>
            <a:r>
              <a:rPr lang="en-US" altLang="en-US" sz="1800" b="1" dirty="0">
                <a:latin typeface="Courier New" panose="02070309020205020404" pitchFamily="49" charset="0"/>
              </a:rPr>
              <a:t>default:</a:t>
            </a:r>
          </a:p>
          <a:p>
            <a:pPr lvl="1" eaLnBrk="1" hangingPunct="1">
              <a:lnSpc>
                <a:spcPct val="90000"/>
              </a:lnSpc>
              <a:buFontTx/>
              <a:buNone/>
            </a:pPr>
            <a:r>
              <a:rPr lang="en-US" altLang="en-US" sz="1800" b="1" dirty="0">
                <a:latin typeface="Courier New" panose="02070309020205020404" pitchFamily="49" charset="0"/>
              </a:rPr>
              <a:t>    // place one or more statements here</a:t>
            </a:r>
          </a:p>
          <a:p>
            <a:pPr lvl="1" eaLnBrk="1" hangingPunct="1">
              <a:lnSpc>
                <a:spcPct val="90000"/>
              </a:lnSpc>
              <a:buFontTx/>
              <a:buNone/>
            </a:pPr>
            <a:r>
              <a:rPr lang="en-US" altLang="en-US" sz="1800" b="1" dirty="0">
                <a:latin typeface="Courier New" panose="02070309020205020404" pitchFamily="49" charset="0"/>
              </a:rPr>
              <a:t>}</a:t>
            </a:r>
          </a:p>
        </p:txBody>
      </p:sp>
    </p:spTree>
    <p:extLst>
      <p:ext uri="{BB962C8B-B14F-4D97-AF65-F5344CB8AC3E}">
        <p14:creationId xmlns:p14="http://schemas.microsoft.com/office/powerpoint/2010/main" val="31651373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967AD-FAE4-1660-A6E1-C7CD20EBE66C}"/>
              </a:ext>
            </a:extLst>
          </p:cNvPr>
          <p:cNvSpPr>
            <a:spLocks noGrp="1"/>
          </p:cNvSpPr>
          <p:nvPr>
            <p:ph type="title"/>
          </p:nvPr>
        </p:nvSpPr>
        <p:spPr/>
        <p:txBody>
          <a:bodyPr/>
          <a:lstStyle/>
          <a:p>
            <a:r>
              <a:rPr lang="en-US" dirty="0"/>
              <a:t>Case statements</a:t>
            </a:r>
          </a:p>
        </p:txBody>
      </p:sp>
      <p:sp>
        <p:nvSpPr>
          <p:cNvPr id="4" name="Rectangle 3">
            <a:extLst>
              <a:ext uri="{FF2B5EF4-FFF2-40B4-BE49-F238E27FC236}">
                <a16:creationId xmlns:a16="http://schemas.microsoft.com/office/drawing/2014/main" id="{6C8E1CBA-7128-B596-60EC-D7AD95A1FF12}"/>
              </a:ext>
            </a:extLst>
          </p:cNvPr>
          <p:cNvSpPr>
            <a:spLocks noGrp="1" noChangeArrowheads="1"/>
          </p:cNvSpPr>
          <p:nvPr>
            <p:ph idx="1"/>
          </p:nvPr>
        </p:nvSpPr>
        <p:spPr>
          <a:xfrm>
            <a:off x="1096963" y="1846263"/>
            <a:ext cx="10058400" cy="4022725"/>
          </a:xfrm>
        </p:spPr>
        <p:txBody>
          <a:bodyPr>
            <a:normAutofit/>
          </a:bodyPr>
          <a:lstStyle/>
          <a:p>
            <a:pPr eaLnBrk="1" hangingPunct="1">
              <a:lnSpc>
                <a:spcPct val="90000"/>
              </a:lnSpc>
              <a:buFontTx/>
              <a:buBlip>
                <a:blip r:embed="rId2"/>
              </a:buBlip>
            </a:pPr>
            <a:r>
              <a:rPr lang="en-US" altLang="en-US" dirty="0"/>
              <a:t>The </a:t>
            </a:r>
            <a:r>
              <a:rPr lang="en-US" altLang="en-US" dirty="0">
                <a:latin typeface="Courier New" panose="02070309020205020404" pitchFamily="49" charset="0"/>
              </a:rPr>
              <a:t>switch</a:t>
            </a:r>
            <a:r>
              <a:rPr lang="en-US" altLang="en-US" dirty="0"/>
              <a:t> statement takes the form:</a:t>
            </a:r>
          </a:p>
          <a:p>
            <a:pPr lvl="1" eaLnBrk="1" hangingPunct="1">
              <a:lnSpc>
                <a:spcPct val="90000"/>
              </a:lnSpc>
              <a:buFontTx/>
              <a:buNone/>
            </a:pPr>
            <a:r>
              <a:rPr lang="en-US" altLang="en-US" sz="1800" b="1" dirty="0">
                <a:latin typeface="Courier New" panose="02070309020205020404" pitchFamily="49" charset="0"/>
              </a:rPr>
              <a:t>switch (</a:t>
            </a:r>
            <a:r>
              <a:rPr lang="en-US" altLang="en-US" b="1" i="1" dirty="0">
                <a:latin typeface="Courier New" panose="02070309020205020404" pitchFamily="49" charset="0"/>
              </a:rPr>
              <a:t>letter</a:t>
            </a:r>
            <a:r>
              <a:rPr lang="en-US" altLang="en-US" sz="1800" b="1" dirty="0">
                <a:latin typeface="Courier New" panose="02070309020205020404" pitchFamily="49" charset="0"/>
              </a:rPr>
              <a:t>)</a:t>
            </a:r>
          </a:p>
          <a:p>
            <a:pPr lvl="1" eaLnBrk="1" hangingPunct="1">
              <a:lnSpc>
                <a:spcPct val="90000"/>
              </a:lnSpc>
              <a:buFontTx/>
              <a:buNone/>
            </a:pPr>
            <a:r>
              <a:rPr lang="en-US" altLang="en-US" sz="1800" b="1" dirty="0">
                <a:latin typeface="Courier New" panose="02070309020205020404" pitchFamily="49" charset="0"/>
              </a:rPr>
              <a:t>{</a:t>
            </a:r>
          </a:p>
          <a:p>
            <a:pPr lvl="1" eaLnBrk="1" hangingPunct="1">
              <a:lnSpc>
                <a:spcPct val="90000"/>
              </a:lnSpc>
              <a:buFontTx/>
              <a:buNone/>
            </a:pPr>
            <a:r>
              <a:rPr lang="en-US" altLang="en-US" sz="1800" b="1" dirty="0">
                <a:latin typeface="Courier New" panose="02070309020205020404" pitchFamily="49" charset="0"/>
              </a:rPr>
              <a:t>  case </a:t>
            </a:r>
            <a:r>
              <a:rPr lang="en-US" altLang="en-US" b="1" i="1" dirty="0">
                <a:latin typeface="Courier New" panose="02070309020205020404" pitchFamily="49" charset="0"/>
              </a:rPr>
              <a:t>‘a’</a:t>
            </a:r>
            <a:r>
              <a:rPr lang="en-US" altLang="en-US" sz="1800" b="1" dirty="0">
                <a:latin typeface="Courier New" panose="02070309020205020404" pitchFamily="49" charset="0"/>
              </a:rPr>
              <a:t>:</a:t>
            </a:r>
          </a:p>
          <a:p>
            <a:pPr lvl="1" eaLnBrk="1" hangingPunct="1">
              <a:lnSpc>
                <a:spcPct val="90000"/>
              </a:lnSpc>
              <a:buFontTx/>
              <a:buNone/>
            </a:pPr>
            <a:r>
              <a:rPr lang="en-US" altLang="en-US" sz="1800" b="1" dirty="0">
                <a:latin typeface="Courier New" panose="02070309020205020404" pitchFamily="49" charset="0"/>
              </a:rPr>
              <a:t>  case </a:t>
            </a:r>
            <a:r>
              <a:rPr lang="en-US" altLang="en-US" sz="1800" b="1" i="1" dirty="0">
                <a:latin typeface="Courier New" panose="02070309020205020404" pitchFamily="49" charset="0"/>
              </a:rPr>
              <a:t>‘e’</a:t>
            </a:r>
            <a:r>
              <a:rPr lang="en-US" altLang="en-US" sz="1800" b="1" dirty="0">
                <a:latin typeface="Courier New" panose="02070309020205020404" pitchFamily="49" charset="0"/>
              </a:rPr>
              <a:t>:</a:t>
            </a:r>
          </a:p>
          <a:p>
            <a:pPr lvl="1" eaLnBrk="1" hangingPunct="1">
              <a:lnSpc>
                <a:spcPct val="90000"/>
              </a:lnSpc>
              <a:buFontTx/>
              <a:buNone/>
            </a:pPr>
            <a:r>
              <a:rPr lang="en-US" altLang="en-US" b="1" dirty="0">
                <a:latin typeface="Courier New" panose="02070309020205020404" pitchFamily="49" charset="0"/>
              </a:rPr>
              <a:t>  case ‘i’:</a:t>
            </a:r>
          </a:p>
          <a:p>
            <a:pPr lvl="1" eaLnBrk="1" hangingPunct="1">
              <a:lnSpc>
                <a:spcPct val="90000"/>
              </a:lnSpc>
              <a:buFontTx/>
              <a:buNone/>
            </a:pPr>
            <a:r>
              <a:rPr lang="en-US" altLang="en-US" sz="1800" b="1" dirty="0">
                <a:latin typeface="Courier New" panose="02070309020205020404" pitchFamily="49" charset="0"/>
              </a:rPr>
              <a:t>  case ‘o’:</a:t>
            </a:r>
          </a:p>
          <a:p>
            <a:pPr lvl="1" eaLnBrk="1" hangingPunct="1">
              <a:lnSpc>
                <a:spcPct val="90000"/>
              </a:lnSpc>
              <a:buFontTx/>
              <a:buNone/>
            </a:pPr>
            <a:r>
              <a:rPr lang="en-US" altLang="en-US" sz="1800" b="1" dirty="0">
                <a:latin typeface="Courier New" panose="02070309020205020404" pitchFamily="49" charset="0"/>
              </a:rPr>
              <a:t>  case ‘u’: vowel = true;</a:t>
            </a:r>
            <a:br>
              <a:rPr lang="en-US" altLang="en-US" sz="1800" b="1" dirty="0">
                <a:latin typeface="Courier New" panose="02070309020205020404" pitchFamily="49" charset="0"/>
              </a:rPr>
            </a:br>
            <a:r>
              <a:rPr lang="en-US" altLang="en-US" sz="1800" b="1" dirty="0">
                <a:latin typeface="Courier New" panose="02070309020205020404" pitchFamily="49" charset="0"/>
              </a:rPr>
              <a:t>     break;</a:t>
            </a:r>
            <a:br>
              <a:rPr lang="en-US" altLang="en-US" sz="1800" b="1" dirty="0">
                <a:latin typeface="Courier New" panose="02070309020205020404" pitchFamily="49" charset="0"/>
              </a:rPr>
            </a:br>
            <a:r>
              <a:rPr lang="en-US" altLang="en-US" sz="1800" b="1" dirty="0">
                <a:latin typeface="Courier New" panose="02070309020205020404" pitchFamily="49" charset="0"/>
              </a:rPr>
              <a:t>}</a:t>
            </a:r>
          </a:p>
        </p:txBody>
      </p:sp>
    </p:spTree>
    <p:extLst>
      <p:ext uri="{BB962C8B-B14F-4D97-AF65-F5344CB8AC3E}">
        <p14:creationId xmlns:p14="http://schemas.microsoft.com/office/powerpoint/2010/main" val="27446065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B4D077-E97B-BFA1-313F-EC509B0D48C0}"/>
              </a:ext>
            </a:extLst>
          </p:cNvPr>
          <p:cNvSpPr>
            <a:spLocks noGrp="1"/>
          </p:cNvSpPr>
          <p:nvPr>
            <p:ph type="title"/>
          </p:nvPr>
        </p:nvSpPr>
        <p:spPr/>
        <p:txBody>
          <a:bodyPr/>
          <a:lstStyle/>
          <a:p>
            <a:r>
              <a:rPr lang="en-US" dirty="0"/>
              <a:t>End of Module 3</a:t>
            </a:r>
          </a:p>
        </p:txBody>
      </p:sp>
    </p:spTree>
    <p:extLst>
      <p:ext uri="{BB962C8B-B14F-4D97-AF65-F5344CB8AC3E}">
        <p14:creationId xmlns:p14="http://schemas.microsoft.com/office/powerpoint/2010/main" val="148195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5D06AECC-9538-4FB6-8267-103625EDA09D}"/>
              </a:ext>
            </a:extLst>
          </p:cNvPr>
          <p:cNvSpPr>
            <a:spLocks noGrp="1" noChangeArrowheads="1"/>
          </p:cNvSpPr>
          <p:nvPr>
            <p:ph type="title" idx="4294967295"/>
          </p:nvPr>
        </p:nvSpPr>
        <p:spPr>
          <a:xfrm>
            <a:off x="771525" y="-106363"/>
            <a:ext cx="10515600" cy="1325563"/>
          </a:xfrm>
        </p:spPr>
        <p:txBody>
          <a:bodyPr/>
          <a:lstStyle/>
          <a:p>
            <a:pPr eaLnBrk="1" hangingPunct="1"/>
            <a:r>
              <a:rPr lang="en-US" altLang="en-US" dirty="0"/>
              <a:t>Flowcharts</a:t>
            </a:r>
          </a:p>
        </p:txBody>
      </p:sp>
      <p:sp>
        <p:nvSpPr>
          <p:cNvPr id="7171" name="Rectangle 3">
            <a:extLst>
              <a:ext uri="{FF2B5EF4-FFF2-40B4-BE49-F238E27FC236}">
                <a16:creationId xmlns:a16="http://schemas.microsoft.com/office/drawing/2014/main" id="{EB549B2C-FD76-4454-8AD2-3FC2C3BD448D}"/>
              </a:ext>
            </a:extLst>
          </p:cNvPr>
          <p:cNvSpPr>
            <a:spLocks noGrp="1" noChangeArrowheads="1"/>
          </p:cNvSpPr>
          <p:nvPr>
            <p:ph type="body" idx="4294967295"/>
          </p:nvPr>
        </p:nvSpPr>
        <p:spPr>
          <a:xfrm>
            <a:off x="1424781" y="1211358"/>
            <a:ext cx="8294688" cy="1031875"/>
          </a:xfrm>
        </p:spPr>
        <p:txBody>
          <a:bodyPr/>
          <a:lstStyle/>
          <a:p>
            <a:pPr eaLnBrk="1" hangingPunct="1"/>
            <a:r>
              <a:rPr lang="en-US" altLang="en-US" dirty="0"/>
              <a:t>If statements can be modeled as a flow chart.</a:t>
            </a:r>
          </a:p>
        </p:txBody>
      </p:sp>
      <p:grpSp>
        <p:nvGrpSpPr>
          <p:cNvPr id="7172" name="Group 19">
            <a:extLst>
              <a:ext uri="{FF2B5EF4-FFF2-40B4-BE49-F238E27FC236}">
                <a16:creationId xmlns:a16="http://schemas.microsoft.com/office/drawing/2014/main" id="{9BB13809-5640-4172-BF43-C9A52914A300}"/>
              </a:ext>
            </a:extLst>
          </p:cNvPr>
          <p:cNvGrpSpPr>
            <a:grpSpLocks/>
          </p:cNvGrpSpPr>
          <p:nvPr/>
        </p:nvGrpSpPr>
        <p:grpSpPr bwMode="auto">
          <a:xfrm>
            <a:off x="6062664" y="2176464"/>
            <a:ext cx="3462337" cy="3995737"/>
            <a:chOff x="2859" y="1371"/>
            <a:chExt cx="2181" cy="2517"/>
          </a:xfrm>
        </p:grpSpPr>
        <p:sp>
          <p:nvSpPr>
            <p:cNvPr id="7175" name="Rectangle 4">
              <a:extLst>
                <a:ext uri="{FF2B5EF4-FFF2-40B4-BE49-F238E27FC236}">
                  <a16:creationId xmlns:a16="http://schemas.microsoft.com/office/drawing/2014/main" id="{BAE55F02-5FB4-411F-9902-BF5054A27406}"/>
                </a:ext>
              </a:extLst>
            </p:cNvPr>
            <p:cNvSpPr>
              <a:spLocks noChangeArrowheads="1"/>
            </p:cNvSpPr>
            <p:nvPr/>
          </p:nvSpPr>
          <p:spPr bwMode="auto">
            <a:xfrm rot="2701371">
              <a:off x="2859" y="1852"/>
              <a:ext cx="720" cy="720"/>
            </a:xfrm>
            <a:prstGeom prst="rect">
              <a:avLst/>
            </a:prstGeom>
            <a:ln>
              <a:headEnd/>
              <a:tailEnd/>
            </a:ln>
          </p:spPr>
          <p:style>
            <a:lnRef idx="2">
              <a:schemeClr val="dk1"/>
            </a:lnRef>
            <a:fillRef idx="1">
              <a:schemeClr val="lt1"/>
            </a:fillRef>
            <a:effectRef idx="0">
              <a:schemeClr val="dk1"/>
            </a:effectRef>
            <a:fontRef idx="minor">
              <a:schemeClr val="dk1"/>
            </a:fontRef>
          </p:style>
          <p:txBody>
            <a:bodyPr rot="10800000" vert="eaVert" wrap="none" anchor="ctr"/>
            <a:lstStyle>
              <a:lvl1pPr eaLnBrk="0" hangingPunct="0">
                <a:defRPr sz="2400" baseline="-25000">
                  <a:solidFill>
                    <a:schemeClr val="tx1"/>
                  </a:solidFill>
                  <a:latin typeface="Times New Roman" pitchFamily="18" charset="0"/>
                  <a:cs typeface="Arial" charset="0"/>
                </a:defRPr>
              </a:lvl1pPr>
              <a:lvl2pPr marL="742950" indent="-285750" eaLnBrk="0" hangingPunct="0">
                <a:defRPr sz="2400" baseline="-25000">
                  <a:solidFill>
                    <a:schemeClr val="tx1"/>
                  </a:solidFill>
                  <a:latin typeface="Times New Roman" pitchFamily="18" charset="0"/>
                  <a:cs typeface="Arial" charset="0"/>
                </a:defRPr>
              </a:lvl2pPr>
              <a:lvl3pPr marL="1143000" indent="-228600" eaLnBrk="0" hangingPunct="0">
                <a:defRPr sz="2400" baseline="-25000">
                  <a:solidFill>
                    <a:schemeClr val="tx1"/>
                  </a:solidFill>
                  <a:latin typeface="Times New Roman" pitchFamily="18" charset="0"/>
                  <a:cs typeface="Arial" charset="0"/>
                </a:defRPr>
              </a:lvl3pPr>
              <a:lvl4pPr marL="1600200" indent="-228600" eaLnBrk="0" hangingPunct="0">
                <a:defRPr sz="2400" baseline="-25000">
                  <a:solidFill>
                    <a:schemeClr val="tx1"/>
                  </a:solidFill>
                  <a:latin typeface="Times New Roman" pitchFamily="18" charset="0"/>
                  <a:cs typeface="Arial" charset="0"/>
                </a:defRPr>
              </a:lvl4pPr>
              <a:lvl5pPr marL="2057400" indent="-228600" eaLnBrk="0" hangingPunct="0">
                <a:defRPr sz="2400" baseline="-250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baseline="-250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baseline="-250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baseline="-250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baseline="-25000">
                  <a:solidFill>
                    <a:schemeClr val="tx1"/>
                  </a:solidFill>
                  <a:latin typeface="Times New Roman" pitchFamily="18" charset="0"/>
                  <a:cs typeface="Arial" charset="0"/>
                </a:defRPr>
              </a:lvl9pPr>
            </a:lstStyle>
            <a:p>
              <a:pPr algn="ctr" eaLnBrk="1" hangingPunct="1">
                <a:defRPr/>
              </a:pPr>
              <a:endParaRPr lang="en-US" altLang="en-US" sz="1800" baseline="0"/>
            </a:p>
          </p:txBody>
        </p:sp>
        <p:sp>
          <p:nvSpPr>
            <p:cNvPr id="7176" name="Rectangle 6">
              <a:extLst>
                <a:ext uri="{FF2B5EF4-FFF2-40B4-BE49-F238E27FC236}">
                  <a16:creationId xmlns:a16="http://schemas.microsoft.com/office/drawing/2014/main" id="{E896EFB1-F01A-4E8D-80F7-18F4365B80C7}"/>
                </a:ext>
              </a:extLst>
            </p:cNvPr>
            <p:cNvSpPr>
              <a:spLocks noChangeArrowheads="1"/>
            </p:cNvSpPr>
            <p:nvPr/>
          </p:nvSpPr>
          <p:spPr bwMode="auto">
            <a:xfrm>
              <a:off x="3840" y="2496"/>
              <a:ext cx="1200" cy="24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baseline="-25000">
                  <a:solidFill>
                    <a:schemeClr val="tx1"/>
                  </a:solidFill>
                  <a:latin typeface="Times New Roman" pitchFamily="18" charset="0"/>
                  <a:cs typeface="Arial" charset="0"/>
                </a:defRPr>
              </a:lvl1pPr>
              <a:lvl2pPr marL="742950" indent="-285750" eaLnBrk="0" hangingPunct="0">
                <a:defRPr sz="2400" baseline="-25000">
                  <a:solidFill>
                    <a:schemeClr val="tx1"/>
                  </a:solidFill>
                  <a:latin typeface="Times New Roman" pitchFamily="18" charset="0"/>
                  <a:cs typeface="Arial" charset="0"/>
                </a:defRPr>
              </a:lvl2pPr>
              <a:lvl3pPr marL="1143000" indent="-228600" eaLnBrk="0" hangingPunct="0">
                <a:defRPr sz="2400" baseline="-25000">
                  <a:solidFill>
                    <a:schemeClr val="tx1"/>
                  </a:solidFill>
                  <a:latin typeface="Times New Roman" pitchFamily="18" charset="0"/>
                  <a:cs typeface="Arial" charset="0"/>
                </a:defRPr>
              </a:lvl3pPr>
              <a:lvl4pPr marL="1600200" indent="-228600" eaLnBrk="0" hangingPunct="0">
                <a:defRPr sz="2400" baseline="-25000">
                  <a:solidFill>
                    <a:schemeClr val="tx1"/>
                  </a:solidFill>
                  <a:latin typeface="Times New Roman" pitchFamily="18" charset="0"/>
                  <a:cs typeface="Arial" charset="0"/>
                </a:defRPr>
              </a:lvl4pPr>
              <a:lvl5pPr marL="2057400" indent="-228600" eaLnBrk="0" hangingPunct="0">
                <a:defRPr sz="2400" baseline="-250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baseline="-250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baseline="-250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baseline="-250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baseline="-25000">
                  <a:solidFill>
                    <a:schemeClr val="tx1"/>
                  </a:solidFill>
                  <a:latin typeface="Times New Roman" pitchFamily="18" charset="0"/>
                  <a:cs typeface="Arial" charset="0"/>
                </a:defRPr>
              </a:lvl9pPr>
            </a:lstStyle>
            <a:p>
              <a:pPr algn="ctr" eaLnBrk="1" hangingPunct="1">
                <a:defRPr/>
              </a:pPr>
              <a:r>
                <a:rPr lang="en-US" altLang="en-US" sz="1800" baseline="0"/>
                <a:t>Wear a coat.</a:t>
              </a:r>
            </a:p>
          </p:txBody>
        </p:sp>
        <p:cxnSp>
          <p:nvCxnSpPr>
            <p:cNvPr id="2" name="AutoShape 8">
              <a:extLst>
                <a:ext uri="{FF2B5EF4-FFF2-40B4-BE49-F238E27FC236}">
                  <a16:creationId xmlns:a16="http://schemas.microsoft.com/office/drawing/2014/main" id="{7D2AC44D-85E2-46DB-9BB5-3468F7ED6FBA}"/>
                </a:ext>
              </a:extLst>
            </p:cNvPr>
            <p:cNvCxnSpPr>
              <a:cxnSpLocks noChangeShapeType="1"/>
              <a:endCxn id="7176" idx="0"/>
            </p:cNvCxnSpPr>
            <p:nvPr/>
          </p:nvCxnSpPr>
          <p:spPr bwMode="auto">
            <a:xfrm>
              <a:off x="3744" y="2208"/>
              <a:ext cx="696" cy="288"/>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7177" name="Text Box 9">
              <a:extLst>
                <a:ext uri="{FF2B5EF4-FFF2-40B4-BE49-F238E27FC236}">
                  <a16:creationId xmlns:a16="http://schemas.microsoft.com/office/drawing/2014/main" id="{B553B012-D08F-4F17-A2B9-CB5ED2CCD571}"/>
                </a:ext>
              </a:extLst>
            </p:cNvPr>
            <p:cNvSpPr txBox="1">
              <a:spLocks noChangeArrowheads="1"/>
            </p:cNvSpPr>
            <p:nvPr/>
          </p:nvSpPr>
          <p:spPr bwMode="auto">
            <a:xfrm>
              <a:off x="4069" y="1966"/>
              <a:ext cx="3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b="0">
                  <a:latin typeface="Times New Roman" panose="02020603050405020304" pitchFamily="18" charset="0"/>
                </a:rPr>
                <a:t>Yes</a:t>
              </a:r>
            </a:p>
          </p:txBody>
        </p:sp>
        <p:sp>
          <p:nvSpPr>
            <p:cNvPr id="7178" name="Line 10">
              <a:extLst>
                <a:ext uri="{FF2B5EF4-FFF2-40B4-BE49-F238E27FC236}">
                  <a16:creationId xmlns:a16="http://schemas.microsoft.com/office/drawing/2014/main" id="{D5326D43-E28F-49D8-AB4B-61331DB5AC38}"/>
                </a:ext>
              </a:extLst>
            </p:cNvPr>
            <p:cNvSpPr>
              <a:spLocks noChangeShapeType="1"/>
            </p:cNvSpPr>
            <p:nvPr/>
          </p:nvSpPr>
          <p:spPr bwMode="auto">
            <a:xfrm>
              <a:off x="3216" y="2736"/>
              <a:ext cx="0" cy="115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cxnSp>
          <p:nvCxnSpPr>
            <p:cNvPr id="7179" name="AutoShape 12">
              <a:extLst>
                <a:ext uri="{FF2B5EF4-FFF2-40B4-BE49-F238E27FC236}">
                  <a16:creationId xmlns:a16="http://schemas.microsoft.com/office/drawing/2014/main" id="{221B1CDA-95F1-4E07-A3A6-ECEB0CBD4CA2}"/>
                </a:ext>
              </a:extLst>
            </p:cNvPr>
            <p:cNvCxnSpPr>
              <a:cxnSpLocks noChangeShapeType="1"/>
            </p:cNvCxnSpPr>
            <p:nvPr/>
          </p:nvCxnSpPr>
          <p:spPr bwMode="auto">
            <a:xfrm rot="10800000" flipV="1">
              <a:off x="3216" y="2784"/>
              <a:ext cx="1248" cy="912"/>
            </a:xfrm>
            <a:prstGeom prst="bentConnector3">
              <a:avLst>
                <a:gd name="adj1" fmla="val 15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7180" name="Line 15">
              <a:extLst>
                <a:ext uri="{FF2B5EF4-FFF2-40B4-BE49-F238E27FC236}">
                  <a16:creationId xmlns:a16="http://schemas.microsoft.com/office/drawing/2014/main" id="{0030CE30-853D-431E-9BEB-DBA4D2EF130D}"/>
                </a:ext>
              </a:extLst>
            </p:cNvPr>
            <p:cNvSpPr>
              <a:spLocks noChangeShapeType="1"/>
            </p:cNvSpPr>
            <p:nvPr/>
          </p:nvSpPr>
          <p:spPr bwMode="auto">
            <a:xfrm>
              <a:off x="3210" y="1371"/>
              <a:ext cx="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7181" name="Text Box 16">
              <a:extLst>
                <a:ext uri="{FF2B5EF4-FFF2-40B4-BE49-F238E27FC236}">
                  <a16:creationId xmlns:a16="http://schemas.microsoft.com/office/drawing/2014/main" id="{2AED3645-8D20-4A76-95BF-CC41997242B4}"/>
                </a:ext>
              </a:extLst>
            </p:cNvPr>
            <p:cNvSpPr txBox="1">
              <a:spLocks noChangeArrowheads="1"/>
            </p:cNvSpPr>
            <p:nvPr/>
          </p:nvSpPr>
          <p:spPr bwMode="auto">
            <a:xfrm>
              <a:off x="2880" y="2016"/>
              <a:ext cx="62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b="0">
                  <a:latin typeface="Times New Roman" panose="02020603050405020304" pitchFamily="18" charset="0"/>
                </a:rPr>
                <a:t>Is it cold</a:t>
              </a:r>
            </a:p>
            <a:p>
              <a:pPr algn="ctr" eaLnBrk="1" hangingPunct="1">
                <a:spcBef>
                  <a:spcPct val="0"/>
                </a:spcBef>
                <a:buFontTx/>
                <a:buNone/>
              </a:pPr>
              <a:r>
                <a:rPr lang="en-US" altLang="en-US" sz="1800" b="0">
                  <a:latin typeface="Times New Roman" panose="02020603050405020304" pitchFamily="18" charset="0"/>
                </a:rPr>
                <a:t>outside?</a:t>
              </a:r>
            </a:p>
          </p:txBody>
        </p:sp>
      </p:grpSp>
      <p:sp>
        <p:nvSpPr>
          <p:cNvPr id="7173" name="Text Box 18">
            <a:extLst>
              <a:ext uri="{FF2B5EF4-FFF2-40B4-BE49-F238E27FC236}">
                <a16:creationId xmlns:a16="http://schemas.microsoft.com/office/drawing/2014/main" id="{E3E8EBBF-D863-4E07-8ECA-0288FBA8A9FB}"/>
              </a:ext>
            </a:extLst>
          </p:cNvPr>
          <p:cNvSpPr txBox="1">
            <a:spLocks noChangeArrowheads="1"/>
          </p:cNvSpPr>
          <p:nvPr/>
        </p:nvSpPr>
        <p:spPr bwMode="auto">
          <a:xfrm>
            <a:off x="2286001" y="3149601"/>
            <a:ext cx="313419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400" b="0">
                <a:latin typeface="Courier New" panose="02070309020205020404" pitchFamily="49" charset="0"/>
              </a:rPr>
              <a:t>if (coldOutside)</a:t>
            </a:r>
          </a:p>
          <a:p>
            <a:pPr eaLnBrk="1" hangingPunct="1">
              <a:spcBef>
                <a:spcPct val="0"/>
              </a:spcBef>
              <a:buFontTx/>
              <a:buNone/>
            </a:pPr>
            <a:r>
              <a:rPr lang="en-US" altLang="en-US" sz="2400" b="0">
                <a:latin typeface="Courier New" panose="02070309020205020404" pitchFamily="49" charset="0"/>
              </a:rPr>
              <a:t>  wearCoat();</a:t>
            </a:r>
          </a:p>
        </p:txBody>
      </p:sp>
    </p:spTree>
    <p:extLst>
      <p:ext uri="{BB962C8B-B14F-4D97-AF65-F5344CB8AC3E}">
        <p14:creationId xmlns:p14="http://schemas.microsoft.com/office/powerpoint/2010/main" val="3254278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D846C041-DF2C-472C-871B-420D87EB5D2F}"/>
              </a:ext>
            </a:extLst>
          </p:cNvPr>
          <p:cNvSpPr>
            <a:spLocks noGrp="1" noChangeArrowheads="1"/>
          </p:cNvSpPr>
          <p:nvPr>
            <p:ph type="title" idx="4294967295"/>
          </p:nvPr>
        </p:nvSpPr>
        <p:spPr>
          <a:xfrm>
            <a:off x="361950" y="-295884"/>
            <a:ext cx="10515600" cy="1325563"/>
          </a:xfrm>
        </p:spPr>
        <p:txBody>
          <a:bodyPr/>
          <a:lstStyle/>
          <a:p>
            <a:pPr eaLnBrk="1" hangingPunct="1"/>
            <a:r>
              <a:rPr lang="en-US" altLang="en-US" dirty="0"/>
              <a:t>Flowcharts (cont’d)</a:t>
            </a:r>
          </a:p>
        </p:txBody>
      </p:sp>
      <p:sp>
        <p:nvSpPr>
          <p:cNvPr id="8195" name="Rectangle 3">
            <a:extLst>
              <a:ext uri="{FF2B5EF4-FFF2-40B4-BE49-F238E27FC236}">
                <a16:creationId xmlns:a16="http://schemas.microsoft.com/office/drawing/2014/main" id="{B456DDD0-E408-4B5E-92B9-A4F9DADC77A5}"/>
              </a:ext>
            </a:extLst>
          </p:cNvPr>
          <p:cNvSpPr>
            <a:spLocks noGrp="1" noChangeArrowheads="1"/>
          </p:cNvSpPr>
          <p:nvPr>
            <p:ph type="body" idx="4294967295"/>
          </p:nvPr>
        </p:nvSpPr>
        <p:spPr>
          <a:xfrm>
            <a:off x="885825" y="1130392"/>
            <a:ext cx="8294688" cy="1031875"/>
          </a:xfrm>
        </p:spPr>
        <p:txBody>
          <a:bodyPr/>
          <a:lstStyle/>
          <a:p>
            <a:pPr eaLnBrk="1" hangingPunct="1"/>
            <a:r>
              <a:rPr lang="en-US" altLang="en-US" dirty="0"/>
              <a:t>A block </a:t>
            </a:r>
            <a:r>
              <a:rPr lang="en-US" altLang="en-US" dirty="0">
                <a:latin typeface="Courier New" panose="02070309020205020404" pitchFamily="49" charset="0"/>
              </a:rPr>
              <a:t>if</a:t>
            </a:r>
            <a:r>
              <a:rPr lang="en-US" altLang="en-US" dirty="0"/>
              <a:t> statement may be modeled as:</a:t>
            </a:r>
          </a:p>
        </p:txBody>
      </p:sp>
      <p:sp>
        <p:nvSpPr>
          <p:cNvPr id="8197" name="Rectangle 5">
            <a:extLst>
              <a:ext uri="{FF2B5EF4-FFF2-40B4-BE49-F238E27FC236}">
                <a16:creationId xmlns:a16="http://schemas.microsoft.com/office/drawing/2014/main" id="{E5BE6220-1751-48E9-842E-8E97FAF88919}"/>
              </a:ext>
            </a:extLst>
          </p:cNvPr>
          <p:cNvSpPr>
            <a:spLocks noChangeArrowheads="1"/>
          </p:cNvSpPr>
          <p:nvPr/>
        </p:nvSpPr>
        <p:spPr bwMode="auto">
          <a:xfrm rot="2701371">
            <a:off x="6040438" y="2949575"/>
            <a:ext cx="1143000" cy="1143000"/>
          </a:xfrm>
          <a:prstGeom prst="rect">
            <a:avLst/>
          </a:prstGeom>
          <a:ln>
            <a:headEnd/>
            <a:tailEnd/>
          </a:ln>
        </p:spPr>
        <p:style>
          <a:lnRef idx="2">
            <a:schemeClr val="dk1"/>
          </a:lnRef>
          <a:fillRef idx="1">
            <a:schemeClr val="lt1"/>
          </a:fillRef>
          <a:effectRef idx="0">
            <a:schemeClr val="dk1"/>
          </a:effectRef>
          <a:fontRef idx="minor">
            <a:schemeClr val="dk1"/>
          </a:fontRef>
        </p:style>
        <p:txBody>
          <a:bodyPr rot="10800000" vert="eaVert" wrap="none" anchor="ctr"/>
          <a:lstStyle>
            <a:lvl1pPr eaLnBrk="0" hangingPunct="0">
              <a:defRPr sz="2400" baseline="-25000">
                <a:solidFill>
                  <a:schemeClr val="tx1"/>
                </a:solidFill>
                <a:latin typeface="Times New Roman" pitchFamily="18" charset="0"/>
                <a:cs typeface="Arial" charset="0"/>
              </a:defRPr>
            </a:lvl1pPr>
            <a:lvl2pPr marL="742950" indent="-285750" eaLnBrk="0" hangingPunct="0">
              <a:defRPr sz="2400" baseline="-25000">
                <a:solidFill>
                  <a:schemeClr val="tx1"/>
                </a:solidFill>
                <a:latin typeface="Times New Roman" pitchFamily="18" charset="0"/>
                <a:cs typeface="Arial" charset="0"/>
              </a:defRPr>
            </a:lvl2pPr>
            <a:lvl3pPr marL="1143000" indent="-228600" eaLnBrk="0" hangingPunct="0">
              <a:defRPr sz="2400" baseline="-25000">
                <a:solidFill>
                  <a:schemeClr val="tx1"/>
                </a:solidFill>
                <a:latin typeface="Times New Roman" pitchFamily="18" charset="0"/>
                <a:cs typeface="Arial" charset="0"/>
              </a:defRPr>
            </a:lvl3pPr>
            <a:lvl4pPr marL="1600200" indent="-228600" eaLnBrk="0" hangingPunct="0">
              <a:defRPr sz="2400" baseline="-25000">
                <a:solidFill>
                  <a:schemeClr val="tx1"/>
                </a:solidFill>
                <a:latin typeface="Times New Roman" pitchFamily="18" charset="0"/>
                <a:cs typeface="Arial" charset="0"/>
              </a:defRPr>
            </a:lvl4pPr>
            <a:lvl5pPr marL="2057400" indent="-228600" eaLnBrk="0" hangingPunct="0">
              <a:defRPr sz="2400" baseline="-250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baseline="-250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baseline="-250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baseline="-250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baseline="-25000">
                <a:solidFill>
                  <a:schemeClr val="tx1"/>
                </a:solidFill>
                <a:latin typeface="Times New Roman" pitchFamily="18" charset="0"/>
                <a:cs typeface="Arial" charset="0"/>
              </a:defRPr>
            </a:lvl9pPr>
          </a:lstStyle>
          <a:p>
            <a:pPr algn="ctr" eaLnBrk="1" hangingPunct="1">
              <a:defRPr/>
            </a:pPr>
            <a:endParaRPr lang="en-US" altLang="en-US" sz="1800" baseline="0"/>
          </a:p>
        </p:txBody>
      </p:sp>
      <p:grpSp>
        <p:nvGrpSpPr>
          <p:cNvPr id="2" name="Group 18">
            <a:extLst>
              <a:ext uri="{FF2B5EF4-FFF2-40B4-BE49-F238E27FC236}">
                <a16:creationId xmlns:a16="http://schemas.microsoft.com/office/drawing/2014/main" id="{2B3B6542-7376-42C3-B9B4-5FEBC19CE432}"/>
              </a:ext>
            </a:extLst>
          </p:cNvPr>
          <p:cNvGrpSpPr>
            <a:grpSpLocks/>
          </p:cNvGrpSpPr>
          <p:nvPr/>
        </p:nvGrpSpPr>
        <p:grpSpPr bwMode="auto">
          <a:xfrm>
            <a:off x="6096000" y="2198688"/>
            <a:ext cx="3429000" cy="3973512"/>
            <a:chOff x="2880" y="1385"/>
            <a:chExt cx="2160" cy="2503"/>
          </a:xfrm>
        </p:grpSpPr>
        <p:sp>
          <p:nvSpPr>
            <p:cNvPr id="8201" name="Rectangle 6">
              <a:extLst>
                <a:ext uri="{FF2B5EF4-FFF2-40B4-BE49-F238E27FC236}">
                  <a16:creationId xmlns:a16="http://schemas.microsoft.com/office/drawing/2014/main" id="{8E3882C3-9FB5-423E-A94C-F07F8952877E}"/>
                </a:ext>
              </a:extLst>
            </p:cNvPr>
            <p:cNvSpPr>
              <a:spLocks noChangeArrowheads="1"/>
            </p:cNvSpPr>
            <p:nvPr/>
          </p:nvSpPr>
          <p:spPr bwMode="auto">
            <a:xfrm>
              <a:off x="3840" y="2496"/>
              <a:ext cx="1200" cy="24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baseline="-25000">
                  <a:solidFill>
                    <a:schemeClr val="tx1"/>
                  </a:solidFill>
                  <a:latin typeface="Times New Roman" pitchFamily="18" charset="0"/>
                  <a:cs typeface="Arial" charset="0"/>
                </a:defRPr>
              </a:lvl1pPr>
              <a:lvl2pPr marL="742950" indent="-285750" eaLnBrk="0" hangingPunct="0">
                <a:defRPr sz="2400" baseline="-25000">
                  <a:solidFill>
                    <a:schemeClr val="tx1"/>
                  </a:solidFill>
                  <a:latin typeface="Times New Roman" pitchFamily="18" charset="0"/>
                  <a:cs typeface="Arial" charset="0"/>
                </a:defRPr>
              </a:lvl2pPr>
              <a:lvl3pPr marL="1143000" indent="-228600" eaLnBrk="0" hangingPunct="0">
                <a:defRPr sz="2400" baseline="-25000">
                  <a:solidFill>
                    <a:schemeClr val="tx1"/>
                  </a:solidFill>
                  <a:latin typeface="Times New Roman" pitchFamily="18" charset="0"/>
                  <a:cs typeface="Arial" charset="0"/>
                </a:defRPr>
              </a:lvl3pPr>
              <a:lvl4pPr marL="1600200" indent="-228600" eaLnBrk="0" hangingPunct="0">
                <a:defRPr sz="2400" baseline="-25000">
                  <a:solidFill>
                    <a:schemeClr val="tx1"/>
                  </a:solidFill>
                  <a:latin typeface="Times New Roman" pitchFamily="18" charset="0"/>
                  <a:cs typeface="Arial" charset="0"/>
                </a:defRPr>
              </a:lvl4pPr>
              <a:lvl5pPr marL="2057400" indent="-228600" eaLnBrk="0" hangingPunct="0">
                <a:defRPr sz="2400" baseline="-250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baseline="-250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baseline="-250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baseline="-250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baseline="-25000">
                  <a:solidFill>
                    <a:schemeClr val="tx1"/>
                  </a:solidFill>
                  <a:latin typeface="Times New Roman" pitchFamily="18" charset="0"/>
                  <a:cs typeface="Arial" charset="0"/>
                </a:defRPr>
              </a:lvl9pPr>
            </a:lstStyle>
            <a:p>
              <a:pPr algn="ctr" eaLnBrk="1" hangingPunct="1">
                <a:defRPr/>
              </a:pPr>
              <a:r>
                <a:rPr lang="en-US" altLang="en-US" sz="1800" baseline="0"/>
                <a:t>Wear a coat.</a:t>
              </a:r>
            </a:p>
          </p:txBody>
        </p:sp>
        <p:cxnSp>
          <p:nvCxnSpPr>
            <p:cNvPr id="3" name="AutoShape 7">
              <a:extLst>
                <a:ext uri="{FF2B5EF4-FFF2-40B4-BE49-F238E27FC236}">
                  <a16:creationId xmlns:a16="http://schemas.microsoft.com/office/drawing/2014/main" id="{5E5088E8-2012-463B-BBA4-8322BA6CB700}"/>
                </a:ext>
              </a:extLst>
            </p:cNvPr>
            <p:cNvCxnSpPr>
              <a:cxnSpLocks noChangeShapeType="1"/>
            </p:cNvCxnSpPr>
            <p:nvPr/>
          </p:nvCxnSpPr>
          <p:spPr bwMode="auto">
            <a:xfrm>
              <a:off x="3744" y="2208"/>
              <a:ext cx="696" cy="288"/>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8202" name="Text Box 8">
              <a:extLst>
                <a:ext uri="{FF2B5EF4-FFF2-40B4-BE49-F238E27FC236}">
                  <a16:creationId xmlns:a16="http://schemas.microsoft.com/office/drawing/2014/main" id="{8D2041F8-D44F-48D6-BAE7-8CECF0B3A6D4}"/>
                </a:ext>
              </a:extLst>
            </p:cNvPr>
            <p:cNvSpPr txBox="1">
              <a:spLocks noChangeArrowheads="1"/>
            </p:cNvSpPr>
            <p:nvPr/>
          </p:nvSpPr>
          <p:spPr bwMode="auto">
            <a:xfrm>
              <a:off x="3840" y="1966"/>
              <a:ext cx="3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b="0">
                  <a:latin typeface="Times New Roman" panose="02020603050405020304" pitchFamily="18" charset="0"/>
                </a:rPr>
                <a:t>Yes</a:t>
              </a:r>
            </a:p>
          </p:txBody>
        </p:sp>
        <p:sp>
          <p:nvSpPr>
            <p:cNvPr id="8203" name="Line 9">
              <a:extLst>
                <a:ext uri="{FF2B5EF4-FFF2-40B4-BE49-F238E27FC236}">
                  <a16:creationId xmlns:a16="http://schemas.microsoft.com/office/drawing/2014/main" id="{26D7833B-7A12-4B46-8F67-1565FAD19C19}"/>
                </a:ext>
              </a:extLst>
            </p:cNvPr>
            <p:cNvSpPr>
              <a:spLocks noChangeShapeType="1"/>
            </p:cNvSpPr>
            <p:nvPr/>
          </p:nvSpPr>
          <p:spPr bwMode="auto">
            <a:xfrm>
              <a:off x="3216" y="2736"/>
              <a:ext cx="0" cy="115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cxnSp>
          <p:nvCxnSpPr>
            <p:cNvPr id="8204" name="AutoShape 10">
              <a:extLst>
                <a:ext uri="{FF2B5EF4-FFF2-40B4-BE49-F238E27FC236}">
                  <a16:creationId xmlns:a16="http://schemas.microsoft.com/office/drawing/2014/main" id="{60BF3F5B-83E9-4887-8F96-06B17DC7C394}"/>
                </a:ext>
              </a:extLst>
            </p:cNvPr>
            <p:cNvCxnSpPr>
              <a:cxnSpLocks noChangeShapeType="1"/>
            </p:cNvCxnSpPr>
            <p:nvPr/>
          </p:nvCxnSpPr>
          <p:spPr bwMode="auto">
            <a:xfrm rot="10800000" flipV="1">
              <a:off x="3216" y="3504"/>
              <a:ext cx="1248" cy="192"/>
            </a:xfrm>
            <a:prstGeom prst="bentConnector3">
              <a:avLst>
                <a:gd name="adj1" fmla="val -48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8205" name="Line 11">
              <a:extLst>
                <a:ext uri="{FF2B5EF4-FFF2-40B4-BE49-F238E27FC236}">
                  <a16:creationId xmlns:a16="http://schemas.microsoft.com/office/drawing/2014/main" id="{2D3BFA3E-3083-4CCD-BBE7-D5046880D64A}"/>
                </a:ext>
              </a:extLst>
            </p:cNvPr>
            <p:cNvSpPr>
              <a:spLocks noChangeShapeType="1"/>
            </p:cNvSpPr>
            <p:nvPr/>
          </p:nvSpPr>
          <p:spPr bwMode="auto">
            <a:xfrm>
              <a:off x="3203" y="1385"/>
              <a:ext cx="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206" name="Text Box 12">
              <a:extLst>
                <a:ext uri="{FF2B5EF4-FFF2-40B4-BE49-F238E27FC236}">
                  <a16:creationId xmlns:a16="http://schemas.microsoft.com/office/drawing/2014/main" id="{F2A31D0E-9B7B-453B-855E-A6374FC8301D}"/>
                </a:ext>
              </a:extLst>
            </p:cNvPr>
            <p:cNvSpPr txBox="1">
              <a:spLocks noChangeArrowheads="1"/>
            </p:cNvSpPr>
            <p:nvPr/>
          </p:nvSpPr>
          <p:spPr bwMode="auto">
            <a:xfrm>
              <a:off x="2880" y="2016"/>
              <a:ext cx="62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b="0">
                  <a:latin typeface="Times New Roman" panose="02020603050405020304" pitchFamily="18" charset="0"/>
                </a:rPr>
                <a:t>Is it cold</a:t>
              </a:r>
            </a:p>
            <a:p>
              <a:pPr algn="ctr" eaLnBrk="1" hangingPunct="1">
                <a:spcBef>
                  <a:spcPct val="0"/>
                </a:spcBef>
                <a:buFontTx/>
                <a:buNone/>
              </a:pPr>
              <a:r>
                <a:rPr lang="en-US" altLang="en-US" sz="1800" b="0">
                  <a:latin typeface="Times New Roman" panose="02020603050405020304" pitchFamily="18" charset="0"/>
                </a:rPr>
                <a:t>outside?</a:t>
              </a:r>
            </a:p>
          </p:txBody>
        </p:sp>
        <p:sp>
          <p:nvSpPr>
            <p:cNvPr id="8208" name="Rectangle 13">
              <a:extLst>
                <a:ext uri="{FF2B5EF4-FFF2-40B4-BE49-F238E27FC236}">
                  <a16:creationId xmlns:a16="http://schemas.microsoft.com/office/drawing/2014/main" id="{427EC9D7-6AB0-4281-BF24-A04044D57550}"/>
                </a:ext>
              </a:extLst>
            </p:cNvPr>
            <p:cNvSpPr>
              <a:spLocks noChangeArrowheads="1"/>
            </p:cNvSpPr>
            <p:nvPr/>
          </p:nvSpPr>
          <p:spPr bwMode="auto">
            <a:xfrm>
              <a:off x="3840" y="2832"/>
              <a:ext cx="1200" cy="24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baseline="-25000">
                  <a:solidFill>
                    <a:schemeClr val="tx1"/>
                  </a:solidFill>
                  <a:latin typeface="Times New Roman" pitchFamily="18" charset="0"/>
                  <a:cs typeface="Arial" charset="0"/>
                </a:defRPr>
              </a:lvl1pPr>
              <a:lvl2pPr marL="742950" indent="-285750" eaLnBrk="0" hangingPunct="0">
                <a:defRPr sz="2400" baseline="-25000">
                  <a:solidFill>
                    <a:schemeClr val="tx1"/>
                  </a:solidFill>
                  <a:latin typeface="Times New Roman" pitchFamily="18" charset="0"/>
                  <a:cs typeface="Arial" charset="0"/>
                </a:defRPr>
              </a:lvl2pPr>
              <a:lvl3pPr marL="1143000" indent="-228600" eaLnBrk="0" hangingPunct="0">
                <a:defRPr sz="2400" baseline="-25000">
                  <a:solidFill>
                    <a:schemeClr val="tx1"/>
                  </a:solidFill>
                  <a:latin typeface="Times New Roman" pitchFamily="18" charset="0"/>
                  <a:cs typeface="Arial" charset="0"/>
                </a:defRPr>
              </a:lvl3pPr>
              <a:lvl4pPr marL="1600200" indent="-228600" eaLnBrk="0" hangingPunct="0">
                <a:defRPr sz="2400" baseline="-25000">
                  <a:solidFill>
                    <a:schemeClr val="tx1"/>
                  </a:solidFill>
                  <a:latin typeface="Times New Roman" pitchFamily="18" charset="0"/>
                  <a:cs typeface="Arial" charset="0"/>
                </a:defRPr>
              </a:lvl4pPr>
              <a:lvl5pPr marL="2057400" indent="-228600" eaLnBrk="0" hangingPunct="0">
                <a:defRPr sz="2400" baseline="-250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baseline="-250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baseline="-250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baseline="-250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baseline="-25000">
                  <a:solidFill>
                    <a:schemeClr val="tx1"/>
                  </a:solidFill>
                  <a:latin typeface="Times New Roman" pitchFamily="18" charset="0"/>
                  <a:cs typeface="Arial" charset="0"/>
                </a:defRPr>
              </a:lvl9pPr>
            </a:lstStyle>
            <a:p>
              <a:pPr algn="ctr" eaLnBrk="1" hangingPunct="1">
                <a:defRPr/>
              </a:pPr>
              <a:r>
                <a:rPr lang="en-US" altLang="en-US" sz="1800" baseline="0"/>
                <a:t>Wear a hat.</a:t>
              </a:r>
            </a:p>
          </p:txBody>
        </p:sp>
        <p:sp>
          <p:nvSpPr>
            <p:cNvPr id="8209" name="Rectangle 14">
              <a:extLst>
                <a:ext uri="{FF2B5EF4-FFF2-40B4-BE49-F238E27FC236}">
                  <a16:creationId xmlns:a16="http://schemas.microsoft.com/office/drawing/2014/main" id="{3CFFD3DE-61FF-45A1-A8F9-05D3ED047D15}"/>
                </a:ext>
              </a:extLst>
            </p:cNvPr>
            <p:cNvSpPr>
              <a:spLocks noChangeArrowheads="1"/>
            </p:cNvSpPr>
            <p:nvPr/>
          </p:nvSpPr>
          <p:spPr bwMode="auto">
            <a:xfrm>
              <a:off x="3840" y="3168"/>
              <a:ext cx="1200" cy="24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lvl1pPr eaLnBrk="0" hangingPunct="0">
                <a:defRPr sz="2400" baseline="-25000">
                  <a:solidFill>
                    <a:schemeClr val="tx1"/>
                  </a:solidFill>
                  <a:latin typeface="Times New Roman" pitchFamily="18" charset="0"/>
                  <a:cs typeface="Arial" charset="0"/>
                </a:defRPr>
              </a:lvl1pPr>
              <a:lvl2pPr marL="742950" indent="-285750" eaLnBrk="0" hangingPunct="0">
                <a:defRPr sz="2400" baseline="-25000">
                  <a:solidFill>
                    <a:schemeClr val="tx1"/>
                  </a:solidFill>
                  <a:latin typeface="Times New Roman" pitchFamily="18" charset="0"/>
                  <a:cs typeface="Arial" charset="0"/>
                </a:defRPr>
              </a:lvl2pPr>
              <a:lvl3pPr marL="1143000" indent="-228600" eaLnBrk="0" hangingPunct="0">
                <a:defRPr sz="2400" baseline="-25000">
                  <a:solidFill>
                    <a:schemeClr val="tx1"/>
                  </a:solidFill>
                  <a:latin typeface="Times New Roman" pitchFamily="18" charset="0"/>
                  <a:cs typeface="Arial" charset="0"/>
                </a:defRPr>
              </a:lvl3pPr>
              <a:lvl4pPr marL="1600200" indent="-228600" eaLnBrk="0" hangingPunct="0">
                <a:defRPr sz="2400" baseline="-25000">
                  <a:solidFill>
                    <a:schemeClr val="tx1"/>
                  </a:solidFill>
                  <a:latin typeface="Times New Roman" pitchFamily="18" charset="0"/>
                  <a:cs typeface="Arial" charset="0"/>
                </a:defRPr>
              </a:lvl4pPr>
              <a:lvl5pPr marL="2057400" indent="-228600" eaLnBrk="0" hangingPunct="0">
                <a:defRPr sz="2400" baseline="-250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baseline="-250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baseline="-250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baseline="-250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baseline="-25000">
                  <a:solidFill>
                    <a:schemeClr val="tx1"/>
                  </a:solidFill>
                  <a:latin typeface="Times New Roman" pitchFamily="18" charset="0"/>
                  <a:cs typeface="Arial" charset="0"/>
                </a:defRPr>
              </a:lvl9pPr>
            </a:lstStyle>
            <a:p>
              <a:pPr algn="ctr" eaLnBrk="1" hangingPunct="1">
                <a:defRPr/>
              </a:pPr>
              <a:r>
                <a:rPr lang="en-US" altLang="en-US" sz="1800" baseline="0"/>
                <a:t>Wear gloves.</a:t>
              </a:r>
            </a:p>
          </p:txBody>
        </p:sp>
      </p:grpSp>
      <p:sp>
        <p:nvSpPr>
          <p:cNvPr id="8198" name="Text Box 16">
            <a:extLst>
              <a:ext uri="{FF2B5EF4-FFF2-40B4-BE49-F238E27FC236}">
                <a16:creationId xmlns:a16="http://schemas.microsoft.com/office/drawing/2014/main" id="{918ADD34-3BD8-466C-8741-93839FA1C3FF}"/>
              </a:ext>
            </a:extLst>
          </p:cNvPr>
          <p:cNvSpPr txBox="1">
            <a:spLocks noChangeArrowheads="1"/>
          </p:cNvSpPr>
          <p:nvPr/>
        </p:nvSpPr>
        <p:spPr bwMode="auto">
          <a:xfrm>
            <a:off x="2209800" y="2743201"/>
            <a:ext cx="32766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400" b="0">
                <a:latin typeface="Courier New" panose="02070309020205020404" pitchFamily="49" charset="0"/>
              </a:rPr>
              <a:t>if (coldOutside)</a:t>
            </a:r>
            <a:br>
              <a:rPr lang="en-US" altLang="en-US" sz="2400" b="0">
                <a:latin typeface="Courier New" panose="02070309020205020404" pitchFamily="49" charset="0"/>
              </a:rPr>
            </a:br>
            <a:r>
              <a:rPr lang="en-US" altLang="en-US" sz="2400">
                <a:solidFill>
                  <a:srgbClr val="CA0C48"/>
                </a:solidFill>
                <a:latin typeface="Courier New" panose="02070309020205020404" pitchFamily="49" charset="0"/>
              </a:rPr>
              <a:t>{</a:t>
            </a:r>
          </a:p>
          <a:p>
            <a:pPr eaLnBrk="1" hangingPunct="1">
              <a:spcBef>
                <a:spcPct val="0"/>
              </a:spcBef>
              <a:buFontTx/>
              <a:buNone/>
            </a:pPr>
            <a:r>
              <a:rPr lang="en-US" altLang="en-US" sz="2400" b="0">
                <a:latin typeface="Courier New" panose="02070309020205020404" pitchFamily="49" charset="0"/>
              </a:rPr>
              <a:t>  wearCoat();</a:t>
            </a:r>
          </a:p>
          <a:p>
            <a:pPr eaLnBrk="1" hangingPunct="1">
              <a:spcBef>
                <a:spcPct val="0"/>
              </a:spcBef>
              <a:buFontTx/>
              <a:buNone/>
            </a:pPr>
            <a:r>
              <a:rPr lang="en-US" altLang="en-US" sz="2400" b="0">
                <a:latin typeface="Courier New" panose="02070309020205020404" pitchFamily="49" charset="0"/>
              </a:rPr>
              <a:t>  wearHat();</a:t>
            </a:r>
          </a:p>
          <a:p>
            <a:pPr eaLnBrk="1" hangingPunct="1">
              <a:spcBef>
                <a:spcPct val="0"/>
              </a:spcBef>
              <a:buFontTx/>
              <a:buNone/>
            </a:pPr>
            <a:r>
              <a:rPr lang="en-US" altLang="en-US" sz="2400" b="0">
                <a:latin typeface="Courier New" panose="02070309020205020404" pitchFamily="49" charset="0"/>
              </a:rPr>
              <a:t>  wearGloves();</a:t>
            </a:r>
          </a:p>
          <a:p>
            <a:pPr eaLnBrk="1" hangingPunct="1">
              <a:spcBef>
                <a:spcPct val="0"/>
              </a:spcBef>
              <a:buFontTx/>
              <a:buNone/>
            </a:pPr>
            <a:r>
              <a:rPr lang="en-US" altLang="en-US" sz="2400">
                <a:solidFill>
                  <a:srgbClr val="CA0C48"/>
                </a:solidFill>
                <a:latin typeface="Courier New" panose="02070309020205020404" pitchFamily="49" charset="0"/>
              </a:rPr>
              <a:t>}</a:t>
            </a:r>
          </a:p>
        </p:txBody>
      </p:sp>
      <p:sp>
        <p:nvSpPr>
          <p:cNvPr id="8199" name="Text Box 17">
            <a:extLst>
              <a:ext uri="{FF2B5EF4-FFF2-40B4-BE49-F238E27FC236}">
                <a16:creationId xmlns:a16="http://schemas.microsoft.com/office/drawing/2014/main" id="{385CFF93-2645-4536-A86C-D468F610CA84}"/>
              </a:ext>
            </a:extLst>
          </p:cNvPr>
          <p:cNvSpPr txBox="1">
            <a:spLocks noChangeArrowheads="1"/>
          </p:cNvSpPr>
          <p:nvPr/>
        </p:nvSpPr>
        <p:spPr bwMode="auto">
          <a:xfrm>
            <a:off x="2562225" y="5330825"/>
            <a:ext cx="24003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rgbClr val="CA0C48"/>
                </a:solidFill>
                <a:latin typeface="Times New Roman" panose="02020603050405020304" pitchFamily="18" charset="0"/>
              </a:rPr>
              <a:t>Note the use of curly</a:t>
            </a:r>
          </a:p>
          <a:p>
            <a:pPr eaLnBrk="1" hangingPunct="1">
              <a:spcBef>
                <a:spcPct val="0"/>
              </a:spcBef>
              <a:buFontTx/>
              <a:buNone/>
            </a:pPr>
            <a:r>
              <a:rPr lang="en-US" altLang="en-US" sz="1800">
                <a:solidFill>
                  <a:srgbClr val="CA0C48"/>
                </a:solidFill>
                <a:latin typeface="Times New Roman" panose="02020603050405020304" pitchFamily="18" charset="0"/>
              </a:rPr>
              <a:t>braces to block several</a:t>
            </a:r>
          </a:p>
          <a:p>
            <a:pPr eaLnBrk="1" hangingPunct="1">
              <a:spcBef>
                <a:spcPct val="0"/>
              </a:spcBef>
              <a:buFontTx/>
              <a:buNone/>
            </a:pPr>
            <a:r>
              <a:rPr lang="en-US" altLang="en-US" sz="1800">
                <a:solidFill>
                  <a:srgbClr val="CA0C48"/>
                </a:solidFill>
                <a:latin typeface="Times New Roman" panose="02020603050405020304" pitchFamily="18" charset="0"/>
              </a:rPr>
              <a:t>statements together.</a:t>
            </a:r>
          </a:p>
        </p:txBody>
      </p:sp>
    </p:spTree>
    <p:extLst>
      <p:ext uri="{BB962C8B-B14F-4D97-AF65-F5344CB8AC3E}">
        <p14:creationId xmlns:p14="http://schemas.microsoft.com/office/powerpoint/2010/main" val="2709071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A38AAAFF-E6FA-4684-B505-71A60D32D083}"/>
              </a:ext>
            </a:extLst>
          </p:cNvPr>
          <p:cNvSpPr>
            <a:spLocks noGrp="1" noChangeArrowheads="1"/>
          </p:cNvSpPr>
          <p:nvPr>
            <p:ph type="title" idx="4294967295"/>
          </p:nvPr>
        </p:nvSpPr>
        <p:spPr>
          <a:xfrm>
            <a:off x="466725" y="-349250"/>
            <a:ext cx="10515600" cy="1325563"/>
          </a:xfrm>
        </p:spPr>
        <p:txBody>
          <a:bodyPr/>
          <a:lstStyle/>
          <a:p>
            <a:pPr eaLnBrk="1" hangingPunct="1"/>
            <a:r>
              <a:rPr lang="en-US" altLang="en-US" dirty="0"/>
              <a:t>Relational Operators</a:t>
            </a:r>
          </a:p>
        </p:txBody>
      </p:sp>
      <p:sp>
        <p:nvSpPr>
          <p:cNvPr id="9219" name="Rectangle 3">
            <a:extLst>
              <a:ext uri="{FF2B5EF4-FFF2-40B4-BE49-F238E27FC236}">
                <a16:creationId xmlns:a16="http://schemas.microsoft.com/office/drawing/2014/main" id="{742963F6-44AD-424A-9176-C2EE911D6241}"/>
              </a:ext>
            </a:extLst>
          </p:cNvPr>
          <p:cNvSpPr>
            <a:spLocks noGrp="1" noChangeArrowheads="1"/>
          </p:cNvSpPr>
          <p:nvPr>
            <p:ph type="body" idx="4294967295"/>
          </p:nvPr>
        </p:nvSpPr>
        <p:spPr>
          <a:xfrm>
            <a:off x="342900" y="1190625"/>
            <a:ext cx="11925300" cy="657225"/>
          </a:xfrm>
        </p:spPr>
        <p:txBody>
          <a:bodyPr/>
          <a:lstStyle/>
          <a:p>
            <a:pPr eaLnBrk="1" hangingPunct="1"/>
            <a:r>
              <a:rPr lang="en-US" altLang="en-US" dirty="0"/>
              <a:t>In most cases, the </a:t>
            </a:r>
            <a:r>
              <a:rPr lang="en-US" altLang="en-US" dirty="0">
                <a:latin typeface="Courier New" panose="02070309020205020404" pitchFamily="49" charset="0"/>
              </a:rPr>
              <a:t>boolean</a:t>
            </a:r>
            <a:r>
              <a:rPr lang="en-US" altLang="en-US" dirty="0"/>
              <a:t> expression, used by the </a:t>
            </a:r>
            <a:r>
              <a:rPr lang="en-US" altLang="en-US" dirty="0">
                <a:latin typeface="Courier New" panose="02070309020205020404" pitchFamily="49" charset="0"/>
              </a:rPr>
              <a:t>if</a:t>
            </a:r>
            <a:r>
              <a:rPr lang="en-US" altLang="en-US" dirty="0"/>
              <a:t> statement, uses </a:t>
            </a:r>
            <a:r>
              <a:rPr lang="en-US" altLang="en-US" i="1" dirty="0"/>
              <a:t>relational operators.</a:t>
            </a:r>
            <a:endParaRPr lang="en-US" altLang="en-US" dirty="0"/>
          </a:p>
        </p:txBody>
      </p:sp>
      <p:graphicFrame>
        <p:nvGraphicFramePr>
          <p:cNvPr id="9248" name="Group 32">
            <a:extLst>
              <a:ext uri="{FF2B5EF4-FFF2-40B4-BE49-F238E27FC236}">
                <a16:creationId xmlns:a16="http://schemas.microsoft.com/office/drawing/2014/main" id="{768C3407-D7AB-42BE-8650-D5DD0D2795C9}"/>
              </a:ext>
            </a:extLst>
          </p:cNvPr>
          <p:cNvGraphicFramePr>
            <a:graphicFrameLocks noGrp="1"/>
          </p:cNvGraphicFramePr>
          <p:nvPr>
            <p:extLst>
              <p:ext uri="{D42A27DB-BD31-4B8C-83A1-F6EECF244321}">
                <p14:modId xmlns:p14="http://schemas.microsoft.com/office/powerpoint/2010/main" val="3833806565"/>
              </p:ext>
            </p:extLst>
          </p:nvPr>
        </p:nvGraphicFramePr>
        <p:xfrm>
          <a:off x="2886075" y="2266951"/>
          <a:ext cx="6096000" cy="2743200"/>
        </p:xfrm>
        <a:graphic>
          <a:graphicData uri="http://schemas.openxmlformats.org/drawingml/2006/table">
            <a:tbl>
              <a:tblPr/>
              <a:tblGrid>
                <a:gridCol w="22098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2365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bg1"/>
                          </a:solidFill>
                          <a:effectLst/>
                          <a:latin typeface="Times New Roman" pitchFamily="18" charset="0"/>
                          <a:cs typeface="Arial" charset="0"/>
                        </a:rPr>
                        <a:t>Relational Operator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bg1"/>
                          </a:solidFill>
                          <a:effectLst/>
                          <a:latin typeface="Times New Roman" pitchFamily="18" charset="0"/>
                          <a:cs typeface="Arial" charset="0"/>
                        </a:rPr>
                        <a:t>Meaning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234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Courier New" pitchFamily="49" charset="0"/>
                          <a:cs typeface="Arial" charset="0"/>
                        </a:rPr>
                        <a:t>&gt;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Arial" charset="0"/>
                        </a:rPr>
                        <a:t>is greater than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65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Courier New" pitchFamily="49" charset="0"/>
                          <a:cs typeface="Arial" charset="0"/>
                        </a:rPr>
                        <a:t>&lt;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Arial" charset="0"/>
                        </a:rPr>
                        <a:t>is less than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4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Courier New" pitchFamily="49" charset="0"/>
                          <a:cs typeface="Arial" charset="0"/>
                        </a:rPr>
                        <a:t>&gt;=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Arial" charset="0"/>
                        </a:rPr>
                        <a:t>is greater than or equal to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365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Courier New" pitchFamily="49" charset="0"/>
                          <a:cs typeface="Arial" charset="0"/>
                        </a:rPr>
                        <a:t>&lt;=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Arial" charset="0"/>
                        </a:rPr>
                        <a:t>is less than or equal to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349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Courier New" pitchFamily="49" charset="0"/>
                          <a:cs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Arial" charset="0"/>
                        </a:rPr>
                        <a:t>is equal to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365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Courier New" pitchFamily="49" charset="0"/>
                          <a:cs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cs typeface="Arial" charset="0"/>
                        </a:rPr>
                        <a:t>is not equal to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671092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817C0A12-C069-45E7-A063-43A0E345A310}"/>
              </a:ext>
            </a:extLst>
          </p:cNvPr>
          <p:cNvSpPr>
            <a:spLocks noGrp="1" noChangeArrowheads="1"/>
          </p:cNvSpPr>
          <p:nvPr>
            <p:ph type="title" idx="4294967295"/>
          </p:nvPr>
        </p:nvSpPr>
        <p:spPr>
          <a:xfrm>
            <a:off x="314325" y="-387350"/>
            <a:ext cx="10515600" cy="1325563"/>
          </a:xfrm>
        </p:spPr>
        <p:txBody>
          <a:bodyPr/>
          <a:lstStyle/>
          <a:p>
            <a:pPr eaLnBrk="1" hangingPunct="1"/>
            <a:r>
              <a:rPr lang="en-US" altLang="en-US" dirty="0"/>
              <a:t>Boolean Expressions</a:t>
            </a:r>
          </a:p>
        </p:txBody>
      </p:sp>
      <p:sp>
        <p:nvSpPr>
          <p:cNvPr id="10243" name="Rectangle 3">
            <a:extLst>
              <a:ext uri="{FF2B5EF4-FFF2-40B4-BE49-F238E27FC236}">
                <a16:creationId xmlns:a16="http://schemas.microsoft.com/office/drawing/2014/main" id="{B73C984D-B158-4F69-A96B-667CACD1E16E}"/>
              </a:ext>
            </a:extLst>
          </p:cNvPr>
          <p:cNvSpPr>
            <a:spLocks noGrp="1" noChangeArrowheads="1"/>
          </p:cNvSpPr>
          <p:nvPr>
            <p:ph type="body" idx="4294967295"/>
          </p:nvPr>
        </p:nvSpPr>
        <p:spPr>
          <a:xfrm>
            <a:off x="638175" y="1114425"/>
            <a:ext cx="11772900" cy="1547813"/>
          </a:xfrm>
        </p:spPr>
        <p:txBody>
          <a:bodyPr/>
          <a:lstStyle/>
          <a:p>
            <a:pPr eaLnBrk="1" hangingPunct="1">
              <a:lnSpc>
                <a:spcPct val="90000"/>
              </a:lnSpc>
            </a:pPr>
            <a:r>
              <a:rPr lang="en-US" altLang="en-US" dirty="0"/>
              <a:t>A </a:t>
            </a:r>
            <a:r>
              <a:rPr lang="en-US" altLang="en-US" i="1" dirty="0"/>
              <a:t>boolean expression</a:t>
            </a:r>
            <a:r>
              <a:rPr lang="en-US" altLang="en-US" dirty="0"/>
              <a:t> is any variable or calculation that results in a </a:t>
            </a:r>
            <a:r>
              <a:rPr lang="en-US" altLang="en-US" i="1" dirty="0"/>
              <a:t>true</a:t>
            </a:r>
            <a:r>
              <a:rPr lang="en-US" altLang="en-US" dirty="0"/>
              <a:t> or </a:t>
            </a:r>
            <a:r>
              <a:rPr lang="en-US" altLang="en-US" i="1" dirty="0"/>
              <a:t>false</a:t>
            </a:r>
            <a:r>
              <a:rPr lang="en-US" altLang="en-US" dirty="0"/>
              <a:t> condition.</a:t>
            </a:r>
          </a:p>
        </p:txBody>
      </p:sp>
      <p:graphicFrame>
        <p:nvGraphicFramePr>
          <p:cNvPr id="145448" name="Group 40">
            <a:extLst>
              <a:ext uri="{FF2B5EF4-FFF2-40B4-BE49-F238E27FC236}">
                <a16:creationId xmlns:a16="http://schemas.microsoft.com/office/drawing/2014/main" id="{F72BB2DA-4BBC-40A4-A8C6-C9857D2F4ED3}"/>
              </a:ext>
            </a:extLst>
          </p:cNvPr>
          <p:cNvGraphicFramePr>
            <a:graphicFrameLocks noGrp="1"/>
          </p:cNvGraphicFramePr>
          <p:nvPr/>
        </p:nvGraphicFramePr>
        <p:xfrm>
          <a:off x="3048000" y="3094038"/>
          <a:ext cx="6096000" cy="2895602"/>
        </p:xfrm>
        <a:graphic>
          <a:graphicData uri="http://schemas.openxmlformats.org/drawingml/2006/table">
            <a:tbl>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4143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bg1"/>
                          </a:solidFill>
                          <a:effectLst/>
                          <a:latin typeface="Times New Roman" pitchFamily="1" charset="0"/>
                        </a:rPr>
                        <a:t>Expression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bg1"/>
                          </a:solidFill>
                          <a:effectLst/>
                          <a:latin typeface="Times New Roman" pitchFamily="1" charset="0"/>
                        </a:rPr>
                        <a:t>Meaning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4127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Courier New" pitchFamily="1" charset="0"/>
                        </a:rPr>
                        <a:t>x &gt; 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 charset="0"/>
                        </a:rPr>
                        <a:t>Is x greater than 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43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Courier New" pitchFamily="1" charset="0"/>
                        </a:rPr>
                        <a:t>x &lt; 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 charset="0"/>
                        </a:rPr>
                        <a:t>Is x less than 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27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Courier New" pitchFamily="1" charset="0"/>
                        </a:rPr>
                        <a:t>x &gt;= 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 charset="0"/>
                        </a:rPr>
                        <a:t>Is x greater than or equal to 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43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Courier New" pitchFamily="1" charset="0"/>
                        </a:rPr>
                        <a:t>x &lt;= 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 charset="0"/>
                        </a:rPr>
                        <a:t>Is x less than or equal to 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127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Courier New" pitchFamily="1" charset="0"/>
                        </a:rPr>
                        <a:t>x == 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 charset="0"/>
                        </a:rPr>
                        <a:t>Is x equal to 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143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Courier New" pitchFamily="1" charset="0"/>
                        </a:rPr>
                        <a:t>x != 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 charset="0"/>
                        </a:rPr>
                        <a:t>Is x not equal to 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487850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C6338886-507F-4117-9C18-516C024DEC0A}"/>
              </a:ext>
            </a:extLst>
          </p:cNvPr>
          <p:cNvSpPr>
            <a:spLocks noGrp="1" noChangeArrowheads="1"/>
          </p:cNvSpPr>
          <p:nvPr>
            <p:ph type="title" idx="4294967295"/>
          </p:nvPr>
        </p:nvSpPr>
        <p:spPr>
          <a:xfrm>
            <a:off x="1446019" y="265891"/>
            <a:ext cx="9330838" cy="992187"/>
          </a:xfrm>
        </p:spPr>
        <p:txBody>
          <a:bodyPr>
            <a:normAutofit fontScale="90000"/>
          </a:bodyPr>
          <a:lstStyle/>
          <a:p>
            <a:pPr eaLnBrk="1" hangingPunct="1"/>
            <a:r>
              <a:rPr lang="en-US" altLang="en-US" dirty="0">
                <a:latin typeface="Courier New" panose="02070309020205020404" pitchFamily="49" charset="0"/>
              </a:rPr>
              <a:t>if </a:t>
            </a:r>
            <a:r>
              <a:rPr lang="en-US" altLang="en-US" dirty="0"/>
              <a:t>Statements and Boolean Expressions</a:t>
            </a:r>
          </a:p>
        </p:txBody>
      </p:sp>
      <p:sp>
        <p:nvSpPr>
          <p:cNvPr id="11267" name="Rectangle 3">
            <a:extLst>
              <a:ext uri="{FF2B5EF4-FFF2-40B4-BE49-F238E27FC236}">
                <a16:creationId xmlns:a16="http://schemas.microsoft.com/office/drawing/2014/main" id="{E1B98AD8-3A3E-4291-A69E-9FB6C1A96A2E}"/>
              </a:ext>
            </a:extLst>
          </p:cNvPr>
          <p:cNvSpPr>
            <a:spLocks noGrp="1" noChangeArrowheads="1"/>
          </p:cNvSpPr>
          <p:nvPr>
            <p:ph type="body" idx="4294967295"/>
          </p:nvPr>
        </p:nvSpPr>
        <p:spPr>
          <a:xfrm>
            <a:off x="1838131" y="1684176"/>
            <a:ext cx="8294688" cy="4572000"/>
          </a:xfrm>
        </p:spPr>
        <p:txBody>
          <a:bodyPr>
            <a:normAutofit/>
          </a:bodyPr>
          <a:lstStyle/>
          <a:p>
            <a:pPr eaLnBrk="1" hangingPunct="1">
              <a:lnSpc>
                <a:spcPct val="80000"/>
              </a:lnSpc>
              <a:buFontTx/>
              <a:buNone/>
            </a:pPr>
            <a:r>
              <a:rPr lang="en-US" altLang="en-US" sz="2000" b="1" dirty="0">
                <a:latin typeface="Courier New" panose="02070309020205020404" pitchFamily="49" charset="0"/>
              </a:rPr>
              <a:t>if (x &gt; y)</a:t>
            </a:r>
          </a:p>
          <a:p>
            <a:pPr lvl="1" eaLnBrk="1" hangingPunct="1">
              <a:lnSpc>
                <a:spcPct val="80000"/>
              </a:lnSpc>
              <a:buFontTx/>
              <a:buNone/>
            </a:pPr>
            <a:r>
              <a:rPr lang="en-US" altLang="en-US" sz="2000" dirty="0">
                <a:latin typeface="Courier New" panose="02070309020205020404" pitchFamily="49" charset="0"/>
              </a:rPr>
              <a:t>System.out.println("X is greater than Y</a:t>
            </a:r>
            <a:r>
              <a:rPr lang="en-US" altLang="en-US" sz="2000" dirty="0">
                <a:latin typeface="Courier New" panose="02070309020205020404" pitchFamily="49" charset="0"/>
                <a:cs typeface="Courier New" panose="02070309020205020404" pitchFamily="49" charset="0"/>
              </a:rPr>
              <a:t>"</a:t>
            </a:r>
            <a:r>
              <a:rPr lang="en-US" altLang="en-US" sz="2000" dirty="0">
                <a:latin typeface="Courier New" panose="02070309020205020404" pitchFamily="49" charset="0"/>
              </a:rPr>
              <a:t>);</a:t>
            </a:r>
            <a:br>
              <a:rPr lang="en-US" altLang="en-US" sz="2000" dirty="0">
                <a:latin typeface="Courier New" panose="02070309020205020404" pitchFamily="49" charset="0"/>
              </a:rPr>
            </a:br>
            <a:r>
              <a:rPr lang="en-US" altLang="en-US" sz="2000" dirty="0">
                <a:latin typeface="Courier New" panose="02070309020205020404" pitchFamily="49" charset="0"/>
              </a:rPr>
              <a:t>	</a:t>
            </a:r>
          </a:p>
          <a:p>
            <a:pPr eaLnBrk="1" hangingPunct="1">
              <a:lnSpc>
                <a:spcPct val="80000"/>
              </a:lnSpc>
              <a:buFontTx/>
              <a:buNone/>
            </a:pPr>
            <a:r>
              <a:rPr lang="en-US" altLang="en-US" sz="2000" b="1" dirty="0">
                <a:latin typeface="Courier New" panose="02070309020205020404" pitchFamily="49" charset="0"/>
              </a:rPr>
              <a:t>if(x == y)</a:t>
            </a:r>
          </a:p>
          <a:p>
            <a:pPr lvl="1" eaLnBrk="1" hangingPunct="1">
              <a:lnSpc>
                <a:spcPct val="80000"/>
              </a:lnSpc>
              <a:buFontTx/>
              <a:buNone/>
            </a:pPr>
            <a:r>
              <a:rPr lang="en-US" altLang="en-US" sz="2000" dirty="0">
                <a:latin typeface="Courier New" panose="02070309020205020404" pitchFamily="49" charset="0"/>
              </a:rPr>
              <a:t>System.out.println("X is equal to Y");</a:t>
            </a:r>
            <a:br>
              <a:rPr lang="en-US" altLang="en-US" sz="2000" dirty="0">
                <a:latin typeface="Courier New" panose="02070309020205020404" pitchFamily="49" charset="0"/>
              </a:rPr>
            </a:br>
            <a:endParaRPr lang="en-US" altLang="en-US" sz="2000" dirty="0">
              <a:latin typeface="Courier New" panose="02070309020205020404" pitchFamily="49" charset="0"/>
            </a:endParaRPr>
          </a:p>
          <a:p>
            <a:pPr eaLnBrk="1" hangingPunct="1">
              <a:lnSpc>
                <a:spcPct val="80000"/>
              </a:lnSpc>
              <a:buFontTx/>
              <a:buNone/>
            </a:pPr>
            <a:r>
              <a:rPr lang="en-US" altLang="en-US" sz="2000" b="1" dirty="0">
                <a:latin typeface="Courier New" panose="02070309020205020404" pitchFamily="49" charset="0"/>
              </a:rPr>
              <a:t>if(x != y)</a:t>
            </a:r>
          </a:p>
          <a:p>
            <a:pPr eaLnBrk="1" hangingPunct="1">
              <a:lnSpc>
                <a:spcPct val="80000"/>
              </a:lnSpc>
              <a:buFontTx/>
              <a:buNone/>
            </a:pPr>
            <a:r>
              <a:rPr lang="en-US" altLang="en-US" sz="2000" b="1" dirty="0">
                <a:solidFill>
                  <a:srgbClr val="C00000"/>
                </a:solidFill>
                <a:latin typeface="Courier New" panose="02070309020205020404" pitchFamily="49" charset="0"/>
              </a:rPr>
              <a:t>{</a:t>
            </a:r>
          </a:p>
          <a:p>
            <a:pPr lvl="1" eaLnBrk="1" hangingPunct="1">
              <a:lnSpc>
                <a:spcPct val="80000"/>
              </a:lnSpc>
              <a:buFontTx/>
              <a:buNone/>
            </a:pPr>
            <a:r>
              <a:rPr lang="en-US" altLang="en-US" sz="2000" dirty="0">
                <a:latin typeface="Courier New" panose="02070309020205020404" pitchFamily="49" charset="0"/>
              </a:rPr>
              <a:t>System.out.println("X is not equal to Y");</a:t>
            </a:r>
          </a:p>
          <a:p>
            <a:pPr lvl="1" eaLnBrk="1" hangingPunct="1">
              <a:lnSpc>
                <a:spcPct val="80000"/>
              </a:lnSpc>
              <a:buFontTx/>
              <a:buNone/>
            </a:pPr>
            <a:r>
              <a:rPr lang="en-US" altLang="en-US" sz="2000" dirty="0">
                <a:latin typeface="Courier New" panose="02070309020205020404" pitchFamily="49" charset="0"/>
              </a:rPr>
              <a:t>x = y;</a:t>
            </a:r>
          </a:p>
          <a:p>
            <a:pPr lvl="1" eaLnBrk="1" hangingPunct="1">
              <a:lnSpc>
                <a:spcPct val="80000"/>
              </a:lnSpc>
              <a:buFontTx/>
              <a:buNone/>
            </a:pPr>
            <a:r>
              <a:rPr lang="en-US" altLang="en-US" sz="2000" dirty="0">
                <a:latin typeface="Courier New" panose="02070309020205020404" pitchFamily="49" charset="0"/>
              </a:rPr>
              <a:t>System.out.println("However, now it is.");</a:t>
            </a:r>
          </a:p>
          <a:p>
            <a:pPr eaLnBrk="1" hangingPunct="1">
              <a:lnSpc>
                <a:spcPct val="80000"/>
              </a:lnSpc>
              <a:buFontTx/>
              <a:buNone/>
            </a:pPr>
            <a:r>
              <a:rPr lang="en-US" altLang="en-US" sz="2000" b="1" dirty="0">
                <a:solidFill>
                  <a:srgbClr val="C00000"/>
                </a:solidFill>
                <a:latin typeface="Courier New" panose="02070309020205020404" pitchFamily="49" charset="0"/>
              </a:rPr>
              <a:t>}</a:t>
            </a:r>
          </a:p>
          <a:p>
            <a:pPr eaLnBrk="1" hangingPunct="1">
              <a:lnSpc>
                <a:spcPct val="80000"/>
              </a:lnSpc>
              <a:buFontTx/>
              <a:buNone/>
            </a:pPr>
            <a:endParaRPr lang="en-US" altLang="en-US" sz="2000" dirty="0"/>
          </a:p>
        </p:txBody>
      </p:sp>
    </p:spTree>
    <p:extLst>
      <p:ext uri="{BB962C8B-B14F-4D97-AF65-F5344CB8AC3E}">
        <p14:creationId xmlns:p14="http://schemas.microsoft.com/office/powerpoint/2010/main" val="1023333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0E744AC8-76B9-476A-975F-BCC93C45F62B}"/>
              </a:ext>
            </a:extLst>
          </p:cNvPr>
          <p:cNvSpPr>
            <a:spLocks noGrp="1" noChangeArrowheads="1"/>
          </p:cNvSpPr>
          <p:nvPr>
            <p:ph type="title" idx="4294967295"/>
          </p:nvPr>
        </p:nvSpPr>
        <p:spPr>
          <a:xfrm>
            <a:off x="729213" y="293462"/>
            <a:ext cx="10515600" cy="1325563"/>
          </a:xfrm>
        </p:spPr>
        <p:txBody>
          <a:bodyPr>
            <a:normAutofit fontScale="90000"/>
          </a:bodyPr>
          <a:lstStyle/>
          <a:p>
            <a:pPr eaLnBrk="1" hangingPunct="1"/>
            <a:r>
              <a:rPr lang="en-US" altLang="en-US" dirty="0"/>
              <a:t>Programming Style and </a:t>
            </a:r>
            <a:r>
              <a:rPr lang="en-US" altLang="en-US" dirty="0">
                <a:latin typeface="Courier New" panose="02070309020205020404" pitchFamily="49" charset="0"/>
              </a:rPr>
              <a:t>if</a:t>
            </a:r>
            <a:r>
              <a:rPr lang="en-US" altLang="en-US" dirty="0"/>
              <a:t> Statements (cont’d)</a:t>
            </a:r>
          </a:p>
        </p:txBody>
      </p:sp>
      <p:sp>
        <p:nvSpPr>
          <p:cNvPr id="13315" name="Rectangle 3">
            <a:extLst>
              <a:ext uri="{FF2B5EF4-FFF2-40B4-BE49-F238E27FC236}">
                <a16:creationId xmlns:a16="http://schemas.microsoft.com/office/drawing/2014/main" id="{A7B07DC1-8019-444B-AE33-779CA08D5055}"/>
              </a:ext>
            </a:extLst>
          </p:cNvPr>
          <p:cNvSpPr>
            <a:spLocks noGrp="1" noChangeArrowheads="1"/>
          </p:cNvSpPr>
          <p:nvPr>
            <p:ph type="body" idx="4294967295"/>
          </p:nvPr>
        </p:nvSpPr>
        <p:spPr>
          <a:xfrm>
            <a:off x="1726163" y="2149249"/>
            <a:ext cx="8521700" cy="4572000"/>
          </a:xfrm>
        </p:spPr>
        <p:txBody>
          <a:bodyPr/>
          <a:lstStyle/>
          <a:p>
            <a:pPr eaLnBrk="1" hangingPunct="1"/>
            <a:r>
              <a:rPr lang="en-US" altLang="en-US" dirty="0"/>
              <a:t>Rules of thumb:</a:t>
            </a:r>
          </a:p>
          <a:p>
            <a:pPr lvl="1" eaLnBrk="1" hangingPunct="1"/>
            <a:r>
              <a:rPr lang="en-US" altLang="en-US" dirty="0"/>
              <a:t>The conditionally executed statement should be on the line after the </a:t>
            </a:r>
            <a:r>
              <a:rPr lang="en-US" altLang="en-US" dirty="0">
                <a:latin typeface="Courier New" panose="02070309020205020404" pitchFamily="49" charset="0"/>
              </a:rPr>
              <a:t>if</a:t>
            </a:r>
            <a:r>
              <a:rPr lang="en-US" altLang="en-US" dirty="0"/>
              <a:t> condition.</a:t>
            </a:r>
          </a:p>
          <a:p>
            <a:pPr lvl="1" eaLnBrk="1" hangingPunct="1"/>
            <a:r>
              <a:rPr lang="en-US" altLang="en-US" dirty="0"/>
              <a:t>The conditionally executed statement should be indented one level from the </a:t>
            </a:r>
            <a:r>
              <a:rPr lang="en-US" altLang="en-US" dirty="0">
                <a:latin typeface="Courier New" panose="02070309020205020404" pitchFamily="49" charset="0"/>
              </a:rPr>
              <a:t>if</a:t>
            </a:r>
            <a:r>
              <a:rPr lang="en-US" altLang="en-US" dirty="0"/>
              <a:t> condition.</a:t>
            </a:r>
          </a:p>
          <a:p>
            <a:pPr lvl="1" eaLnBrk="1" hangingPunct="1"/>
            <a:r>
              <a:rPr lang="en-US" altLang="en-US" dirty="0"/>
              <a:t>If an </a:t>
            </a:r>
            <a:r>
              <a:rPr lang="en-US" altLang="en-US" dirty="0">
                <a:latin typeface="Courier New" panose="02070309020205020404" pitchFamily="49" charset="0"/>
              </a:rPr>
              <a:t>if</a:t>
            </a:r>
            <a:r>
              <a:rPr lang="en-US" altLang="en-US" dirty="0"/>
              <a:t> statement does not have the block curly braces, it is ended by the first semicolon encountered after the </a:t>
            </a:r>
            <a:r>
              <a:rPr lang="en-US" altLang="en-US" dirty="0">
                <a:latin typeface="Courier New" panose="02070309020205020404" pitchFamily="49" charset="0"/>
              </a:rPr>
              <a:t>if</a:t>
            </a:r>
            <a:r>
              <a:rPr lang="en-US" altLang="en-US" dirty="0"/>
              <a:t> condition.</a:t>
            </a:r>
          </a:p>
          <a:p>
            <a:pPr lvl="1" eaLnBrk="1" hangingPunct="1"/>
            <a:endParaRPr lang="en-US" altLang="en-US" dirty="0"/>
          </a:p>
          <a:p>
            <a:pPr marL="457200" lvl="1" indent="0" eaLnBrk="1" hangingPunct="1">
              <a:buNone/>
            </a:pPr>
            <a:endParaRPr lang="en-US" altLang="en-US" dirty="0"/>
          </a:p>
          <a:p>
            <a:pPr lvl="2" eaLnBrk="1" hangingPunct="1">
              <a:buFontTx/>
              <a:buNone/>
            </a:pPr>
            <a:r>
              <a:rPr lang="en-US" altLang="en-US" dirty="0">
                <a:latin typeface="Courier New" panose="02070309020205020404" pitchFamily="49" charset="0"/>
              </a:rPr>
              <a:t>if (</a:t>
            </a:r>
            <a:r>
              <a:rPr lang="en-US" altLang="en-US" i="1" dirty="0">
                <a:latin typeface="Courier New" panose="02070309020205020404" pitchFamily="49" charset="0"/>
              </a:rPr>
              <a:t>expression</a:t>
            </a:r>
            <a:r>
              <a:rPr lang="en-US" altLang="en-US" dirty="0">
                <a:latin typeface="Courier New" panose="02070309020205020404" pitchFamily="49" charset="0"/>
              </a:rPr>
              <a:t>)</a:t>
            </a:r>
          </a:p>
          <a:p>
            <a:pPr lvl="2" eaLnBrk="1" hangingPunct="1">
              <a:buFontTx/>
              <a:buNone/>
            </a:pPr>
            <a:r>
              <a:rPr lang="en-US" altLang="en-US" dirty="0">
                <a:latin typeface="Courier New" panose="02070309020205020404" pitchFamily="49" charset="0"/>
              </a:rPr>
              <a:t>	</a:t>
            </a:r>
            <a:r>
              <a:rPr lang="en-US" altLang="en-US" i="1" dirty="0">
                <a:latin typeface="Courier New" panose="02070309020205020404" pitchFamily="49" charset="0"/>
              </a:rPr>
              <a:t>statement</a:t>
            </a:r>
            <a:r>
              <a:rPr lang="en-US" altLang="en-US" dirty="0">
                <a:latin typeface="Courier New" panose="02070309020205020404" pitchFamily="49" charset="0"/>
              </a:rPr>
              <a:t>;</a:t>
            </a:r>
          </a:p>
        </p:txBody>
      </p:sp>
      <p:sp>
        <p:nvSpPr>
          <p:cNvPr id="13316" name="Text Box 4">
            <a:extLst>
              <a:ext uri="{FF2B5EF4-FFF2-40B4-BE49-F238E27FC236}">
                <a16:creationId xmlns:a16="http://schemas.microsoft.com/office/drawing/2014/main" id="{9436DAA5-EF3C-4395-877A-8827770669FF}"/>
              </a:ext>
            </a:extLst>
          </p:cNvPr>
          <p:cNvSpPr txBox="1">
            <a:spLocks noChangeArrowheads="1"/>
          </p:cNvSpPr>
          <p:nvPr/>
        </p:nvSpPr>
        <p:spPr bwMode="auto">
          <a:xfrm>
            <a:off x="5029201" y="4535261"/>
            <a:ext cx="29051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dirty="0">
                <a:solidFill>
                  <a:srgbClr val="CA0C48"/>
                </a:solidFill>
                <a:latin typeface="Times New Roman" panose="02020603050405020304" pitchFamily="18" charset="0"/>
              </a:rPr>
              <a:t>No semicolon here.</a:t>
            </a:r>
            <a:br>
              <a:rPr lang="en-US" altLang="en-US" sz="1600" dirty="0">
                <a:solidFill>
                  <a:srgbClr val="CA0C48"/>
                </a:solidFill>
                <a:latin typeface="Times New Roman" panose="02020603050405020304" pitchFamily="18" charset="0"/>
              </a:rPr>
            </a:br>
            <a:r>
              <a:rPr lang="en-US" altLang="en-US" sz="1600" dirty="0">
                <a:solidFill>
                  <a:srgbClr val="CA0C48"/>
                </a:solidFill>
                <a:latin typeface="Times New Roman" panose="02020603050405020304" pitchFamily="18" charset="0"/>
              </a:rPr>
              <a:t>Semicolon ends statement here.</a:t>
            </a:r>
          </a:p>
        </p:txBody>
      </p:sp>
      <p:sp>
        <p:nvSpPr>
          <p:cNvPr id="13317" name="Line 5">
            <a:extLst>
              <a:ext uri="{FF2B5EF4-FFF2-40B4-BE49-F238E27FC236}">
                <a16:creationId xmlns:a16="http://schemas.microsoft.com/office/drawing/2014/main" id="{E8C2F13E-91BF-49F4-80AD-7F00EAFFFA22}"/>
              </a:ext>
            </a:extLst>
          </p:cNvPr>
          <p:cNvSpPr>
            <a:spLocks noChangeShapeType="1"/>
          </p:cNvSpPr>
          <p:nvPr/>
        </p:nvSpPr>
        <p:spPr bwMode="auto">
          <a:xfrm flipH="1">
            <a:off x="3869114" y="4710845"/>
            <a:ext cx="1066800" cy="0"/>
          </a:xfrm>
          <a:prstGeom prst="line">
            <a:avLst/>
          </a:prstGeom>
          <a:noFill/>
          <a:ln w="25400">
            <a:solidFill>
              <a:srgbClr val="CA0C48"/>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3318" name="Line 6">
            <a:extLst>
              <a:ext uri="{FF2B5EF4-FFF2-40B4-BE49-F238E27FC236}">
                <a16:creationId xmlns:a16="http://schemas.microsoft.com/office/drawing/2014/main" id="{936BD86A-EA2B-4911-AE22-F4C084F380A4}"/>
              </a:ext>
            </a:extLst>
          </p:cNvPr>
          <p:cNvSpPr>
            <a:spLocks noChangeShapeType="1"/>
          </p:cNvSpPr>
          <p:nvPr/>
        </p:nvSpPr>
        <p:spPr bwMode="auto">
          <a:xfrm flipH="1">
            <a:off x="3443288" y="4992912"/>
            <a:ext cx="1585913" cy="0"/>
          </a:xfrm>
          <a:prstGeom prst="line">
            <a:avLst/>
          </a:prstGeom>
          <a:noFill/>
          <a:ln w="25400">
            <a:solidFill>
              <a:srgbClr val="CA0C48"/>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Tree>
    <p:extLst>
      <p:ext uri="{BB962C8B-B14F-4D97-AF65-F5344CB8AC3E}">
        <p14:creationId xmlns:p14="http://schemas.microsoft.com/office/powerpoint/2010/main" val="3766789438"/>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47</TotalTime>
  <Words>1923</Words>
  <Application>Microsoft Office PowerPoint</Application>
  <PresentationFormat>Widescreen</PresentationFormat>
  <Paragraphs>351</Paragraphs>
  <Slides>34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Calibri Light</vt:lpstr>
      <vt:lpstr>Consolas</vt:lpstr>
      <vt:lpstr>Courier New</vt:lpstr>
      <vt:lpstr>Times New Roman</vt:lpstr>
      <vt:lpstr>Retrospect</vt:lpstr>
      <vt:lpstr>Branches</vt:lpstr>
      <vt:lpstr>Topics</vt:lpstr>
      <vt:lpstr>The if Statement</vt:lpstr>
      <vt:lpstr>Flowcharts</vt:lpstr>
      <vt:lpstr>Flowcharts (cont’d)</vt:lpstr>
      <vt:lpstr>Relational Operators</vt:lpstr>
      <vt:lpstr>Boolean Expressions</vt:lpstr>
      <vt:lpstr>if Statements and Boolean Expressions</vt:lpstr>
      <vt:lpstr>Programming Style and if Statements (cont’d)</vt:lpstr>
      <vt:lpstr>Having Multiple Conditionally-Executed Statements</vt:lpstr>
      <vt:lpstr>Having Multiple Conditionally-Executed Statements (cont’d)</vt:lpstr>
      <vt:lpstr>Comparing Characters</vt:lpstr>
      <vt:lpstr>if-else Statements</vt:lpstr>
      <vt:lpstr>if-else Statement Flowcharts</vt:lpstr>
      <vt:lpstr>Nested if Statements</vt:lpstr>
      <vt:lpstr>Nested if Statement Flowcharts</vt:lpstr>
      <vt:lpstr>if-else Matching</vt:lpstr>
      <vt:lpstr>if-else-if Statements</vt:lpstr>
      <vt:lpstr>if-else-if Flowchart</vt:lpstr>
      <vt:lpstr>Logical Operators</vt:lpstr>
      <vt:lpstr>The &amp;&amp; Operator</vt:lpstr>
      <vt:lpstr>The || Operator</vt:lpstr>
      <vt:lpstr>The ! Operator</vt:lpstr>
      <vt:lpstr>Short Circuiting</vt:lpstr>
      <vt:lpstr>Order of Precedence</vt:lpstr>
      <vt:lpstr>Order of Precedence</vt:lpstr>
      <vt:lpstr>Comparing String Objects</vt:lpstr>
      <vt:lpstr>The Conditional Operator</vt:lpstr>
      <vt:lpstr>The Conditional Operator</vt:lpstr>
      <vt:lpstr>The Conditional Operator</vt:lpstr>
      <vt:lpstr>The switch Statement</vt:lpstr>
      <vt:lpstr>The switch Statement</vt:lpstr>
      <vt:lpstr>Case statements</vt:lpstr>
      <vt:lpstr>End of Module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Branches</dc:title>
  <dc:creator>Debbie Reid</dc:creator>
  <cp:lastModifiedBy>David Landaeta</cp:lastModifiedBy>
  <cp:revision>10</cp:revision>
  <dcterms:created xsi:type="dcterms:W3CDTF">2024-01-29T15:09:39Z</dcterms:created>
  <dcterms:modified xsi:type="dcterms:W3CDTF">2024-09-24T11:01:59Z</dcterms:modified>
</cp:coreProperties>
</file>