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6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9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82828B-8BA9-4410-A1CF-083365ABF75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29A306-0353-4C72-A7B1-3AA4D00AA9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29D-2216-4AD5-829D-6E1222A47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25ABD-126C-45F5-B137-4742B66A1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2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B312825-25C3-497F-ADE9-F7BC6F30D0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Statements in Loops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194C583-45BA-4CBA-943F-DD69FA2B9E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Curly braces are required to enclose block statement while loops. (like block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statements)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 (</a:t>
            </a:r>
            <a:r>
              <a:rPr lang="en-US" altLang="en-US" sz="2400" b="1" i="1">
                <a:latin typeface="Courier New" panose="02070309020205020404" pitchFamily="49" charset="0"/>
              </a:rPr>
              <a:t>condition</a:t>
            </a:r>
            <a:r>
              <a:rPr lang="en-US" altLang="en-US" sz="2400" b="1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</a:t>
            </a:r>
            <a:r>
              <a:rPr lang="en-US" altLang="en-US" sz="2400" b="1" i="1">
                <a:latin typeface="Courier New" panose="02070309020205020404" pitchFamily="49" charset="0"/>
              </a:rPr>
              <a:t>statement</a:t>
            </a:r>
            <a:r>
              <a:rPr lang="en-US" altLang="en-US" sz="2400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</a:t>
            </a:r>
            <a:r>
              <a:rPr lang="en-US" altLang="en-US" sz="2400" b="1" i="1">
                <a:latin typeface="Courier New" panose="02070309020205020404" pitchFamily="49" charset="0"/>
              </a:rPr>
              <a:t>statement;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i="1">
                <a:latin typeface="Courier New" panose="02070309020205020404" pitchFamily="49" charset="0"/>
              </a:rPr>
              <a:t>   statement;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77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032F58-4D1D-4DD4-B45B-BD6E28C6A2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for Input Validation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2A242C-9FB0-4530-8952-74977FFF8B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Input validation</a:t>
            </a:r>
            <a:r>
              <a:rPr lang="en-US" altLang="en-US" sz="2400" dirty="0"/>
              <a:t> is the process of ensuring that user input is valid.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b="1" dirty="0">
                <a:latin typeface="Courier New" panose="02070309020205020404" pitchFamily="49" charset="0"/>
              </a:rPr>
              <a:t>("Enter a number in the " +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  "range of 1 through 100: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number = </a:t>
            </a:r>
            <a:r>
              <a:rPr lang="en-US" altLang="en-US" b="1" dirty="0" err="1">
                <a:latin typeface="Courier New" panose="02070309020205020404" pitchFamily="49" charset="0"/>
              </a:rPr>
              <a:t>keyboard.nextInt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// Validate the input.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(number &lt; 1 || number &gt; 100)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("That number is invalid.");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b="1" dirty="0">
                <a:latin typeface="Courier New" panose="02070309020205020404" pitchFamily="49" charset="0"/>
              </a:rPr>
              <a:t>("Enter a number in the " +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    "range of 1 through 100: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number = </a:t>
            </a:r>
            <a:r>
              <a:rPr lang="en-US" altLang="en-US" b="1" dirty="0" err="1">
                <a:latin typeface="Courier New" panose="02070309020205020404" pitchFamily="49" charset="0"/>
              </a:rPr>
              <a:t>keyboard.nextInt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2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B085E79-5BC5-4ED4-9E2F-C6E6555E04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65ED538-B1AA-48CE-A60C-9F0950FA9F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-</a:t>
            </a:r>
            <a:r>
              <a:rPr lang="en-US" altLang="en-US" sz="2400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/>
              <a:t> loop is a </a:t>
            </a:r>
            <a:r>
              <a:rPr lang="en-US" altLang="en-US" sz="2400" i="1" dirty="0"/>
              <a:t>post-test</a:t>
            </a:r>
            <a:r>
              <a:rPr lang="en-US" altLang="en-US" sz="2400" dirty="0"/>
              <a:t> loop, which means it will execute the loop prior to testing the condition.</a:t>
            </a:r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-</a:t>
            </a:r>
            <a:r>
              <a:rPr lang="en-US" altLang="en-US" sz="2400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/>
              <a:t> loop (sometimes called a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 loop) takes the form: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800" dirty="0"/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i="1" dirty="0">
                <a:latin typeface="Courier New" panose="02070309020205020404" pitchFamily="49" charset="0"/>
              </a:rPr>
              <a:t>statement(s);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}while (</a:t>
            </a:r>
            <a:r>
              <a:rPr lang="en-US" altLang="en-US" sz="240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2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158EBC-C67B-4EE4-B2F8-613EF1B3D3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Flowchart</a:t>
            </a:r>
          </a:p>
        </p:txBody>
      </p:sp>
      <p:grpSp>
        <p:nvGrpSpPr>
          <p:cNvPr id="15363" name="Group 18">
            <a:extLst>
              <a:ext uri="{FF2B5EF4-FFF2-40B4-BE49-F238E27FC236}">
                <a16:creationId xmlns:a16="http://schemas.microsoft.com/office/drawing/2014/main" id="{DB66A810-8563-4FF3-A86E-5E233EEA879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371600"/>
            <a:ext cx="2819400" cy="4800600"/>
            <a:chOff x="1824" y="768"/>
            <a:chExt cx="1776" cy="3024"/>
          </a:xfrm>
        </p:grpSpPr>
        <p:sp>
          <p:nvSpPr>
            <p:cNvPr id="16389" name="Rectangle 6">
              <a:extLst>
                <a:ext uri="{FF2B5EF4-FFF2-40B4-BE49-F238E27FC236}">
                  <a16:creationId xmlns:a16="http://schemas.microsoft.com/office/drawing/2014/main" id="{6315240E-F9D8-44B7-B45C-EF8DA5102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96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/>
                <a:t>statement(s)</a:t>
              </a:r>
            </a:p>
          </p:txBody>
        </p:sp>
        <p:sp>
          <p:nvSpPr>
            <p:cNvPr id="15365" name="Line 10">
              <a:extLst>
                <a:ext uri="{FF2B5EF4-FFF2-40B4-BE49-F238E27FC236}">
                  <a16:creationId xmlns:a16="http://schemas.microsoft.com/office/drawing/2014/main" id="{9C24CD15-3D06-4D4B-9B27-9AE3ED58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366" name="Group 14">
              <a:extLst>
                <a:ext uri="{FF2B5EF4-FFF2-40B4-BE49-F238E27FC236}">
                  <a16:creationId xmlns:a16="http://schemas.microsoft.com/office/drawing/2014/main" id="{E7582807-5B69-43BA-93CE-B958A025A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968"/>
              <a:ext cx="1396" cy="1824"/>
              <a:chOff x="1968" y="1728"/>
              <a:chExt cx="1396" cy="1824"/>
            </a:xfrm>
          </p:grpSpPr>
          <p:sp>
            <p:nvSpPr>
              <p:cNvPr id="16396" name="Rectangle 5">
                <a:extLst>
                  <a:ext uri="{FF2B5EF4-FFF2-40B4-BE49-F238E27FC236}">
                    <a16:creationId xmlns:a16="http://schemas.microsoft.com/office/drawing/2014/main" id="{3C1C0DDA-70EF-4046-9D55-4A3689244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1371">
                <a:off x="2016" y="1728"/>
                <a:ext cx="72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10800000" vert="eaVert"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5372" name="Text Box 7">
                <a:extLst>
                  <a:ext uri="{FF2B5EF4-FFF2-40B4-BE49-F238E27FC236}">
                    <a16:creationId xmlns:a16="http://schemas.microsoft.com/office/drawing/2014/main" id="{974A48E4-2960-4DAB-97A5-BE7B01CF6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776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true</a:t>
                </a:r>
              </a:p>
            </p:txBody>
          </p:sp>
          <p:sp>
            <p:nvSpPr>
              <p:cNvPr id="15373" name="Line 8">
                <a:extLst>
                  <a:ext uri="{FF2B5EF4-FFF2-40B4-BE49-F238E27FC236}">
                    <a16:creationId xmlns:a16="http://schemas.microsoft.com/office/drawing/2014/main" id="{696893E2-49A4-42B2-91DB-1EE190E26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374" name="Text Box 11">
                <a:extLst>
                  <a:ext uri="{FF2B5EF4-FFF2-40B4-BE49-F238E27FC236}">
                    <a16:creationId xmlns:a16="http://schemas.microsoft.com/office/drawing/2014/main" id="{A12AE92A-3D96-4545-8619-F763387B8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884"/>
                <a:ext cx="7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>
                    <a:latin typeface="Courier New" panose="02070309020205020404" pitchFamily="49" charset="0"/>
                  </a:rPr>
                  <a:t>boolean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expression?</a:t>
                </a:r>
              </a:p>
            </p:txBody>
          </p:sp>
          <p:sp>
            <p:nvSpPr>
              <p:cNvPr id="15375" name="Text Box 12">
                <a:extLst>
                  <a:ext uri="{FF2B5EF4-FFF2-40B4-BE49-F238E27FC236}">
                    <a16:creationId xmlns:a16="http://schemas.microsoft.com/office/drawing/2014/main" id="{5769B9A7-65A2-427A-AF3A-B702BB236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880"/>
                <a:ext cx="3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>
                    <a:latin typeface="Times New Roman" panose="02020603050405020304" pitchFamily="18" charset="0"/>
                  </a:rPr>
                  <a:t>false</a:t>
                </a:r>
              </a:p>
            </p:txBody>
          </p:sp>
        </p:grpSp>
        <p:sp>
          <p:nvSpPr>
            <p:cNvPr id="15367" name="Line 13">
              <a:extLst>
                <a:ext uri="{FF2B5EF4-FFF2-40B4-BE49-F238E27FC236}">
                  <a16:creationId xmlns:a16="http://schemas.microsoft.com/office/drawing/2014/main" id="{3C25EDA9-89CD-41A9-954E-6839E2D50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8" name="Line 15">
              <a:extLst>
                <a:ext uri="{FF2B5EF4-FFF2-40B4-BE49-F238E27FC236}">
                  <a16:creationId xmlns:a16="http://schemas.microsoft.com/office/drawing/2014/main" id="{8C6839AC-184F-4ECD-BCCA-B832FA02B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16">
              <a:extLst>
                <a:ext uri="{FF2B5EF4-FFF2-40B4-BE49-F238E27FC236}">
                  <a16:creationId xmlns:a16="http://schemas.microsoft.com/office/drawing/2014/main" id="{58326B58-5682-437C-BF67-76808FA5B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00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0" name="Line 17">
              <a:extLst>
                <a:ext uri="{FF2B5EF4-FFF2-40B4-BE49-F238E27FC236}">
                  <a16:creationId xmlns:a16="http://schemas.microsoft.com/office/drawing/2014/main" id="{68322D78-07FE-41FF-A5C3-3302FC3FB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26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B02743-4573-4F60-BB3D-24E6C3FC76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987D5E8-9FE8-4D56-8D3C-D6FEAA1FCE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71600"/>
            <a:ext cx="8382000" cy="47244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is a pre-test loop.</a:t>
            </a:r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allows the programmer to initialize a control variable, test a condition, and modify the control variable all in one line of code.</a:t>
            </a:r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takes the form:</a:t>
            </a:r>
          </a:p>
          <a:p>
            <a:pPr eaLnBrk="1" hangingPunct="1"/>
            <a:endParaRPr lang="en-US" altLang="en-US" sz="2800" dirty="0"/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for(</a:t>
            </a:r>
            <a:r>
              <a:rPr lang="en-US" altLang="en-US" sz="2000" b="1" i="1" dirty="0">
                <a:latin typeface="Courier New" panose="02070309020205020404" pitchFamily="49" charset="0"/>
              </a:rPr>
              <a:t>initialization</a:t>
            </a:r>
            <a:r>
              <a:rPr lang="en-US" altLang="en-US" sz="2000" b="1" dirty="0">
                <a:latin typeface="Courier New" panose="02070309020205020404" pitchFamily="49" charset="0"/>
              </a:rPr>
              <a:t>; </a:t>
            </a:r>
            <a:r>
              <a:rPr lang="en-US" altLang="en-US" sz="2000" b="1" i="1" dirty="0">
                <a:latin typeface="Courier New" panose="02070309020205020404" pitchFamily="49" charset="0"/>
              </a:rPr>
              <a:t>test</a:t>
            </a:r>
            <a:r>
              <a:rPr lang="en-US" altLang="en-US" sz="2000" b="1" dirty="0">
                <a:latin typeface="Courier New" panose="02070309020205020404" pitchFamily="49" charset="0"/>
              </a:rPr>
              <a:t>; </a:t>
            </a:r>
            <a:r>
              <a:rPr lang="en-US" altLang="en-US" sz="2000" b="1" i="1" dirty="0">
                <a:latin typeface="Courier New" panose="02070309020205020404" pitchFamily="49" charset="0"/>
              </a:rPr>
              <a:t>update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</a:rPr>
              <a:t>statement(s)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62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D58FFB-8396-42CA-9ABD-BDEF07A9A1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Flowchart</a:t>
            </a:r>
          </a:p>
        </p:txBody>
      </p:sp>
      <p:grpSp>
        <p:nvGrpSpPr>
          <p:cNvPr id="17411" name="Group 16">
            <a:extLst>
              <a:ext uri="{FF2B5EF4-FFF2-40B4-BE49-F238E27FC236}">
                <a16:creationId xmlns:a16="http://schemas.microsoft.com/office/drawing/2014/main" id="{FC8B97DF-ED80-4516-A267-D4170F9F41F6}"/>
              </a:ext>
            </a:extLst>
          </p:cNvPr>
          <p:cNvGrpSpPr>
            <a:grpSpLocks/>
          </p:cNvGrpSpPr>
          <p:nvPr/>
        </p:nvGrpSpPr>
        <p:grpSpPr bwMode="auto">
          <a:xfrm>
            <a:off x="2616724" y="1861794"/>
            <a:ext cx="6553200" cy="4419600"/>
            <a:chOff x="1104" y="768"/>
            <a:chExt cx="4128" cy="2784"/>
          </a:xfrm>
        </p:grpSpPr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C038528C-F6EA-4EE6-858B-1312A8890B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1371">
              <a:off x="1152" y="1728"/>
              <a:ext cx="72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10800000" vert="eaVert"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AA6F8862-82A3-47B1-AB47-1CDD4D2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/>
                <a:t>statement(s)</a:t>
              </a:r>
            </a:p>
          </p:txBody>
        </p:sp>
        <p:sp>
          <p:nvSpPr>
            <p:cNvPr id="17414" name="Text Box 7">
              <a:extLst>
                <a:ext uri="{FF2B5EF4-FFF2-40B4-BE49-F238E27FC236}">
                  <a16:creationId xmlns:a16="http://schemas.microsoft.com/office/drawing/2014/main" id="{C9555276-A928-4E8B-95E7-42A7AF1B3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24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7415" name="Line 8">
              <a:extLst>
                <a:ext uri="{FF2B5EF4-FFF2-40B4-BE49-F238E27FC236}">
                  <a16:creationId xmlns:a16="http://schemas.microsoft.com/office/drawing/2014/main" id="{3BB284E2-D792-47D0-8323-CF65F7E94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7416" name="AutoShape 9">
              <a:extLst>
                <a:ext uri="{FF2B5EF4-FFF2-40B4-BE49-F238E27FC236}">
                  <a16:creationId xmlns:a16="http://schemas.microsoft.com/office/drawing/2014/main" id="{E963010F-F671-4881-A10C-26801B8223CB}"/>
                </a:ext>
              </a:extLst>
            </p:cNvPr>
            <p:cNvCxnSpPr>
              <a:cxnSpLocks noChangeShapeType="1"/>
              <a:stCxn id="18446" idx="0"/>
            </p:cNvCxnSpPr>
            <p:nvPr/>
          </p:nvCxnSpPr>
          <p:spPr bwMode="auto">
            <a:xfrm rot="5400000" flipH="1">
              <a:off x="2628" y="-36"/>
              <a:ext cx="960" cy="30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Line 10">
              <a:extLst>
                <a:ext uri="{FF2B5EF4-FFF2-40B4-BE49-F238E27FC236}">
                  <a16:creationId xmlns:a16="http://schemas.microsoft.com/office/drawing/2014/main" id="{F0A965F7-5398-4168-A09F-8C6BF9079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7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8" name="Text Box 11">
              <a:extLst>
                <a:ext uri="{FF2B5EF4-FFF2-40B4-BE49-F238E27FC236}">
                  <a16:creationId xmlns:a16="http://schemas.microsoft.com/office/drawing/2014/main" id="{F1E6D49A-4FB8-4450-8435-A174C268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84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 err="1">
                  <a:latin typeface="Courier New" panose="02070309020205020404" pitchFamily="49" charset="0"/>
                </a:rPr>
                <a:t>boolean</a:t>
              </a:r>
              <a:endParaRPr lang="en-US" altLang="en-US" sz="1800" b="0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latin typeface="Times New Roman" panose="02020603050405020304" pitchFamily="18" charset="0"/>
                </a:rPr>
                <a:t>expression?</a:t>
              </a:r>
            </a:p>
          </p:txBody>
        </p:sp>
        <p:sp>
          <p:nvSpPr>
            <p:cNvPr id="17419" name="Text Box 12">
              <a:extLst>
                <a:ext uri="{FF2B5EF4-FFF2-40B4-BE49-F238E27FC236}">
                  <a16:creationId xmlns:a16="http://schemas.microsoft.com/office/drawing/2014/main" id="{5BEF419A-ED32-435E-B1BF-C541A0C8F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88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7420" name="Line 13">
              <a:extLst>
                <a:ext uri="{FF2B5EF4-FFF2-40B4-BE49-F238E27FC236}">
                  <a16:creationId xmlns:a16="http://schemas.microsoft.com/office/drawing/2014/main" id="{956D957F-B852-4B5F-AC32-FBDBCB9E2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Rectangle 14">
              <a:extLst>
                <a:ext uri="{FF2B5EF4-FFF2-40B4-BE49-F238E27FC236}">
                  <a16:creationId xmlns:a16="http://schemas.microsoft.com/office/drawing/2014/main" id="{E73671FF-A57C-45A9-9186-44872086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68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/>
                <a:t>update</a:t>
              </a:r>
            </a:p>
          </p:txBody>
        </p:sp>
        <p:sp>
          <p:nvSpPr>
            <p:cNvPr id="17422" name="Line 15">
              <a:extLst>
                <a:ext uri="{FF2B5EF4-FFF2-40B4-BE49-F238E27FC236}">
                  <a16:creationId xmlns:a16="http://schemas.microsoft.com/office/drawing/2014/main" id="{A35062C8-356B-4647-BBE7-45195A21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24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675CAF0-B9FE-4517-8DA5-776D288361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Sections of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2120BD2-679D-473D-8A79-DE2831506A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initialization section</a:t>
            </a:r>
            <a:r>
              <a:rPr lang="en-US" altLang="en-US" sz="2800" dirty="0"/>
              <a:t> of 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allows the loop to initialize its own control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test section</a:t>
            </a:r>
            <a:r>
              <a:rPr lang="en-US" altLang="en-US" sz="2800" dirty="0"/>
              <a:t> of 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statement acts in the same manner as the condition section of a </a:t>
            </a:r>
            <a:r>
              <a:rPr lang="en-US" altLang="en-US" sz="2800" dirty="0">
                <a:latin typeface="Courier New" panose="02070309020205020404" pitchFamily="49" charset="0"/>
              </a:rPr>
              <a:t>while</a:t>
            </a:r>
            <a:r>
              <a:rPr lang="en-US" altLang="en-US" sz="2800" dirty="0"/>
              <a:t> loop.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update section</a:t>
            </a:r>
            <a:r>
              <a:rPr lang="en-US" altLang="en-US" sz="2800" dirty="0"/>
              <a:t> of 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is the last thing to execute at the end of each loop.</a:t>
            </a:r>
          </a:p>
        </p:txBody>
      </p:sp>
    </p:spTree>
    <p:extLst>
      <p:ext uri="{BB962C8B-B14F-4D97-AF65-F5344CB8AC3E}">
        <p14:creationId xmlns:p14="http://schemas.microsoft.com/office/powerpoint/2010/main" val="357483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11D959E-19E2-4CD3-A50F-9EE9783C50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Initialization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83E754E-9EFC-48DF-B069-B87512BE43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initialization section of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/>
              <a:t> loop is optional; however, it is usually provided.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Typically,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/>
              <a:t> loops initialize a counter variable that will be tested by the test section of the loop and updated by the update section.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initialization section can initialize multiple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Variables declared in this section have scope only for the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226314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A3D80D7-1525-4FA4-ACD6-5AE33177FD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Update Expression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E6648EF-6591-46B7-B468-4576BAAB8F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update expression is usually used to increment or decrement the counter variable(s) declared in the initialization section of the for loop.</a:t>
            </a:r>
          </a:p>
          <a:p>
            <a:pPr eaLnBrk="1" hangingPunct="1"/>
            <a:r>
              <a:rPr lang="en-US" altLang="en-US" sz="2800"/>
              <a:t>The update section of the loop executes last in the loop.</a:t>
            </a:r>
          </a:p>
          <a:p>
            <a:pPr eaLnBrk="1" hangingPunct="1"/>
            <a:r>
              <a:rPr lang="en-US" altLang="en-US" sz="2800"/>
              <a:t>The update section may update multiple variables.</a:t>
            </a:r>
          </a:p>
          <a:p>
            <a:pPr eaLnBrk="1" hangingPunct="1"/>
            <a:r>
              <a:rPr lang="en-US" altLang="en-US" sz="2800"/>
              <a:t>Each variable updated is executed as if it were on a line by itself.</a:t>
            </a:r>
          </a:p>
        </p:txBody>
      </p:sp>
    </p:spTree>
    <p:extLst>
      <p:ext uri="{BB962C8B-B14F-4D97-AF65-F5344CB8AC3E}">
        <p14:creationId xmlns:p14="http://schemas.microsoft.com/office/powerpoint/2010/main" val="242631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3D8F43C-6B1E-4E1C-9AA6-3C4EF71F35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Modifying The Control Variable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9B9B9F2-40CE-42A8-9445-8F9FB80781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should avoid updating the control variable of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within the body of the loop.</a:t>
            </a:r>
          </a:p>
          <a:p>
            <a:pPr eaLnBrk="1" hangingPunct="1"/>
            <a:r>
              <a:rPr lang="en-US" altLang="en-US"/>
              <a:t>The update section should be used to update the control variable.</a:t>
            </a:r>
          </a:p>
          <a:p>
            <a:pPr eaLnBrk="1" hangingPunct="1"/>
            <a:r>
              <a:rPr lang="en-US" altLang="en-US"/>
              <a:t>Updating the control variable in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body leads to hard to maintain code and difficult debugging.</a:t>
            </a:r>
          </a:p>
        </p:txBody>
      </p:sp>
    </p:spTree>
    <p:extLst>
      <p:ext uri="{BB962C8B-B14F-4D97-AF65-F5344CB8AC3E}">
        <p14:creationId xmlns:p14="http://schemas.microsoft.com/office/powerpoint/2010/main" val="20624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A40B269-32A8-4159-91C2-B5AA1E90A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AEAB33A-2344-4986-B2C9-0C51E32BA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2400" dirty="0"/>
              <a:t>The Increment and Decrement Operators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/>
              <a:t> Loop</a:t>
            </a:r>
          </a:p>
          <a:p>
            <a:pPr lvl="1" eaLnBrk="1" hangingPunct="1"/>
            <a:r>
              <a:rPr lang="en-US" altLang="en-US" sz="2400" dirty="0"/>
              <a:t>Using the </a:t>
            </a:r>
            <a:r>
              <a:rPr lang="en-US" altLang="en-US" sz="2400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/>
              <a:t> Loop for Input Validation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-</a:t>
            </a:r>
            <a:r>
              <a:rPr lang="en-US" altLang="en-US" sz="2400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/>
              <a:t> Loop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</a:t>
            </a:r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390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E09EF10-A859-4A2D-9EB6-15D978587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Initializations and Updates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31FF3C9-9CD9-4FE4-811D-4E418566CE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may initialize and update multiple variables.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for(int i = 5, int j = 0; i &lt; 10 || j &lt; 20; i++, j+=2)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 i="1">
                <a:latin typeface="Courier New" panose="02070309020205020404" pitchFamily="49" charset="0"/>
              </a:rPr>
              <a:t>statement(s)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Note that the only parts of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that are mandatory are the semicolons.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for(;;)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 i="1">
                <a:latin typeface="Courier New" panose="02070309020205020404" pitchFamily="49" charset="0"/>
              </a:rPr>
              <a:t>statement(s)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 // infinite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left out, the test section defaults to true.</a:t>
            </a:r>
          </a:p>
        </p:txBody>
      </p:sp>
    </p:spTree>
    <p:extLst>
      <p:ext uri="{BB962C8B-B14F-4D97-AF65-F5344CB8AC3E}">
        <p14:creationId xmlns:p14="http://schemas.microsoft.com/office/powerpoint/2010/main" val="248568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2E69C55-45E9-43B3-AFFD-ADE44D4A58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Totals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CAE30BD-9EFA-4311-90CC-1F70343144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Loops allow the program to keep running totals while evaluating data.</a:t>
            </a:r>
          </a:p>
          <a:p>
            <a:pPr eaLnBrk="1" hangingPunct="1"/>
            <a:r>
              <a:rPr lang="en-US" altLang="en-US" sz="2800" dirty="0"/>
              <a:t>Imagine needing to keep a running total of user input.</a:t>
            </a:r>
          </a:p>
        </p:txBody>
      </p:sp>
    </p:spTree>
    <p:extLst>
      <p:ext uri="{BB962C8B-B14F-4D97-AF65-F5344CB8AC3E}">
        <p14:creationId xmlns:p14="http://schemas.microsoft.com/office/powerpoint/2010/main" val="144602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AC167E-B39B-4777-9745-162BF07A95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Deciding Which Loops to Use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8D1DDA-D8BF-4FE3-998F-F97F9D0CC3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32875" y="1737360"/>
            <a:ext cx="82296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while</a:t>
            </a:r>
            <a:r>
              <a:rPr lang="en-US" altLang="en-US" sz="2800" dirty="0"/>
              <a:t> 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Pretest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it where you do not want the statements to execute if the condition is false in the beginning.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do</a:t>
            </a:r>
            <a:r>
              <a:rPr lang="en-US" altLang="en-US" sz="2800" dirty="0"/>
              <a:t>-</a:t>
            </a:r>
            <a:r>
              <a:rPr lang="en-US" altLang="en-US" sz="2800" dirty="0">
                <a:latin typeface="Courier New" panose="02070309020205020404" pitchFamily="49" charset="0"/>
              </a:rPr>
              <a:t>while</a:t>
            </a:r>
            <a:r>
              <a:rPr lang="en-US" altLang="en-US" sz="2800" dirty="0"/>
              <a:t> 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Post-test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it where you want the statements to execute at least one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Pretest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it where there is some type of counting variable that can be evaluated.</a:t>
            </a:r>
          </a:p>
        </p:txBody>
      </p:sp>
    </p:spTree>
    <p:extLst>
      <p:ext uri="{BB962C8B-B14F-4D97-AF65-F5344CB8AC3E}">
        <p14:creationId xmlns:p14="http://schemas.microsoft.com/office/powerpoint/2010/main" val="347647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BC299-165F-E64A-632E-A5AF7E6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 of Module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B5B3DD4-F29D-4A7D-A116-594EAC64A5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Increment and Decrement Operators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D08C76-5EEC-4F6A-AB59-C3B3622286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There are numerous times where a variable must simply be incremented or decremented.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number = number + 1;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number = number – 1;</a:t>
            </a:r>
          </a:p>
          <a:p>
            <a:pPr eaLnBrk="1" hangingPunct="1"/>
            <a:r>
              <a:rPr lang="en-US" altLang="en-US" sz="2800" dirty="0"/>
              <a:t>Java provide shortened ways to increment and decrement a variable’s value.</a:t>
            </a:r>
          </a:p>
          <a:p>
            <a:pPr eaLnBrk="1" hangingPunct="1"/>
            <a:r>
              <a:rPr lang="en-US" altLang="en-US" sz="2800" dirty="0"/>
              <a:t>Using the </a:t>
            </a:r>
            <a:r>
              <a:rPr lang="en-US" altLang="en-US" sz="2800" dirty="0">
                <a:latin typeface="Courier New" panose="02070309020205020404" pitchFamily="49" charset="0"/>
              </a:rPr>
              <a:t>++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--</a:t>
            </a:r>
            <a:r>
              <a:rPr lang="en-US" altLang="en-US" sz="2800" dirty="0"/>
              <a:t> unary operators, this task can be completed quickly.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number++;  or  ++number;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number--;  or  --number;</a:t>
            </a:r>
          </a:p>
        </p:txBody>
      </p:sp>
    </p:spTree>
    <p:extLst>
      <p:ext uri="{BB962C8B-B14F-4D97-AF65-F5344CB8AC3E}">
        <p14:creationId xmlns:p14="http://schemas.microsoft.com/office/powerpoint/2010/main" val="22801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DF56AFC-2A31-457E-9DAA-179325A92D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Between Prefix and Postfix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558F209-829E-4DA5-BC17-D1301A8C81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an increment or decrement are the only operations in a statement, there is no difference between prefix and postfix notation.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 When used in an expression: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prefix notation indicates that the variable will be incremented or decremented prior to the rest of the equation being evaluated.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postfix notation indicates that the variable will be incremented or decremented after the rest of the equation has been evaluated.</a:t>
            </a:r>
          </a:p>
        </p:txBody>
      </p:sp>
    </p:spTree>
    <p:extLst>
      <p:ext uri="{BB962C8B-B14F-4D97-AF65-F5344CB8AC3E}">
        <p14:creationId xmlns:p14="http://schemas.microsoft.com/office/powerpoint/2010/main" val="13804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69716A-D7BB-419A-84FA-0582DED72C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6B3A1-7887-42DD-85D7-C63F787EE7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Java provides three different looping structures.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while</a:t>
            </a:r>
            <a:r>
              <a:rPr lang="en-US" altLang="en-US" sz="2400"/>
              <a:t> loop has the form: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while(condition)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 i="1">
                <a:latin typeface="Courier New" panose="02070309020205020404" pitchFamily="49" charset="0"/>
              </a:rPr>
              <a:t>statements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While the condition is true, the statements will execute repeatedly.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</a:rPr>
              <a:t>while</a:t>
            </a:r>
            <a:r>
              <a:rPr lang="en-US" altLang="en-US" sz="2400"/>
              <a:t> loop is a </a:t>
            </a:r>
            <a:r>
              <a:rPr lang="en-US" altLang="en-US" sz="2400" i="1"/>
              <a:t>pretest</a:t>
            </a:r>
            <a:r>
              <a:rPr lang="en-US" altLang="en-US" sz="2400"/>
              <a:t> loop, which means that it will test the value of the condition prior to executing the loop.</a:t>
            </a:r>
          </a:p>
        </p:txBody>
      </p:sp>
    </p:spTree>
    <p:extLst>
      <p:ext uri="{BB962C8B-B14F-4D97-AF65-F5344CB8AC3E}">
        <p14:creationId xmlns:p14="http://schemas.microsoft.com/office/powerpoint/2010/main" val="15185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7709EAA-9175-470D-9998-61282E254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39E57F-1358-4CCB-93C2-DFF394AEBA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Care must be taken to set the condition to false somewhere in the loop so the loop will end.</a:t>
            </a:r>
          </a:p>
          <a:p>
            <a:pPr eaLnBrk="1" hangingPunct="1"/>
            <a:r>
              <a:rPr lang="en-US" altLang="en-US" sz="2800" dirty="0"/>
              <a:t>Loops that do not end are called </a:t>
            </a:r>
            <a:r>
              <a:rPr lang="en-US" altLang="en-US" sz="2800" i="1" dirty="0"/>
              <a:t>infinite loops.</a:t>
            </a:r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dirty="0">
                <a:latin typeface="Courier New" panose="02070309020205020404" pitchFamily="49" charset="0"/>
              </a:rPr>
              <a:t>while</a:t>
            </a:r>
            <a:r>
              <a:rPr lang="en-US" altLang="en-US" sz="2800" dirty="0"/>
              <a:t> loop executes 0 or more times. If the condition is false, the loop will not execute.</a:t>
            </a:r>
          </a:p>
        </p:txBody>
      </p:sp>
    </p:spTree>
    <p:extLst>
      <p:ext uri="{BB962C8B-B14F-4D97-AF65-F5344CB8AC3E}">
        <p14:creationId xmlns:p14="http://schemas.microsoft.com/office/powerpoint/2010/main" val="106897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00D5788-8FA2-4CC1-97E6-6299650CD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Flowchart</a:t>
            </a:r>
          </a:p>
        </p:txBody>
      </p:sp>
      <p:grpSp>
        <p:nvGrpSpPr>
          <p:cNvPr id="9219" name="Group 16">
            <a:extLst>
              <a:ext uri="{FF2B5EF4-FFF2-40B4-BE49-F238E27FC236}">
                <a16:creationId xmlns:a16="http://schemas.microsoft.com/office/drawing/2014/main" id="{45D21803-A310-4E2F-B3E2-396EF52E443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58914"/>
            <a:ext cx="4419600" cy="4408487"/>
            <a:chOff x="1968" y="775"/>
            <a:chExt cx="2784" cy="2777"/>
          </a:xfrm>
        </p:grpSpPr>
        <p:sp>
          <p:nvSpPr>
            <p:cNvPr id="10245" name="Rectangle 5">
              <a:extLst>
                <a:ext uri="{FF2B5EF4-FFF2-40B4-BE49-F238E27FC236}">
                  <a16:creationId xmlns:a16="http://schemas.microsoft.com/office/drawing/2014/main" id="{DE1EF03B-3139-447F-9680-8C0764D07A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1371">
              <a:off x="2016" y="1728"/>
              <a:ext cx="72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10800000" vert="eaVert"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246" name="Rectangle 6">
              <a:extLst>
                <a:ext uri="{FF2B5EF4-FFF2-40B4-BE49-F238E27FC236}">
                  <a16:creationId xmlns:a16="http://schemas.microsoft.com/office/drawing/2014/main" id="{693C9A0E-FE41-400A-AEA0-A2C0E3FAE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/>
                <a:t>statement(s)</a:t>
              </a:r>
            </a:p>
          </p:txBody>
        </p:sp>
        <p:sp>
          <p:nvSpPr>
            <p:cNvPr id="9222" name="Text Box 8">
              <a:extLst>
                <a:ext uri="{FF2B5EF4-FFF2-40B4-BE49-F238E27FC236}">
                  <a16:creationId xmlns:a16="http://schemas.microsoft.com/office/drawing/2014/main" id="{FA86FC86-FE07-4990-9F4C-D8FEF5A34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76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9223" name="Line 9">
              <a:extLst>
                <a:ext uri="{FF2B5EF4-FFF2-40B4-BE49-F238E27FC236}">
                  <a16:creationId xmlns:a16="http://schemas.microsoft.com/office/drawing/2014/main" id="{922E0F6A-6FA0-470E-8FE0-4F0878771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9224" name="AutoShape 10">
              <a:extLst>
                <a:ext uri="{FF2B5EF4-FFF2-40B4-BE49-F238E27FC236}">
                  <a16:creationId xmlns:a16="http://schemas.microsoft.com/office/drawing/2014/main" id="{4B51256D-AB09-4E96-9C2A-FD76FC0C0F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448" y="1008"/>
              <a:ext cx="1704" cy="960"/>
            </a:xfrm>
            <a:prstGeom prst="bentConnector3">
              <a:avLst>
                <a:gd name="adj1" fmla="val 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5" name="Line 11">
              <a:extLst>
                <a:ext uri="{FF2B5EF4-FFF2-40B4-BE49-F238E27FC236}">
                  <a16:creationId xmlns:a16="http://schemas.microsoft.com/office/drawing/2014/main" id="{70A8F498-4EE8-4B28-AFE0-A97812406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77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6" name="Text Box 12">
              <a:extLst>
                <a:ext uri="{FF2B5EF4-FFF2-40B4-BE49-F238E27FC236}">
                  <a16:creationId xmlns:a16="http://schemas.microsoft.com/office/drawing/2014/main" id="{2C54180C-D1D2-413E-97A8-F110034F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884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</a:rPr>
                <a:t>boolean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expression?</a:t>
              </a:r>
            </a:p>
          </p:txBody>
        </p:sp>
        <p:sp>
          <p:nvSpPr>
            <p:cNvPr id="9227" name="Text Box 13">
              <a:extLst>
                <a:ext uri="{FF2B5EF4-FFF2-40B4-BE49-F238E27FC236}">
                  <a16:creationId xmlns:a16="http://schemas.microsoft.com/office/drawing/2014/main" id="{56F68F11-329C-4533-A678-D2C5C3729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88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9228" name="Line 14">
              <a:extLst>
                <a:ext uri="{FF2B5EF4-FFF2-40B4-BE49-F238E27FC236}">
                  <a16:creationId xmlns:a16="http://schemas.microsoft.com/office/drawing/2014/main" id="{01A67A85-2AA1-49BF-8100-1C41AB909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34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B874AA9-E8B4-4E47-A8B8-1E5D7E3BE0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5DF1206-CE31-4816-A0A1-DAF5FC5168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In order for a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/>
              <a:t> loop to end, the condition must become false. The following loop will not end: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x = 20;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while(x &gt; 0)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marL="1085850" lvl="2">
              <a:lnSpc>
                <a:spcPct val="80000"/>
              </a:lnSpc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System.out.println(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>
                <a:latin typeface="Courier New" panose="02070309020205020404" pitchFamily="49" charset="0"/>
              </a:rPr>
              <a:t>x is greater than 0");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Blip>
                <a:blip r:embed="rId2"/>
              </a:buBlip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variable </a:t>
            </a:r>
            <a:r>
              <a:rPr lang="en-US" altLang="en-US" sz="2800">
                <a:latin typeface="Courier New" panose="02070309020205020404" pitchFamily="49" charset="0"/>
              </a:rPr>
              <a:t>x</a:t>
            </a:r>
            <a:r>
              <a:rPr lang="en-US" altLang="en-US" sz="2800"/>
              <a:t> never gets decremented so it will always be greater than 0.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Adding the </a:t>
            </a:r>
            <a:r>
              <a:rPr lang="en-US" altLang="en-US" sz="2400">
                <a:solidFill>
                  <a:srgbClr val="CA0C48"/>
                </a:solidFill>
                <a:latin typeface="Courier New" panose="02070309020205020404" pitchFamily="49" charset="0"/>
              </a:rPr>
              <a:t>x--</a:t>
            </a:r>
            <a:r>
              <a:rPr lang="en-US" altLang="en-US" sz="2400"/>
              <a:t> above fixes the problem.</a:t>
            </a:r>
            <a:endParaRPr lang="en-US" altLang="en-US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59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F4F523B-7FED-40BB-B669-8AC253C28A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0545EE8-118C-451E-83F8-7F4EB35860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This version of the loop decrements </a:t>
            </a:r>
            <a:r>
              <a:rPr lang="en-US" altLang="en-US" sz="3600">
                <a:latin typeface="Courier New" panose="02070309020205020404" pitchFamily="49" charset="0"/>
              </a:rPr>
              <a:t>x</a:t>
            </a:r>
            <a:r>
              <a:rPr lang="en-US" altLang="en-US" sz="3600"/>
              <a:t> during each iteration: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x = 20;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while(x &gt; 0)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System.out.println(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>
                <a:latin typeface="Courier New" panose="02070309020205020404" pitchFamily="49" charset="0"/>
              </a:rPr>
              <a:t>x is greater than 0");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CA0C48"/>
                </a:solidFill>
                <a:latin typeface="Courier New" panose="02070309020205020404" pitchFamily="49" charset="0"/>
              </a:rPr>
              <a:t>x--;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071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1135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Retrospect</vt:lpstr>
      <vt:lpstr>Looping in Java</vt:lpstr>
      <vt:lpstr>Topics</vt:lpstr>
      <vt:lpstr>The Increment and Decrement Operators</vt:lpstr>
      <vt:lpstr>Differences Between Prefix and Postfix</vt:lpstr>
      <vt:lpstr>The while Loop</vt:lpstr>
      <vt:lpstr>The while Loop</vt:lpstr>
      <vt:lpstr>The while loop Flowchart</vt:lpstr>
      <vt:lpstr>Infinite Loops</vt:lpstr>
      <vt:lpstr>Infinite Loops</vt:lpstr>
      <vt:lpstr>Block Statements in Loops</vt:lpstr>
      <vt:lpstr>The while Loop for Input Validation</vt:lpstr>
      <vt:lpstr>The do-while Loop</vt:lpstr>
      <vt:lpstr>The do-while Loop Flowchart</vt:lpstr>
      <vt:lpstr>The for Loop</vt:lpstr>
      <vt:lpstr>The for Loop Flowchart</vt:lpstr>
      <vt:lpstr>The Sections of The for Loop</vt:lpstr>
      <vt:lpstr>The for Loop Initialization</vt:lpstr>
      <vt:lpstr>The Update Expression</vt:lpstr>
      <vt:lpstr>Modifying The Control Variable</vt:lpstr>
      <vt:lpstr>Multiple Initializations and Updates</vt:lpstr>
      <vt:lpstr>Running Totals</vt:lpstr>
      <vt:lpstr>Deciding Which Loops to Use</vt:lpstr>
      <vt:lpstr>End of Module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in Java</dc:title>
  <dc:creator>Debbie Reid</dc:creator>
  <cp:lastModifiedBy>David Landaeta</cp:lastModifiedBy>
  <cp:revision>6</cp:revision>
  <dcterms:created xsi:type="dcterms:W3CDTF">2024-02-14T13:34:13Z</dcterms:created>
  <dcterms:modified xsi:type="dcterms:W3CDTF">2024-09-24T11:10:52Z</dcterms:modified>
</cp:coreProperties>
</file>