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9" r:id="rId20"/>
    <p:sldId id="280" r:id="rId21"/>
    <p:sldId id="283" r:id="rId22"/>
    <p:sldId id="286" r:id="rId23"/>
    <p:sldId id="290" r:id="rId24"/>
    <p:sldId id="292" r:id="rId25"/>
    <p:sldId id="293" r:id="rId26"/>
    <p:sldId id="294" r:id="rId27"/>
    <p:sldId id="300" r:id="rId28"/>
    <p:sldId id="301" r:id="rId29"/>
    <p:sldId id="303" r:id="rId30"/>
    <p:sldId id="304" r:id="rId31"/>
    <p:sldId id="306" r:id="rId32"/>
    <p:sldId id="316" r:id="rId33"/>
    <p:sldId id="31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E532F-69BE-494A-9A75-6C1B19C191A6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46656-8861-4D05-97A6-BE3F5A7E6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8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D765-E506-4C51-B89A-BE6B871EB0B1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BE66-91F4-4FCF-BE32-A72E5182C3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06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D765-E506-4C51-B89A-BE6B871EB0B1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BE66-91F4-4FCF-BE32-A72E5182C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0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D765-E506-4C51-B89A-BE6B871EB0B1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BE66-91F4-4FCF-BE32-A72E5182C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3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D765-E506-4C51-B89A-BE6B871EB0B1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BE66-91F4-4FCF-BE32-A72E5182C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7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D765-E506-4C51-B89A-BE6B871EB0B1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BE66-91F4-4FCF-BE32-A72E5182C3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48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D765-E506-4C51-B89A-BE6B871EB0B1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BE66-91F4-4FCF-BE32-A72E5182C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8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D765-E506-4C51-B89A-BE6B871EB0B1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BE66-91F4-4FCF-BE32-A72E5182C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5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D765-E506-4C51-B89A-BE6B871EB0B1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BE66-91F4-4FCF-BE32-A72E5182C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2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D765-E506-4C51-B89A-BE6B871EB0B1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BE66-91F4-4FCF-BE32-A72E5182C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0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9ECD765-E506-4C51-B89A-BE6B871EB0B1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75BE66-91F4-4FCF-BE32-A72E5182C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2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D765-E506-4C51-B89A-BE6B871EB0B1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BE66-91F4-4FCF-BE32-A72E5182C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3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9ECD765-E506-4C51-B89A-BE6B871EB0B1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75BE66-91F4-4FCF-BE32-A72E5182C34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73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5D7FB-7FA3-430B-8E90-73240F2295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E8072-4FCC-45DB-A377-45BB76EA4F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5</a:t>
            </a:r>
          </a:p>
        </p:txBody>
      </p:sp>
    </p:spTree>
    <p:extLst>
      <p:ext uri="{BB962C8B-B14F-4D97-AF65-F5344CB8AC3E}">
        <p14:creationId xmlns:p14="http://schemas.microsoft.com/office/powerpoint/2010/main" val="2359276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BAA7E10-553D-441B-B841-C3C2B6E5640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Off-by-One Errors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890F530-BF73-41A8-AD6F-ED12A2012D3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It is very easy to be off-by-one when accessing arrays.</a:t>
            </a:r>
          </a:p>
          <a:p>
            <a:pPr eaLnBrk="1" hangingPunct="1">
              <a:lnSpc>
                <a:spcPct val="90000"/>
              </a:lnSpc>
            </a:pPr>
            <a:endParaRPr lang="en-US" altLang="en-US" sz="8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rgbClr val="CA0C48"/>
                </a:solidFill>
                <a:latin typeface="Courier New" panose="02070309020205020404" pitchFamily="49" charset="0"/>
              </a:rPr>
              <a:t>// This code has an off-by-one error.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int[] numbers = new int[</a:t>
            </a:r>
            <a:r>
              <a:rPr lang="en-US" altLang="en-US" sz="2000" dirty="0">
                <a:solidFill>
                  <a:srgbClr val="CA0C48"/>
                </a:solidFill>
                <a:latin typeface="Courier New" panose="02070309020205020404" pitchFamily="49" charset="0"/>
              </a:rPr>
              <a:t>100</a:t>
            </a:r>
            <a:r>
              <a:rPr lang="en-US" altLang="en-US" sz="2000" dirty="0">
                <a:latin typeface="Courier New" panose="02070309020205020404" pitchFamily="49" charset="0"/>
              </a:rPr>
              <a:t>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for (int i = 1; i </a:t>
            </a:r>
            <a:r>
              <a:rPr lang="en-US" altLang="en-US" sz="2000" b="1" dirty="0">
                <a:solidFill>
                  <a:srgbClr val="CA0C48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&lt;=</a:t>
            </a:r>
            <a:r>
              <a:rPr lang="en-US" altLang="en-US" sz="2000" dirty="0">
                <a:solidFill>
                  <a:srgbClr val="CA0C48"/>
                </a:solidFill>
                <a:latin typeface="Courier New" panose="02070309020205020404" pitchFamily="49" charset="0"/>
              </a:rPr>
              <a:t> 100</a:t>
            </a:r>
            <a:r>
              <a:rPr lang="en-US" altLang="en-US" sz="2000" dirty="0">
                <a:latin typeface="Courier New" panose="02070309020205020404" pitchFamily="49" charset="0"/>
              </a:rPr>
              <a:t>; i++)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numbers[i] = 99;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Here, the equal sign allows the loop to continue on to index 100, where 99 is the last index in the array.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This code would throw an </a:t>
            </a:r>
            <a:r>
              <a:rPr lang="en-US" altLang="en-US" sz="2400" dirty="0" err="1">
                <a:solidFill>
                  <a:srgbClr val="CA0C48"/>
                </a:solidFill>
                <a:latin typeface="Courier New" panose="02070309020205020404" pitchFamily="49" charset="0"/>
              </a:rPr>
              <a:t>ArrayIndexOutOfBoundsException</a:t>
            </a:r>
            <a:r>
              <a:rPr lang="en-US" alt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9935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2D16E4F-49C5-484E-8E21-F270D1E149F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395926"/>
            <a:ext cx="10058400" cy="813533"/>
          </a:xfrm>
        </p:spPr>
        <p:txBody>
          <a:bodyPr/>
          <a:lstStyle/>
          <a:p>
            <a:pPr eaLnBrk="1" hangingPunct="1"/>
            <a:r>
              <a:rPr lang="en-US" altLang="en-US" dirty="0"/>
              <a:t>Array Initialization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BCC2858-FE2E-46F2-BE9A-954A19BFF47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447800"/>
            <a:ext cx="82296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/>
              <a:t>When relatively few items need to be initialized, an initialization list can be used to initialize the array.</a:t>
            </a:r>
          </a:p>
          <a:p>
            <a:pPr marL="0" indent="0">
              <a:buNone/>
              <a:defRPr/>
            </a:pPr>
            <a:r>
              <a:rPr lang="en-US" altLang="en-US" sz="2400" dirty="0">
                <a:latin typeface="Courier New" pitchFamily="49" charset="0"/>
              </a:rPr>
              <a:t>  </a:t>
            </a:r>
            <a:r>
              <a:rPr lang="en-US" altLang="en-US" sz="1600" dirty="0" err="1">
                <a:solidFill>
                  <a:srgbClr val="CA0C48"/>
                </a:solidFill>
                <a:latin typeface="Courier New" pitchFamily="49" charset="0"/>
              </a:rPr>
              <a:t>int</a:t>
            </a:r>
            <a:r>
              <a:rPr lang="en-US" altLang="en-US" sz="1600" dirty="0">
                <a:solidFill>
                  <a:srgbClr val="CA0C48"/>
                </a:solidFill>
                <a:latin typeface="Courier New" pitchFamily="49" charset="0"/>
              </a:rPr>
              <a:t>[]days = {31, 28, 31, 30, 31, 30, 31, 31, 30, 31, 30, 31};</a:t>
            </a:r>
          </a:p>
          <a:p>
            <a:pPr lvl="1" eaLnBrk="1" hangingPunct="1">
              <a:buFontTx/>
              <a:buNone/>
              <a:defRPr/>
            </a:pPr>
            <a:endParaRPr lang="en-US" altLang="en-US" sz="800" b="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altLang="en-US" sz="2400" dirty="0"/>
              <a:t>The numbers in the list are stored in the array in order:</a:t>
            </a:r>
          </a:p>
          <a:p>
            <a:pPr lvl="1" eaLnBrk="1" hangingPunct="1">
              <a:defRPr/>
            </a:pPr>
            <a:r>
              <a:rPr lang="en-US" altLang="en-US" sz="2400" dirty="0">
                <a:latin typeface="Courier New" pitchFamily="49" charset="0"/>
              </a:rPr>
              <a:t>days[0]</a:t>
            </a:r>
            <a:r>
              <a:rPr lang="en-US" altLang="en-US" sz="2400" dirty="0"/>
              <a:t> is assigned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endParaRPr lang="en-US" altLang="en-US" sz="2400" dirty="0"/>
          </a:p>
          <a:p>
            <a:pPr lvl="1" eaLnBrk="1" hangingPunct="1">
              <a:defRPr/>
            </a:pPr>
            <a:r>
              <a:rPr lang="en-US" altLang="en-US" sz="2400" dirty="0">
                <a:latin typeface="Courier New" pitchFamily="49" charset="0"/>
              </a:rPr>
              <a:t>days[1]</a:t>
            </a:r>
            <a:r>
              <a:rPr lang="en-US" altLang="en-US" sz="2400" dirty="0"/>
              <a:t> is assigned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endParaRPr lang="en-US" altLang="en-US" sz="2400" dirty="0"/>
          </a:p>
          <a:p>
            <a:pPr lvl="1" eaLnBrk="1" hangingPunct="1">
              <a:defRPr/>
            </a:pPr>
            <a:r>
              <a:rPr lang="en-US" altLang="en-US" sz="2400" dirty="0">
                <a:latin typeface="Courier New" pitchFamily="49" charset="0"/>
              </a:rPr>
              <a:t>days[2]</a:t>
            </a:r>
            <a:r>
              <a:rPr lang="en-US" altLang="en-US" sz="2400" dirty="0"/>
              <a:t> is assigned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endParaRPr lang="en-US" altLang="en-US" sz="2400" dirty="0"/>
          </a:p>
          <a:p>
            <a:pPr lvl="1" eaLnBrk="1" hangingPunct="1">
              <a:defRPr/>
            </a:pPr>
            <a:r>
              <a:rPr lang="en-US" altLang="en-US" sz="2400" dirty="0">
                <a:latin typeface="Courier New" pitchFamily="49" charset="0"/>
              </a:rPr>
              <a:t>days[3]</a:t>
            </a:r>
            <a:r>
              <a:rPr lang="en-US" altLang="en-US" sz="2400" dirty="0"/>
              <a:t> is assigned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endParaRPr lang="en-US" altLang="en-US" sz="2400" dirty="0"/>
          </a:p>
          <a:p>
            <a:pPr lvl="1" eaLnBrk="1" hangingPunct="1">
              <a:defRPr/>
            </a:pPr>
            <a:r>
              <a:rPr lang="en-US" altLang="en-US" sz="2400" dirty="0"/>
              <a:t>And so forth…</a:t>
            </a:r>
          </a:p>
        </p:txBody>
      </p:sp>
    </p:spTree>
    <p:extLst>
      <p:ext uri="{BB962C8B-B14F-4D97-AF65-F5344CB8AC3E}">
        <p14:creationId xmlns:p14="http://schemas.microsoft.com/office/powerpoint/2010/main" val="2506527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874AB2D-5511-4F50-8168-ACA6B9CD72B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246039"/>
            <a:ext cx="10058400" cy="879521"/>
          </a:xfrm>
        </p:spPr>
        <p:txBody>
          <a:bodyPr/>
          <a:lstStyle/>
          <a:p>
            <a:pPr eaLnBrk="1" hangingPunct="1"/>
            <a:r>
              <a:rPr lang="en-US" altLang="en-US" dirty="0"/>
              <a:t>Alternate Array Declaration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5D913C5-14A2-4C26-A377-21149846A0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447800"/>
            <a:ext cx="8305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Previously we showed arrays being declared: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int[] numbers;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However, the brackets can also go here: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int numbers</a:t>
            </a:r>
            <a:r>
              <a:rPr lang="en-US" altLang="en-US" sz="2400" b="1">
                <a:solidFill>
                  <a:srgbClr val="CA0C48"/>
                </a:solidFill>
                <a:latin typeface="Courier New" panose="02070309020205020404" pitchFamily="49" charset="0"/>
              </a:rPr>
              <a:t>[]</a:t>
            </a:r>
            <a:r>
              <a:rPr lang="en-US" altLang="en-US" sz="2400" b="1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These are equivalent but the first style is typical.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altLang="en-US" sz="8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Multiple arrays can be declared on the same line.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int[] numbers, codes, scores;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With the alternate notation </a:t>
            </a:r>
            <a:r>
              <a:rPr lang="en-US" altLang="en-US" sz="2400" i="1"/>
              <a:t>each</a:t>
            </a:r>
            <a:r>
              <a:rPr lang="en-US" altLang="en-US" sz="2400"/>
              <a:t> variable must have brackets.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int numbers</a:t>
            </a:r>
            <a:r>
              <a:rPr lang="en-US" altLang="en-US" sz="2400" b="1">
                <a:solidFill>
                  <a:srgbClr val="CA0C48"/>
                </a:solidFill>
                <a:latin typeface="Courier New" panose="02070309020205020404" pitchFamily="49" charset="0"/>
              </a:rPr>
              <a:t>[]</a:t>
            </a:r>
            <a:r>
              <a:rPr lang="en-US" altLang="en-US" sz="2400" b="1">
                <a:latin typeface="Courier New" panose="02070309020205020404" pitchFamily="49" charset="0"/>
              </a:rPr>
              <a:t>, codes</a:t>
            </a:r>
            <a:r>
              <a:rPr lang="en-US" altLang="en-US" sz="2400" b="1">
                <a:solidFill>
                  <a:srgbClr val="CA0C48"/>
                </a:solidFill>
                <a:latin typeface="Courier New" panose="02070309020205020404" pitchFamily="49" charset="0"/>
              </a:rPr>
              <a:t>[]</a:t>
            </a:r>
            <a:r>
              <a:rPr lang="en-US" altLang="en-US" sz="2400" b="1">
                <a:latin typeface="Courier New" panose="02070309020205020404" pitchFamily="49" charset="0"/>
              </a:rPr>
              <a:t>, scores;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The </a:t>
            </a:r>
            <a:r>
              <a:rPr lang="en-US" altLang="en-US" sz="2400">
                <a:latin typeface="Courier New" panose="02070309020205020404" pitchFamily="49" charset="0"/>
              </a:rPr>
              <a:t>scores</a:t>
            </a:r>
            <a:r>
              <a:rPr lang="en-US" altLang="en-US" sz="2400"/>
              <a:t> variable in this instance is simply an </a:t>
            </a:r>
            <a:r>
              <a:rPr lang="en-US" altLang="en-US" sz="2400">
                <a:latin typeface="Courier New" panose="02070309020205020404" pitchFamily="49" charset="0"/>
              </a:rPr>
              <a:t>int</a:t>
            </a:r>
            <a:r>
              <a:rPr lang="en-US" altLang="en-US" sz="2400"/>
              <a:t> variable.</a:t>
            </a:r>
          </a:p>
        </p:txBody>
      </p:sp>
    </p:spTree>
    <p:extLst>
      <p:ext uri="{BB962C8B-B14F-4D97-AF65-F5344CB8AC3E}">
        <p14:creationId xmlns:p14="http://schemas.microsoft.com/office/powerpoint/2010/main" val="3550839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07B7648-BB36-47EE-B4EB-0DF0190FE5D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Processing Array Contents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D4A82FB-6FED-4192-88AB-ED243143B98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Processing data in an array is the same as any other variable.</a:t>
            </a:r>
          </a:p>
          <a:p>
            <a:pPr eaLnBrk="1" hangingPunct="1"/>
            <a:endParaRPr lang="en-US" altLang="en-US" sz="800" dirty="0"/>
          </a:p>
          <a:p>
            <a:pPr lvl="1" eaLnBrk="1" hangingPunct="1"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grossPay</a:t>
            </a:r>
            <a:r>
              <a:rPr lang="en-US" altLang="en-US" sz="2000" b="1" dirty="0">
                <a:latin typeface="Courier New" panose="02070309020205020404" pitchFamily="49" charset="0"/>
              </a:rPr>
              <a:t> = </a:t>
            </a:r>
            <a:r>
              <a:rPr lang="en-US" altLang="en-US" sz="2000" b="1" dirty="0">
                <a:solidFill>
                  <a:srgbClr val="CA0C48"/>
                </a:solidFill>
                <a:latin typeface="Courier New" panose="02070309020205020404" pitchFamily="49" charset="0"/>
              </a:rPr>
              <a:t>hours[3] * </a:t>
            </a:r>
            <a:r>
              <a:rPr lang="en-US" altLang="en-US" sz="2000" b="1" dirty="0" err="1">
                <a:solidFill>
                  <a:srgbClr val="CA0C48"/>
                </a:solidFill>
                <a:latin typeface="Courier New" panose="02070309020205020404" pitchFamily="49" charset="0"/>
              </a:rPr>
              <a:t>payRate</a:t>
            </a:r>
            <a:r>
              <a:rPr lang="en-US" altLang="en-US" sz="20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buFontTx/>
              <a:buNone/>
            </a:pPr>
            <a:endParaRPr lang="en-US" altLang="en-US" sz="800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 dirty="0"/>
              <a:t>Pre and post increment works the same:</a:t>
            </a:r>
          </a:p>
          <a:p>
            <a:pPr eaLnBrk="1" hangingPunct="1"/>
            <a:endParaRPr lang="en-US" altLang="en-US" sz="800" dirty="0"/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int[] score = {7, 8, 9, 10, 11};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solidFill>
                  <a:srgbClr val="CA0C48"/>
                </a:solidFill>
                <a:latin typeface="Courier New" panose="02070309020205020404" pitchFamily="49" charset="0"/>
              </a:rPr>
              <a:t>++</a:t>
            </a:r>
            <a:r>
              <a:rPr lang="en-US" altLang="en-US" sz="2000" b="1" dirty="0">
                <a:latin typeface="Courier New" panose="02070309020205020404" pitchFamily="49" charset="0"/>
              </a:rPr>
              <a:t>score[2]; // Pre-increment operation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score[4]</a:t>
            </a:r>
            <a:r>
              <a:rPr lang="en-US" altLang="en-US" sz="2000" b="1" dirty="0">
                <a:solidFill>
                  <a:srgbClr val="CA0C48"/>
                </a:solidFill>
                <a:latin typeface="Courier New" panose="02070309020205020404" pitchFamily="49" charset="0"/>
              </a:rPr>
              <a:t>++</a:t>
            </a:r>
            <a:r>
              <a:rPr lang="en-US" altLang="en-US" sz="2000" b="1" dirty="0">
                <a:latin typeface="Courier New" panose="02070309020205020404" pitchFamily="49" charset="0"/>
              </a:rPr>
              <a:t>; // Post-increment operation</a:t>
            </a:r>
          </a:p>
          <a:p>
            <a:pPr lvl="1" eaLnBrk="1" hangingPunct="1">
              <a:buFontTx/>
              <a:buNone/>
            </a:pPr>
            <a:endParaRPr lang="en-US" altLang="en-US" sz="8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532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78D59D0-EFD0-4105-B08E-C1598B83361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Processing Array Contents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BA08442-6495-4F5C-9059-D4680A25488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/>
              <a:t>Array elements can be used in relational operations:</a:t>
            </a:r>
          </a:p>
          <a:p>
            <a:pPr eaLnBrk="1" hangingPunct="1">
              <a:buFontTx/>
              <a:buBlip>
                <a:blip r:embed="rId2"/>
              </a:buBlip>
            </a:pPr>
            <a:endParaRPr lang="en-US" altLang="en-US" sz="800"/>
          </a:p>
          <a:p>
            <a:pPr lvl="1"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if(</a:t>
            </a:r>
            <a:r>
              <a:rPr lang="en-US" altLang="en-US" b="1">
                <a:solidFill>
                  <a:srgbClr val="CA0C48"/>
                </a:solidFill>
                <a:latin typeface="Courier New" panose="02070309020205020404" pitchFamily="49" charset="0"/>
              </a:rPr>
              <a:t>cost[20] &lt; cost[0</a:t>
            </a:r>
            <a:r>
              <a:rPr lang="en-US" altLang="en-US" b="1">
                <a:latin typeface="Courier New" panose="02070309020205020404" pitchFamily="49" charset="0"/>
              </a:rPr>
              <a:t>])</a:t>
            </a:r>
          </a:p>
          <a:p>
            <a:pPr lvl="1"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// statements</a:t>
            </a:r>
          </a:p>
          <a:p>
            <a:pPr lvl="1"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endParaRPr lang="en-US" altLang="en-US" sz="8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/>
              <a:t>They can be used as loop conditions:</a:t>
            </a:r>
          </a:p>
          <a:p>
            <a:pPr eaLnBrk="1" hangingPunct="1">
              <a:buFontTx/>
              <a:buBlip>
                <a:blip r:embed="rId2"/>
              </a:buBlip>
            </a:pPr>
            <a:endParaRPr lang="en-US" altLang="en-US" sz="800"/>
          </a:p>
          <a:p>
            <a:pPr lvl="1"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while(</a:t>
            </a:r>
            <a:r>
              <a:rPr lang="en-US" altLang="en-US" b="1">
                <a:solidFill>
                  <a:srgbClr val="CA0C48"/>
                </a:solidFill>
                <a:latin typeface="Courier New" panose="02070309020205020404" pitchFamily="49" charset="0"/>
              </a:rPr>
              <a:t>value[count] != 0</a:t>
            </a:r>
            <a:r>
              <a:rPr lang="en-US" altLang="en-US" b="1">
                <a:latin typeface="Courier New" panose="02070309020205020404" pitchFamily="49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// statements</a:t>
            </a:r>
          </a:p>
          <a:p>
            <a:pPr lvl="1"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0242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281FA35-E75A-4F98-AD15-BC722DAF8D7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Length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17171F9-9FA0-429C-BCC4-B22B129983E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Arrays are objects and provide a public field named </a:t>
            </a:r>
            <a:r>
              <a:rPr lang="en-US" altLang="en-US" sz="2400">
                <a:latin typeface="Courier New" panose="02070309020205020404" pitchFamily="49" charset="0"/>
              </a:rPr>
              <a:t>length</a:t>
            </a:r>
            <a:r>
              <a:rPr lang="en-US" altLang="en-US" sz="2400" i="1"/>
              <a:t> </a:t>
            </a:r>
            <a:r>
              <a:rPr lang="en-US" altLang="en-US" sz="2400"/>
              <a:t>that is a constant that can be tested.</a:t>
            </a:r>
          </a:p>
          <a:p>
            <a:pPr eaLnBrk="1" hangingPunct="1">
              <a:buFontTx/>
              <a:buBlip>
                <a:blip r:embed="rId2"/>
              </a:buBlip>
            </a:pPr>
            <a:endParaRPr lang="en-US" altLang="en-US" sz="800"/>
          </a:p>
          <a:p>
            <a:pPr lvl="1"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double[] temperatures = new double[</a:t>
            </a:r>
            <a:r>
              <a:rPr lang="en-US" altLang="en-US" sz="2000" b="1">
                <a:solidFill>
                  <a:srgbClr val="CA0C48"/>
                </a:solidFill>
                <a:latin typeface="Courier New" panose="02070309020205020404" pitchFamily="49" charset="0"/>
              </a:rPr>
              <a:t>25</a:t>
            </a:r>
            <a:r>
              <a:rPr lang="en-US" altLang="en-US" sz="2000" b="1">
                <a:latin typeface="Courier New" panose="02070309020205020404" pitchFamily="49" charset="0"/>
              </a:rPr>
              <a:t>];</a:t>
            </a:r>
          </a:p>
          <a:p>
            <a:pPr lvl="1" eaLnBrk="1" hangingPunct="1">
              <a:buFontTx/>
              <a:buNone/>
            </a:pPr>
            <a:endParaRPr lang="en-US" altLang="en-US" sz="800" b="1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2000"/>
              <a:t>The length of this array is 25.</a:t>
            </a:r>
          </a:p>
          <a:p>
            <a:pPr lvl="1" eaLnBrk="1" hangingPunct="1">
              <a:buFont typeface="Arial" panose="020B0604020202020204" pitchFamily="34" charset="0"/>
              <a:buBlip>
                <a:blip r:embed="rId2"/>
              </a:buBlip>
            </a:pPr>
            <a:endParaRPr lang="en-US" altLang="en-US" sz="800"/>
          </a:p>
          <a:p>
            <a:pPr eaLnBrk="1" hangingPunct="1"/>
            <a:r>
              <a:rPr lang="en-US" altLang="en-US" sz="2400"/>
              <a:t>The length of an array can be obtained via its </a:t>
            </a:r>
            <a:r>
              <a:rPr lang="en-US" altLang="en-US" sz="2400">
                <a:latin typeface="Courier New" panose="02070309020205020404" pitchFamily="49" charset="0"/>
              </a:rPr>
              <a:t>length</a:t>
            </a:r>
            <a:r>
              <a:rPr lang="en-US" altLang="en-US" sz="2400"/>
              <a:t> constant.</a:t>
            </a:r>
          </a:p>
          <a:p>
            <a:pPr eaLnBrk="1" hangingPunct="1">
              <a:buFontTx/>
              <a:buBlip>
                <a:blip r:embed="rId2"/>
              </a:buBlip>
            </a:pPr>
            <a:endParaRPr lang="en-US" altLang="en-US" sz="800"/>
          </a:p>
          <a:p>
            <a:pPr lvl="1"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int size = </a:t>
            </a:r>
            <a:r>
              <a:rPr lang="en-US" altLang="en-US" sz="2000" b="1">
                <a:solidFill>
                  <a:srgbClr val="CA0C48"/>
                </a:solidFill>
                <a:latin typeface="Courier New" panose="02070309020205020404" pitchFamily="49" charset="0"/>
              </a:rPr>
              <a:t>temperatures.length</a:t>
            </a:r>
            <a:r>
              <a:rPr lang="en-US" altLang="en-US" sz="2000" b="1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buFontTx/>
              <a:buNone/>
            </a:pPr>
            <a:endParaRPr lang="en-US" altLang="en-US" sz="800" b="1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2000"/>
              <a:t>The variable </a:t>
            </a:r>
            <a:r>
              <a:rPr lang="en-US" altLang="en-US" sz="2000">
                <a:latin typeface="Courier New" panose="02070309020205020404" pitchFamily="49" charset="0"/>
              </a:rPr>
              <a:t>size</a:t>
            </a:r>
            <a:r>
              <a:rPr lang="en-US" altLang="en-US" sz="2000"/>
              <a:t> will contain 25.</a:t>
            </a:r>
          </a:p>
        </p:txBody>
      </p:sp>
    </p:spTree>
    <p:extLst>
      <p:ext uri="{BB962C8B-B14F-4D97-AF65-F5344CB8AC3E}">
        <p14:creationId xmlns:p14="http://schemas.microsoft.com/office/powerpoint/2010/main" val="1196074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33A38AC-468C-415F-8785-4E3374D8792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263950"/>
            <a:ext cx="10058400" cy="841814"/>
          </a:xfrm>
        </p:spPr>
        <p:txBody>
          <a:bodyPr/>
          <a:lstStyle/>
          <a:p>
            <a:pPr eaLnBrk="1" hangingPunct="1"/>
            <a:r>
              <a:rPr lang="en-US" altLang="en-US" dirty="0"/>
              <a:t>The Enhanced </a:t>
            </a:r>
            <a:r>
              <a:rPr lang="en-US" altLang="en-US" dirty="0">
                <a:latin typeface="Courier New" panose="02070309020205020404" pitchFamily="49" charset="0"/>
              </a:rPr>
              <a:t>for</a:t>
            </a:r>
            <a:r>
              <a:rPr lang="en-US" altLang="en-US" dirty="0"/>
              <a:t> Loop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EBA1FDF-B0F3-435E-8692-518E5E88301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447800"/>
            <a:ext cx="80772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Example: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int[] </a:t>
            </a:r>
            <a:r>
              <a:rPr lang="en-US" altLang="en-US" sz="2000" b="1" dirty="0">
                <a:solidFill>
                  <a:srgbClr val="CA0C48"/>
                </a:solidFill>
                <a:latin typeface="Courier New" panose="02070309020205020404" pitchFamily="49" charset="0"/>
              </a:rPr>
              <a:t>numbers</a:t>
            </a:r>
            <a:r>
              <a:rPr lang="en-US" altLang="en-US" sz="2000" b="1" dirty="0">
                <a:latin typeface="Courier New" panose="02070309020205020404" pitchFamily="49" charset="0"/>
              </a:rPr>
              <a:t> = {3, 6, 9};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For(int </a:t>
            </a:r>
            <a:r>
              <a:rPr lang="en-US" altLang="en-US" sz="2000" b="1" dirty="0" err="1">
                <a:solidFill>
                  <a:srgbClr val="CA0C48"/>
                </a:solidFill>
                <a:latin typeface="Courier New" panose="02070309020205020404" pitchFamily="49" charset="0"/>
              </a:rPr>
              <a:t>val</a:t>
            </a:r>
            <a:r>
              <a:rPr lang="en-US" altLang="en-US" sz="2000" b="1" dirty="0">
                <a:latin typeface="Courier New" panose="02070309020205020404" pitchFamily="49" charset="0"/>
              </a:rPr>
              <a:t> : </a:t>
            </a:r>
            <a:r>
              <a:rPr lang="en-US" altLang="en-US" sz="2000" b="1" dirty="0">
                <a:solidFill>
                  <a:srgbClr val="CA0C48"/>
                </a:solidFill>
                <a:latin typeface="Courier New" panose="02070309020205020404" pitchFamily="49" charset="0"/>
              </a:rPr>
              <a:t>numbers</a:t>
            </a:r>
            <a:r>
              <a:rPr lang="en-US" altLang="en-US" sz="2000" b="1" dirty="0">
                <a:latin typeface="Courier New" panose="02070309020205020404" pitchFamily="49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b="1" dirty="0">
                <a:latin typeface="Courier New" panose="02070309020205020404" pitchFamily="49" charset="0"/>
              </a:rPr>
              <a:t>("The next value is " + </a:t>
            </a:r>
            <a:r>
              <a:rPr lang="en-US" altLang="en-US" sz="2000" b="1" dirty="0" err="1">
                <a:solidFill>
                  <a:srgbClr val="CA0C48"/>
                </a:solidFill>
                <a:latin typeface="Courier New" panose="02070309020205020404" pitchFamily="49" charset="0"/>
              </a:rPr>
              <a:t>val</a:t>
            </a:r>
            <a:r>
              <a:rPr lang="en-US" altLang="en-US" sz="2000" b="1" dirty="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03252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0624873-EFF5-4ED6-9C12-54A593ACDA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203994"/>
            <a:ext cx="10058400" cy="830263"/>
          </a:xfrm>
        </p:spPr>
        <p:txBody>
          <a:bodyPr/>
          <a:lstStyle/>
          <a:p>
            <a:pPr eaLnBrk="1" hangingPunct="1"/>
            <a:r>
              <a:rPr lang="en-US" altLang="en-US" dirty="0"/>
              <a:t>Array Size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F2CAEDF-C314-4ACA-9681-D7111638034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28799" y="1371600"/>
            <a:ext cx="9794449" cy="47244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The </a:t>
            </a:r>
            <a:r>
              <a:rPr lang="en-US" altLang="en-US" sz="2800" dirty="0">
                <a:latin typeface="Courier New" panose="02070309020205020404" pitchFamily="49" charset="0"/>
              </a:rPr>
              <a:t>length</a:t>
            </a:r>
            <a:r>
              <a:rPr lang="en-US" altLang="en-US" sz="2800" dirty="0"/>
              <a:t> constant can be used in a loop to provide automatic bounding.</a:t>
            </a:r>
          </a:p>
          <a:p>
            <a:pPr lvl="1" eaLnBrk="1" hangingPunct="1"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for(int i = </a:t>
            </a:r>
            <a:r>
              <a:rPr lang="en-US" altLang="en-US" sz="2000" b="1" dirty="0">
                <a:solidFill>
                  <a:srgbClr val="CA0C48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000" b="1" dirty="0">
                <a:latin typeface="Courier New" panose="02070309020205020404" pitchFamily="49" charset="0"/>
              </a:rPr>
              <a:t>; i </a:t>
            </a:r>
            <a:r>
              <a:rPr lang="en-US" altLang="en-US" sz="2000" b="1" dirty="0">
                <a:solidFill>
                  <a:srgbClr val="CA0C48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&lt;</a:t>
            </a:r>
            <a:r>
              <a:rPr lang="en-US" altLang="en-US" sz="2000" b="1" dirty="0">
                <a:solidFill>
                  <a:srgbClr val="CA0C48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CA0C48"/>
                </a:solidFill>
                <a:latin typeface="Courier New" panose="02070309020205020404" pitchFamily="49" charset="0"/>
              </a:rPr>
              <a:t>temperatures.length</a:t>
            </a:r>
            <a:r>
              <a:rPr lang="en-US" altLang="en-US" sz="2000" b="1" dirty="0">
                <a:latin typeface="Courier New" panose="02070309020205020404" pitchFamily="49" charset="0"/>
              </a:rPr>
              <a:t>; i++)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b="1" dirty="0">
                <a:latin typeface="Courier New" panose="02070309020205020404" pitchFamily="49" charset="0"/>
              </a:rPr>
              <a:t>("Temperature " + i ": "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                   + temperatures[i]);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  <a:endParaRPr lang="en-US" altLang="en-US" sz="2000" b="1" dirty="0">
              <a:solidFill>
                <a:srgbClr val="FFFF00"/>
              </a:solidFill>
              <a:latin typeface="Courier New" panose="02070309020205020404" pitchFamily="49" charset="0"/>
            </a:endParaRPr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F0B5F7E7-F7C6-444F-B098-4BDB7B0E7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514601"/>
            <a:ext cx="7391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0">
                <a:solidFill>
                  <a:schemeClr val="hlink"/>
                </a:solidFill>
                <a:latin typeface="Times New Roman" panose="02020603050405020304" pitchFamily="18" charset="0"/>
              </a:rPr>
              <a:t>Index subscripts  start at 0 and end at </a:t>
            </a:r>
            <a:r>
              <a:rPr lang="en-US" altLang="en-US" sz="2400" i="1">
                <a:solidFill>
                  <a:schemeClr val="hlink"/>
                </a:solidFill>
                <a:latin typeface="Times New Roman" panose="02020603050405020304" pitchFamily="18" charset="0"/>
              </a:rPr>
              <a:t>one</a:t>
            </a:r>
            <a:r>
              <a:rPr lang="en-US" altLang="en-US" sz="2400" b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i="1">
                <a:solidFill>
                  <a:schemeClr val="hlink"/>
                </a:solidFill>
                <a:latin typeface="Times New Roman" panose="02020603050405020304" pitchFamily="18" charset="0"/>
              </a:rPr>
              <a:t>less than</a:t>
            </a:r>
            <a:r>
              <a:rPr lang="en-US" altLang="en-US" sz="2400" b="0">
                <a:solidFill>
                  <a:schemeClr val="hlink"/>
                </a:solidFill>
                <a:latin typeface="Times New Roman" panose="02020603050405020304" pitchFamily="18" charset="0"/>
              </a:rPr>
              <a:t> the array length.</a:t>
            </a:r>
          </a:p>
        </p:txBody>
      </p:sp>
      <p:sp>
        <p:nvSpPr>
          <p:cNvPr id="21509" name="Line 5">
            <a:extLst>
              <a:ext uri="{FF2B5EF4-FFF2-40B4-BE49-F238E27FC236}">
                <a16:creationId xmlns:a16="http://schemas.microsoft.com/office/drawing/2014/main" id="{5138D923-9978-4121-973D-E8A4BD08B6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21512" y="2920207"/>
            <a:ext cx="609600" cy="762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10" name="Line 6">
            <a:extLst>
              <a:ext uri="{FF2B5EF4-FFF2-40B4-BE49-F238E27FC236}">
                <a16:creationId xmlns:a16="http://schemas.microsoft.com/office/drawing/2014/main" id="{1C43EF59-9D6E-4D2B-9B5C-2041F1F43B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15100" y="2895600"/>
            <a:ext cx="647700" cy="838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23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37A25CC-29F2-4ECF-85C4-F37C10ECF78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Size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E5D7115-4ACF-46A4-B272-4DD635EFB89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You can let the user specify the size of an array:</a:t>
            </a:r>
          </a:p>
          <a:p>
            <a:pPr eaLnBrk="1" hangingPunct="1">
              <a:lnSpc>
                <a:spcPct val="90000"/>
              </a:lnSpc>
            </a:pPr>
            <a:endParaRPr lang="en-US" altLang="en-US" sz="8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int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numTests</a:t>
            </a:r>
            <a:r>
              <a:rPr lang="en-US" altLang="en-US" sz="20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int[] tests;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Scanner keyboard = new Scanner(System.in);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2000" b="1" dirty="0">
                <a:latin typeface="Courier New" panose="02070309020205020404" pitchFamily="49" charset="0"/>
              </a:rPr>
              <a:t>("How many tests do you have? 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err="1">
                <a:solidFill>
                  <a:srgbClr val="CA0C48"/>
                </a:solidFill>
                <a:latin typeface="Courier New" panose="02070309020205020404" pitchFamily="49" charset="0"/>
              </a:rPr>
              <a:t>numTests</a:t>
            </a:r>
            <a:r>
              <a:rPr lang="en-US" altLang="en-US" sz="2000" b="1" dirty="0">
                <a:latin typeface="Courier New" panose="02070309020205020404" pitchFamily="49" charset="0"/>
              </a:rPr>
              <a:t> =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keyboard.nextInt</a:t>
            </a:r>
            <a:r>
              <a:rPr lang="en-US" altLang="en-US" sz="2000" b="1" dirty="0"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tests = new int[</a:t>
            </a:r>
            <a:r>
              <a:rPr lang="en-US" altLang="en-US" sz="2000" b="1" dirty="0" err="1">
                <a:solidFill>
                  <a:srgbClr val="CA0C48"/>
                </a:solidFill>
                <a:latin typeface="Courier New" panose="02070309020205020404" pitchFamily="49" charset="0"/>
              </a:rPr>
              <a:t>numTests</a:t>
            </a:r>
            <a:r>
              <a:rPr lang="en-US" altLang="en-US" sz="2000" b="1" dirty="0">
                <a:latin typeface="Courier New" panose="02070309020205020404" pitchFamily="49" charset="0"/>
              </a:rPr>
              <a:t>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7883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28E2E93-85CF-4FCD-8387-79D5FDCF12E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34988" y="420690"/>
            <a:ext cx="10058400" cy="746759"/>
          </a:xfrm>
        </p:spPr>
        <p:txBody>
          <a:bodyPr/>
          <a:lstStyle/>
          <a:p>
            <a:pPr eaLnBrk="1" hangingPunct="1"/>
            <a:r>
              <a:rPr lang="en-US" altLang="en-US" dirty="0"/>
              <a:t>Copying Arrays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6FA93FF-A2A7-42D2-B0DE-95D04562786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600201"/>
            <a:ext cx="8294688" cy="14017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This is </a:t>
            </a:r>
            <a:r>
              <a:rPr lang="en-US" altLang="en-US" sz="2400" i="1" dirty="0"/>
              <a:t>not</a:t>
            </a:r>
            <a:r>
              <a:rPr lang="en-US" altLang="en-US" sz="2400" dirty="0"/>
              <a:t> the way to copy an array.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int[] array1 = { 2, 4, 6, 8, 10 };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int[] </a:t>
            </a:r>
            <a:r>
              <a:rPr lang="en-US" altLang="en-US" sz="1600" b="1" dirty="0">
                <a:solidFill>
                  <a:srgbClr val="CA0C48"/>
                </a:solidFill>
                <a:latin typeface="Courier New" panose="02070309020205020404" pitchFamily="49" charset="0"/>
              </a:rPr>
              <a:t>array2 = array1</a:t>
            </a:r>
            <a:r>
              <a:rPr lang="en-US" altLang="en-US" sz="1600" b="1" dirty="0">
                <a:latin typeface="Courier New" panose="02070309020205020404" pitchFamily="49" charset="0"/>
              </a:rPr>
              <a:t>; </a:t>
            </a:r>
            <a:r>
              <a:rPr lang="en-US" altLang="en-US" sz="1600" b="1" dirty="0">
                <a:solidFill>
                  <a:srgbClr val="CA0C48"/>
                </a:solidFill>
                <a:latin typeface="Courier New" panose="02070309020205020404" pitchFamily="49" charset="0"/>
              </a:rPr>
              <a:t>// This does not copy array1.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1A13FA2E-0E8B-4B75-9A5F-92ED7ECFB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2004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latin typeface="Times New Roman" pitchFamily="18" charset="0"/>
              </a:rPr>
              <a:t>2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39CDC686-887F-474D-9E64-38CBCA0DC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038600"/>
            <a:ext cx="990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latin typeface="Times New Roman" pitchFamily="18" charset="0"/>
              </a:rPr>
              <a:t>Address</a:t>
            </a:r>
          </a:p>
        </p:txBody>
      </p:sp>
      <p:sp>
        <p:nvSpPr>
          <p:cNvPr id="26630" name="Text Box 6">
            <a:extLst>
              <a:ext uri="{FF2B5EF4-FFF2-40B4-BE49-F238E27FC236}">
                <a16:creationId xmlns:a16="http://schemas.microsoft.com/office/drawing/2014/main" id="{BDF1BD3B-E70C-40C9-BE86-AE117C831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902075"/>
            <a:ext cx="1968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array1</a:t>
            </a:r>
            <a:r>
              <a:rPr lang="en-US" altLang="en-US" sz="1800" b="0">
                <a:latin typeface="Times New Roman" panose="02020603050405020304" pitchFamily="18" charset="0"/>
              </a:rPr>
              <a:t> holds 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address to the array</a:t>
            </a:r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118D1FC1-2C41-406A-89F6-FFDF9670C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029200"/>
            <a:ext cx="990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latin typeface="Times New Roman" pitchFamily="18" charset="0"/>
              </a:rPr>
              <a:t>Address</a:t>
            </a:r>
          </a:p>
        </p:txBody>
      </p:sp>
      <p:sp>
        <p:nvSpPr>
          <p:cNvPr id="26632" name="Text Box 8">
            <a:extLst>
              <a:ext uri="{FF2B5EF4-FFF2-40B4-BE49-F238E27FC236}">
                <a16:creationId xmlns:a16="http://schemas.microsoft.com/office/drawing/2014/main" id="{AF800F29-6CBD-4D54-9CBE-4AE28E5C5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892675"/>
            <a:ext cx="1968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array2</a:t>
            </a:r>
            <a:r>
              <a:rPr lang="en-US" altLang="en-US" sz="1800" b="0">
                <a:latin typeface="Times New Roman" panose="02020603050405020304" pitchFamily="18" charset="0"/>
              </a:rPr>
              <a:t> holds 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address to the array</a:t>
            </a:r>
          </a:p>
        </p:txBody>
      </p:sp>
      <p:cxnSp>
        <p:nvCxnSpPr>
          <p:cNvPr id="26633" name="AutoShape 9">
            <a:extLst>
              <a:ext uri="{FF2B5EF4-FFF2-40B4-BE49-F238E27FC236}">
                <a16:creationId xmlns:a16="http://schemas.microsoft.com/office/drawing/2014/main" id="{F544039D-7E61-4E81-A526-1B2A2739B1A7}"/>
              </a:ext>
            </a:extLst>
          </p:cNvPr>
          <p:cNvCxnSpPr>
            <a:cxnSpLocks noChangeShapeType="1"/>
            <a:stCxn id="25605" idx="3"/>
            <a:endCxn id="25604" idx="1"/>
          </p:cNvCxnSpPr>
          <p:nvPr/>
        </p:nvCxnSpPr>
        <p:spPr bwMode="auto">
          <a:xfrm flipV="1">
            <a:off x="5105400" y="3390900"/>
            <a:ext cx="838200" cy="838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4" name="AutoShape 10">
            <a:extLst>
              <a:ext uri="{FF2B5EF4-FFF2-40B4-BE49-F238E27FC236}">
                <a16:creationId xmlns:a16="http://schemas.microsoft.com/office/drawing/2014/main" id="{969843C2-5AE1-4190-886A-99240B08AFE7}"/>
              </a:ext>
            </a:extLst>
          </p:cNvPr>
          <p:cNvCxnSpPr>
            <a:cxnSpLocks noChangeShapeType="1"/>
            <a:stCxn id="25607" idx="3"/>
            <a:endCxn id="25604" idx="1"/>
          </p:cNvCxnSpPr>
          <p:nvPr/>
        </p:nvCxnSpPr>
        <p:spPr bwMode="auto">
          <a:xfrm flipV="1">
            <a:off x="5105400" y="3390900"/>
            <a:ext cx="838200" cy="1828800"/>
          </a:xfrm>
          <a:prstGeom prst="bentConnector3">
            <a:avLst>
              <a:gd name="adj1" fmla="val 7386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1" name="Rectangle 11">
            <a:extLst>
              <a:ext uri="{FF2B5EF4-FFF2-40B4-BE49-F238E27FC236}">
                <a16:creationId xmlns:a16="http://schemas.microsoft.com/office/drawing/2014/main" id="{14C0FD38-4D9D-40FE-AB69-3AAD42446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2004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latin typeface="Times New Roman" pitchFamily="18" charset="0"/>
              </a:rPr>
              <a:t>4</a:t>
            </a:r>
          </a:p>
        </p:txBody>
      </p:sp>
      <p:sp>
        <p:nvSpPr>
          <p:cNvPr id="25612" name="Rectangle 12">
            <a:extLst>
              <a:ext uri="{FF2B5EF4-FFF2-40B4-BE49-F238E27FC236}">
                <a16:creationId xmlns:a16="http://schemas.microsoft.com/office/drawing/2014/main" id="{6EA550BE-DEA0-41F8-95E1-E285B10CA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2004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latin typeface="Times New Roman" pitchFamily="18" charset="0"/>
              </a:rPr>
              <a:t>6</a:t>
            </a:r>
          </a:p>
        </p:txBody>
      </p:sp>
      <p:sp>
        <p:nvSpPr>
          <p:cNvPr id="25613" name="Rectangle 13">
            <a:extLst>
              <a:ext uri="{FF2B5EF4-FFF2-40B4-BE49-F238E27FC236}">
                <a16:creationId xmlns:a16="http://schemas.microsoft.com/office/drawing/2014/main" id="{55A871E0-D5AF-4817-BD97-A49CA6781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2004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latin typeface="Times New Roman" pitchFamily="18" charset="0"/>
              </a:rPr>
              <a:t>8</a:t>
            </a:r>
          </a:p>
        </p:txBody>
      </p:sp>
      <p:sp>
        <p:nvSpPr>
          <p:cNvPr id="25614" name="Rectangle 14">
            <a:extLst>
              <a:ext uri="{FF2B5EF4-FFF2-40B4-BE49-F238E27FC236}">
                <a16:creationId xmlns:a16="http://schemas.microsoft.com/office/drawing/2014/main" id="{406B5812-B1EA-4483-BDAA-CCAC1C49D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004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latin typeface="Times New Roman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53766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C580F945-18CA-4BCD-B419-367402E7BB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  <a:endParaRPr lang="he-IL" altLang="en-US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073ACCC8-68C1-44E3-8DF4-8B46A28391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dirty="0"/>
              <a:t>Introduction to Arrays</a:t>
            </a:r>
          </a:p>
          <a:p>
            <a:pPr lvl="1" eaLnBrk="1" hangingPunct="1"/>
            <a:r>
              <a:rPr lang="en-US" altLang="en-US" dirty="0"/>
              <a:t>Processing Array Contents</a:t>
            </a:r>
          </a:p>
          <a:p>
            <a:pPr lvl="1"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/>
              <a:t> Arrays</a:t>
            </a:r>
          </a:p>
          <a:p>
            <a:pPr lvl="1" eaLnBrk="1" hangingPunct="1"/>
            <a:r>
              <a:rPr lang="en-US" altLang="en-US" dirty="0"/>
              <a:t>Two-Dimensional Arrays</a:t>
            </a:r>
          </a:p>
          <a:p>
            <a:pPr lvl="1" eaLnBrk="1" hangingPunct="1"/>
            <a:r>
              <a:rPr lang="en-US" altLang="en-US" dirty="0"/>
              <a:t>The </a:t>
            </a:r>
            <a:r>
              <a:rPr lang="en-US" altLang="en-US" dirty="0" err="1">
                <a:latin typeface="Courier New" panose="02070309020205020404" pitchFamily="49" charset="0"/>
              </a:rPr>
              <a:t>ArrayList</a:t>
            </a:r>
            <a:r>
              <a:rPr lang="en-US" alt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3437997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56B58D6-69D8-4E9F-825C-627130AFC89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246039"/>
            <a:ext cx="10058400" cy="879521"/>
          </a:xfrm>
        </p:spPr>
        <p:txBody>
          <a:bodyPr/>
          <a:lstStyle/>
          <a:p>
            <a:pPr eaLnBrk="1" hangingPunct="1"/>
            <a:r>
              <a:rPr lang="en-US" altLang="en-US" dirty="0"/>
              <a:t>Copying Arrays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77C0986-4724-41AF-B606-79AA9C44C44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447800"/>
            <a:ext cx="7772400" cy="472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You need to copy the individual elements of one array to another.</a:t>
            </a:r>
          </a:p>
          <a:p>
            <a:pPr eaLnBrk="1" hangingPunct="1">
              <a:lnSpc>
                <a:spcPct val="90000"/>
              </a:lnSpc>
            </a:pPr>
            <a:endParaRPr lang="en-US" altLang="en-US" sz="800" dirty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int[] firstArray = {5, 10, 15, 20, 25 };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int[] secondArray = new int[5];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for (int i = 0; i &lt; firstArray.length; i++)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</a:t>
            </a:r>
            <a:r>
              <a:rPr lang="en-US" altLang="en-US" sz="2000" b="1" dirty="0">
                <a:solidFill>
                  <a:srgbClr val="CA0C48"/>
                </a:solidFill>
                <a:latin typeface="Courier New" panose="02070309020205020404" pitchFamily="49" charset="0"/>
              </a:rPr>
              <a:t>secondArray[i] = firstArray[i]</a:t>
            </a:r>
            <a:r>
              <a:rPr lang="en-US" altLang="en-US" sz="2000" b="1" dirty="0">
                <a:latin typeface="Courier New" panose="02070309020205020404" pitchFamily="49" charset="0"/>
              </a:rPr>
              <a:t>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en-US" sz="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This code copies each element of </a:t>
            </a:r>
            <a:r>
              <a:rPr lang="en-US" altLang="en-US" sz="2400" dirty="0">
                <a:latin typeface="Courier New" panose="02070309020205020404" pitchFamily="49" charset="0"/>
              </a:rPr>
              <a:t>firstArray</a:t>
            </a:r>
            <a:r>
              <a:rPr lang="en-US" altLang="en-US" sz="2400" dirty="0"/>
              <a:t> to each corresponding element of </a:t>
            </a:r>
            <a:r>
              <a:rPr lang="en-US" altLang="en-US" sz="2400" dirty="0">
                <a:latin typeface="Courier New" panose="02070309020205020404" pitchFamily="49" charset="0"/>
              </a:rPr>
              <a:t>secondArray</a:t>
            </a:r>
            <a:r>
              <a:rPr lang="en-US" alt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2823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D3D837C-D80E-46FE-8142-31C7478CDFF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27597" y="235670"/>
            <a:ext cx="10058400" cy="738119"/>
          </a:xfrm>
        </p:spPr>
        <p:txBody>
          <a:bodyPr/>
          <a:lstStyle/>
          <a:p>
            <a:pPr eaLnBrk="1" hangingPunct="1"/>
            <a:r>
              <a:rPr lang="en-US" altLang="en-US" dirty="0"/>
              <a:t>Comparing Arrays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DA70B56-1556-4E62-AC41-1A516F88794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34532" y="1181177"/>
            <a:ext cx="7772400" cy="913765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==</a:t>
            </a:r>
            <a:r>
              <a:rPr lang="en-US" altLang="en-US" sz="2400" dirty="0"/>
              <a:t> operator determines only whether array references point to the same array object.</a:t>
            </a:r>
          </a:p>
          <a:p>
            <a:pPr eaLnBrk="1" hangingPunct="1"/>
            <a:r>
              <a:rPr lang="en-US" altLang="en-US" sz="2400" dirty="0"/>
              <a:t>To compare the contents of an array:</a:t>
            </a: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87FF3204-3DB1-47FA-8303-0DA1A6EF6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347" y="2302330"/>
            <a:ext cx="6186309" cy="355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int i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if (firstArray.length != secondArray.length)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arraysEqual = false;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while (arraysEqual &amp;&amp; i &lt; firstArray.length)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if (</a:t>
            </a:r>
            <a:r>
              <a:rPr lang="en-US" altLang="en-US" sz="1500" dirty="0">
                <a:solidFill>
                  <a:srgbClr val="CA0C48"/>
                </a:solidFill>
                <a:latin typeface="Courier New" panose="02070309020205020404" pitchFamily="49" charset="0"/>
              </a:rPr>
              <a:t>firstArray[i] != secondArray[i]</a:t>
            </a:r>
            <a:r>
              <a:rPr lang="en-US" altLang="en-US" sz="15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arraysEqual = false;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i++;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if (arraysEqual)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System.out.println("The arrays are equal.");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System.out.println("The arrays are not equal.");</a:t>
            </a:r>
          </a:p>
        </p:txBody>
      </p:sp>
    </p:spTree>
    <p:extLst>
      <p:ext uri="{BB962C8B-B14F-4D97-AF65-F5344CB8AC3E}">
        <p14:creationId xmlns:p14="http://schemas.microsoft.com/office/powerpoint/2010/main" val="2768230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E36E10E-4B29-4F1B-ADC7-5E121F75D47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3585" y="284783"/>
            <a:ext cx="10058400" cy="783274"/>
          </a:xfrm>
        </p:spPr>
        <p:txBody>
          <a:bodyPr/>
          <a:lstStyle/>
          <a:p>
            <a:pPr eaLnBrk="1" hangingPunct="1"/>
            <a:r>
              <a:rPr lang="en-US" altLang="en-US" dirty="0"/>
              <a:t>Partially Filled Arrays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BA7D023E-09C5-437D-A105-572292E883D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371600"/>
            <a:ext cx="77724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/>
              <a:t>Typically, if the amount of data that an array must hold is unknown: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Blip>
                <a:blip r:embed="rId2"/>
              </a:buBlip>
            </a:pPr>
            <a:r>
              <a:rPr lang="en-US" altLang="en-US" sz="1600"/>
              <a:t>Size the array to the largest expected number of elements.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Blip>
                <a:blip r:embed="rId2"/>
              </a:buBlip>
            </a:pPr>
            <a:r>
              <a:rPr lang="en-US" altLang="en-US" sz="1600"/>
              <a:t>Use a counting variable to keep track of how much valid data is in the array.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…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int[] array = new int[</a:t>
            </a:r>
            <a:r>
              <a:rPr lang="en-US" altLang="en-US" sz="1400" b="1">
                <a:solidFill>
                  <a:srgbClr val="CA0C48"/>
                </a:solidFill>
                <a:latin typeface="Courier New" panose="02070309020205020404" pitchFamily="49" charset="0"/>
              </a:rPr>
              <a:t>100</a:t>
            </a:r>
            <a:r>
              <a:rPr lang="en-US" altLang="en-US" sz="1400" b="1">
                <a:latin typeface="Courier New" panose="02070309020205020404" pitchFamily="49" charset="0"/>
              </a:rPr>
              <a:t>];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solidFill>
                  <a:srgbClr val="CA0C48"/>
                </a:solidFill>
                <a:latin typeface="Courier New" panose="02070309020205020404" pitchFamily="49" charset="0"/>
              </a:rPr>
              <a:t>int count = 0;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…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 System.out.print("Enter a number or -1 to quit: 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 number = keyboard.nextInt();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 while (</a:t>
            </a:r>
            <a:r>
              <a:rPr lang="en-US" altLang="en-US" sz="1400" b="1">
                <a:solidFill>
                  <a:srgbClr val="CA0C48"/>
                </a:solidFill>
                <a:latin typeface="Courier New" panose="02070309020205020404" pitchFamily="49" charset="0"/>
              </a:rPr>
              <a:t>number != -1 &amp;&amp; count &lt;= 99</a:t>
            </a:r>
            <a:r>
              <a:rPr lang="en-US" altLang="en-US" sz="1400" b="1">
                <a:latin typeface="Courier New" panose="02070309020205020404" pitchFamily="49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     array[count] = number;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     </a:t>
            </a:r>
            <a:r>
              <a:rPr lang="en-US" altLang="en-US" sz="1400" b="1">
                <a:solidFill>
                  <a:srgbClr val="CA0C48"/>
                </a:solidFill>
                <a:latin typeface="Courier New" panose="02070309020205020404" pitchFamily="49" charset="0"/>
              </a:rPr>
              <a:t>count++;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     System.out.print("Enter a number or -1 to quit: 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     number = keyboard.nextInt();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AFAD5E35-598B-410C-A1CF-D8039EB11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257801"/>
            <a:ext cx="7315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0">
                <a:solidFill>
                  <a:schemeClr val="hlink"/>
                </a:solidFill>
                <a:latin typeface="Courier New" panose="02070309020205020404" pitchFamily="49" charset="0"/>
              </a:rPr>
              <a:t>input</a:t>
            </a:r>
            <a:r>
              <a:rPr lang="en-US" altLang="en-US" sz="1800" b="0">
                <a:solidFill>
                  <a:schemeClr val="hlink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1800" b="0">
                <a:solidFill>
                  <a:schemeClr val="hlink"/>
                </a:solidFill>
                <a:latin typeface="Courier New" panose="02070309020205020404" pitchFamily="49" charset="0"/>
              </a:rPr>
              <a:t>number</a:t>
            </a:r>
            <a:r>
              <a:rPr lang="en-US" altLang="en-US" sz="1800" b="0">
                <a:solidFill>
                  <a:schemeClr val="hlink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sz="1800" b="0">
                <a:solidFill>
                  <a:schemeClr val="hlink"/>
                </a:solidFill>
                <a:latin typeface="Courier New" panose="02070309020205020404" pitchFamily="49" charset="0"/>
              </a:rPr>
              <a:t>keyboard</a:t>
            </a:r>
            <a:r>
              <a:rPr lang="en-US" altLang="en-US" sz="1800" b="0">
                <a:solidFill>
                  <a:schemeClr val="hlink"/>
                </a:solidFill>
                <a:latin typeface="Times New Roman" panose="02020603050405020304" pitchFamily="18" charset="0"/>
              </a:rPr>
              <a:t>  were previously declared and </a:t>
            </a:r>
            <a:r>
              <a:rPr lang="en-US" altLang="en-US" sz="1800" b="0">
                <a:solidFill>
                  <a:schemeClr val="hlink"/>
                </a:solidFill>
                <a:latin typeface="Courier New" panose="02070309020205020404" pitchFamily="49" charset="0"/>
              </a:rPr>
              <a:t>keyboard </a:t>
            </a:r>
            <a:r>
              <a:rPr lang="en-US" altLang="en-US" sz="1800" b="0">
                <a:solidFill>
                  <a:schemeClr val="hlink"/>
                </a:solidFill>
                <a:latin typeface="Times New Roman" panose="02020603050405020304" pitchFamily="18" charset="0"/>
              </a:rPr>
              <a:t>references a </a:t>
            </a:r>
            <a:r>
              <a:rPr lang="en-US" altLang="en-US" sz="1800" b="0">
                <a:solidFill>
                  <a:schemeClr val="hlink"/>
                </a:solidFill>
                <a:latin typeface="Courier New" panose="02070309020205020404" pitchFamily="49" charset="0"/>
              </a:rPr>
              <a:t>Scanner</a:t>
            </a:r>
            <a:r>
              <a:rPr lang="en-US" altLang="en-US" sz="1800" b="0">
                <a:solidFill>
                  <a:schemeClr val="hlink"/>
                </a:solidFill>
                <a:latin typeface="Times New Roman" panose="02020603050405020304" pitchFamily="18" charset="0"/>
              </a:rPr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642404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D2065EEA-B1EF-4C2C-937C-ABC3265BE58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175789"/>
            <a:ext cx="10058400" cy="96107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 Arrays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67BDEC23-C53A-4AC5-9106-55C3A1C693D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600200"/>
            <a:ext cx="8294688" cy="1695450"/>
          </a:xfrm>
        </p:spPr>
        <p:txBody>
          <a:bodyPr/>
          <a:lstStyle/>
          <a:p>
            <a:pPr eaLnBrk="1" hangingPunct="1"/>
            <a:r>
              <a:rPr lang="en-US" altLang="en-US" sz="2800"/>
              <a:t>Arrays are not limited to primitive data.</a:t>
            </a:r>
          </a:p>
          <a:p>
            <a:pPr eaLnBrk="1" hangingPunct="1"/>
            <a:r>
              <a:rPr lang="en-US" altLang="en-US" sz="2800"/>
              <a:t>An array of </a:t>
            </a:r>
            <a:r>
              <a:rPr lang="en-US" altLang="en-US" sz="2800">
                <a:latin typeface="Courier New" panose="02070309020205020404" pitchFamily="49" charset="0"/>
              </a:rPr>
              <a:t>String</a:t>
            </a:r>
            <a:r>
              <a:rPr lang="en-US" altLang="en-US" sz="2800"/>
              <a:t> objects can be created:</a:t>
            </a:r>
          </a:p>
          <a:p>
            <a:pPr eaLnBrk="1" hangingPunct="1">
              <a:buFontTx/>
              <a:buBlip>
                <a:blip r:embed="rId2"/>
              </a:buBlip>
            </a:pPr>
            <a:endParaRPr lang="en-US" altLang="en-US" sz="800"/>
          </a:p>
          <a:p>
            <a:pPr lvl="1"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String[] names = { "Bill", "Susan", "Steven", "Jean" };</a:t>
            </a:r>
            <a:endParaRPr lang="en-US" altLang="en-US"/>
          </a:p>
        </p:txBody>
      </p:sp>
      <p:sp>
        <p:nvSpPr>
          <p:cNvPr id="37892" name="Text Box 4">
            <a:extLst>
              <a:ext uri="{FF2B5EF4-FFF2-40B4-BE49-F238E27FC236}">
                <a16:creationId xmlns:a16="http://schemas.microsoft.com/office/drawing/2014/main" id="{B96EAE7E-37E0-4D2A-A0ED-BA9ED4228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0" y="3292475"/>
            <a:ext cx="2628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CA0C48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sz="1800" b="0">
                <a:solidFill>
                  <a:srgbClr val="CA0C48"/>
                </a:solidFill>
                <a:latin typeface="Courier New" panose="02070309020205020404" pitchFamily="49" charset="0"/>
              </a:rPr>
              <a:t>names</a:t>
            </a:r>
            <a:r>
              <a:rPr lang="en-US" altLang="en-US" sz="1800" b="0">
                <a:solidFill>
                  <a:srgbClr val="CA0C48"/>
                </a:solidFill>
                <a:latin typeface="Times New Roman" panose="02020603050405020304" pitchFamily="18" charset="0"/>
              </a:rPr>
              <a:t> variable holds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CA0C48"/>
                </a:solidFill>
                <a:latin typeface="Times New Roman" panose="02020603050405020304" pitchFamily="18" charset="0"/>
              </a:rPr>
              <a:t>the address to the array.</a:t>
            </a:r>
          </a:p>
        </p:txBody>
      </p:sp>
      <p:sp>
        <p:nvSpPr>
          <p:cNvPr id="37893" name="Text Box 5">
            <a:extLst>
              <a:ext uri="{FF2B5EF4-FFF2-40B4-BE49-F238E27FC236}">
                <a16:creationId xmlns:a16="http://schemas.microsoft.com/office/drawing/2014/main" id="{8F58126A-A9E6-4C7B-99E9-9F9E82E2E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6439" y="3292475"/>
            <a:ext cx="3248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CA0C48"/>
                </a:solidFill>
                <a:latin typeface="Times New Roman" panose="02020603050405020304" pitchFamily="18" charset="0"/>
              </a:rPr>
              <a:t>A </a:t>
            </a:r>
            <a:r>
              <a:rPr lang="en-US" altLang="en-US" sz="1800" b="0">
                <a:solidFill>
                  <a:srgbClr val="CA0C48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 sz="1800" b="0">
                <a:solidFill>
                  <a:srgbClr val="CA0C48"/>
                </a:solidFill>
                <a:latin typeface="Times New Roman" panose="02020603050405020304" pitchFamily="18" charset="0"/>
              </a:rPr>
              <a:t> array is an array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CA0C48"/>
                </a:solidFill>
                <a:latin typeface="Times New Roman" panose="02020603050405020304" pitchFamily="18" charset="0"/>
              </a:rPr>
              <a:t>of references to </a:t>
            </a:r>
            <a:r>
              <a:rPr lang="en-US" altLang="en-US" sz="1800" b="0">
                <a:solidFill>
                  <a:srgbClr val="CA0C48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 sz="1800" b="0">
                <a:solidFill>
                  <a:srgbClr val="CA0C48"/>
                </a:solidFill>
                <a:latin typeface="Times New Roman" panose="02020603050405020304" pitchFamily="18" charset="0"/>
              </a:rPr>
              <a:t> objects</a:t>
            </a:r>
            <a:r>
              <a:rPr lang="en-US" altLang="en-US" sz="1800" b="0"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37894" name="Group 6">
            <a:extLst>
              <a:ext uri="{FF2B5EF4-FFF2-40B4-BE49-F238E27FC236}">
                <a16:creationId xmlns:a16="http://schemas.microsoft.com/office/drawing/2014/main" id="{AEBC582C-9455-4ADD-8525-E0D8785539A1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3962400"/>
            <a:ext cx="4114800" cy="2133600"/>
            <a:chOff x="864" y="2496"/>
            <a:chExt cx="2592" cy="1344"/>
          </a:xfrm>
        </p:grpSpPr>
        <p:sp>
          <p:nvSpPr>
            <p:cNvPr id="36872" name="Rectangle 7">
              <a:extLst>
                <a:ext uri="{FF2B5EF4-FFF2-40B4-BE49-F238E27FC236}">
                  <a16:creationId xmlns:a16="http://schemas.microsoft.com/office/drawing/2014/main" id="{386B283B-8CD3-4A45-B08B-D6054A4F6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96"/>
              <a:ext cx="624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>
                  <a:latin typeface="Times New Roman" pitchFamily="18" charset="0"/>
                </a:rPr>
                <a:t>Address</a:t>
              </a:r>
            </a:p>
          </p:txBody>
        </p:sp>
        <p:grpSp>
          <p:nvGrpSpPr>
            <p:cNvPr id="37897" name="Group 8">
              <a:extLst>
                <a:ext uri="{FF2B5EF4-FFF2-40B4-BE49-F238E27FC236}">
                  <a16:creationId xmlns:a16="http://schemas.microsoft.com/office/drawing/2014/main" id="{867E01EB-0256-45EC-B014-93B6D85193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2880"/>
              <a:ext cx="528" cy="960"/>
              <a:chOff x="1872" y="2736"/>
              <a:chExt cx="528" cy="960"/>
            </a:xfrm>
          </p:grpSpPr>
          <p:sp>
            <p:nvSpPr>
              <p:cNvPr id="36887" name="Rectangle 9">
                <a:extLst>
                  <a:ext uri="{FF2B5EF4-FFF2-40B4-BE49-F238E27FC236}">
                    <a16:creationId xmlns:a16="http://schemas.microsoft.com/office/drawing/2014/main" id="{0D72147A-BB77-41FA-B829-6FD45B2C8C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736"/>
                <a:ext cx="528" cy="24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en-US">
                    <a:latin typeface="Times New Roman" pitchFamily="18" charset="0"/>
                  </a:rPr>
                  <a:t>“Bill”</a:t>
                </a:r>
              </a:p>
            </p:txBody>
          </p:sp>
          <p:sp>
            <p:nvSpPr>
              <p:cNvPr id="36888" name="Rectangle 10">
                <a:extLst>
                  <a:ext uri="{FF2B5EF4-FFF2-40B4-BE49-F238E27FC236}">
                    <a16:creationId xmlns:a16="http://schemas.microsoft.com/office/drawing/2014/main" id="{ACA13CC0-CA47-4537-A22F-BAEEE5D8C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976"/>
                <a:ext cx="528" cy="24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en-US">
                    <a:latin typeface="Times New Roman" pitchFamily="18" charset="0"/>
                  </a:rPr>
                  <a:t>“Susan”</a:t>
                </a:r>
              </a:p>
            </p:txBody>
          </p:sp>
          <p:sp>
            <p:nvSpPr>
              <p:cNvPr id="36889" name="Rectangle 11">
                <a:extLst>
                  <a:ext uri="{FF2B5EF4-FFF2-40B4-BE49-F238E27FC236}">
                    <a16:creationId xmlns:a16="http://schemas.microsoft.com/office/drawing/2014/main" id="{84CA5AC3-AF73-4CDA-9C2A-926F31442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3216"/>
                <a:ext cx="528" cy="24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en-US">
                    <a:latin typeface="Times New Roman" pitchFamily="18" charset="0"/>
                  </a:rPr>
                  <a:t>“Steven”</a:t>
                </a:r>
              </a:p>
            </p:txBody>
          </p:sp>
          <p:sp>
            <p:nvSpPr>
              <p:cNvPr id="36890" name="Rectangle 12">
                <a:extLst>
                  <a:ext uri="{FF2B5EF4-FFF2-40B4-BE49-F238E27FC236}">
                    <a16:creationId xmlns:a16="http://schemas.microsoft.com/office/drawing/2014/main" id="{09730C89-29FE-40E7-8249-6E9FB3090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3456"/>
                <a:ext cx="528" cy="24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en-US">
                    <a:latin typeface="Times New Roman" pitchFamily="18" charset="0"/>
                  </a:rPr>
                  <a:t>“Jean”</a:t>
                </a:r>
              </a:p>
            </p:txBody>
          </p:sp>
        </p:grpSp>
        <p:sp>
          <p:nvSpPr>
            <p:cNvPr id="36874" name="Rectangle 13">
              <a:extLst>
                <a:ext uri="{FF2B5EF4-FFF2-40B4-BE49-F238E27FC236}">
                  <a16:creationId xmlns:a16="http://schemas.microsoft.com/office/drawing/2014/main" id="{206A9C34-CD75-4ADB-874E-DDCBAE628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880"/>
              <a:ext cx="48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>
                  <a:latin typeface="Times New Roman" pitchFamily="18" charset="0"/>
                </a:rPr>
                <a:t>address</a:t>
              </a:r>
            </a:p>
          </p:txBody>
        </p:sp>
        <p:sp>
          <p:nvSpPr>
            <p:cNvPr id="36875" name="Rectangle 14">
              <a:extLst>
                <a:ext uri="{FF2B5EF4-FFF2-40B4-BE49-F238E27FC236}">
                  <a16:creationId xmlns:a16="http://schemas.microsoft.com/office/drawing/2014/main" id="{63F74EE4-5CCD-4296-8C3F-3C17924E5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120"/>
              <a:ext cx="48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>
                  <a:latin typeface="Times New Roman" pitchFamily="18" charset="0"/>
                </a:rPr>
                <a:t>address</a:t>
              </a:r>
            </a:p>
          </p:txBody>
        </p:sp>
        <p:sp>
          <p:nvSpPr>
            <p:cNvPr id="36876" name="Rectangle 15">
              <a:extLst>
                <a:ext uri="{FF2B5EF4-FFF2-40B4-BE49-F238E27FC236}">
                  <a16:creationId xmlns:a16="http://schemas.microsoft.com/office/drawing/2014/main" id="{91E08355-1B8B-4DC4-AD28-981C42B55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360"/>
              <a:ext cx="48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>
                  <a:latin typeface="Times New Roman" pitchFamily="18" charset="0"/>
                </a:rPr>
                <a:t>address</a:t>
              </a:r>
            </a:p>
          </p:txBody>
        </p:sp>
        <p:sp>
          <p:nvSpPr>
            <p:cNvPr id="36877" name="Rectangle 16">
              <a:extLst>
                <a:ext uri="{FF2B5EF4-FFF2-40B4-BE49-F238E27FC236}">
                  <a16:creationId xmlns:a16="http://schemas.microsoft.com/office/drawing/2014/main" id="{FB7CD86D-A468-4123-B98A-289D6359A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600"/>
              <a:ext cx="48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>
                  <a:latin typeface="Times New Roman" pitchFamily="18" charset="0"/>
                </a:rPr>
                <a:t>address</a:t>
              </a:r>
            </a:p>
          </p:txBody>
        </p:sp>
        <p:sp>
          <p:nvSpPr>
            <p:cNvPr id="37902" name="Text Box 17">
              <a:extLst>
                <a:ext uri="{FF2B5EF4-FFF2-40B4-BE49-F238E27FC236}">
                  <a16:creationId xmlns:a16="http://schemas.microsoft.com/office/drawing/2014/main" id="{8EF82930-013B-47B9-BA1E-C2D6AD5B5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120"/>
              <a:ext cx="73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latin typeface="Times New Roman" panose="02020603050405020304" pitchFamily="18" charset="0"/>
                </a:rPr>
                <a:t>names[1]</a:t>
              </a:r>
            </a:p>
          </p:txBody>
        </p:sp>
        <p:sp>
          <p:nvSpPr>
            <p:cNvPr id="37903" name="Text Box 18">
              <a:extLst>
                <a:ext uri="{FF2B5EF4-FFF2-40B4-BE49-F238E27FC236}">
                  <a16:creationId xmlns:a16="http://schemas.microsoft.com/office/drawing/2014/main" id="{51591912-1097-4D7F-B371-0212F6E569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880"/>
              <a:ext cx="73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latin typeface="Times New Roman" panose="02020603050405020304" pitchFamily="18" charset="0"/>
                </a:rPr>
                <a:t>names[0]</a:t>
              </a:r>
            </a:p>
          </p:txBody>
        </p:sp>
        <p:sp>
          <p:nvSpPr>
            <p:cNvPr id="37904" name="Text Box 19">
              <a:extLst>
                <a:ext uri="{FF2B5EF4-FFF2-40B4-BE49-F238E27FC236}">
                  <a16:creationId xmlns:a16="http://schemas.microsoft.com/office/drawing/2014/main" id="{C6646CA6-F243-40C3-8C4A-B96207FDF9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600"/>
              <a:ext cx="73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latin typeface="Times New Roman" panose="02020603050405020304" pitchFamily="18" charset="0"/>
                </a:rPr>
                <a:t>names[3]</a:t>
              </a:r>
            </a:p>
          </p:txBody>
        </p:sp>
        <p:sp>
          <p:nvSpPr>
            <p:cNvPr id="37905" name="Text Box 20">
              <a:extLst>
                <a:ext uri="{FF2B5EF4-FFF2-40B4-BE49-F238E27FC236}">
                  <a16:creationId xmlns:a16="http://schemas.microsoft.com/office/drawing/2014/main" id="{84E61283-5C0F-491E-AD12-1C72F84B13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360"/>
              <a:ext cx="73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latin typeface="Times New Roman" panose="02020603050405020304" pitchFamily="18" charset="0"/>
                </a:rPr>
                <a:t>names[2]</a:t>
              </a:r>
            </a:p>
          </p:txBody>
        </p:sp>
        <p:cxnSp>
          <p:nvCxnSpPr>
            <p:cNvPr id="37906" name="AutoShape 21">
              <a:extLst>
                <a:ext uri="{FF2B5EF4-FFF2-40B4-BE49-F238E27FC236}">
                  <a16:creationId xmlns:a16="http://schemas.microsoft.com/office/drawing/2014/main" id="{BC4AF123-01A8-40CD-8C73-3DDBF06388F8}"/>
                </a:ext>
              </a:extLst>
            </p:cNvPr>
            <p:cNvCxnSpPr>
              <a:cxnSpLocks noChangeShapeType="1"/>
              <a:stCxn id="36874" idx="3"/>
              <a:endCxn id="36887" idx="1"/>
            </p:cNvCxnSpPr>
            <p:nvPr/>
          </p:nvCxnSpPr>
          <p:spPr bwMode="auto">
            <a:xfrm>
              <a:off x="2400" y="3000"/>
              <a:ext cx="52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7" name="AutoShape 22">
              <a:extLst>
                <a:ext uri="{FF2B5EF4-FFF2-40B4-BE49-F238E27FC236}">
                  <a16:creationId xmlns:a16="http://schemas.microsoft.com/office/drawing/2014/main" id="{088BDDC1-86CF-4940-9D71-9298A6817C1A}"/>
                </a:ext>
              </a:extLst>
            </p:cNvPr>
            <p:cNvCxnSpPr>
              <a:cxnSpLocks noChangeShapeType="1"/>
              <a:stCxn id="36875" idx="3"/>
              <a:endCxn id="36888" idx="1"/>
            </p:cNvCxnSpPr>
            <p:nvPr/>
          </p:nvCxnSpPr>
          <p:spPr bwMode="auto">
            <a:xfrm>
              <a:off x="2400" y="3240"/>
              <a:ext cx="52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8" name="AutoShape 23">
              <a:extLst>
                <a:ext uri="{FF2B5EF4-FFF2-40B4-BE49-F238E27FC236}">
                  <a16:creationId xmlns:a16="http://schemas.microsoft.com/office/drawing/2014/main" id="{DC5A8390-6348-4ABF-B40F-EED8342AD9F0}"/>
                </a:ext>
              </a:extLst>
            </p:cNvPr>
            <p:cNvCxnSpPr>
              <a:cxnSpLocks noChangeShapeType="1"/>
              <a:stCxn id="36876" idx="3"/>
              <a:endCxn id="36889" idx="1"/>
            </p:cNvCxnSpPr>
            <p:nvPr/>
          </p:nvCxnSpPr>
          <p:spPr bwMode="auto">
            <a:xfrm>
              <a:off x="2400" y="3480"/>
              <a:ext cx="52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9" name="AutoShape 24">
              <a:extLst>
                <a:ext uri="{FF2B5EF4-FFF2-40B4-BE49-F238E27FC236}">
                  <a16:creationId xmlns:a16="http://schemas.microsoft.com/office/drawing/2014/main" id="{239021B7-9EB3-407F-A7E9-73389F5142DC}"/>
                </a:ext>
              </a:extLst>
            </p:cNvPr>
            <p:cNvCxnSpPr>
              <a:cxnSpLocks noChangeShapeType="1"/>
              <a:stCxn id="36877" idx="3"/>
              <a:endCxn id="36890" idx="1"/>
            </p:cNvCxnSpPr>
            <p:nvPr/>
          </p:nvCxnSpPr>
          <p:spPr bwMode="auto">
            <a:xfrm>
              <a:off x="2400" y="3720"/>
              <a:ext cx="52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10" name="AutoShape 25">
              <a:extLst>
                <a:ext uri="{FF2B5EF4-FFF2-40B4-BE49-F238E27FC236}">
                  <a16:creationId xmlns:a16="http://schemas.microsoft.com/office/drawing/2014/main" id="{98CF307A-1CD2-444C-950A-D03252BA48B6}"/>
                </a:ext>
              </a:extLst>
            </p:cNvPr>
            <p:cNvCxnSpPr>
              <a:cxnSpLocks noChangeShapeType="1"/>
              <a:stCxn id="36872" idx="3"/>
              <a:endCxn id="36874" idx="0"/>
            </p:cNvCxnSpPr>
            <p:nvPr/>
          </p:nvCxnSpPr>
          <p:spPr bwMode="auto">
            <a:xfrm>
              <a:off x="1488" y="2616"/>
              <a:ext cx="672" cy="264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734608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228EA104-1A27-4975-93D9-795B14A7DD6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81100" y="323783"/>
            <a:ext cx="10058400" cy="74676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 Arrays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26C78B86-16C8-4D4D-8EF5-04A8FC4420B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600201"/>
            <a:ext cx="8294688" cy="162242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400"/>
              <a:t>When an array is created in this manner, each element of the array must be initialized.</a:t>
            </a:r>
          </a:p>
        </p:txBody>
      </p:sp>
      <p:sp>
        <p:nvSpPr>
          <p:cNvPr id="39940" name="Text Box 4">
            <a:extLst>
              <a:ext uri="{FF2B5EF4-FFF2-40B4-BE49-F238E27FC236}">
                <a16:creationId xmlns:a16="http://schemas.microsoft.com/office/drawing/2014/main" id="{8DB4BDF5-ECC1-4FB1-AF29-B6DA93DF7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1400" y="3063875"/>
            <a:ext cx="2628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CA0C48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sz="1800" b="0">
                <a:solidFill>
                  <a:srgbClr val="CA0C48"/>
                </a:solidFill>
                <a:latin typeface="Courier New" panose="02070309020205020404" pitchFamily="49" charset="0"/>
              </a:rPr>
              <a:t>names</a:t>
            </a:r>
            <a:r>
              <a:rPr lang="en-US" altLang="en-US" sz="1800" b="0">
                <a:solidFill>
                  <a:srgbClr val="CA0C48"/>
                </a:solidFill>
                <a:latin typeface="Times New Roman" panose="02020603050405020304" pitchFamily="18" charset="0"/>
              </a:rPr>
              <a:t> variable holds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CA0C48"/>
                </a:solidFill>
                <a:latin typeface="Times New Roman" panose="02020603050405020304" pitchFamily="18" charset="0"/>
              </a:rPr>
              <a:t>the address to the array.</a:t>
            </a:r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0E239A85-4155-431C-95AA-0FBCBB4EB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810000"/>
            <a:ext cx="990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latin typeface="Times New Roman" pitchFamily="18" charset="0"/>
              </a:rPr>
              <a:t>Address</a:t>
            </a:r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F395DEE2-E154-44FB-B189-846A7F418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419600"/>
            <a:ext cx="7620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latin typeface="Times New Roman" pitchFamily="18" charset="0"/>
              </a:rPr>
              <a:t>null</a:t>
            </a:r>
          </a:p>
        </p:txBody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53C7B0A5-52AA-4043-BFAC-67CB3288B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800600"/>
            <a:ext cx="7620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latin typeface="Times New Roman" pitchFamily="18" charset="0"/>
              </a:rPr>
              <a:t>null</a:t>
            </a:r>
          </a:p>
        </p:txBody>
      </p:sp>
      <p:sp>
        <p:nvSpPr>
          <p:cNvPr id="38920" name="Rectangle 8">
            <a:extLst>
              <a:ext uri="{FF2B5EF4-FFF2-40B4-BE49-F238E27FC236}">
                <a16:creationId xmlns:a16="http://schemas.microsoft.com/office/drawing/2014/main" id="{EBC0EAFF-C7AF-4ECE-8FEA-75310B88A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181600"/>
            <a:ext cx="7620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latin typeface="Times New Roman" pitchFamily="18" charset="0"/>
              </a:rPr>
              <a:t>null</a:t>
            </a:r>
          </a:p>
        </p:txBody>
      </p:sp>
      <p:sp>
        <p:nvSpPr>
          <p:cNvPr id="38921" name="Rectangle 9">
            <a:extLst>
              <a:ext uri="{FF2B5EF4-FFF2-40B4-BE49-F238E27FC236}">
                <a16:creationId xmlns:a16="http://schemas.microsoft.com/office/drawing/2014/main" id="{6086FF06-45F8-464B-BA32-AA1B3BEBB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562600"/>
            <a:ext cx="7620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latin typeface="Times New Roman" pitchFamily="18" charset="0"/>
              </a:rPr>
              <a:t>null</a:t>
            </a:r>
          </a:p>
        </p:txBody>
      </p:sp>
      <p:cxnSp>
        <p:nvCxnSpPr>
          <p:cNvPr id="39946" name="AutoShape 10">
            <a:extLst>
              <a:ext uri="{FF2B5EF4-FFF2-40B4-BE49-F238E27FC236}">
                <a16:creationId xmlns:a16="http://schemas.microsoft.com/office/drawing/2014/main" id="{DA54D4E2-D3A6-42B1-8DF7-A0644AAF4643}"/>
              </a:ext>
            </a:extLst>
          </p:cNvPr>
          <p:cNvCxnSpPr>
            <a:cxnSpLocks noChangeShapeType="1"/>
            <a:stCxn id="38917" idx="3"/>
            <a:endCxn id="38918" idx="0"/>
          </p:cNvCxnSpPr>
          <p:nvPr/>
        </p:nvCxnSpPr>
        <p:spPr bwMode="auto">
          <a:xfrm>
            <a:off x="3810000" y="4000500"/>
            <a:ext cx="1066800" cy="419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11">
            <a:extLst>
              <a:ext uri="{FF2B5EF4-FFF2-40B4-BE49-F238E27FC236}">
                <a16:creationId xmlns:a16="http://schemas.microsoft.com/office/drawing/2014/main" id="{56964163-6866-48F5-B167-3A5F4B3A4F1D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2743200"/>
            <a:ext cx="3613150" cy="3200400"/>
            <a:chOff x="2352" y="1728"/>
            <a:chExt cx="2276" cy="2016"/>
          </a:xfrm>
        </p:grpSpPr>
        <p:sp>
          <p:nvSpPr>
            <p:cNvPr id="39952" name="Text Box 12">
              <a:extLst>
                <a:ext uri="{FF2B5EF4-FFF2-40B4-BE49-F238E27FC236}">
                  <a16:creationId xmlns:a16="http://schemas.microsoft.com/office/drawing/2014/main" id="{0044C2AE-0B52-432D-AD85-8FFDD3B62E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728"/>
              <a:ext cx="1844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names[0] = "Bill";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names[1] = "Susan";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names[2] = "Steven";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names[3] = "Jean";</a:t>
              </a:r>
            </a:p>
          </p:txBody>
        </p:sp>
        <p:grpSp>
          <p:nvGrpSpPr>
            <p:cNvPr id="39953" name="Group 13">
              <a:extLst>
                <a:ext uri="{FF2B5EF4-FFF2-40B4-BE49-F238E27FC236}">
                  <a16:creationId xmlns:a16="http://schemas.microsoft.com/office/drawing/2014/main" id="{3523F389-9419-4963-A308-36FD252C44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784"/>
              <a:ext cx="864" cy="960"/>
              <a:chOff x="2352" y="2784"/>
              <a:chExt cx="864" cy="960"/>
            </a:xfrm>
          </p:grpSpPr>
          <p:grpSp>
            <p:nvGrpSpPr>
              <p:cNvPr id="39954" name="Group 14">
                <a:extLst>
                  <a:ext uri="{FF2B5EF4-FFF2-40B4-BE49-F238E27FC236}">
                    <a16:creationId xmlns:a16="http://schemas.microsoft.com/office/drawing/2014/main" id="{A0E9552C-6A47-4430-9287-6627AFF04A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8" y="2784"/>
                <a:ext cx="528" cy="960"/>
                <a:chOff x="1872" y="2736"/>
                <a:chExt cx="528" cy="960"/>
              </a:xfrm>
            </p:grpSpPr>
            <p:sp>
              <p:nvSpPr>
                <p:cNvPr id="38935" name="Rectangle 15">
                  <a:extLst>
                    <a:ext uri="{FF2B5EF4-FFF2-40B4-BE49-F238E27FC236}">
                      <a16:creationId xmlns:a16="http://schemas.microsoft.com/office/drawing/2014/main" id="{25646E33-D258-4A5B-93B4-B88821E61A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736"/>
                  <a:ext cx="528" cy="24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defRPr/>
                  </a:pPr>
                  <a:r>
                    <a:rPr lang="en-US" altLang="en-US" dirty="0">
                      <a:latin typeface="Times New Roman" pitchFamily="18" charset="0"/>
                    </a:rPr>
                    <a:t>“Bill”</a:t>
                  </a:r>
                </a:p>
              </p:txBody>
            </p:sp>
            <p:sp>
              <p:nvSpPr>
                <p:cNvPr id="38936" name="Rectangle 16">
                  <a:extLst>
                    <a:ext uri="{FF2B5EF4-FFF2-40B4-BE49-F238E27FC236}">
                      <a16:creationId xmlns:a16="http://schemas.microsoft.com/office/drawing/2014/main" id="{B62BB262-C0E3-4030-B57B-A4D1A4065F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976"/>
                  <a:ext cx="528" cy="24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defRPr/>
                  </a:pPr>
                  <a:r>
                    <a:rPr lang="en-US" altLang="en-US" dirty="0">
                      <a:latin typeface="Times New Roman" pitchFamily="18" charset="0"/>
                    </a:rPr>
                    <a:t>“Susan”</a:t>
                  </a:r>
                </a:p>
              </p:txBody>
            </p:sp>
            <p:sp>
              <p:nvSpPr>
                <p:cNvPr id="38937" name="Rectangle 17">
                  <a:extLst>
                    <a:ext uri="{FF2B5EF4-FFF2-40B4-BE49-F238E27FC236}">
                      <a16:creationId xmlns:a16="http://schemas.microsoft.com/office/drawing/2014/main" id="{1E7C1BBC-0432-4813-AFEB-944479C566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216"/>
                  <a:ext cx="528" cy="24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defRPr/>
                  </a:pPr>
                  <a:r>
                    <a:rPr lang="en-US" altLang="en-US" dirty="0">
                      <a:latin typeface="Times New Roman" pitchFamily="18" charset="0"/>
                    </a:rPr>
                    <a:t>“Steven”</a:t>
                  </a:r>
                </a:p>
              </p:txBody>
            </p:sp>
            <p:sp>
              <p:nvSpPr>
                <p:cNvPr id="38938" name="Rectangle 18">
                  <a:extLst>
                    <a:ext uri="{FF2B5EF4-FFF2-40B4-BE49-F238E27FC236}">
                      <a16:creationId xmlns:a16="http://schemas.microsoft.com/office/drawing/2014/main" id="{FF428E61-D7EC-4DE5-9C83-F0D87C5D61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456"/>
                  <a:ext cx="528" cy="24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defRPr/>
                  </a:pPr>
                  <a:r>
                    <a:rPr lang="en-US" altLang="en-US" dirty="0">
                      <a:latin typeface="Times New Roman" pitchFamily="18" charset="0"/>
                    </a:rPr>
                    <a:t>“Jean”</a:t>
                  </a:r>
                </a:p>
              </p:txBody>
            </p:sp>
          </p:grpSp>
          <p:cxnSp>
            <p:nvCxnSpPr>
              <p:cNvPr id="39955" name="AutoShape 19">
                <a:extLst>
                  <a:ext uri="{FF2B5EF4-FFF2-40B4-BE49-F238E27FC236}">
                    <a16:creationId xmlns:a16="http://schemas.microsoft.com/office/drawing/2014/main" id="{E4735DA6-EE1D-4261-8BAD-FB32BC078847}"/>
                  </a:ext>
                </a:extLst>
              </p:cNvPr>
              <p:cNvCxnSpPr>
                <a:cxnSpLocks noChangeShapeType="1"/>
                <a:stCxn id="38918" idx="3"/>
                <a:endCxn id="38935" idx="1"/>
              </p:cNvCxnSpPr>
              <p:nvPr/>
            </p:nvCxnSpPr>
            <p:spPr bwMode="auto">
              <a:xfrm>
                <a:off x="2352" y="2904"/>
                <a:ext cx="33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956" name="AutoShape 20">
                <a:extLst>
                  <a:ext uri="{FF2B5EF4-FFF2-40B4-BE49-F238E27FC236}">
                    <a16:creationId xmlns:a16="http://schemas.microsoft.com/office/drawing/2014/main" id="{440343D1-E6DE-483F-88BF-3B66D122A88F}"/>
                  </a:ext>
                </a:extLst>
              </p:cNvPr>
              <p:cNvCxnSpPr>
                <a:cxnSpLocks noChangeShapeType="1"/>
                <a:stCxn id="38919" idx="3"/>
                <a:endCxn id="38936" idx="1"/>
              </p:cNvCxnSpPr>
              <p:nvPr/>
            </p:nvCxnSpPr>
            <p:spPr bwMode="auto">
              <a:xfrm>
                <a:off x="2352" y="3144"/>
                <a:ext cx="33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957" name="AutoShape 21">
                <a:extLst>
                  <a:ext uri="{FF2B5EF4-FFF2-40B4-BE49-F238E27FC236}">
                    <a16:creationId xmlns:a16="http://schemas.microsoft.com/office/drawing/2014/main" id="{CB32DD4A-A391-4B2A-8945-47DCE1ED7D96}"/>
                  </a:ext>
                </a:extLst>
              </p:cNvPr>
              <p:cNvCxnSpPr>
                <a:cxnSpLocks noChangeShapeType="1"/>
                <a:stCxn id="38920" idx="3"/>
                <a:endCxn id="38937" idx="1"/>
              </p:cNvCxnSpPr>
              <p:nvPr/>
            </p:nvCxnSpPr>
            <p:spPr bwMode="auto">
              <a:xfrm>
                <a:off x="2352" y="3384"/>
                <a:ext cx="33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958" name="AutoShape 22">
                <a:extLst>
                  <a:ext uri="{FF2B5EF4-FFF2-40B4-BE49-F238E27FC236}">
                    <a16:creationId xmlns:a16="http://schemas.microsoft.com/office/drawing/2014/main" id="{DD89B79D-E4B4-4CDD-B705-85CB419AE24A}"/>
                  </a:ext>
                </a:extLst>
              </p:cNvPr>
              <p:cNvCxnSpPr>
                <a:cxnSpLocks noChangeShapeType="1"/>
                <a:stCxn id="38921" idx="3"/>
                <a:endCxn id="38938" idx="1"/>
              </p:cNvCxnSpPr>
              <p:nvPr/>
            </p:nvCxnSpPr>
            <p:spPr bwMode="auto">
              <a:xfrm>
                <a:off x="2352" y="3624"/>
                <a:ext cx="33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9948" name="Text Box 23">
            <a:extLst>
              <a:ext uri="{FF2B5EF4-FFF2-40B4-BE49-F238E27FC236}">
                <a16:creationId xmlns:a16="http://schemas.microsoft.com/office/drawing/2014/main" id="{6189A4E7-DDC1-4B9A-93D9-72682CFB5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1" y="4800601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names[1]</a:t>
            </a:r>
          </a:p>
        </p:txBody>
      </p:sp>
      <p:sp>
        <p:nvSpPr>
          <p:cNvPr id="39949" name="Text Box 24">
            <a:extLst>
              <a:ext uri="{FF2B5EF4-FFF2-40B4-BE49-F238E27FC236}">
                <a16:creationId xmlns:a16="http://schemas.microsoft.com/office/drawing/2014/main" id="{C9C64EBB-985F-4CDA-9E0E-6AC45AFD5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1" y="4419601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names[0]</a:t>
            </a:r>
          </a:p>
        </p:txBody>
      </p:sp>
      <p:sp>
        <p:nvSpPr>
          <p:cNvPr id="39950" name="Text Box 25">
            <a:extLst>
              <a:ext uri="{FF2B5EF4-FFF2-40B4-BE49-F238E27FC236}">
                <a16:creationId xmlns:a16="http://schemas.microsoft.com/office/drawing/2014/main" id="{540E4C54-F810-4553-9FD7-4611815B1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1" y="5562601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names[3]</a:t>
            </a:r>
          </a:p>
        </p:txBody>
      </p:sp>
      <p:sp>
        <p:nvSpPr>
          <p:cNvPr id="39951" name="Text Box 26">
            <a:extLst>
              <a:ext uri="{FF2B5EF4-FFF2-40B4-BE49-F238E27FC236}">
                <a16:creationId xmlns:a16="http://schemas.microsoft.com/office/drawing/2014/main" id="{CCA035B6-B78E-46C9-A050-A419A8F17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1" y="5181601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names[2]</a:t>
            </a:r>
          </a:p>
        </p:txBody>
      </p:sp>
    </p:spTree>
    <p:extLst>
      <p:ext uri="{BB962C8B-B14F-4D97-AF65-F5344CB8AC3E}">
        <p14:creationId xmlns:p14="http://schemas.microsoft.com/office/powerpoint/2010/main" val="205660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CF120336-DD3F-46B4-ACBD-213A6329250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21411" y="169681"/>
            <a:ext cx="8534400" cy="739219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Calling </a:t>
            </a:r>
            <a:r>
              <a:rPr lang="en-US" altLang="en-US" sz="3200" dirty="0">
                <a:latin typeface="Courier New" panose="02070309020205020404" pitchFamily="49" charset="0"/>
              </a:rPr>
              <a:t>String</a:t>
            </a:r>
            <a:r>
              <a:rPr lang="en-US" altLang="en-US" sz="3200" dirty="0"/>
              <a:t> Methods On Array Elements</a:t>
            </a:r>
            <a:endParaRPr lang="en-US" altLang="en-US" dirty="0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CBCCD683-F5D7-4C38-AA13-A7FB86AE611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371600"/>
            <a:ext cx="8001000" cy="4724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latin typeface="Courier New" panose="02070309020205020404" pitchFamily="49" charset="0"/>
              </a:rPr>
              <a:t>String</a:t>
            </a:r>
            <a:r>
              <a:rPr lang="en-US" altLang="en-US" sz="2400"/>
              <a:t> objects have several methods, including: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Courier New" panose="02070309020205020404" pitchFamily="49" charset="0"/>
              </a:rPr>
              <a:t>toUpperCase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Courier New" panose="02070309020205020404" pitchFamily="49" charset="0"/>
              </a:rPr>
              <a:t>compareTo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Courier New" panose="02070309020205020404" pitchFamily="49" charset="0"/>
              </a:rPr>
              <a:t>equals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Courier New" panose="02070309020205020404" pitchFamily="49" charset="0"/>
              </a:rPr>
              <a:t>charAt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Each element of a </a:t>
            </a:r>
            <a:r>
              <a:rPr lang="en-US" altLang="en-US" sz="2400">
                <a:latin typeface="Courier New" panose="02070309020205020404" pitchFamily="49" charset="0"/>
              </a:rPr>
              <a:t>String</a:t>
            </a:r>
            <a:r>
              <a:rPr lang="en-US" altLang="en-US" sz="2400"/>
              <a:t> array is a </a:t>
            </a:r>
            <a:r>
              <a:rPr lang="en-US" altLang="en-US" sz="2400">
                <a:latin typeface="Courier New" panose="02070309020205020404" pitchFamily="49" charset="0"/>
              </a:rPr>
              <a:t>String</a:t>
            </a:r>
            <a:r>
              <a:rPr lang="en-US" altLang="en-US" sz="2400"/>
              <a:t> object.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Methods can be used by using the array name and index as before.</a:t>
            </a:r>
          </a:p>
          <a:p>
            <a:pPr eaLnBrk="1" hangingPunct="1">
              <a:lnSpc>
                <a:spcPct val="90000"/>
              </a:lnSpc>
              <a:buFontTx/>
              <a:buBlip>
                <a:blip r:embed="rId2"/>
              </a:buBlip>
            </a:pPr>
            <a:endParaRPr lang="en-US" altLang="en-US" sz="2400"/>
          </a:p>
          <a:p>
            <a:pPr eaLnBrk="1" hangingPunct="1">
              <a:lnSpc>
                <a:spcPct val="90000"/>
              </a:lnSpc>
              <a:buFontTx/>
              <a:buBlip>
                <a:blip r:embed="rId2"/>
              </a:buBlip>
            </a:pPr>
            <a:endParaRPr lang="en-US" altLang="en-US" sz="80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System.out.println(names[0].toUpperCase());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char letter = names[3].charAt(0);</a:t>
            </a:r>
          </a:p>
        </p:txBody>
      </p:sp>
    </p:spTree>
    <p:extLst>
      <p:ext uri="{BB962C8B-B14F-4D97-AF65-F5344CB8AC3E}">
        <p14:creationId xmlns:p14="http://schemas.microsoft.com/office/powerpoint/2010/main" val="528499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88952C02-BC73-4AB9-A50B-8AAE5231B6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34987" y="273377"/>
            <a:ext cx="10058400" cy="672131"/>
          </a:xfrm>
        </p:spPr>
        <p:txBody>
          <a:bodyPr/>
          <a:lstStyle/>
          <a:p>
            <a:pPr eaLnBrk="1" hangingPunct="1"/>
            <a:r>
              <a:rPr lang="en-US" altLang="en-US" sz="3400" dirty="0"/>
              <a:t>The </a:t>
            </a:r>
            <a:r>
              <a:rPr lang="en-US" altLang="en-US" sz="3400" dirty="0">
                <a:latin typeface="Courier New" panose="02070309020205020404" pitchFamily="49" charset="0"/>
              </a:rPr>
              <a:t>length</a:t>
            </a:r>
            <a:r>
              <a:rPr lang="en-US" altLang="en-US" sz="3400" dirty="0"/>
              <a:t> Field &amp; The </a:t>
            </a:r>
            <a:r>
              <a:rPr lang="en-US" altLang="en-US" sz="3400" dirty="0">
                <a:latin typeface="Courier New" panose="02070309020205020404" pitchFamily="49" charset="0"/>
              </a:rPr>
              <a:t>length</a:t>
            </a:r>
            <a:r>
              <a:rPr lang="en-US" altLang="en-US" sz="3400" dirty="0"/>
              <a:t> Method</a:t>
            </a:r>
            <a:endParaRPr lang="en-US" altLang="en-US" dirty="0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A375A8B-7621-449A-B8B6-C99F7BC044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447800"/>
            <a:ext cx="8534400" cy="472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To display the length of each string held in a </a:t>
            </a:r>
            <a:r>
              <a:rPr lang="en-US" altLang="en-US" sz="2400" dirty="0">
                <a:latin typeface="Courier New" panose="02070309020205020404" pitchFamily="49" charset="0"/>
              </a:rPr>
              <a:t>String</a:t>
            </a:r>
            <a:r>
              <a:rPr lang="en-US" altLang="en-US" sz="2400" dirty="0"/>
              <a:t> array:</a:t>
            </a:r>
          </a:p>
          <a:p>
            <a:pPr eaLnBrk="1" hangingPunct="1">
              <a:lnSpc>
                <a:spcPct val="90000"/>
              </a:lnSpc>
            </a:pPr>
            <a:endParaRPr lang="en-US" altLang="en-US" sz="8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for (int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</a:rPr>
              <a:t> = 0;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</a:rPr>
              <a:t> &lt; </a:t>
            </a:r>
            <a:r>
              <a:rPr lang="en-US" altLang="en-US" sz="2400" b="1" dirty="0" err="1">
                <a:solidFill>
                  <a:srgbClr val="CA0C48"/>
                </a:solidFill>
                <a:latin typeface="Courier New" panose="02070309020205020404" pitchFamily="49" charset="0"/>
              </a:rPr>
              <a:t>names.length</a:t>
            </a:r>
            <a:r>
              <a:rPr lang="en-US" altLang="en-US" sz="2400" b="1" dirty="0">
                <a:latin typeface="Courier New" panose="02070309020205020404" pitchFamily="49" charset="0"/>
              </a:rPr>
              <a:t>;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</a:rPr>
              <a:t>++)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400" b="1" dirty="0">
                <a:latin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CA0C48"/>
                </a:solidFill>
                <a:latin typeface="Courier New" panose="02070309020205020404" pitchFamily="49" charset="0"/>
              </a:rPr>
              <a:t>names[</a:t>
            </a:r>
            <a:r>
              <a:rPr lang="en-US" altLang="en-US" sz="2400" b="1" dirty="0" err="1">
                <a:solidFill>
                  <a:srgbClr val="CA0C48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rgbClr val="CA0C48"/>
                </a:solidFill>
                <a:latin typeface="Courier New" panose="02070309020205020404" pitchFamily="49" charset="0"/>
              </a:rPr>
              <a:t>].length()</a:t>
            </a:r>
            <a:r>
              <a:rPr lang="en-US" altLang="en-US" sz="2400" b="1" dirty="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An array’s </a:t>
            </a:r>
            <a:r>
              <a:rPr lang="en-US" altLang="en-US" sz="2400" dirty="0">
                <a:latin typeface="Courier New" panose="02070309020205020404" pitchFamily="49" charset="0"/>
              </a:rPr>
              <a:t>length</a:t>
            </a:r>
            <a:r>
              <a:rPr lang="en-US" altLang="en-US" sz="2400" dirty="0"/>
              <a:t> is a field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You </a:t>
            </a:r>
            <a:r>
              <a:rPr lang="en-US" altLang="en-US" sz="2400" b="1" i="1" dirty="0"/>
              <a:t>do not </a:t>
            </a:r>
            <a:r>
              <a:rPr lang="en-US" altLang="en-US" sz="2400" dirty="0"/>
              <a:t>write a set of parentheses after its name.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 </a:t>
            </a:r>
            <a:r>
              <a:rPr lang="en-US" altLang="en-US" sz="2400" dirty="0">
                <a:latin typeface="Courier New" panose="02070309020205020404" pitchFamily="49" charset="0"/>
              </a:rPr>
              <a:t>String</a:t>
            </a:r>
            <a:r>
              <a:rPr lang="en-US" altLang="en-US" sz="2400" dirty="0"/>
              <a:t>’s </a:t>
            </a:r>
            <a:r>
              <a:rPr lang="en-US" altLang="en-US" sz="2400" dirty="0">
                <a:latin typeface="Courier New" panose="02070309020205020404" pitchFamily="49" charset="0"/>
              </a:rPr>
              <a:t>length</a:t>
            </a:r>
            <a:r>
              <a:rPr lang="en-US" altLang="en-US" sz="2400" dirty="0"/>
              <a:t> is a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You write the parentheses after the name of the </a:t>
            </a:r>
            <a:r>
              <a:rPr lang="en-US" altLang="en-US" sz="2400" dirty="0">
                <a:latin typeface="Courier New" panose="02070309020205020404" pitchFamily="49" charset="0"/>
              </a:rPr>
              <a:t>String</a:t>
            </a:r>
            <a:r>
              <a:rPr lang="en-US" altLang="en-US" sz="2400" dirty="0"/>
              <a:t> class’s </a:t>
            </a:r>
            <a:r>
              <a:rPr lang="en-US" altLang="en-US" sz="2400" dirty="0">
                <a:latin typeface="Courier New" panose="02070309020205020404" pitchFamily="49" charset="0"/>
              </a:rPr>
              <a:t>length</a:t>
            </a:r>
            <a:r>
              <a:rPr lang="en-US" altLang="en-US" sz="2400" dirty="0"/>
              <a:t> method.</a:t>
            </a:r>
          </a:p>
        </p:txBody>
      </p:sp>
    </p:spTree>
    <p:extLst>
      <p:ext uri="{BB962C8B-B14F-4D97-AF65-F5344CB8AC3E}">
        <p14:creationId xmlns:p14="http://schemas.microsoft.com/office/powerpoint/2010/main" val="509850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CAD14B1A-E1DC-4630-887B-6396614B25A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46944" y="210027"/>
            <a:ext cx="10058400" cy="875347"/>
          </a:xfrm>
        </p:spPr>
        <p:txBody>
          <a:bodyPr/>
          <a:lstStyle/>
          <a:p>
            <a:pPr eaLnBrk="1" hangingPunct="1"/>
            <a:r>
              <a:rPr lang="en-US" altLang="en-US" dirty="0"/>
              <a:t>Two-Dimensional Arrays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36503274-E5E3-4409-8B19-C7523F2311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600200"/>
            <a:ext cx="8294688" cy="2065338"/>
          </a:xfrm>
        </p:spPr>
        <p:txBody>
          <a:bodyPr/>
          <a:lstStyle/>
          <a:p>
            <a:pPr eaLnBrk="1" hangingPunct="1"/>
            <a:r>
              <a:rPr lang="en-US" altLang="en-US" sz="2800"/>
              <a:t>A two-dimensional array is an array of arrays. </a:t>
            </a:r>
          </a:p>
          <a:p>
            <a:pPr eaLnBrk="1" hangingPunct="1"/>
            <a:r>
              <a:rPr lang="en-US" altLang="en-US" sz="2800"/>
              <a:t>It can be thought of as having rows and columns.</a:t>
            </a:r>
          </a:p>
        </p:txBody>
      </p:sp>
      <p:grpSp>
        <p:nvGrpSpPr>
          <p:cNvPr id="48132" name="Group 4">
            <a:extLst>
              <a:ext uri="{FF2B5EF4-FFF2-40B4-BE49-F238E27FC236}">
                <a16:creationId xmlns:a16="http://schemas.microsoft.com/office/drawing/2014/main" id="{2338860A-406F-4641-85C5-C4F10C32650B}"/>
              </a:ext>
            </a:extLst>
          </p:cNvPr>
          <p:cNvGrpSpPr>
            <a:grpSpLocks/>
          </p:cNvGrpSpPr>
          <p:nvPr/>
        </p:nvGrpSpPr>
        <p:grpSpPr bwMode="auto">
          <a:xfrm>
            <a:off x="3009900" y="3505200"/>
            <a:ext cx="6172200" cy="2451100"/>
            <a:chOff x="864" y="2256"/>
            <a:chExt cx="3888" cy="1544"/>
          </a:xfrm>
        </p:grpSpPr>
        <p:sp>
          <p:nvSpPr>
            <p:cNvPr id="48133" name="Rectangle 5">
              <a:extLst>
                <a:ext uri="{FF2B5EF4-FFF2-40B4-BE49-F238E27FC236}">
                  <a16:creationId xmlns:a16="http://schemas.microsoft.com/office/drawing/2014/main" id="{CAB2A148-02C4-4C46-9BCC-FE490032A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3474"/>
              <a:ext cx="85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b="0"/>
            </a:p>
          </p:txBody>
        </p:sp>
        <p:sp>
          <p:nvSpPr>
            <p:cNvPr id="48134" name="Rectangle 6">
              <a:extLst>
                <a:ext uri="{FF2B5EF4-FFF2-40B4-BE49-F238E27FC236}">
                  <a16:creationId xmlns:a16="http://schemas.microsoft.com/office/drawing/2014/main" id="{05336962-C735-4D88-A9B7-7F9CFAB91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" y="3474"/>
              <a:ext cx="85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b="0"/>
            </a:p>
          </p:txBody>
        </p:sp>
        <p:sp>
          <p:nvSpPr>
            <p:cNvPr id="48135" name="Rectangle 7">
              <a:extLst>
                <a:ext uri="{FF2B5EF4-FFF2-40B4-BE49-F238E27FC236}">
                  <a16:creationId xmlns:a16="http://schemas.microsoft.com/office/drawing/2014/main" id="{9BF123D5-BD08-436F-8B26-AEC78611E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" y="3474"/>
              <a:ext cx="85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b="0"/>
            </a:p>
          </p:txBody>
        </p:sp>
        <p:sp>
          <p:nvSpPr>
            <p:cNvPr id="48136" name="Rectangle 8">
              <a:extLst>
                <a:ext uri="{FF2B5EF4-FFF2-40B4-BE49-F238E27FC236}">
                  <a16:creationId xmlns:a16="http://schemas.microsoft.com/office/drawing/2014/main" id="{8E81E470-CC4D-48A2-9E0C-BF9004C0A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474"/>
              <a:ext cx="85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b="0"/>
            </a:p>
          </p:txBody>
        </p:sp>
        <p:sp>
          <p:nvSpPr>
            <p:cNvPr id="48137" name="Rectangle 9">
              <a:extLst>
                <a:ext uri="{FF2B5EF4-FFF2-40B4-BE49-F238E27FC236}">
                  <a16:creationId xmlns:a16="http://schemas.microsoft.com/office/drawing/2014/main" id="{D2CDEC47-AC61-4EEB-B5D6-92850B460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3148"/>
              <a:ext cx="85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b="0"/>
            </a:p>
          </p:txBody>
        </p:sp>
        <p:sp>
          <p:nvSpPr>
            <p:cNvPr id="48138" name="Rectangle 10">
              <a:extLst>
                <a:ext uri="{FF2B5EF4-FFF2-40B4-BE49-F238E27FC236}">
                  <a16:creationId xmlns:a16="http://schemas.microsoft.com/office/drawing/2014/main" id="{AF0321C1-7300-4ECB-8B93-3F402BE9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" y="3148"/>
              <a:ext cx="85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b="0"/>
            </a:p>
          </p:txBody>
        </p:sp>
        <p:sp>
          <p:nvSpPr>
            <p:cNvPr id="48139" name="Rectangle 11">
              <a:extLst>
                <a:ext uri="{FF2B5EF4-FFF2-40B4-BE49-F238E27FC236}">
                  <a16:creationId xmlns:a16="http://schemas.microsoft.com/office/drawing/2014/main" id="{3A5E9F97-D09A-4ACD-AE56-1514D2B09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" y="3148"/>
              <a:ext cx="85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b="0"/>
            </a:p>
          </p:txBody>
        </p:sp>
        <p:sp>
          <p:nvSpPr>
            <p:cNvPr id="48140" name="Rectangle 12">
              <a:extLst>
                <a:ext uri="{FF2B5EF4-FFF2-40B4-BE49-F238E27FC236}">
                  <a16:creationId xmlns:a16="http://schemas.microsoft.com/office/drawing/2014/main" id="{E3C19BAD-4F89-4398-8EB1-071E1EB69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148"/>
              <a:ext cx="85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b="0"/>
            </a:p>
          </p:txBody>
        </p:sp>
        <p:sp>
          <p:nvSpPr>
            <p:cNvPr id="48141" name="Rectangle 13">
              <a:extLst>
                <a:ext uri="{FF2B5EF4-FFF2-40B4-BE49-F238E27FC236}">
                  <a16:creationId xmlns:a16="http://schemas.microsoft.com/office/drawing/2014/main" id="{4FD8592A-09DA-4B4D-A36B-EC4F8C966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2822"/>
              <a:ext cx="85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b="0"/>
            </a:p>
          </p:txBody>
        </p:sp>
        <p:sp>
          <p:nvSpPr>
            <p:cNvPr id="48142" name="Rectangle 14">
              <a:extLst>
                <a:ext uri="{FF2B5EF4-FFF2-40B4-BE49-F238E27FC236}">
                  <a16:creationId xmlns:a16="http://schemas.microsoft.com/office/drawing/2014/main" id="{8D6737D3-7AB1-4ADC-B7F5-9492B43E9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" y="2822"/>
              <a:ext cx="85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b="0"/>
            </a:p>
          </p:txBody>
        </p:sp>
        <p:sp>
          <p:nvSpPr>
            <p:cNvPr id="48143" name="Rectangle 15">
              <a:extLst>
                <a:ext uri="{FF2B5EF4-FFF2-40B4-BE49-F238E27FC236}">
                  <a16:creationId xmlns:a16="http://schemas.microsoft.com/office/drawing/2014/main" id="{95008E0D-D416-4B03-9975-79682DFD5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" y="2822"/>
              <a:ext cx="85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b="0"/>
            </a:p>
          </p:txBody>
        </p:sp>
        <p:sp>
          <p:nvSpPr>
            <p:cNvPr id="48144" name="Rectangle 16">
              <a:extLst>
                <a:ext uri="{FF2B5EF4-FFF2-40B4-BE49-F238E27FC236}">
                  <a16:creationId xmlns:a16="http://schemas.microsoft.com/office/drawing/2014/main" id="{700A51DD-1364-4FBB-8EBD-31CD0FBFD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822"/>
              <a:ext cx="85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b="0"/>
            </a:p>
          </p:txBody>
        </p:sp>
        <p:sp>
          <p:nvSpPr>
            <p:cNvPr id="48145" name="Rectangle 17">
              <a:extLst>
                <a:ext uri="{FF2B5EF4-FFF2-40B4-BE49-F238E27FC236}">
                  <a16:creationId xmlns:a16="http://schemas.microsoft.com/office/drawing/2014/main" id="{F750FC71-F122-42B9-969D-3952086BA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2496"/>
              <a:ext cx="85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b="0"/>
            </a:p>
          </p:txBody>
        </p:sp>
        <p:sp>
          <p:nvSpPr>
            <p:cNvPr id="48146" name="Rectangle 18">
              <a:extLst>
                <a:ext uri="{FF2B5EF4-FFF2-40B4-BE49-F238E27FC236}">
                  <a16:creationId xmlns:a16="http://schemas.microsoft.com/office/drawing/2014/main" id="{35F50053-3FF0-40D4-8BD4-D819E1A42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" y="2496"/>
              <a:ext cx="85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b="0"/>
            </a:p>
          </p:txBody>
        </p:sp>
        <p:sp>
          <p:nvSpPr>
            <p:cNvPr id="48147" name="Rectangle 19">
              <a:extLst>
                <a:ext uri="{FF2B5EF4-FFF2-40B4-BE49-F238E27FC236}">
                  <a16:creationId xmlns:a16="http://schemas.microsoft.com/office/drawing/2014/main" id="{2A5D3598-7D82-439A-A5CE-54BA8FB70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" y="2496"/>
              <a:ext cx="85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b="0"/>
            </a:p>
          </p:txBody>
        </p:sp>
        <p:sp>
          <p:nvSpPr>
            <p:cNvPr id="48148" name="Rectangle 20">
              <a:extLst>
                <a:ext uri="{FF2B5EF4-FFF2-40B4-BE49-F238E27FC236}">
                  <a16:creationId xmlns:a16="http://schemas.microsoft.com/office/drawing/2014/main" id="{79359556-9603-4B25-97F4-137F29226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496"/>
              <a:ext cx="85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b="0"/>
            </a:p>
          </p:txBody>
        </p:sp>
        <p:sp>
          <p:nvSpPr>
            <p:cNvPr id="48149" name="Line 21">
              <a:extLst>
                <a:ext uri="{FF2B5EF4-FFF2-40B4-BE49-F238E27FC236}">
                  <a16:creationId xmlns:a16="http://schemas.microsoft.com/office/drawing/2014/main" id="{57913FAB-20B4-4027-822A-B7A83E627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496"/>
              <a:ext cx="34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50" name="Line 22">
              <a:extLst>
                <a:ext uri="{FF2B5EF4-FFF2-40B4-BE49-F238E27FC236}">
                  <a16:creationId xmlns:a16="http://schemas.microsoft.com/office/drawing/2014/main" id="{2D1CCF01-29F8-4A96-98E7-5816D4E49A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822"/>
              <a:ext cx="3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51" name="Line 23">
              <a:extLst>
                <a:ext uri="{FF2B5EF4-FFF2-40B4-BE49-F238E27FC236}">
                  <a16:creationId xmlns:a16="http://schemas.microsoft.com/office/drawing/2014/main" id="{A944A3BD-E836-459E-A10A-E042865D3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148"/>
              <a:ext cx="3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52" name="Line 24">
              <a:extLst>
                <a:ext uri="{FF2B5EF4-FFF2-40B4-BE49-F238E27FC236}">
                  <a16:creationId xmlns:a16="http://schemas.microsoft.com/office/drawing/2014/main" id="{A4EEBC00-31C2-4018-AA9A-3573801C1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474"/>
              <a:ext cx="3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53" name="Line 25">
              <a:extLst>
                <a:ext uri="{FF2B5EF4-FFF2-40B4-BE49-F238E27FC236}">
                  <a16:creationId xmlns:a16="http://schemas.microsoft.com/office/drawing/2014/main" id="{0E442263-8BF3-4C07-A8EC-876774411F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800"/>
              <a:ext cx="34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54" name="Line 26">
              <a:extLst>
                <a:ext uri="{FF2B5EF4-FFF2-40B4-BE49-F238E27FC236}">
                  <a16:creationId xmlns:a16="http://schemas.microsoft.com/office/drawing/2014/main" id="{071E7895-A437-4E08-AA74-5CF188D3A1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496"/>
              <a:ext cx="0" cy="130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55" name="Line 27">
              <a:extLst>
                <a:ext uri="{FF2B5EF4-FFF2-40B4-BE49-F238E27FC236}">
                  <a16:creationId xmlns:a16="http://schemas.microsoft.com/office/drawing/2014/main" id="{3F772094-9C9A-49FD-8285-F057BB00F9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6" y="2496"/>
              <a:ext cx="0" cy="1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56" name="Line 28">
              <a:extLst>
                <a:ext uri="{FF2B5EF4-FFF2-40B4-BE49-F238E27FC236}">
                  <a16:creationId xmlns:a16="http://schemas.microsoft.com/office/drawing/2014/main" id="{F619BAA1-409E-4A6E-8940-75CE966956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2496"/>
              <a:ext cx="0" cy="1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57" name="Line 29">
              <a:extLst>
                <a:ext uri="{FF2B5EF4-FFF2-40B4-BE49-F238E27FC236}">
                  <a16:creationId xmlns:a16="http://schemas.microsoft.com/office/drawing/2014/main" id="{974382D9-68C3-49AC-BD18-82ED9535BF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0" y="2496"/>
              <a:ext cx="0" cy="1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58" name="Line 30">
              <a:extLst>
                <a:ext uri="{FF2B5EF4-FFF2-40B4-BE49-F238E27FC236}">
                  <a16:creationId xmlns:a16="http://schemas.microsoft.com/office/drawing/2014/main" id="{A047A2C3-0F5F-42A4-A673-165E25EB1E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496"/>
              <a:ext cx="0" cy="130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59" name="Text Box 31">
              <a:extLst>
                <a:ext uri="{FF2B5EF4-FFF2-40B4-BE49-F238E27FC236}">
                  <a16:creationId xmlns:a16="http://schemas.microsoft.com/office/drawing/2014/main" id="{72CA042F-84CC-4ACF-9FD3-B263E8F2B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544"/>
              <a:ext cx="4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latin typeface="Times New Roman" panose="02020603050405020304" pitchFamily="18" charset="0"/>
                </a:rPr>
                <a:t>row 0</a:t>
              </a:r>
            </a:p>
          </p:txBody>
        </p:sp>
        <p:sp>
          <p:nvSpPr>
            <p:cNvPr id="48160" name="Text Box 32">
              <a:extLst>
                <a:ext uri="{FF2B5EF4-FFF2-40B4-BE49-F238E27FC236}">
                  <a16:creationId xmlns:a16="http://schemas.microsoft.com/office/drawing/2014/main" id="{55D00187-0A7A-4810-B508-36DCD707DB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256"/>
              <a:ext cx="6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latin typeface="Times New Roman" panose="02020603050405020304" pitchFamily="18" charset="0"/>
                </a:rPr>
                <a:t>column 1</a:t>
              </a:r>
            </a:p>
          </p:txBody>
        </p:sp>
        <p:sp>
          <p:nvSpPr>
            <p:cNvPr id="48161" name="Text Box 33">
              <a:extLst>
                <a:ext uri="{FF2B5EF4-FFF2-40B4-BE49-F238E27FC236}">
                  <a16:creationId xmlns:a16="http://schemas.microsoft.com/office/drawing/2014/main" id="{4F738230-758A-48E4-AADA-4F0FB09362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256"/>
              <a:ext cx="6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latin typeface="Times New Roman" panose="02020603050405020304" pitchFamily="18" charset="0"/>
                </a:rPr>
                <a:t>column 2</a:t>
              </a:r>
            </a:p>
          </p:txBody>
        </p:sp>
        <p:sp>
          <p:nvSpPr>
            <p:cNvPr id="48162" name="Text Box 34">
              <a:extLst>
                <a:ext uri="{FF2B5EF4-FFF2-40B4-BE49-F238E27FC236}">
                  <a16:creationId xmlns:a16="http://schemas.microsoft.com/office/drawing/2014/main" id="{701B0183-1436-4258-8883-0C45300E5E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256"/>
              <a:ext cx="6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latin typeface="Times New Roman" panose="02020603050405020304" pitchFamily="18" charset="0"/>
                </a:rPr>
                <a:t>column 3</a:t>
              </a:r>
            </a:p>
          </p:txBody>
        </p:sp>
        <p:sp>
          <p:nvSpPr>
            <p:cNvPr id="48163" name="Text Box 35">
              <a:extLst>
                <a:ext uri="{FF2B5EF4-FFF2-40B4-BE49-F238E27FC236}">
                  <a16:creationId xmlns:a16="http://schemas.microsoft.com/office/drawing/2014/main" id="{861C7CBF-6FBB-4161-9469-4ED884D1F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256"/>
              <a:ext cx="6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latin typeface="Times New Roman" panose="02020603050405020304" pitchFamily="18" charset="0"/>
                </a:rPr>
                <a:t>column 0</a:t>
              </a:r>
            </a:p>
          </p:txBody>
        </p:sp>
        <p:sp>
          <p:nvSpPr>
            <p:cNvPr id="48164" name="Text Box 36">
              <a:extLst>
                <a:ext uri="{FF2B5EF4-FFF2-40B4-BE49-F238E27FC236}">
                  <a16:creationId xmlns:a16="http://schemas.microsoft.com/office/drawing/2014/main" id="{300907E4-F0A9-4236-A3DF-AFFF85E14D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880"/>
              <a:ext cx="4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latin typeface="Times New Roman" panose="02020603050405020304" pitchFamily="18" charset="0"/>
                </a:rPr>
                <a:t>row 1</a:t>
              </a:r>
            </a:p>
          </p:txBody>
        </p:sp>
        <p:sp>
          <p:nvSpPr>
            <p:cNvPr id="48165" name="Text Box 37">
              <a:extLst>
                <a:ext uri="{FF2B5EF4-FFF2-40B4-BE49-F238E27FC236}">
                  <a16:creationId xmlns:a16="http://schemas.microsoft.com/office/drawing/2014/main" id="{EA994ACF-7B8D-4029-9D68-623FB81A3D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216"/>
              <a:ext cx="4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latin typeface="Times New Roman" panose="02020603050405020304" pitchFamily="18" charset="0"/>
                </a:rPr>
                <a:t>row 2</a:t>
              </a:r>
            </a:p>
          </p:txBody>
        </p:sp>
        <p:sp>
          <p:nvSpPr>
            <p:cNvPr id="48166" name="Text Box 38">
              <a:extLst>
                <a:ext uri="{FF2B5EF4-FFF2-40B4-BE49-F238E27FC236}">
                  <a16:creationId xmlns:a16="http://schemas.microsoft.com/office/drawing/2014/main" id="{4EFF4C02-DD57-4C3C-B690-B7E07DCFF0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504"/>
              <a:ext cx="4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latin typeface="Times New Roman" panose="02020603050405020304" pitchFamily="18" charset="0"/>
                </a:rPr>
                <a:t>row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1435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34DA71B4-0A43-46E2-B940-05134A28D0B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Declaring a two-dimensional array requires two sets of brackets and two size declarators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The first one is for the number of rows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The second one is for the number of columns.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800" dirty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double</a:t>
            </a:r>
            <a:r>
              <a:rPr lang="en-US" altLang="en-US" sz="1800" b="1" dirty="0">
                <a:solidFill>
                  <a:srgbClr val="CA0C48"/>
                </a:solidFill>
                <a:latin typeface="Courier New" panose="02070309020205020404" pitchFamily="49" charset="0"/>
              </a:rPr>
              <a:t>[][]</a:t>
            </a:r>
            <a:r>
              <a:rPr lang="en-US" altLang="en-US" sz="1800" b="1" dirty="0">
                <a:latin typeface="Courier New" panose="02070309020205020404" pitchFamily="49" charset="0"/>
              </a:rPr>
              <a:t> scores = new double[</a:t>
            </a:r>
            <a:r>
              <a:rPr lang="en-US" altLang="en-US" sz="1800" b="1" dirty="0">
                <a:solidFill>
                  <a:srgbClr val="CA0C48"/>
                </a:solidFill>
                <a:latin typeface="Courier New" panose="02070309020205020404" pitchFamily="49" charset="0"/>
              </a:rPr>
              <a:t>3</a:t>
            </a:r>
            <a:r>
              <a:rPr lang="en-US" altLang="en-US" sz="1800" b="1" dirty="0">
                <a:latin typeface="Courier New" panose="02070309020205020404" pitchFamily="49" charset="0"/>
              </a:rPr>
              <a:t>][</a:t>
            </a:r>
            <a:r>
              <a:rPr lang="en-US" altLang="en-US" sz="1800" b="1" dirty="0">
                <a:solidFill>
                  <a:srgbClr val="CA0C48"/>
                </a:solidFill>
                <a:latin typeface="Courier New" panose="02070309020205020404" pitchFamily="49" charset="0"/>
              </a:rPr>
              <a:t>4</a:t>
            </a:r>
            <a:r>
              <a:rPr lang="en-US" altLang="en-US" sz="1800" b="1" dirty="0">
                <a:latin typeface="Courier New" panose="02070309020205020404" pitchFamily="49" charset="0"/>
              </a:rPr>
              <a:t>];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en-US" sz="40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The two sets of brackets in the data type indicate that the scores variable will reference a two-dimensional array.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Notice that each size declarator is enclosed in its own set of brackets.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72AB757B-05D7-49DE-A0CA-BB91AE6DB6F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234315"/>
            <a:ext cx="10058400" cy="983216"/>
          </a:xfrm>
        </p:spPr>
        <p:txBody>
          <a:bodyPr/>
          <a:lstStyle/>
          <a:p>
            <a:pPr eaLnBrk="1" hangingPunct="1"/>
            <a:r>
              <a:rPr lang="en-US" altLang="en-US" dirty="0"/>
              <a:t>Two-Dimensional Arrays</a:t>
            </a:r>
          </a:p>
        </p:txBody>
      </p:sp>
      <p:sp>
        <p:nvSpPr>
          <p:cNvPr id="49156" name="AutoShape 4">
            <a:extLst>
              <a:ext uri="{FF2B5EF4-FFF2-40B4-BE49-F238E27FC236}">
                <a16:creationId xmlns:a16="http://schemas.microsoft.com/office/drawing/2014/main" id="{A0EBA49B-9ECC-4AF1-9EA7-9153126E6EEE}"/>
              </a:ext>
            </a:extLst>
          </p:cNvPr>
          <p:cNvSpPr>
            <a:spLocks/>
          </p:cNvSpPr>
          <p:nvPr/>
        </p:nvSpPr>
        <p:spPr bwMode="auto">
          <a:xfrm rot="5400000">
            <a:off x="2462214" y="3579813"/>
            <a:ext cx="1524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rgbClr val="CA0C4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1F6BF207-8C97-4517-8A35-1BA20A76F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097" y="3819967"/>
            <a:ext cx="2562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solidFill>
                  <a:srgbClr val="CA0C48"/>
                </a:solidFill>
                <a:latin typeface="Times New Roman" panose="02020603050405020304" pitchFamily="18" charset="0"/>
              </a:rPr>
              <a:t>Two-dimensional array</a:t>
            </a:r>
          </a:p>
        </p:txBody>
      </p:sp>
      <p:sp>
        <p:nvSpPr>
          <p:cNvPr id="49158" name="Text Box 6">
            <a:extLst>
              <a:ext uri="{FF2B5EF4-FFF2-40B4-BE49-F238E27FC236}">
                <a16:creationId xmlns:a16="http://schemas.microsoft.com/office/drawing/2014/main" id="{E8CD03FD-4E58-410F-B337-603472979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6856" y="3857625"/>
            <a:ext cx="769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solidFill>
                  <a:srgbClr val="CA0C48"/>
                </a:solidFill>
                <a:latin typeface="Times New Roman" panose="02020603050405020304" pitchFamily="18" charset="0"/>
              </a:rPr>
              <a:t>Rows</a:t>
            </a:r>
          </a:p>
        </p:txBody>
      </p:sp>
      <p:sp>
        <p:nvSpPr>
          <p:cNvPr id="49159" name="Text Box 7">
            <a:extLst>
              <a:ext uri="{FF2B5EF4-FFF2-40B4-BE49-F238E27FC236}">
                <a16:creationId xmlns:a16="http://schemas.microsoft.com/office/drawing/2014/main" id="{DEDDEAE5-DCA6-4E58-9312-D58E5EF38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5271" y="3857625"/>
            <a:ext cx="1109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solidFill>
                  <a:srgbClr val="CA0C48"/>
                </a:solidFill>
                <a:latin typeface="Times New Roman" panose="02020603050405020304" pitchFamily="18" charset="0"/>
              </a:rPr>
              <a:t>Columns</a:t>
            </a:r>
          </a:p>
        </p:txBody>
      </p:sp>
      <p:sp>
        <p:nvSpPr>
          <p:cNvPr id="49160" name="Line 8">
            <a:extLst>
              <a:ext uri="{FF2B5EF4-FFF2-40B4-BE49-F238E27FC236}">
                <a16:creationId xmlns:a16="http://schemas.microsoft.com/office/drawing/2014/main" id="{51E8C347-3B5B-495D-9829-8B26149192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0165" y="3672144"/>
            <a:ext cx="0" cy="250825"/>
          </a:xfrm>
          <a:prstGeom prst="line">
            <a:avLst/>
          </a:prstGeom>
          <a:noFill/>
          <a:ln w="19050">
            <a:solidFill>
              <a:srgbClr val="CA0C4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61" name="Line 9">
            <a:extLst>
              <a:ext uri="{FF2B5EF4-FFF2-40B4-BE49-F238E27FC236}">
                <a16:creationId xmlns:a16="http://schemas.microsoft.com/office/drawing/2014/main" id="{340833A4-5340-4495-B953-78411ABBEAB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90130" y="3672143"/>
            <a:ext cx="0" cy="250825"/>
          </a:xfrm>
          <a:prstGeom prst="line">
            <a:avLst/>
          </a:prstGeom>
          <a:noFill/>
          <a:ln w="19050">
            <a:solidFill>
              <a:srgbClr val="CA0C4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95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8935E561-6A92-419F-A586-B1AA019C255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Accessing Two-Dimensional Array Elements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B5318B7A-9CD4-48F0-B6FD-46F6CD6E1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7288" y="3657600"/>
            <a:ext cx="1452562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scores[0][3]</a:t>
            </a:r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4CD69C06-1AA8-43C1-A3BB-A98480CB6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726" y="3657600"/>
            <a:ext cx="1452563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scores[0][2]</a:t>
            </a:r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7170CFC9-FEEB-4E66-A3BA-7441619F5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63" y="3657600"/>
            <a:ext cx="1452562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scores[0][1]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4B82A307-CAEF-43A9-A431-A3F8FD448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1" y="3657600"/>
            <a:ext cx="1452563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scores[0][0]</a:t>
            </a:r>
          </a:p>
        </p:txBody>
      </p:sp>
      <p:sp>
        <p:nvSpPr>
          <p:cNvPr id="51207" name="Text Box 7">
            <a:extLst>
              <a:ext uri="{FF2B5EF4-FFF2-40B4-BE49-F238E27FC236}">
                <a16:creationId xmlns:a16="http://schemas.microsoft.com/office/drawing/2014/main" id="{BDFB6276-5BF9-46CD-BADF-C71D456B1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657601"/>
            <a:ext cx="71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row 0</a:t>
            </a:r>
          </a:p>
        </p:txBody>
      </p:sp>
      <p:sp>
        <p:nvSpPr>
          <p:cNvPr id="51208" name="Text Box 8">
            <a:extLst>
              <a:ext uri="{FF2B5EF4-FFF2-40B4-BE49-F238E27FC236}">
                <a16:creationId xmlns:a16="http://schemas.microsoft.com/office/drawing/2014/main" id="{9C136E09-3E3B-4E07-8E6E-E150C3CAF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6313" y="3248026"/>
            <a:ext cx="104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column 1</a:t>
            </a:r>
          </a:p>
        </p:txBody>
      </p:sp>
      <p:sp>
        <p:nvSpPr>
          <p:cNvPr id="51209" name="Text Box 9">
            <a:extLst>
              <a:ext uri="{FF2B5EF4-FFF2-40B4-BE49-F238E27FC236}">
                <a16:creationId xmlns:a16="http://schemas.microsoft.com/office/drawing/2014/main" id="{0114BCA8-F848-4714-B5A8-2B2D257DB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9513" y="3248026"/>
            <a:ext cx="104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column 2</a:t>
            </a:r>
          </a:p>
        </p:txBody>
      </p:sp>
      <p:sp>
        <p:nvSpPr>
          <p:cNvPr id="51210" name="Text Box 10">
            <a:extLst>
              <a:ext uri="{FF2B5EF4-FFF2-40B4-BE49-F238E27FC236}">
                <a16:creationId xmlns:a16="http://schemas.microsoft.com/office/drawing/2014/main" id="{B30F525F-4F49-40D5-B892-E5B8F1E15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2713" y="3248026"/>
            <a:ext cx="104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column 3</a:t>
            </a:r>
          </a:p>
        </p:txBody>
      </p:sp>
      <p:sp>
        <p:nvSpPr>
          <p:cNvPr id="51211" name="Text Box 11">
            <a:extLst>
              <a:ext uri="{FF2B5EF4-FFF2-40B4-BE49-F238E27FC236}">
                <a16:creationId xmlns:a16="http://schemas.microsoft.com/office/drawing/2014/main" id="{B6661DB7-7DAA-4F8F-B7B7-BCC365A3A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3" y="3248026"/>
            <a:ext cx="104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column 0</a:t>
            </a:r>
          </a:p>
        </p:txBody>
      </p:sp>
      <p:sp>
        <p:nvSpPr>
          <p:cNvPr id="51212" name="Text Box 12">
            <a:extLst>
              <a:ext uri="{FF2B5EF4-FFF2-40B4-BE49-F238E27FC236}">
                <a16:creationId xmlns:a16="http://schemas.microsoft.com/office/drawing/2014/main" id="{D95162FE-0049-45D4-A1C4-0375C0586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114801"/>
            <a:ext cx="71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row 1</a:t>
            </a:r>
          </a:p>
        </p:txBody>
      </p:sp>
      <p:sp>
        <p:nvSpPr>
          <p:cNvPr id="51213" name="Text Box 13">
            <a:extLst>
              <a:ext uri="{FF2B5EF4-FFF2-40B4-BE49-F238E27FC236}">
                <a16:creationId xmlns:a16="http://schemas.microsoft.com/office/drawing/2014/main" id="{91AC0CE9-7423-4EAD-9042-C77845B77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648201"/>
            <a:ext cx="71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row 2</a:t>
            </a:r>
          </a:p>
        </p:txBody>
      </p:sp>
      <p:sp>
        <p:nvSpPr>
          <p:cNvPr id="51214" name="Text Box 14">
            <a:extLst>
              <a:ext uri="{FF2B5EF4-FFF2-40B4-BE49-F238E27FC236}">
                <a16:creationId xmlns:a16="http://schemas.microsoft.com/office/drawing/2014/main" id="{3F0262BD-AF73-4D24-A442-3D638F485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436814"/>
            <a:ext cx="243363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CA0C48"/>
                </a:solidFill>
              </a:rPr>
              <a:t>The </a:t>
            </a:r>
            <a:r>
              <a:rPr lang="en-US" altLang="en-US" sz="1800" b="0">
                <a:solidFill>
                  <a:srgbClr val="CA0C48"/>
                </a:solidFill>
                <a:latin typeface="Courier New" panose="02070309020205020404" pitchFamily="49" charset="0"/>
              </a:rPr>
              <a:t>scores </a:t>
            </a:r>
            <a:r>
              <a:rPr lang="en-US" altLang="en-US" sz="1800" b="0">
                <a:solidFill>
                  <a:srgbClr val="CA0C48"/>
                </a:solidFill>
              </a:rPr>
              <a:t>variable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CA0C48"/>
                </a:solidFill>
              </a:rPr>
              <a:t>holds the address of 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CA0C48"/>
                </a:solidFill>
              </a:rPr>
              <a:t>2D array of </a:t>
            </a:r>
            <a:r>
              <a:rPr lang="en-US" altLang="en-US" sz="1800" b="0">
                <a:solidFill>
                  <a:srgbClr val="CA0C48"/>
                </a:solidFill>
                <a:latin typeface="Courier New" panose="02070309020205020404" pitchFamily="49" charset="0"/>
              </a:rPr>
              <a:t>double</a:t>
            </a:r>
            <a:r>
              <a:rPr lang="en-US" altLang="en-US" sz="1800" b="0">
                <a:solidFill>
                  <a:srgbClr val="CA0C48"/>
                </a:solidFill>
              </a:rPr>
              <a:t>s.</a:t>
            </a:r>
            <a:endParaRPr lang="en-US" altLang="en-US" sz="1800" b="0">
              <a:solidFill>
                <a:srgbClr val="CA0C48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91" name="Rectangle 15">
            <a:extLst>
              <a:ext uri="{FF2B5EF4-FFF2-40B4-BE49-F238E27FC236}">
                <a16:creationId xmlns:a16="http://schemas.microsoft.com/office/drawing/2014/main" id="{56914116-BC83-4822-A59B-E9BE7FB9F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429000"/>
            <a:ext cx="9144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latin typeface="Times New Roman" pitchFamily="18" charset="0"/>
              </a:rPr>
              <a:t>Address</a:t>
            </a:r>
          </a:p>
        </p:txBody>
      </p:sp>
      <p:sp>
        <p:nvSpPr>
          <p:cNvPr id="51216" name="Line 16">
            <a:extLst>
              <a:ext uri="{FF2B5EF4-FFF2-40B4-BE49-F238E27FC236}">
                <a16:creationId xmlns:a16="http://schemas.microsoft.com/office/drawing/2014/main" id="{07F5ACAF-8CF0-4E84-9CE8-9E9CC802D9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657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17" name="Rectangle 17">
            <a:extLst>
              <a:ext uri="{FF2B5EF4-FFF2-40B4-BE49-F238E27FC236}">
                <a16:creationId xmlns:a16="http://schemas.microsoft.com/office/drawing/2014/main" id="{D45947EE-49C2-43F3-8511-5A8AF1BC0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7288" y="4114800"/>
            <a:ext cx="1452562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scores[1][3]</a:t>
            </a:r>
          </a:p>
        </p:txBody>
      </p:sp>
      <p:sp>
        <p:nvSpPr>
          <p:cNvPr id="51218" name="Rectangle 18">
            <a:extLst>
              <a:ext uri="{FF2B5EF4-FFF2-40B4-BE49-F238E27FC236}">
                <a16:creationId xmlns:a16="http://schemas.microsoft.com/office/drawing/2014/main" id="{87BD5023-7427-4A6F-A523-762ED2A70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726" y="4114800"/>
            <a:ext cx="1452563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scores[1][2]</a:t>
            </a:r>
          </a:p>
        </p:txBody>
      </p:sp>
      <p:sp>
        <p:nvSpPr>
          <p:cNvPr id="51219" name="Rectangle 19">
            <a:extLst>
              <a:ext uri="{FF2B5EF4-FFF2-40B4-BE49-F238E27FC236}">
                <a16:creationId xmlns:a16="http://schemas.microsoft.com/office/drawing/2014/main" id="{95DC0199-4217-4ADD-B396-9E661A20C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63" y="4114800"/>
            <a:ext cx="1452562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scores[1][1]</a:t>
            </a:r>
          </a:p>
        </p:txBody>
      </p:sp>
      <p:sp>
        <p:nvSpPr>
          <p:cNvPr id="51220" name="Rectangle 20">
            <a:extLst>
              <a:ext uri="{FF2B5EF4-FFF2-40B4-BE49-F238E27FC236}">
                <a16:creationId xmlns:a16="http://schemas.microsoft.com/office/drawing/2014/main" id="{E0658FC6-523C-4FC9-84FD-FD67D762B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1" y="4114800"/>
            <a:ext cx="1452563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scores[1][0]</a:t>
            </a:r>
          </a:p>
        </p:txBody>
      </p:sp>
      <p:sp>
        <p:nvSpPr>
          <p:cNvPr id="51221" name="Rectangle 21">
            <a:extLst>
              <a:ext uri="{FF2B5EF4-FFF2-40B4-BE49-F238E27FC236}">
                <a16:creationId xmlns:a16="http://schemas.microsoft.com/office/drawing/2014/main" id="{EF035BD5-67FB-48A3-BEAD-4BAC724D8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7288" y="4572000"/>
            <a:ext cx="1452562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scores[2][3]</a:t>
            </a:r>
          </a:p>
        </p:txBody>
      </p:sp>
      <p:sp>
        <p:nvSpPr>
          <p:cNvPr id="51222" name="Rectangle 22">
            <a:extLst>
              <a:ext uri="{FF2B5EF4-FFF2-40B4-BE49-F238E27FC236}">
                <a16:creationId xmlns:a16="http://schemas.microsoft.com/office/drawing/2014/main" id="{8FE633B1-1831-4FA5-8CAB-7DB50A850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726" y="4572000"/>
            <a:ext cx="1452563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scores[2][2]</a:t>
            </a:r>
          </a:p>
        </p:txBody>
      </p:sp>
      <p:sp>
        <p:nvSpPr>
          <p:cNvPr id="51223" name="Rectangle 23">
            <a:extLst>
              <a:ext uri="{FF2B5EF4-FFF2-40B4-BE49-F238E27FC236}">
                <a16:creationId xmlns:a16="http://schemas.microsoft.com/office/drawing/2014/main" id="{EA61F8B2-5D9E-45D4-9AD9-5474B6AA4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63" y="4572000"/>
            <a:ext cx="1452562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scores[2][1]</a:t>
            </a:r>
          </a:p>
        </p:txBody>
      </p:sp>
      <p:sp>
        <p:nvSpPr>
          <p:cNvPr id="51224" name="Rectangle 24">
            <a:extLst>
              <a:ext uri="{FF2B5EF4-FFF2-40B4-BE49-F238E27FC236}">
                <a16:creationId xmlns:a16="http://schemas.microsoft.com/office/drawing/2014/main" id="{59A69DB7-5597-47AA-8CF5-61A7ADAA6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1" y="4572000"/>
            <a:ext cx="1452563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scores[2][0]</a:t>
            </a:r>
          </a:p>
        </p:txBody>
      </p:sp>
    </p:spTree>
    <p:extLst>
      <p:ext uri="{BB962C8B-B14F-4D97-AF65-F5344CB8AC3E}">
        <p14:creationId xmlns:p14="http://schemas.microsoft.com/office/powerpoint/2010/main" val="721830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2363D61-524F-458A-BD9A-8483259B72C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to Arrays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6448037-6D6D-47C9-82D2-DDCC811D093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97280" y="1928567"/>
            <a:ext cx="8001000" cy="4724400"/>
          </a:xfrm>
        </p:spPr>
        <p:txBody>
          <a:bodyPr/>
          <a:lstStyle/>
          <a:p>
            <a:pPr eaLnBrk="1" hangingPunct="1"/>
            <a:r>
              <a:rPr lang="en-US" altLang="en-US" dirty="0"/>
              <a:t>Primitive variables are designed to hold only one value at a time.</a:t>
            </a:r>
          </a:p>
          <a:p>
            <a:pPr eaLnBrk="1" hangingPunct="1"/>
            <a:r>
              <a:rPr lang="en-US" altLang="en-US" dirty="0"/>
              <a:t>Arrays allow us to create a collection of like values that are indexed.</a:t>
            </a:r>
          </a:p>
          <a:p>
            <a:pPr eaLnBrk="1" hangingPunct="1"/>
            <a:r>
              <a:rPr lang="en-US" altLang="en-US" dirty="0"/>
              <a:t>An array can store any type of data but only one type of data at a time.</a:t>
            </a:r>
          </a:p>
          <a:p>
            <a:pPr eaLnBrk="1" hangingPunct="1"/>
            <a:r>
              <a:rPr lang="en-US" altLang="en-US" dirty="0"/>
              <a:t>An array is a list of data elements.</a:t>
            </a:r>
            <a:endParaRPr lang="en-US" altLang="en-US" sz="1800" dirty="0">
              <a:latin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8FFC1B-F63F-3BAA-415A-539CAC7D9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189" y="3429000"/>
            <a:ext cx="4093884" cy="248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2826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8E687D2A-F549-4564-AA3D-E5BE8D95CE2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Accessing Two-Dimensional Array Elements</a:t>
            </a:r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DB005A3C-3E83-4DBB-A2D1-EF01BBFC2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752601"/>
            <a:ext cx="5105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CA0C48"/>
                </a:solidFill>
                <a:latin typeface="Minion-Regular"/>
              </a:rPr>
              <a:t>Accessing one of the elements in a two-dimensional array requires the use of both subscripts.</a:t>
            </a:r>
            <a:br>
              <a:rPr lang="en-US" altLang="en-US" sz="1800" b="0">
                <a:solidFill>
                  <a:srgbClr val="CA0C48"/>
                </a:solidFill>
                <a:latin typeface="Minion-Regular"/>
              </a:rPr>
            </a:br>
            <a:endParaRPr lang="en-US" altLang="en-US" sz="1800" b="0">
              <a:solidFill>
                <a:srgbClr val="CA0C48"/>
              </a:solidFill>
              <a:latin typeface="Minion-Regular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A0C48"/>
                </a:solidFill>
                <a:latin typeface="Courier New" panose="02070309020205020404" pitchFamily="49" charset="0"/>
              </a:rPr>
              <a:t>scores[2][1] = 95;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78BC5BA7-1E6B-41D8-98F3-2158D6BF5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7288" y="3657600"/>
            <a:ext cx="1452562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0"/>
              <a:t>0</a:t>
            </a: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3BB8D91D-EE27-4CEC-AA3F-01A9F1768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726" y="3657600"/>
            <a:ext cx="1452563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0"/>
              <a:t>0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E0C0D82E-7D46-4771-A898-DD2D79EA0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63" y="3657600"/>
            <a:ext cx="1452562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0"/>
              <a:t>0</a:t>
            </a:r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8289B174-180A-4F3D-B066-5205B2302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1" y="3657600"/>
            <a:ext cx="1452563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0"/>
              <a:t>0</a:t>
            </a:r>
          </a:p>
        </p:txBody>
      </p:sp>
      <p:sp>
        <p:nvSpPr>
          <p:cNvPr id="52232" name="Text Box 8">
            <a:extLst>
              <a:ext uri="{FF2B5EF4-FFF2-40B4-BE49-F238E27FC236}">
                <a16:creationId xmlns:a16="http://schemas.microsoft.com/office/drawing/2014/main" id="{605F0FA7-920D-488F-9B94-9723829EA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657601"/>
            <a:ext cx="71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row 0</a:t>
            </a:r>
          </a:p>
        </p:txBody>
      </p:sp>
      <p:sp>
        <p:nvSpPr>
          <p:cNvPr id="52233" name="Text Box 9">
            <a:extLst>
              <a:ext uri="{FF2B5EF4-FFF2-40B4-BE49-F238E27FC236}">
                <a16:creationId xmlns:a16="http://schemas.microsoft.com/office/drawing/2014/main" id="{12F05A2D-B875-4E46-A239-8B340D54E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6313" y="3248026"/>
            <a:ext cx="104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column 1</a:t>
            </a:r>
          </a:p>
        </p:txBody>
      </p:sp>
      <p:sp>
        <p:nvSpPr>
          <p:cNvPr id="52234" name="Text Box 10">
            <a:extLst>
              <a:ext uri="{FF2B5EF4-FFF2-40B4-BE49-F238E27FC236}">
                <a16:creationId xmlns:a16="http://schemas.microsoft.com/office/drawing/2014/main" id="{707AC957-35FC-4A98-AEDF-1C97B7F2F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9513" y="3248026"/>
            <a:ext cx="104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column 2</a:t>
            </a:r>
          </a:p>
        </p:txBody>
      </p:sp>
      <p:sp>
        <p:nvSpPr>
          <p:cNvPr id="52235" name="Text Box 11">
            <a:extLst>
              <a:ext uri="{FF2B5EF4-FFF2-40B4-BE49-F238E27FC236}">
                <a16:creationId xmlns:a16="http://schemas.microsoft.com/office/drawing/2014/main" id="{C76B9395-B022-4AF9-AD45-4B36891A8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2713" y="3248026"/>
            <a:ext cx="104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column 3</a:t>
            </a:r>
          </a:p>
        </p:txBody>
      </p:sp>
      <p:sp>
        <p:nvSpPr>
          <p:cNvPr id="52236" name="Text Box 12">
            <a:extLst>
              <a:ext uri="{FF2B5EF4-FFF2-40B4-BE49-F238E27FC236}">
                <a16:creationId xmlns:a16="http://schemas.microsoft.com/office/drawing/2014/main" id="{A800CF8C-57C3-4284-9A8E-9F75034B3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3" y="3248026"/>
            <a:ext cx="104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column 0</a:t>
            </a:r>
          </a:p>
        </p:txBody>
      </p:sp>
      <p:sp>
        <p:nvSpPr>
          <p:cNvPr id="52237" name="Text Box 13">
            <a:extLst>
              <a:ext uri="{FF2B5EF4-FFF2-40B4-BE49-F238E27FC236}">
                <a16:creationId xmlns:a16="http://schemas.microsoft.com/office/drawing/2014/main" id="{3413C833-71BA-4301-ABA7-92615A819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114801"/>
            <a:ext cx="71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row 1</a:t>
            </a:r>
          </a:p>
        </p:txBody>
      </p:sp>
      <p:sp>
        <p:nvSpPr>
          <p:cNvPr id="52238" name="Text Box 14">
            <a:extLst>
              <a:ext uri="{FF2B5EF4-FFF2-40B4-BE49-F238E27FC236}">
                <a16:creationId xmlns:a16="http://schemas.microsoft.com/office/drawing/2014/main" id="{A1AEEA4E-E8D1-4BCF-B0D2-87D478514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648201"/>
            <a:ext cx="71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row 2</a:t>
            </a:r>
          </a:p>
        </p:txBody>
      </p:sp>
      <p:sp>
        <p:nvSpPr>
          <p:cNvPr id="51215" name="Rectangle 15">
            <a:extLst>
              <a:ext uri="{FF2B5EF4-FFF2-40B4-BE49-F238E27FC236}">
                <a16:creationId xmlns:a16="http://schemas.microsoft.com/office/drawing/2014/main" id="{5E073A9B-8320-4005-A700-3640C64E7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429000"/>
            <a:ext cx="9144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latin typeface="Times New Roman" pitchFamily="18" charset="0"/>
              </a:rPr>
              <a:t>Address</a:t>
            </a:r>
          </a:p>
        </p:txBody>
      </p:sp>
      <p:sp>
        <p:nvSpPr>
          <p:cNvPr id="52240" name="Line 16">
            <a:extLst>
              <a:ext uri="{FF2B5EF4-FFF2-40B4-BE49-F238E27FC236}">
                <a16:creationId xmlns:a16="http://schemas.microsoft.com/office/drawing/2014/main" id="{DBDD5D1F-DB54-4520-B06B-4D74557388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657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41" name="Rectangle 17">
            <a:extLst>
              <a:ext uri="{FF2B5EF4-FFF2-40B4-BE49-F238E27FC236}">
                <a16:creationId xmlns:a16="http://schemas.microsoft.com/office/drawing/2014/main" id="{C4A6FBC4-F953-4E18-AE79-E646D3610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7288" y="4114800"/>
            <a:ext cx="1452562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0"/>
              <a:t>0</a:t>
            </a:r>
          </a:p>
        </p:txBody>
      </p:sp>
      <p:sp>
        <p:nvSpPr>
          <p:cNvPr id="52242" name="Rectangle 18">
            <a:extLst>
              <a:ext uri="{FF2B5EF4-FFF2-40B4-BE49-F238E27FC236}">
                <a16:creationId xmlns:a16="http://schemas.microsoft.com/office/drawing/2014/main" id="{228BE827-979A-474D-B796-12F37A67E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726" y="4114800"/>
            <a:ext cx="1452563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0"/>
              <a:t>0</a:t>
            </a:r>
          </a:p>
        </p:txBody>
      </p:sp>
      <p:sp>
        <p:nvSpPr>
          <p:cNvPr id="52243" name="Rectangle 19">
            <a:extLst>
              <a:ext uri="{FF2B5EF4-FFF2-40B4-BE49-F238E27FC236}">
                <a16:creationId xmlns:a16="http://schemas.microsoft.com/office/drawing/2014/main" id="{7DEEAC2D-5CB4-4A41-9DB5-677E7119A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63" y="4114800"/>
            <a:ext cx="1452562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0"/>
              <a:t>0</a:t>
            </a:r>
          </a:p>
        </p:txBody>
      </p:sp>
      <p:sp>
        <p:nvSpPr>
          <p:cNvPr id="52244" name="Rectangle 20">
            <a:extLst>
              <a:ext uri="{FF2B5EF4-FFF2-40B4-BE49-F238E27FC236}">
                <a16:creationId xmlns:a16="http://schemas.microsoft.com/office/drawing/2014/main" id="{7DC93200-44C0-4C6D-918F-E4EC2B6B5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1" y="4114800"/>
            <a:ext cx="1452563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0"/>
              <a:t>0</a:t>
            </a:r>
          </a:p>
        </p:txBody>
      </p:sp>
      <p:sp>
        <p:nvSpPr>
          <p:cNvPr id="52245" name="Rectangle 21">
            <a:extLst>
              <a:ext uri="{FF2B5EF4-FFF2-40B4-BE49-F238E27FC236}">
                <a16:creationId xmlns:a16="http://schemas.microsoft.com/office/drawing/2014/main" id="{8930D3E3-CDCC-41B0-91BC-A935ED2DF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7288" y="4572000"/>
            <a:ext cx="1452562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0"/>
              <a:t>0</a:t>
            </a:r>
          </a:p>
        </p:txBody>
      </p:sp>
      <p:sp>
        <p:nvSpPr>
          <p:cNvPr id="52246" name="Rectangle 22">
            <a:extLst>
              <a:ext uri="{FF2B5EF4-FFF2-40B4-BE49-F238E27FC236}">
                <a16:creationId xmlns:a16="http://schemas.microsoft.com/office/drawing/2014/main" id="{70585D96-7A81-47D5-B4DA-8A332DA64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726" y="4572000"/>
            <a:ext cx="1452563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0"/>
              <a:t>0</a:t>
            </a:r>
          </a:p>
        </p:txBody>
      </p:sp>
      <p:sp>
        <p:nvSpPr>
          <p:cNvPr id="52247" name="Rectangle 23">
            <a:extLst>
              <a:ext uri="{FF2B5EF4-FFF2-40B4-BE49-F238E27FC236}">
                <a16:creationId xmlns:a16="http://schemas.microsoft.com/office/drawing/2014/main" id="{6A6FC9AC-728A-4E57-8B1C-556ACE5A7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63" y="4572000"/>
            <a:ext cx="1452562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rgbClr val="CA0C48"/>
                </a:solidFill>
              </a:rPr>
              <a:t>95</a:t>
            </a:r>
          </a:p>
        </p:txBody>
      </p:sp>
      <p:sp>
        <p:nvSpPr>
          <p:cNvPr id="52248" name="Rectangle 24">
            <a:extLst>
              <a:ext uri="{FF2B5EF4-FFF2-40B4-BE49-F238E27FC236}">
                <a16:creationId xmlns:a16="http://schemas.microsoft.com/office/drawing/2014/main" id="{7D1C79E4-E760-4B27-AD45-9A5F9A3D8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1" y="4572000"/>
            <a:ext cx="1452563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0"/>
              <a:t>0</a:t>
            </a:r>
          </a:p>
        </p:txBody>
      </p:sp>
      <p:sp>
        <p:nvSpPr>
          <p:cNvPr id="52249" name="Text Box 25">
            <a:extLst>
              <a:ext uri="{FF2B5EF4-FFF2-40B4-BE49-F238E27FC236}">
                <a16:creationId xmlns:a16="http://schemas.microsoft.com/office/drawing/2014/main" id="{9105ABA7-6036-4C8F-89FB-93CFEFA7D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436814"/>
            <a:ext cx="243363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The </a:t>
            </a:r>
            <a:r>
              <a:rPr lang="en-US" altLang="en-US" sz="1800" b="0">
                <a:latin typeface="Courier New" panose="02070309020205020404" pitchFamily="49" charset="0"/>
              </a:rPr>
              <a:t>scores </a:t>
            </a:r>
            <a:r>
              <a:rPr lang="en-US" altLang="en-US" sz="1800" b="0"/>
              <a:t>variable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holds the address of 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2D array of </a:t>
            </a:r>
            <a:r>
              <a:rPr lang="en-US" altLang="en-US" sz="1800" b="0">
                <a:latin typeface="Courier New" panose="02070309020205020404" pitchFamily="49" charset="0"/>
              </a:rPr>
              <a:t>double</a:t>
            </a:r>
            <a:r>
              <a:rPr lang="en-US" altLang="en-US" sz="1800" b="0"/>
              <a:t>s.</a:t>
            </a:r>
            <a:endParaRPr lang="en-US" altLang="en-US" sz="18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38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358FA571-61B1-490F-AF13-9395B10776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97280" y="254524"/>
            <a:ext cx="10969029" cy="860667"/>
          </a:xfrm>
        </p:spPr>
        <p:txBody>
          <a:bodyPr/>
          <a:lstStyle/>
          <a:p>
            <a:pPr eaLnBrk="1" hangingPunct="1"/>
            <a:r>
              <a:rPr lang="en-US" altLang="en-US" dirty="0"/>
              <a:t>Accessing Two-Dimensional Array Elements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5A97BF8C-B1A7-493B-B2F1-7BDDEE620D1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 print out the </a:t>
            </a:r>
            <a:r>
              <a:rPr lang="en-US" altLang="en-US" dirty="0">
                <a:latin typeface="Courier New" panose="02070309020205020404" pitchFamily="49" charset="0"/>
              </a:rPr>
              <a:t>scores</a:t>
            </a:r>
            <a:r>
              <a:rPr lang="en-US" altLang="en-US" dirty="0"/>
              <a:t> array: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for (int row = 0; row &lt; 3; row++)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for (int col = 0; col &lt; 4; col++)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{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System.out.println(scores[row][col]);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}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6776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5299776B-92A5-4575-9167-5D073A8AC42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82880"/>
            <a:ext cx="10058400" cy="864524"/>
          </a:xfrm>
        </p:spPr>
        <p:txBody>
          <a:bodyPr/>
          <a:lstStyle/>
          <a:p>
            <a:pPr eaLnBrk="1" hangingPunct="1"/>
            <a:r>
              <a:rPr lang="en-US" altLang="en-US" dirty="0"/>
              <a:t>More Than Two Dimensions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8E0A53DA-D434-4DBA-9384-E47B428AADF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284317"/>
            <a:ext cx="9209088" cy="2065338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Java does not limit the number of dimensions that an array may be.</a:t>
            </a:r>
          </a:p>
          <a:p>
            <a:pPr eaLnBrk="1" hangingPunct="1"/>
            <a:r>
              <a:rPr lang="en-US" altLang="en-US" sz="2400" dirty="0"/>
              <a:t>More than three dimensions is hard to visualize, but can be useful in some programming problems.</a:t>
            </a:r>
          </a:p>
        </p:txBody>
      </p:sp>
      <p:pic>
        <p:nvPicPr>
          <p:cNvPr id="64516" name="Picture 4" descr="threeDarray">
            <a:extLst>
              <a:ext uri="{FF2B5EF4-FFF2-40B4-BE49-F238E27FC236}">
                <a16:creationId xmlns:a16="http://schemas.microsoft.com/office/drawing/2014/main" id="{A864DC4D-6E7F-4FDA-8925-57731B131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289" y="3273426"/>
            <a:ext cx="6321425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364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1BDC0A-1619-4056-87FA-C07F2E961449}"/>
              </a:ext>
            </a:extLst>
          </p:cNvPr>
          <p:cNvSpPr txBox="1"/>
          <p:nvPr/>
        </p:nvSpPr>
        <p:spPr>
          <a:xfrm>
            <a:off x="3676454" y="1310326"/>
            <a:ext cx="4873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End of Lecture</a:t>
            </a:r>
          </a:p>
        </p:txBody>
      </p:sp>
    </p:spTree>
    <p:extLst>
      <p:ext uri="{BB962C8B-B14F-4D97-AF65-F5344CB8AC3E}">
        <p14:creationId xmlns:p14="http://schemas.microsoft.com/office/powerpoint/2010/main" val="99662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7C9C656-FDFF-4666-8B40-76866C2D35B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70013" y="-50581"/>
            <a:ext cx="10058400" cy="1450757"/>
          </a:xfrm>
        </p:spPr>
        <p:txBody>
          <a:bodyPr/>
          <a:lstStyle/>
          <a:p>
            <a:pPr eaLnBrk="1" hangingPunct="1"/>
            <a:r>
              <a:rPr lang="en-US" altLang="en-US" dirty="0"/>
              <a:t>Creating Arrays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6A98A3A-98CB-42C7-9A3C-A0354A713C9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90520" y="1571626"/>
            <a:ext cx="8229600" cy="31242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400" dirty="0"/>
              <a:t>An array is an object so it needs an object reference.</a:t>
            </a:r>
          </a:p>
          <a:p>
            <a:pPr eaLnBrk="1" hangingPunct="1">
              <a:buFontTx/>
              <a:buBlip>
                <a:blip r:embed="rId2"/>
              </a:buBlip>
            </a:pPr>
            <a:endParaRPr lang="en-US" altLang="en-US" sz="800" dirty="0"/>
          </a:p>
          <a:p>
            <a:pPr lvl="1"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// Declare a reference to an array that will hold integers. </a:t>
            </a:r>
          </a:p>
          <a:p>
            <a:pPr lvl="1"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int[] numbers; </a:t>
            </a:r>
          </a:p>
          <a:p>
            <a:pPr lvl="1" eaLnBrk="1" hangingPunct="1"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 dirty="0"/>
              <a:t>The next step creates the array and assigns its address to the </a:t>
            </a:r>
            <a:r>
              <a:rPr lang="en-US" altLang="en-US" sz="2400" dirty="0">
                <a:latin typeface="Courier New" panose="02070309020205020404" pitchFamily="49" charset="0"/>
              </a:rPr>
              <a:t>numbers</a:t>
            </a:r>
            <a:r>
              <a:rPr lang="en-US" altLang="en-US" sz="2400" dirty="0"/>
              <a:t> variable</a:t>
            </a:r>
          </a:p>
          <a:p>
            <a:pPr eaLnBrk="1" hangingPunct="1">
              <a:buFontTx/>
              <a:buBlip>
                <a:blip r:embed="rId2"/>
              </a:buBlip>
            </a:pPr>
            <a:endParaRPr lang="en-US" altLang="en-US" sz="800" dirty="0"/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// Create a new array that will hold 6 integers.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numbers = new int[6];</a:t>
            </a:r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55F0E7AC-B8A5-49DD-B512-372820BEC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9038" y="5394326"/>
            <a:ext cx="43243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solidFill>
                  <a:srgbClr val="CA0C48"/>
                </a:solidFill>
                <a:latin typeface="Times New Roman" panose="02020603050405020304" pitchFamily="18" charset="0"/>
              </a:rPr>
              <a:t>Array element values are initialized to 0.</a:t>
            </a:r>
            <a:br>
              <a:rPr lang="en-US" altLang="en-US" sz="2000" b="0" dirty="0">
                <a:solidFill>
                  <a:srgbClr val="CA0C48"/>
                </a:solidFill>
                <a:latin typeface="Times New Roman" panose="02020603050405020304" pitchFamily="18" charset="0"/>
              </a:rPr>
            </a:br>
            <a:r>
              <a:rPr lang="en-US" altLang="en-US" sz="2000" b="0" dirty="0">
                <a:solidFill>
                  <a:srgbClr val="CA0C48"/>
                </a:solidFill>
                <a:latin typeface="Times New Roman" panose="02020603050405020304" pitchFamily="18" charset="0"/>
              </a:rPr>
              <a:t>Array indexes always start at 0.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14F7C8DF-2D83-4841-A4C2-D184F982C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1" y="4708525"/>
            <a:ext cx="1031875" cy="3492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id="{1151CA04-00DF-4EE9-BD14-B429CADE5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0200" y="5057776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CA0C48"/>
                </a:solidFill>
                <a:latin typeface="Times New Roman" panose="02020603050405020304" pitchFamily="18" charset="0"/>
              </a:rPr>
              <a:t>index 0</a:t>
            </a:r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DF6EF119-F0B6-41EC-8FBB-8FA00AB06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582" y="4702176"/>
            <a:ext cx="1031875" cy="3492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200" name="Text Box 8">
            <a:extLst>
              <a:ext uri="{FF2B5EF4-FFF2-40B4-BE49-F238E27FC236}">
                <a16:creationId xmlns:a16="http://schemas.microsoft.com/office/drawing/2014/main" id="{69FE7FF6-DFC5-4BAA-BE85-D94664392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075" y="5057776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CA0C48"/>
                </a:solidFill>
                <a:latin typeface="Times New Roman" panose="02020603050405020304" pitchFamily="18" charset="0"/>
              </a:rPr>
              <a:t>index 1</a:t>
            </a:r>
          </a:p>
        </p:txBody>
      </p:sp>
      <p:sp>
        <p:nvSpPr>
          <p:cNvPr id="7177" name="Rectangle 9">
            <a:extLst>
              <a:ext uri="{FF2B5EF4-FFF2-40B4-BE49-F238E27FC236}">
                <a16:creationId xmlns:a16="http://schemas.microsoft.com/office/drawing/2014/main" id="{B2B38A14-D9DF-45A3-B3EA-39378A706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4101" y="4708525"/>
            <a:ext cx="1031875" cy="3492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202" name="Text Box 10">
            <a:extLst>
              <a:ext uri="{FF2B5EF4-FFF2-40B4-BE49-F238E27FC236}">
                <a16:creationId xmlns:a16="http://schemas.microsoft.com/office/drawing/2014/main" id="{C9AAD710-7D2E-483B-A88A-630E3BE5A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3950" y="5057776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CA0C48"/>
                </a:solidFill>
                <a:latin typeface="Times New Roman" panose="02020603050405020304" pitchFamily="18" charset="0"/>
              </a:rPr>
              <a:t>index 2</a:t>
            </a:r>
          </a:p>
        </p:txBody>
      </p:sp>
      <p:sp>
        <p:nvSpPr>
          <p:cNvPr id="7179" name="Rectangle 11">
            <a:extLst>
              <a:ext uri="{FF2B5EF4-FFF2-40B4-BE49-F238E27FC236}">
                <a16:creationId xmlns:a16="http://schemas.microsoft.com/office/drawing/2014/main" id="{2A39B081-D175-40F6-BC67-75A68C759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976" y="4708525"/>
            <a:ext cx="1031875" cy="3492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204" name="Text Box 12">
            <a:extLst>
              <a:ext uri="{FF2B5EF4-FFF2-40B4-BE49-F238E27FC236}">
                <a16:creationId xmlns:a16="http://schemas.microsoft.com/office/drawing/2014/main" id="{F09CB4D0-3294-43EA-9598-945D4740A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7413" y="5057776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CA0C48"/>
                </a:solidFill>
                <a:latin typeface="Times New Roman" panose="02020603050405020304" pitchFamily="18" charset="0"/>
              </a:rPr>
              <a:t>index 3</a:t>
            </a:r>
          </a:p>
        </p:txBody>
      </p:sp>
      <p:sp>
        <p:nvSpPr>
          <p:cNvPr id="7181" name="Rectangle 13">
            <a:extLst>
              <a:ext uri="{FF2B5EF4-FFF2-40B4-BE49-F238E27FC236}">
                <a16:creationId xmlns:a16="http://schemas.microsoft.com/office/drawing/2014/main" id="{B5848CF4-ABDB-4EAD-84F9-520D686C0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851" y="4708525"/>
            <a:ext cx="1031875" cy="3492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206" name="Text Box 14">
            <a:extLst>
              <a:ext uri="{FF2B5EF4-FFF2-40B4-BE49-F238E27FC236}">
                <a16:creationId xmlns:a16="http://schemas.microsoft.com/office/drawing/2014/main" id="{8DDA6882-B9EB-46B6-B0CA-03D4ABD85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9288" y="5057776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CA0C48"/>
                </a:solidFill>
                <a:latin typeface="Times New Roman" panose="02020603050405020304" pitchFamily="18" charset="0"/>
              </a:rPr>
              <a:t>index 4</a:t>
            </a:r>
          </a:p>
        </p:txBody>
      </p:sp>
      <p:sp>
        <p:nvSpPr>
          <p:cNvPr id="7183" name="Rectangle 15">
            <a:extLst>
              <a:ext uri="{FF2B5EF4-FFF2-40B4-BE49-F238E27FC236}">
                <a16:creationId xmlns:a16="http://schemas.microsoft.com/office/drawing/2014/main" id="{01A5063F-D1D8-4235-A2D5-F87325E1D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9726" y="4708525"/>
            <a:ext cx="1031875" cy="3492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208" name="Text Box 16">
            <a:extLst>
              <a:ext uri="{FF2B5EF4-FFF2-40B4-BE49-F238E27FC236}">
                <a16:creationId xmlns:a16="http://schemas.microsoft.com/office/drawing/2014/main" id="{5DA5FCF4-9106-4BF0-8C0C-B6671A23D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1163" y="5057776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CA0C48"/>
                </a:solidFill>
                <a:latin typeface="Times New Roman" panose="02020603050405020304" pitchFamily="18" charset="0"/>
              </a:rPr>
              <a:t>index 5</a:t>
            </a:r>
          </a:p>
        </p:txBody>
      </p:sp>
    </p:spTree>
    <p:extLst>
      <p:ext uri="{BB962C8B-B14F-4D97-AF65-F5344CB8AC3E}">
        <p14:creationId xmlns:p14="http://schemas.microsoft.com/office/powerpoint/2010/main" val="848219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5EE840F-FE12-4730-94F2-2FB264CF488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Arrays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F2AE739-4057-4750-902B-66E018A503E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It is possible to declare an array reference and create it in the same statement.</a:t>
            </a:r>
          </a:p>
          <a:p>
            <a:pPr eaLnBrk="1" hangingPunct="1">
              <a:buFontTx/>
              <a:buBlip>
                <a:blip r:embed="rId2"/>
              </a:buBlip>
            </a:pPr>
            <a:endParaRPr lang="en-US" altLang="en-US" sz="800"/>
          </a:p>
          <a:p>
            <a:pPr lvl="1"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int[] numbers = new int[6];</a:t>
            </a:r>
          </a:p>
          <a:p>
            <a:pPr lvl="1" eaLnBrk="1" hangingPunct="1">
              <a:buFontTx/>
              <a:buNone/>
            </a:pPr>
            <a:endParaRPr lang="en-US" altLang="en-US" sz="8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/>
              <a:t>Arrays may be of any type.</a:t>
            </a:r>
          </a:p>
          <a:p>
            <a:pPr eaLnBrk="1" hangingPunct="1">
              <a:buFontTx/>
              <a:buBlip>
                <a:blip r:embed="rId2"/>
              </a:buBlip>
            </a:pPr>
            <a:endParaRPr lang="en-US" altLang="en-US" sz="800"/>
          </a:p>
          <a:p>
            <a:pPr lvl="1"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float[] temperatures = new float[100];</a:t>
            </a:r>
          </a:p>
          <a:p>
            <a:pPr lvl="1"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char[] letters = new char[41];</a:t>
            </a:r>
          </a:p>
          <a:p>
            <a:pPr lvl="1"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long[] units = new long[50];</a:t>
            </a:r>
          </a:p>
          <a:p>
            <a:pPr lvl="1"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double[] sizes = new double[1200];</a:t>
            </a:r>
          </a:p>
        </p:txBody>
      </p:sp>
    </p:spTree>
    <p:extLst>
      <p:ext uri="{BB962C8B-B14F-4D97-AF65-F5344CB8AC3E}">
        <p14:creationId xmlns:p14="http://schemas.microsoft.com/office/powerpoint/2010/main" val="56051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1DCE3BA-0B65-44E8-A09D-A2B005E52BC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Arrays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27017EB-1179-41DC-B9D0-674304DEAED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array size must be a non-negative number.</a:t>
            </a:r>
          </a:p>
          <a:p>
            <a:pPr eaLnBrk="1" hangingPunct="1"/>
            <a:r>
              <a:rPr lang="en-US" altLang="en-US"/>
              <a:t>It may be a literal value, a constant, or variable.</a:t>
            </a:r>
          </a:p>
          <a:p>
            <a:pPr eaLnBrk="1" hangingPunct="1">
              <a:buFontTx/>
              <a:buBlip>
                <a:blip r:embed="rId2"/>
              </a:buBlip>
            </a:pPr>
            <a:endParaRPr lang="en-US" altLang="en-US" sz="800"/>
          </a:p>
          <a:p>
            <a:pPr lvl="1"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final int </a:t>
            </a:r>
            <a:r>
              <a:rPr lang="en-US" altLang="en-US" sz="2400" b="1">
                <a:solidFill>
                  <a:srgbClr val="CA0C48"/>
                </a:solidFill>
                <a:latin typeface="Courier New" panose="02070309020205020404" pitchFamily="49" charset="0"/>
              </a:rPr>
              <a:t>ARRAY_SIZE = 6</a:t>
            </a:r>
            <a:r>
              <a:rPr lang="en-US" altLang="en-US" sz="2400" b="1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int[] numbers = new int[</a:t>
            </a:r>
            <a:r>
              <a:rPr lang="en-US" altLang="en-US" sz="2400" b="1">
                <a:solidFill>
                  <a:srgbClr val="CA0C48"/>
                </a:solidFill>
                <a:latin typeface="Courier New" panose="02070309020205020404" pitchFamily="49" charset="0"/>
              </a:rPr>
              <a:t>ARRAY_SIZE</a:t>
            </a:r>
            <a:r>
              <a:rPr lang="en-US" altLang="en-US" sz="2400" b="1">
                <a:latin typeface="Courier New" panose="02070309020205020404" pitchFamily="49" charset="0"/>
              </a:rPr>
              <a:t>];</a:t>
            </a:r>
          </a:p>
          <a:p>
            <a:pPr lvl="1" eaLnBrk="1" hangingPunct="1">
              <a:buFontTx/>
              <a:buNone/>
            </a:pPr>
            <a:endParaRPr lang="en-US" altLang="en-US" sz="8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/>
              <a:t>Once created, an array size is fixed and cannot be changed.</a:t>
            </a:r>
          </a:p>
        </p:txBody>
      </p:sp>
    </p:spTree>
    <p:extLst>
      <p:ext uri="{BB962C8B-B14F-4D97-AF65-F5344CB8AC3E}">
        <p14:creationId xmlns:p14="http://schemas.microsoft.com/office/powerpoint/2010/main" val="247145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72B35C9-5475-46AC-9FC2-2DD8AC58044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1524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Accessing the Elements of an Array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2E8CC34-1D8A-4ECE-AC0A-3ACF856FB69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2927350"/>
            <a:ext cx="8294688" cy="3244850"/>
          </a:xfrm>
        </p:spPr>
        <p:txBody>
          <a:bodyPr/>
          <a:lstStyle/>
          <a:p>
            <a:pPr eaLnBrk="1" hangingPunct="1"/>
            <a:r>
              <a:rPr lang="en-US" altLang="en-US"/>
              <a:t>An array is accessed by:</a:t>
            </a:r>
          </a:p>
          <a:p>
            <a:pPr lvl="1" eaLnBrk="1" hangingPunct="1"/>
            <a:r>
              <a:rPr lang="en-US" altLang="en-US"/>
              <a:t>the reference name</a:t>
            </a:r>
          </a:p>
          <a:p>
            <a:pPr lvl="1" eaLnBrk="1" hangingPunct="1"/>
            <a:r>
              <a:rPr lang="en-US" altLang="en-US"/>
              <a:t>a subscript that identifies which element in the array to access.</a:t>
            </a:r>
          </a:p>
          <a:p>
            <a:pPr lvl="1" eaLnBrk="1" hangingPunct="1">
              <a:buFont typeface="Arial" panose="020B0604020202020204" pitchFamily="34" charset="0"/>
              <a:buBlip>
                <a:blip r:embed="rId2"/>
              </a:buBlip>
            </a:pPr>
            <a:endParaRPr lang="en-US" altLang="en-US"/>
          </a:p>
          <a:p>
            <a:pPr lvl="1"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</a:t>
            </a:r>
            <a:endParaRPr lang="en-US" altLang="en-US" b="1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pPr eaLnBrk="1" hangingPunct="1"/>
            <a:endParaRPr lang="en-US" altLang="en-US"/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0E79D635-27D0-4BDB-892F-9609F373D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9361" y="5153025"/>
            <a:ext cx="8494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CA0C48"/>
                </a:solidFill>
                <a:latin typeface="Courier New" panose="02070309020205020404" pitchFamily="49" charset="0"/>
              </a:rPr>
              <a:t>numbers[0] = 20; // pronounced "numbers sub (of) zero"</a:t>
            </a:r>
          </a:p>
        </p:txBody>
      </p:sp>
      <p:grpSp>
        <p:nvGrpSpPr>
          <p:cNvPr id="11269" name="Group 5">
            <a:extLst>
              <a:ext uri="{FF2B5EF4-FFF2-40B4-BE49-F238E27FC236}">
                <a16:creationId xmlns:a16="http://schemas.microsoft.com/office/drawing/2014/main" id="{C183B43C-4D98-4A00-946F-9CB27493A98F}"/>
              </a:ext>
            </a:extLst>
          </p:cNvPr>
          <p:cNvGrpSpPr>
            <a:grpSpLocks/>
          </p:cNvGrpSpPr>
          <p:nvPr/>
        </p:nvGrpSpPr>
        <p:grpSpPr bwMode="auto">
          <a:xfrm>
            <a:off x="2667001" y="1676400"/>
            <a:ext cx="6862763" cy="719138"/>
            <a:chOff x="720" y="1056"/>
            <a:chExt cx="4323" cy="453"/>
          </a:xfrm>
        </p:grpSpPr>
        <p:sp>
          <p:nvSpPr>
            <p:cNvPr id="10246" name="Rectangle 6">
              <a:extLst>
                <a:ext uri="{FF2B5EF4-FFF2-40B4-BE49-F238E27FC236}">
                  <a16:creationId xmlns:a16="http://schemas.microsoft.com/office/drawing/2014/main" id="{732BA8BC-42CF-489C-B1BB-0CB1A43BD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056"/>
              <a:ext cx="723" cy="22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1271" name="Text Box 7">
              <a:extLst>
                <a:ext uri="{FF2B5EF4-FFF2-40B4-BE49-F238E27FC236}">
                  <a16:creationId xmlns:a16="http://schemas.microsoft.com/office/drawing/2014/main" id="{1C4B0E05-2034-4491-ACC2-334C99A0A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296"/>
              <a:ext cx="72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CA0C48"/>
                  </a:solidFill>
                  <a:latin typeface="Times New Roman" panose="02020603050405020304" pitchFamily="18" charset="0"/>
                </a:rPr>
                <a:t>numbers[0]</a:t>
              </a:r>
            </a:p>
          </p:txBody>
        </p:sp>
        <p:sp>
          <p:nvSpPr>
            <p:cNvPr id="10248" name="Rectangle 8">
              <a:extLst>
                <a:ext uri="{FF2B5EF4-FFF2-40B4-BE49-F238E27FC236}">
                  <a16:creationId xmlns:a16="http://schemas.microsoft.com/office/drawing/2014/main" id="{84607AB2-61F7-412D-B583-864EFB0D7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056"/>
              <a:ext cx="723" cy="22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273" name="Text Box 9">
              <a:extLst>
                <a:ext uri="{FF2B5EF4-FFF2-40B4-BE49-F238E27FC236}">
                  <a16:creationId xmlns:a16="http://schemas.microsoft.com/office/drawing/2014/main" id="{DF8E12F8-77AC-4CBE-9C58-8DA032B99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296"/>
              <a:ext cx="7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latin typeface="Times New Roman" panose="02020603050405020304" pitchFamily="18" charset="0"/>
                </a:rPr>
                <a:t>numbers[1]</a:t>
              </a:r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8294DFE2-384D-4270-969A-A504D593B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056"/>
              <a:ext cx="723" cy="22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275" name="Text Box 11">
              <a:extLst>
                <a:ext uri="{FF2B5EF4-FFF2-40B4-BE49-F238E27FC236}">
                  <a16:creationId xmlns:a16="http://schemas.microsoft.com/office/drawing/2014/main" id="{89AE8713-01DD-4FCB-9D7A-360B4E0DE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296"/>
              <a:ext cx="7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latin typeface="Times New Roman" panose="02020603050405020304" pitchFamily="18" charset="0"/>
                </a:rPr>
                <a:t>numbers[2]</a:t>
              </a:r>
            </a:p>
          </p:txBody>
        </p:sp>
        <p:sp>
          <p:nvSpPr>
            <p:cNvPr id="10252" name="Rectangle 12">
              <a:extLst>
                <a:ext uri="{FF2B5EF4-FFF2-40B4-BE49-F238E27FC236}">
                  <a16:creationId xmlns:a16="http://schemas.microsoft.com/office/drawing/2014/main" id="{0261F6EC-A25A-4806-A04B-AE1D4C5EC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056"/>
              <a:ext cx="723" cy="22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277" name="Text Box 13">
              <a:extLst>
                <a:ext uri="{FF2B5EF4-FFF2-40B4-BE49-F238E27FC236}">
                  <a16:creationId xmlns:a16="http://schemas.microsoft.com/office/drawing/2014/main" id="{68D52288-E2F3-4261-A6C3-57E2CA8C57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296"/>
              <a:ext cx="7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latin typeface="Times New Roman" panose="02020603050405020304" pitchFamily="18" charset="0"/>
                </a:rPr>
                <a:t>numbers[3]</a:t>
              </a:r>
            </a:p>
          </p:txBody>
        </p:sp>
        <p:sp>
          <p:nvSpPr>
            <p:cNvPr id="10254" name="Rectangle 14">
              <a:extLst>
                <a:ext uri="{FF2B5EF4-FFF2-40B4-BE49-F238E27FC236}">
                  <a16:creationId xmlns:a16="http://schemas.microsoft.com/office/drawing/2014/main" id="{C19BECEE-231F-480E-8FBF-5E00289DA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056"/>
              <a:ext cx="723" cy="22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279" name="Text Box 15">
              <a:extLst>
                <a:ext uri="{FF2B5EF4-FFF2-40B4-BE49-F238E27FC236}">
                  <a16:creationId xmlns:a16="http://schemas.microsoft.com/office/drawing/2014/main" id="{A00641D2-DB47-484A-A925-5DB860C2E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296"/>
              <a:ext cx="7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latin typeface="Times New Roman" panose="02020603050405020304" pitchFamily="18" charset="0"/>
                </a:rPr>
                <a:t>numbers[4]</a:t>
              </a:r>
            </a:p>
          </p:txBody>
        </p:sp>
        <p:sp>
          <p:nvSpPr>
            <p:cNvPr id="10256" name="Rectangle 16">
              <a:extLst>
                <a:ext uri="{FF2B5EF4-FFF2-40B4-BE49-F238E27FC236}">
                  <a16:creationId xmlns:a16="http://schemas.microsoft.com/office/drawing/2014/main" id="{86FC41B5-87D2-4B96-812D-8C11BF237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056"/>
              <a:ext cx="723" cy="22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281" name="Text Box 17">
              <a:extLst>
                <a:ext uri="{FF2B5EF4-FFF2-40B4-BE49-F238E27FC236}">
                  <a16:creationId xmlns:a16="http://schemas.microsoft.com/office/drawing/2014/main" id="{5AB26852-1BE1-4FF5-891D-389B9977C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296"/>
              <a:ext cx="7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latin typeface="Times New Roman" panose="02020603050405020304" pitchFamily="18" charset="0"/>
                </a:rPr>
                <a:t>numbers[5]</a:t>
              </a:r>
            </a:p>
          </p:txBody>
        </p:sp>
        <p:sp>
          <p:nvSpPr>
            <p:cNvPr id="11282" name="Text Box 18">
              <a:extLst>
                <a:ext uri="{FF2B5EF4-FFF2-40B4-BE49-F238E27FC236}">
                  <a16:creationId xmlns:a16="http://schemas.microsoft.com/office/drawing/2014/main" id="{48A31643-C6A8-4E5A-A1CD-8F813989C0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056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rgbClr val="CA0C48"/>
                  </a:solidFill>
                  <a:latin typeface="Times New Roman" panose="02020603050405020304" pitchFamily="18" charset="0"/>
                </a:rPr>
                <a:t>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8236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54DE360-3395-4501-BF06-D3601239688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25864" y="152400"/>
            <a:ext cx="9713536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Inputting and Outputting Array Elements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DF99610-2554-431A-9C30-A82D28A9A15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Array elements can be treated as </a:t>
            </a:r>
            <a:r>
              <a:rPr lang="en-US" altLang="en-US" sz="2800" dirty="0">
                <a:solidFill>
                  <a:schemeClr val="accent1">
                    <a:lumMod val="75000"/>
                  </a:schemeClr>
                </a:solidFill>
              </a:rPr>
              <a:t>any other variable</a:t>
            </a:r>
            <a:r>
              <a:rPr lang="en-US" altLang="en-US" sz="2800" dirty="0"/>
              <a:t>.</a:t>
            </a:r>
          </a:p>
          <a:p>
            <a:pPr eaLnBrk="1" hangingPunct="1"/>
            <a:endParaRPr lang="en-US" altLang="en-US" sz="800" dirty="0"/>
          </a:p>
          <a:p>
            <a:pPr eaLnBrk="1" hangingPunct="1"/>
            <a:r>
              <a:rPr lang="en-US" altLang="en-US" sz="2800" dirty="0"/>
              <a:t>They are simply accessed by the same name and a subscript.</a:t>
            </a:r>
          </a:p>
          <a:p>
            <a:pPr lvl="1" eaLnBrk="1" hangingPunct="1"/>
            <a:endParaRPr lang="en-US" altLang="en-US" sz="800" dirty="0"/>
          </a:p>
          <a:p>
            <a:pPr eaLnBrk="1" hangingPunct="1"/>
            <a:r>
              <a:rPr lang="en-US" altLang="en-US" sz="2800" dirty="0"/>
              <a:t>Array subscripts can be accessed using variables (such as for loop counters).</a:t>
            </a:r>
          </a:p>
        </p:txBody>
      </p:sp>
    </p:spTree>
    <p:extLst>
      <p:ext uri="{BB962C8B-B14F-4D97-AF65-F5344CB8AC3E}">
        <p14:creationId xmlns:p14="http://schemas.microsoft.com/office/powerpoint/2010/main" val="1524034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E6976D0-D3AF-474A-B8F3-2E8C5DDF388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Bounds Checking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20D49486-77EA-447D-910E-2D2100C261B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Array indexes always start at zero and continue to (</a:t>
            </a:r>
            <a:r>
              <a:rPr lang="en-US" altLang="en-US" sz="2400" i="1" dirty="0"/>
              <a:t>array length - 1</a:t>
            </a:r>
            <a:r>
              <a:rPr lang="en-US" altLang="en-US" sz="2400" dirty="0"/>
              <a:t>).</a:t>
            </a:r>
          </a:p>
          <a:p>
            <a:pPr eaLnBrk="1" hangingPunct="1">
              <a:lnSpc>
                <a:spcPct val="90000"/>
              </a:lnSpc>
              <a:buFontTx/>
              <a:buBlip>
                <a:blip r:embed="rId2"/>
              </a:buBlip>
            </a:pPr>
            <a:endParaRPr lang="en-US" altLang="en-US" sz="8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int values = new int[10];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This array would have indexes 0 through 9.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In </a:t>
            </a:r>
            <a:r>
              <a:rPr lang="en-US" altLang="en-US" sz="2400" dirty="0">
                <a:latin typeface="Courier New" panose="02070309020205020404" pitchFamily="49" charset="0"/>
              </a:rPr>
              <a:t>for</a:t>
            </a:r>
            <a:r>
              <a:rPr lang="en-US" altLang="en-US" sz="2400" dirty="0"/>
              <a:t> loops, it is typical to use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i="1" dirty="0"/>
              <a:t>,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en-US" sz="2400" i="1" dirty="0"/>
              <a:t>, </a:t>
            </a:r>
            <a:r>
              <a:rPr lang="en-US" altLang="en-US" sz="2400" dirty="0"/>
              <a:t>and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2400" dirty="0"/>
              <a:t> as counting variables.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It might help to think of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/>
              <a:t> as representing the word </a:t>
            </a:r>
            <a:r>
              <a:rPr lang="en-US" altLang="en-US" sz="2400" i="1" dirty="0"/>
              <a:t>index</a:t>
            </a:r>
            <a:r>
              <a:rPr lang="en-US" alt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49640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</TotalTime>
  <Words>2220</Words>
  <Application>Microsoft Office PowerPoint</Application>
  <PresentationFormat>Widescreen</PresentationFormat>
  <Paragraphs>400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Minion-Regular</vt:lpstr>
      <vt:lpstr>Times New Roman</vt:lpstr>
      <vt:lpstr>Retrospect</vt:lpstr>
      <vt:lpstr>Arrays</vt:lpstr>
      <vt:lpstr>Topics</vt:lpstr>
      <vt:lpstr>Introduction to Arrays</vt:lpstr>
      <vt:lpstr>Creating Arrays</vt:lpstr>
      <vt:lpstr>Creating Arrays</vt:lpstr>
      <vt:lpstr>Creating Arrays</vt:lpstr>
      <vt:lpstr>Accessing the Elements of an Array</vt:lpstr>
      <vt:lpstr>Inputting and Outputting Array Elements</vt:lpstr>
      <vt:lpstr>Bounds Checking</vt:lpstr>
      <vt:lpstr>Off-by-One Errors</vt:lpstr>
      <vt:lpstr>Array Initialization</vt:lpstr>
      <vt:lpstr>Alternate Array Declaration</vt:lpstr>
      <vt:lpstr>Processing Array Contents</vt:lpstr>
      <vt:lpstr>Processing Array Contents</vt:lpstr>
      <vt:lpstr>Array Length</vt:lpstr>
      <vt:lpstr>The Enhanced for Loop</vt:lpstr>
      <vt:lpstr>Array Size</vt:lpstr>
      <vt:lpstr>Array Size</vt:lpstr>
      <vt:lpstr>Copying Arrays</vt:lpstr>
      <vt:lpstr>Copying Arrays</vt:lpstr>
      <vt:lpstr>Comparing Arrays</vt:lpstr>
      <vt:lpstr>Partially Filled Arrays</vt:lpstr>
      <vt:lpstr>String Arrays</vt:lpstr>
      <vt:lpstr>String Arrays</vt:lpstr>
      <vt:lpstr>Calling String Methods On Array Elements</vt:lpstr>
      <vt:lpstr>The length Field &amp; The length Method</vt:lpstr>
      <vt:lpstr>Two-Dimensional Arrays</vt:lpstr>
      <vt:lpstr>Two-Dimensional Arrays</vt:lpstr>
      <vt:lpstr>Accessing Two-Dimensional Array Elements</vt:lpstr>
      <vt:lpstr>Accessing Two-Dimensional Array Elements</vt:lpstr>
      <vt:lpstr>Accessing Two-Dimensional Array Elements</vt:lpstr>
      <vt:lpstr>More Than Two Dimensions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Debbie Reid</dc:creator>
  <cp:lastModifiedBy>Debbie Reid</cp:lastModifiedBy>
  <cp:revision>6</cp:revision>
  <dcterms:created xsi:type="dcterms:W3CDTF">2024-02-20T16:28:39Z</dcterms:created>
  <dcterms:modified xsi:type="dcterms:W3CDTF">2024-03-14T23:22:13Z</dcterms:modified>
</cp:coreProperties>
</file>