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5" r:id="rId4"/>
    <p:sldId id="307" r:id="rId5"/>
    <p:sldId id="306" r:id="rId6"/>
    <p:sldId id="317" r:id="rId7"/>
    <p:sldId id="316" r:id="rId8"/>
    <p:sldId id="318" r:id="rId9"/>
    <p:sldId id="308" r:id="rId10"/>
    <p:sldId id="309" r:id="rId11"/>
    <p:sldId id="310" r:id="rId12"/>
    <p:sldId id="312" r:id="rId13"/>
    <p:sldId id="313" r:id="rId14"/>
    <p:sldId id="319" r:id="rId15"/>
    <p:sldId id="320" r:id="rId16"/>
    <p:sldId id="314" r:id="rId17"/>
    <p:sldId id="321" r:id="rId18"/>
    <p:sldId id="265" r:id="rId19"/>
    <p:sldId id="266" r:id="rId20"/>
    <p:sldId id="322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ACB658-B332-42AF-86AA-2C3B3C88839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E490A-DCB8-4FDC-AFDC-76F5AFFED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4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2720-3176-466A-B888-708132C34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User-Defined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1F597-0EDC-453B-91F3-173C14A00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335435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CFB0CFF-17B2-4DD8-BC29-519DF7BA6D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Accessors and Mutators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85E8121-E9D7-41D3-B75B-F796F1552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Because of the concept of data hiding, fields in a class are private.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The methods that retrieve the data of fields are called </a:t>
            </a:r>
            <a:r>
              <a:rPr lang="en-US" altLang="en-US" sz="2800" i="1" dirty="0"/>
              <a:t>accessors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The methods that modify the data of fields are called </a:t>
            </a:r>
            <a:r>
              <a:rPr lang="en-US" altLang="en-US" sz="2800" i="1" dirty="0"/>
              <a:t>mutators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Each field that the programmer wishes to be viewed by other classes needs an accessor.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Each field that the programmer wishes to be modified by other classes needs a mutator.</a:t>
            </a:r>
          </a:p>
        </p:txBody>
      </p:sp>
    </p:spTree>
    <p:extLst>
      <p:ext uri="{BB962C8B-B14F-4D97-AF65-F5344CB8AC3E}">
        <p14:creationId xmlns:p14="http://schemas.microsoft.com/office/powerpoint/2010/main" val="362775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3FE1B8D-D172-4C94-87F0-61161FA0F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Accessors and Mutators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8C44669-87A4-4C3D-AE1F-6CB46F7AF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233613" algn="l"/>
              </a:tabLst>
            </a:pPr>
            <a:r>
              <a:rPr lang="en-US" altLang="en-US" sz="2800" dirty="0"/>
              <a:t>An example of accessors and mutators are:</a:t>
            </a:r>
          </a:p>
          <a:p>
            <a:pPr>
              <a:tabLst>
                <a:tab pos="2233613" algn="l"/>
              </a:tabLst>
            </a:pPr>
            <a:endParaRPr lang="en-US" altLang="en-US" sz="2800" dirty="0"/>
          </a:p>
          <a:p>
            <a:pPr lvl="1">
              <a:tabLst>
                <a:tab pos="223361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setLength</a:t>
            </a:r>
            <a:r>
              <a:rPr lang="en-US" altLang="en-US" sz="2000" dirty="0"/>
              <a:t>	: Sets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length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void setLength(double </a:t>
            </a:r>
            <a:r>
              <a:rPr lang="en-US" altLang="en-US" sz="1800" dirty="0" err="1">
                <a:solidFill>
                  <a:srgbClr val="CA0C48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setWidth</a:t>
            </a:r>
            <a:r>
              <a:rPr lang="en-US" altLang="en-US" sz="2000" dirty="0"/>
              <a:t>	: Sets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width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void setLength(double w)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2">
              <a:buNone/>
              <a:tabLst>
                <a:tab pos="2233613" algn="l"/>
              </a:tabLst>
            </a:pPr>
            <a:endParaRPr lang="en-US" altLang="en-US" sz="1800" dirty="0">
              <a:solidFill>
                <a:srgbClr val="CA0C48"/>
              </a:solidFill>
            </a:endParaRPr>
          </a:p>
          <a:p>
            <a:pPr lvl="1">
              <a:tabLst>
                <a:tab pos="223361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getLength</a:t>
            </a:r>
            <a:r>
              <a:rPr lang="en-US" altLang="en-US" sz="2000" dirty="0"/>
              <a:t>	: Returns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length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double getLength()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getWidth</a:t>
            </a:r>
            <a:r>
              <a:rPr lang="en-US" altLang="en-US" sz="2000" dirty="0"/>
              <a:t>	: Returns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width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double getWidth()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>
              <a:tabLst>
                <a:tab pos="2233613" algn="l"/>
              </a:tabLst>
            </a:pPr>
            <a:r>
              <a:rPr lang="en-US" altLang="en-US" sz="2800" dirty="0"/>
              <a:t>Other names for these methods are </a:t>
            </a:r>
            <a:r>
              <a:rPr lang="en-US" altLang="en-US" sz="2800" i="1" dirty="0"/>
              <a:t>getters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setters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63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1B54654-8F15-4AC2-8909-7B2A7F7CCA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Stale Data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9375196-2F14-4F06-B501-84D0610E42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Rather than use an </a:t>
            </a:r>
            <a:r>
              <a:rPr lang="en-US" altLang="en-US" sz="2800" dirty="0">
                <a:latin typeface="Courier New" panose="02070309020205020404" pitchFamily="49" charset="0"/>
              </a:rPr>
              <a:t>area</a:t>
            </a:r>
            <a:r>
              <a:rPr lang="en-US" altLang="en-US" sz="2800" dirty="0"/>
              <a:t> variable: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public double getArea()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	return length * width;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800" dirty="0"/>
              <a:t>This dynamically calculates the value of the rectangle’s area when the method is called.</a:t>
            </a:r>
          </a:p>
          <a:p>
            <a:pPr eaLnBrk="1" hangingPunct="1"/>
            <a:r>
              <a:rPr lang="en-US" altLang="en-US" sz="2800" dirty="0"/>
              <a:t>Now, any change to the </a:t>
            </a:r>
            <a:r>
              <a:rPr lang="en-US" altLang="en-US" sz="2800" dirty="0">
                <a:latin typeface="Courier New" panose="02070309020205020404" pitchFamily="49" charset="0"/>
              </a:rPr>
              <a:t>length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width</a:t>
            </a:r>
            <a:r>
              <a:rPr lang="en-US" altLang="en-US" sz="2800" dirty="0"/>
              <a:t> variables will not leave the area stale.</a:t>
            </a:r>
          </a:p>
        </p:txBody>
      </p:sp>
    </p:spTree>
    <p:extLst>
      <p:ext uri="{BB962C8B-B14F-4D97-AF65-F5344CB8AC3E}">
        <p14:creationId xmlns:p14="http://schemas.microsoft.com/office/powerpoint/2010/main" val="379540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196E6C5-3119-46C9-BCFD-4706EB26D6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Arguments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B88A94E-9CB4-49B6-9FD8-63078FAC40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Methods can have multiple parameters.</a:t>
            </a:r>
          </a:p>
          <a:p>
            <a:pPr eaLnBrk="1" hangingPunct="1"/>
            <a:r>
              <a:rPr lang="en-US" altLang="en-US" sz="2800" dirty="0"/>
              <a:t>The format for a multiple parameter method is:</a:t>
            </a:r>
          </a:p>
          <a:p>
            <a:pPr eaLnBrk="1" hangingPunct="1"/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AccessModifier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ParamType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ParamName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ParamType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ParamName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altLang="en-US" sz="16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etc</a:t>
            </a:r>
            <a:r>
              <a:rPr lang="en-US" altLang="en-US" sz="1600" i="1" dirty="0">
                <a:solidFill>
                  <a:srgbClr val="CA0C48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en-US" sz="1600" dirty="0">
                <a:solidFill>
                  <a:srgbClr val="CA0C48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600" dirty="0">
                <a:solidFill>
                  <a:srgbClr val="CA0C48"/>
                </a:solidFill>
                <a:latin typeface="Consolas" panose="020B0609020204030204" pitchFamily="49" charset="0"/>
              </a:rPr>
              <a:t>     statements here</a:t>
            </a:r>
          </a:p>
          <a:p>
            <a:pPr marL="457200" lvl="1" indent="0">
              <a:buNone/>
            </a:pPr>
            <a:r>
              <a:rPr lang="en-US" altLang="en-US" sz="1600" dirty="0">
                <a:solidFill>
                  <a:srgbClr val="CA0C48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2800" dirty="0"/>
              <a:t>Parameters in methods are treated as local variables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239984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2C5F-732E-4D40-95B3-362BF6F2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137C-4809-4B37-8829-9E1BECF9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//calculate the area of a triangle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static void main(String[] args)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double base = 44.44;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double height = 33.33;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System.out.println(“Area = “ +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getArea(base, height</a:t>
            </a:r>
            <a:r>
              <a:rPr lang="en-US" sz="1600" dirty="0">
                <a:latin typeface="Consolas" panose="020B0609020204030204" pitchFamily="49" charset="0"/>
              </a:rPr>
              <a:t>) + “ cm sq.”);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double getArea(double b, double h)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0.5 * b * h;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16AD22-0C41-4A0D-8215-8D972D69B205}"/>
              </a:ext>
            </a:extLst>
          </p:cNvPr>
          <p:cNvCxnSpPr/>
          <p:nvPr/>
        </p:nvCxnSpPr>
        <p:spPr>
          <a:xfrm flipV="1">
            <a:off x="4062953" y="3563332"/>
            <a:ext cx="2033047" cy="499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7EC2BE-307D-4178-BEE1-8BC2F36CBB0C}"/>
              </a:ext>
            </a:extLst>
          </p:cNvPr>
          <p:cNvCxnSpPr>
            <a:cxnSpLocks/>
          </p:cNvCxnSpPr>
          <p:nvPr/>
        </p:nvCxnSpPr>
        <p:spPr>
          <a:xfrm flipV="1">
            <a:off x="5005633" y="3516199"/>
            <a:ext cx="1959204" cy="546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5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BA72-D643-425A-9102-5C45428D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213B-3DC4-423A-BD80-F6EA64F3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void main(String[] args) {</a:t>
            </a:r>
          </a:p>
          <a:p>
            <a:r>
              <a:rPr lang="en-US" dirty="0"/>
              <a:t>      double base;</a:t>
            </a:r>
            <a:br>
              <a:rPr lang="en-US" dirty="0"/>
            </a:br>
            <a:r>
              <a:rPr lang="en-US" dirty="0"/>
              <a:t>      double height;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base, height </a:t>
            </a:r>
            <a:r>
              <a:rPr lang="en-US" dirty="0"/>
              <a:t>= getValues(base, height);		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6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3810A4-033C-497C-B6C8-C17E5029C5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Arguments Passed By Value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AD7D21F-D7FB-4A33-BAC2-D2AEE22C8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Java, all arguments to a method are passed “by value”.</a:t>
            </a:r>
          </a:p>
          <a:p>
            <a:pPr eaLnBrk="1" hangingPunct="1"/>
            <a:r>
              <a:rPr lang="en-US" altLang="en-US"/>
              <a:t>If the argument is a reference to an object, it is the reference that is passed to the method.</a:t>
            </a:r>
          </a:p>
          <a:p>
            <a:pPr eaLnBrk="1" hangingPunct="1"/>
            <a:r>
              <a:rPr lang="en-US" altLang="en-US"/>
              <a:t>If the argument is a primitive, a copy of the value is passed to the method.</a:t>
            </a:r>
          </a:p>
        </p:txBody>
      </p:sp>
    </p:spTree>
    <p:extLst>
      <p:ext uri="{BB962C8B-B14F-4D97-AF65-F5344CB8AC3E}">
        <p14:creationId xmlns:p14="http://schemas.microsoft.com/office/powerpoint/2010/main" val="188064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133B-1E44-4DDC-A2ED-3ACD1E6F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9E0-6CA0-414D-8561-8F585729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//calculate the area of a circle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double radius = 6.75;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System.out.println(“Area = “ +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getArea(radius) </a:t>
            </a:r>
            <a:r>
              <a:rPr lang="en-US" sz="1600" dirty="0">
                <a:latin typeface="Consolas" panose="020B0609020204030204" pitchFamily="49" charset="0"/>
              </a:rPr>
              <a:t>+ “ cm sq.”);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double getArea(double r)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Math.PI * pow(r,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4B58E-5DB3-4A88-B453-F5CA65CEF528}"/>
              </a:ext>
            </a:extLst>
          </p:cNvPr>
          <p:cNvSpPr txBox="1"/>
          <p:nvPr/>
        </p:nvSpPr>
        <p:spPr>
          <a:xfrm>
            <a:off x="5938885" y="3488082"/>
            <a:ext cx="330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6.75 is passed into 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67F9C-5CD7-414C-9343-4EAE0D81C75E}"/>
              </a:ext>
            </a:extLst>
          </p:cNvPr>
          <p:cNvCxnSpPr/>
          <p:nvPr/>
        </p:nvCxnSpPr>
        <p:spPr>
          <a:xfrm flipV="1">
            <a:off x="3959258" y="3148553"/>
            <a:ext cx="2136742" cy="942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2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26AB26E-3F81-417F-948B-6211943349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Overloaded Methods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68161DC-B35D-43FF-A99F-93C7A18C15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Two or more methods in a class may have the same name; however, their parameter lists must be different.</a:t>
            </a:r>
          </a:p>
          <a:p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public class MyMath{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public static int square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CA0C4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number){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number * number;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}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public static double square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CA0C48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1" dirty="0">
                <a:latin typeface="Courier New" panose="02070309020205020404" pitchFamily="49" charset="0"/>
              </a:rPr>
              <a:t> number){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number * number;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}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8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1DF75F3-20CA-443D-93DE-5368ADBDF0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Overloaded Methods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9895AD1-44FE-4610-9591-11C05009A8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Java uses the method signature (name, type of parameters and order of parameters) to determine which method to call.</a:t>
            </a:r>
          </a:p>
          <a:p>
            <a:r>
              <a:rPr lang="en-US" altLang="en-US" dirty="0"/>
              <a:t>This process is known as </a:t>
            </a:r>
            <a:r>
              <a:rPr lang="en-US" altLang="en-US" i="1" dirty="0"/>
              <a:t>binding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return type of the method is not part of the method signature.</a:t>
            </a:r>
          </a:p>
        </p:txBody>
      </p:sp>
    </p:spTree>
    <p:extLst>
      <p:ext uri="{BB962C8B-B14F-4D97-AF65-F5344CB8AC3E}">
        <p14:creationId xmlns:p14="http://schemas.microsoft.com/office/powerpoint/2010/main" val="49495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3E7B7D7-170D-4FB8-B7C7-77B700158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5D7A642-4AAE-48DF-B792-362ACA9D2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Access Modifiers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Accessors and Mutators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Stale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Multiple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Overloaded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Passing the Scanner</a:t>
            </a:r>
          </a:p>
        </p:txBody>
      </p:sp>
    </p:spTree>
    <p:extLst>
      <p:ext uri="{BB962C8B-B14F-4D97-AF65-F5344CB8AC3E}">
        <p14:creationId xmlns:p14="http://schemas.microsoft.com/office/powerpoint/2010/main" val="334280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D8F4-BA7E-428B-8DF3-49B21B3B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the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AEE79-08BC-4A4C-8B1A-B4447DB3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//calculate the area of a triangle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static void main(String[] args)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Scanner sc = new Scanner(System.in);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double base = getBase(sc);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double height = getHeight(sc);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System.out.println(“Area = “ +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getArea(base, height</a:t>
            </a:r>
            <a:r>
              <a:rPr lang="en-US" sz="1600" dirty="0">
                <a:latin typeface="Consolas" panose="020B0609020204030204" pitchFamily="49" charset="0"/>
              </a:rPr>
              <a:t>) + “ cm sq.”);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double getBase(Scanner s)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double b;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System.out.print(“Enter the base in cm: “);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b = s.getDouble();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384048" lvl="2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b;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45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B842-EDB1-46DF-B069-E9E9C625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17272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7FC0-9CFE-4B7D-9EA1-DCF3A811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51D6-AF54-407F-819B-69B071F2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block of code within a class or object that performs a specific task.</a:t>
            </a:r>
          </a:p>
          <a:p>
            <a:r>
              <a:rPr lang="en-US" dirty="0"/>
              <a:t>* methods are called as needed</a:t>
            </a:r>
          </a:p>
          <a:p>
            <a:r>
              <a:rPr lang="en-US" dirty="0"/>
              <a:t>* methods help break up code into modular blocks </a:t>
            </a:r>
          </a:p>
          <a:p>
            <a:r>
              <a:rPr lang="en-US" dirty="0"/>
              <a:t>* methods are reusable code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public int add(int a, int b) {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9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5F6B1C-B162-42E8-A8FC-971F97C428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352E86-E814-4D89-9C1E-517E3CDDA5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Methods headers have a format:</a:t>
            </a:r>
          </a:p>
          <a:p>
            <a:pPr eaLnBrk="1" hangingPunct="1"/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AccessModifier</a:t>
            </a: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en-US" sz="2400" i="1" dirty="0">
                <a:solidFill>
                  <a:srgbClr val="CA0C48"/>
                </a:solidFill>
                <a:latin typeface="Consolas" panose="020B0609020204030204" pitchFamily="49" charset="0"/>
              </a:rPr>
              <a:t>(Parameters</a:t>
            </a: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CA0C48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i="1" dirty="0">
                <a:solidFill>
                  <a:srgbClr val="CA0C48"/>
                </a:solidFill>
                <a:latin typeface="Consolas" panose="020B0609020204030204" pitchFamily="49" charset="0"/>
              </a:rPr>
              <a:t>Method body.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2400" dirty="0"/>
              <a:t>Methods that need to be used by other classes should be made public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9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3D26-D425-449B-9264-59A4EACC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9694-7619-4606-8662-19E4F06E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AccessModifier</a:t>
            </a: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CA0C48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en-US" sz="2400" i="1" dirty="0">
                <a:solidFill>
                  <a:srgbClr val="CA0C48"/>
                </a:solidFill>
                <a:latin typeface="Consolas" panose="020B0609020204030204" pitchFamily="49" charset="0"/>
              </a:rPr>
              <a:t>(Parameters</a:t>
            </a: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CA0C48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i="1" dirty="0">
                <a:solidFill>
                  <a:srgbClr val="CA0C48"/>
                </a:solidFill>
                <a:latin typeface="Consolas" panose="020B0609020204030204" pitchFamily="49" charset="0"/>
              </a:rPr>
              <a:t>Method body.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CA0C48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Access Modifiers can be set as:</a:t>
            </a:r>
          </a:p>
          <a:p>
            <a:pPr marL="475488" lvl="2" indent="0">
              <a:buNone/>
            </a:pPr>
            <a:r>
              <a:rPr lang="en-US" dirty="0"/>
              <a:t>Public</a:t>
            </a:r>
          </a:p>
          <a:p>
            <a:pPr marL="475488" lvl="2" indent="0">
              <a:buNone/>
            </a:pPr>
            <a:r>
              <a:rPr lang="en-US" dirty="0"/>
              <a:t>Private</a:t>
            </a:r>
          </a:p>
          <a:p>
            <a:pPr marL="475488" lvl="2" indent="0">
              <a:buNone/>
            </a:pPr>
            <a:r>
              <a:rPr lang="en-US" dirty="0"/>
              <a:t>Protected</a:t>
            </a:r>
          </a:p>
          <a:p>
            <a:pPr marL="47548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F68-C5E7-49CC-86E4-96DFFB9F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EF6F-4D1B-4B46-ABAA-2DFD226F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//display hello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public static void main(String[] args) {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printHello();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printHello()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System.out.println(“Hello!”);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12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4BEF-B0FF-4609-AC45-0B439E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24EE-125A-416B-84BC-14DC2467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//calculate the area of a circle</a:t>
            </a:r>
          </a:p>
          <a:p>
            <a:r>
              <a:rPr lang="en-US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dirty="0">
                <a:latin typeface="Consolas" panose="020B0609020204030204" pitchFamily="49" charset="0"/>
              </a:rPr>
              <a:t>     System.out.println(“Area = “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getArea() </a:t>
            </a:r>
            <a:r>
              <a:rPr lang="en-US" dirty="0">
                <a:latin typeface="Consolas" panose="020B0609020204030204" pitchFamily="49" charset="0"/>
              </a:rPr>
              <a:t>+ “ cm sq.”);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getArea()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 double  radius = 6.75;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Math.PI * pow(radius, 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57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ECE9F-DA85-4336-9738-BBBED84B3B34}"/>
              </a:ext>
            </a:extLst>
          </p:cNvPr>
          <p:cNvSpPr txBox="1">
            <a:spLocks/>
          </p:cNvSpPr>
          <p:nvPr/>
        </p:nvSpPr>
        <p:spPr>
          <a:xfrm>
            <a:off x="823900" y="318591"/>
            <a:ext cx="10780496" cy="618590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//calculate the area of a circle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static void main(String[] args)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double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getRadius();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System.out.println(“Area = “ +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getArea(radius)</a:t>
            </a:r>
            <a:r>
              <a:rPr lang="en-US" sz="1600" dirty="0">
                <a:latin typeface="Consolas" panose="020B0609020204030204" pitchFamily="49" charset="0"/>
              </a:rPr>
              <a:t> + “cm sq.”);</a:t>
            </a:r>
          </a:p>
          <a:p>
            <a:pPr marL="292608" lvl="1">
              <a:buFont typeface="Calibri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292608" lvl="1">
              <a:buFont typeface="Calibri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//getRadius method</a:t>
            </a:r>
          </a:p>
          <a:p>
            <a:pPr marL="292608" lvl="1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double getRadius() {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 double r;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 Scanner scan = new Scanner(System.in);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 System.out.print(“Enter the radius in cm: “);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 r = scan.nextInt();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 scan.close();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return 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292608" lvl="1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//getArea method</a:t>
            </a:r>
          </a:p>
          <a:p>
            <a:pPr marL="292608" lvl="1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double getArea(double rad) {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Math.PI * pow(rad, 2);</a:t>
            </a:r>
          </a:p>
          <a:p>
            <a:pPr marL="292608" lvl="1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292608" lvl="1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84048" lvl="2" indent="0">
              <a:buFont typeface="Calibri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84048" lvl="2" indent="0">
              <a:buFont typeface="Calibri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0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F8685A-3C43-4243-BEDF-67953DFAE2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8B8133-67ED-407F-AC91-89A6D83338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attributes of a class might need to be:</a:t>
            </a:r>
          </a:p>
          <a:p>
            <a:pPr lvl="1" eaLnBrk="1" hangingPunct="1"/>
            <a:r>
              <a:rPr lang="en-US" altLang="en-US"/>
              <a:t>changed</a:t>
            </a:r>
          </a:p>
          <a:p>
            <a:pPr lvl="1" eaLnBrk="1" hangingPunct="1"/>
            <a:r>
              <a:rPr lang="en-US" altLang="en-US"/>
              <a:t>accessed</a:t>
            </a:r>
          </a:p>
          <a:p>
            <a:pPr lvl="1" eaLnBrk="1" hangingPunct="1"/>
            <a:r>
              <a:rPr lang="en-US" altLang="en-US"/>
              <a:t>calculated</a:t>
            </a:r>
          </a:p>
          <a:p>
            <a:pPr eaLnBrk="1" hangingPunct="1"/>
            <a:r>
              <a:rPr lang="en-US" altLang="en-US"/>
              <a:t>The methods that change and access attributes are called </a:t>
            </a:r>
            <a:r>
              <a:rPr lang="en-US" altLang="en-US" i="1"/>
              <a:t>accessors</a:t>
            </a:r>
            <a:r>
              <a:rPr lang="en-US" altLang="en-US"/>
              <a:t> and </a:t>
            </a:r>
            <a:r>
              <a:rPr lang="en-US" altLang="en-US" i="1"/>
              <a:t>mutators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819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1114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User-Defined Methods</vt:lpstr>
      <vt:lpstr>Topics</vt:lpstr>
      <vt:lpstr>Methods</vt:lpstr>
      <vt:lpstr>Methods</vt:lpstr>
      <vt:lpstr>Access Modifiers</vt:lpstr>
      <vt:lpstr>An Example</vt:lpstr>
      <vt:lpstr>An Example</vt:lpstr>
      <vt:lpstr>PowerPoint Presentation</vt:lpstr>
      <vt:lpstr>Methods</vt:lpstr>
      <vt:lpstr>Accessors and Mutators</vt:lpstr>
      <vt:lpstr>Accessors and Mutators</vt:lpstr>
      <vt:lpstr>Stale Data</vt:lpstr>
      <vt:lpstr>Multiple Arguments</vt:lpstr>
      <vt:lpstr>An Example</vt:lpstr>
      <vt:lpstr>Be Careful</vt:lpstr>
      <vt:lpstr>Arguments Passed By Value</vt:lpstr>
      <vt:lpstr>Passing by Value</vt:lpstr>
      <vt:lpstr>Overloaded Methods</vt:lpstr>
      <vt:lpstr>Overloaded Methods</vt:lpstr>
      <vt:lpstr>Passing the Scanner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Modules</dc:title>
  <dc:creator>Debbie Reid</dc:creator>
  <cp:lastModifiedBy>Debbie Reid</cp:lastModifiedBy>
  <cp:revision>12</cp:revision>
  <dcterms:created xsi:type="dcterms:W3CDTF">2024-03-11T13:02:45Z</dcterms:created>
  <dcterms:modified xsi:type="dcterms:W3CDTF">2024-03-14T20:43:21Z</dcterms:modified>
</cp:coreProperties>
</file>