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9D66F7-E020-4222-B1A0-A6DF9F24A83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17C9B35-233F-4F0E-BEB0-1F6EC6DA3F71}">
      <dgm:prSet/>
      <dgm:spPr/>
      <dgm:t>
        <a:bodyPr/>
        <a:lstStyle/>
        <a:p>
          <a:r>
            <a:rPr lang="en-US" dirty="0"/>
            <a:t>Ensures that available memory resources are used effectively</a:t>
          </a:r>
        </a:p>
      </dgm:t>
    </dgm:pt>
    <dgm:pt modelId="{4E5BC00A-364F-4777-934D-46F035B10C6B}" type="parTrans" cxnId="{D88BA12B-30C1-4335-A4AA-3DF1DA4D5666}">
      <dgm:prSet/>
      <dgm:spPr/>
      <dgm:t>
        <a:bodyPr/>
        <a:lstStyle/>
        <a:p>
          <a:endParaRPr lang="en-US"/>
        </a:p>
      </dgm:t>
    </dgm:pt>
    <dgm:pt modelId="{C4C3BF5C-AD84-4E7F-8186-8A2120B76580}" type="sibTrans" cxnId="{D88BA12B-30C1-4335-A4AA-3DF1DA4D5666}">
      <dgm:prSet/>
      <dgm:spPr/>
      <dgm:t>
        <a:bodyPr/>
        <a:lstStyle/>
        <a:p>
          <a:endParaRPr lang="en-US"/>
        </a:p>
      </dgm:t>
    </dgm:pt>
    <dgm:pt modelId="{2307955E-C3B8-47A9-ADF8-D8A71DEC083A}">
      <dgm:prSet/>
      <dgm:spPr/>
      <dgm:t>
        <a:bodyPr/>
        <a:lstStyle/>
        <a:p>
          <a:r>
            <a:rPr lang="en-US"/>
            <a:t>Prevents memory leaks by releasing memory when no longer needed</a:t>
          </a:r>
        </a:p>
      </dgm:t>
    </dgm:pt>
    <dgm:pt modelId="{03020FB8-1CB5-4D0B-9298-5A22825ED722}" type="parTrans" cxnId="{EC8368E2-EB43-4666-A0D3-CC30B085020B}">
      <dgm:prSet/>
      <dgm:spPr/>
      <dgm:t>
        <a:bodyPr/>
        <a:lstStyle/>
        <a:p>
          <a:endParaRPr lang="en-US"/>
        </a:p>
      </dgm:t>
    </dgm:pt>
    <dgm:pt modelId="{D2C0556C-49FC-4C76-8B81-44A2A65B351F}" type="sibTrans" cxnId="{EC8368E2-EB43-4666-A0D3-CC30B085020B}">
      <dgm:prSet/>
      <dgm:spPr/>
      <dgm:t>
        <a:bodyPr/>
        <a:lstStyle/>
        <a:p>
          <a:endParaRPr lang="en-US"/>
        </a:p>
      </dgm:t>
    </dgm:pt>
    <dgm:pt modelId="{331EFA2E-4E9E-4F7A-8012-7FA0D49EB26B}">
      <dgm:prSet/>
      <dgm:spPr/>
      <dgm:t>
        <a:bodyPr/>
        <a:lstStyle/>
        <a:p>
          <a:r>
            <a:rPr lang="en-US"/>
            <a:t>Contributes to the overall performance of a system</a:t>
          </a:r>
        </a:p>
      </dgm:t>
    </dgm:pt>
    <dgm:pt modelId="{96EA0251-6FE6-4FE0-ACCA-C50615A0328F}" type="parTrans" cxnId="{165A90AE-D3D6-4154-8559-AACED6C1589A}">
      <dgm:prSet/>
      <dgm:spPr/>
      <dgm:t>
        <a:bodyPr/>
        <a:lstStyle/>
        <a:p>
          <a:endParaRPr lang="en-US"/>
        </a:p>
      </dgm:t>
    </dgm:pt>
    <dgm:pt modelId="{E951B860-4FEE-43C1-A5EB-E6E183436663}" type="sibTrans" cxnId="{165A90AE-D3D6-4154-8559-AACED6C1589A}">
      <dgm:prSet/>
      <dgm:spPr/>
      <dgm:t>
        <a:bodyPr/>
        <a:lstStyle/>
        <a:p>
          <a:endParaRPr lang="en-US"/>
        </a:p>
      </dgm:t>
    </dgm:pt>
    <dgm:pt modelId="{CB1F136D-1C7C-40A3-8964-8AF1345FC8CD}">
      <dgm:prSet/>
      <dgm:spPr/>
      <dgm:t>
        <a:bodyPr/>
        <a:lstStyle/>
        <a:p>
          <a:r>
            <a:rPr lang="en-US"/>
            <a:t>Reduces the risk of security vulnerabilities </a:t>
          </a:r>
        </a:p>
      </dgm:t>
    </dgm:pt>
    <dgm:pt modelId="{E8A77A1D-8127-4DE6-A404-292CEBE9379C}" type="parTrans" cxnId="{697FD3F8-CB38-4BD8-B974-BF2BD9C50B27}">
      <dgm:prSet/>
      <dgm:spPr/>
      <dgm:t>
        <a:bodyPr/>
        <a:lstStyle/>
        <a:p>
          <a:endParaRPr lang="en-US"/>
        </a:p>
      </dgm:t>
    </dgm:pt>
    <dgm:pt modelId="{3AFAE222-7B29-40F1-BE28-31E287992B43}" type="sibTrans" cxnId="{697FD3F8-CB38-4BD8-B974-BF2BD9C50B27}">
      <dgm:prSet/>
      <dgm:spPr/>
      <dgm:t>
        <a:bodyPr/>
        <a:lstStyle/>
        <a:p>
          <a:endParaRPr lang="en-US"/>
        </a:p>
      </dgm:t>
    </dgm:pt>
    <dgm:pt modelId="{6760D3CC-92C7-41E7-B4FC-B2A0BA2C1D88}" type="pres">
      <dgm:prSet presAssocID="{369D66F7-E020-4222-B1A0-A6DF9F24A83D}" presName="linear" presStyleCnt="0">
        <dgm:presLayoutVars>
          <dgm:animLvl val="lvl"/>
          <dgm:resizeHandles val="exact"/>
        </dgm:presLayoutVars>
      </dgm:prSet>
      <dgm:spPr/>
    </dgm:pt>
    <dgm:pt modelId="{1A16EE48-A829-450A-88F8-1C131E3A042F}" type="pres">
      <dgm:prSet presAssocID="{A17C9B35-233F-4F0E-BEB0-1F6EC6DA3F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6BEE1D4-EBB9-4C1A-B0ED-985443CD4EBD}" type="pres">
      <dgm:prSet presAssocID="{C4C3BF5C-AD84-4E7F-8186-8A2120B76580}" presName="spacer" presStyleCnt="0"/>
      <dgm:spPr/>
    </dgm:pt>
    <dgm:pt modelId="{2C1C63CD-A2DB-4D3C-87C7-D86F80E56DD9}" type="pres">
      <dgm:prSet presAssocID="{2307955E-C3B8-47A9-ADF8-D8A71DEC083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DE54CA8-3168-45AA-BAF4-3508750ADB12}" type="pres">
      <dgm:prSet presAssocID="{D2C0556C-49FC-4C76-8B81-44A2A65B351F}" presName="spacer" presStyleCnt="0"/>
      <dgm:spPr/>
    </dgm:pt>
    <dgm:pt modelId="{9D95712D-4CE2-4A47-9B37-94301602AF86}" type="pres">
      <dgm:prSet presAssocID="{331EFA2E-4E9E-4F7A-8012-7FA0D49EB2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A76BD9B-6D56-4C0E-AC21-92B8912C3F0E}" type="pres">
      <dgm:prSet presAssocID="{E951B860-4FEE-43C1-A5EB-E6E183436663}" presName="spacer" presStyleCnt="0"/>
      <dgm:spPr/>
    </dgm:pt>
    <dgm:pt modelId="{A7690920-7DFB-47B2-8A38-2B01D52891F7}" type="pres">
      <dgm:prSet presAssocID="{CB1F136D-1C7C-40A3-8964-8AF1345FC8C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8C0BA1B-3702-4257-B779-B2CED2EA57A6}" type="presOf" srcId="{A17C9B35-233F-4F0E-BEB0-1F6EC6DA3F71}" destId="{1A16EE48-A829-450A-88F8-1C131E3A042F}" srcOrd="0" destOrd="0" presId="urn:microsoft.com/office/officeart/2005/8/layout/vList2"/>
    <dgm:cxn modelId="{D88BA12B-30C1-4335-A4AA-3DF1DA4D5666}" srcId="{369D66F7-E020-4222-B1A0-A6DF9F24A83D}" destId="{A17C9B35-233F-4F0E-BEB0-1F6EC6DA3F71}" srcOrd="0" destOrd="0" parTransId="{4E5BC00A-364F-4777-934D-46F035B10C6B}" sibTransId="{C4C3BF5C-AD84-4E7F-8186-8A2120B76580}"/>
    <dgm:cxn modelId="{DF80F070-9618-462C-91E6-B669E5C0F829}" type="presOf" srcId="{369D66F7-E020-4222-B1A0-A6DF9F24A83D}" destId="{6760D3CC-92C7-41E7-B4FC-B2A0BA2C1D88}" srcOrd="0" destOrd="0" presId="urn:microsoft.com/office/officeart/2005/8/layout/vList2"/>
    <dgm:cxn modelId="{165A90AE-D3D6-4154-8559-AACED6C1589A}" srcId="{369D66F7-E020-4222-B1A0-A6DF9F24A83D}" destId="{331EFA2E-4E9E-4F7A-8012-7FA0D49EB26B}" srcOrd="2" destOrd="0" parTransId="{96EA0251-6FE6-4FE0-ACCA-C50615A0328F}" sibTransId="{E951B860-4FEE-43C1-A5EB-E6E183436663}"/>
    <dgm:cxn modelId="{8C1C0ED4-4657-4579-A882-B46AA0909DFD}" type="presOf" srcId="{2307955E-C3B8-47A9-ADF8-D8A71DEC083A}" destId="{2C1C63CD-A2DB-4D3C-87C7-D86F80E56DD9}" srcOrd="0" destOrd="0" presId="urn:microsoft.com/office/officeart/2005/8/layout/vList2"/>
    <dgm:cxn modelId="{9807FAD6-04A5-4821-9232-9B7EACE2FDF1}" type="presOf" srcId="{331EFA2E-4E9E-4F7A-8012-7FA0D49EB26B}" destId="{9D95712D-4CE2-4A47-9B37-94301602AF86}" srcOrd="0" destOrd="0" presId="urn:microsoft.com/office/officeart/2005/8/layout/vList2"/>
    <dgm:cxn modelId="{EC8368E2-EB43-4666-A0D3-CC30B085020B}" srcId="{369D66F7-E020-4222-B1A0-A6DF9F24A83D}" destId="{2307955E-C3B8-47A9-ADF8-D8A71DEC083A}" srcOrd="1" destOrd="0" parTransId="{03020FB8-1CB5-4D0B-9298-5A22825ED722}" sibTransId="{D2C0556C-49FC-4C76-8B81-44A2A65B351F}"/>
    <dgm:cxn modelId="{C91CAAF7-E646-4FD2-B2C1-90FAE3C6D409}" type="presOf" srcId="{CB1F136D-1C7C-40A3-8964-8AF1345FC8CD}" destId="{A7690920-7DFB-47B2-8A38-2B01D52891F7}" srcOrd="0" destOrd="0" presId="urn:microsoft.com/office/officeart/2005/8/layout/vList2"/>
    <dgm:cxn modelId="{697FD3F8-CB38-4BD8-B974-BF2BD9C50B27}" srcId="{369D66F7-E020-4222-B1A0-A6DF9F24A83D}" destId="{CB1F136D-1C7C-40A3-8964-8AF1345FC8CD}" srcOrd="3" destOrd="0" parTransId="{E8A77A1D-8127-4DE6-A404-292CEBE9379C}" sibTransId="{3AFAE222-7B29-40F1-BE28-31E287992B43}"/>
    <dgm:cxn modelId="{09B2AF60-E11C-4C4E-823F-98AC43E958EB}" type="presParOf" srcId="{6760D3CC-92C7-41E7-B4FC-B2A0BA2C1D88}" destId="{1A16EE48-A829-450A-88F8-1C131E3A042F}" srcOrd="0" destOrd="0" presId="urn:microsoft.com/office/officeart/2005/8/layout/vList2"/>
    <dgm:cxn modelId="{0D8BE219-61C8-4438-B11A-77D5E5BA9111}" type="presParOf" srcId="{6760D3CC-92C7-41E7-B4FC-B2A0BA2C1D88}" destId="{76BEE1D4-EBB9-4C1A-B0ED-985443CD4EBD}" srcOrd="1" destOrd="0" presId="urn:microsoft.com/office/officeart/2005/8/layout/vList2"/>
    <dgm:cxn modelId="{FA211C53-72EF-4BEF-A0A0-0709243336AC}" type="presParOf" srcId="{6760D3CC-92C7-41E7-B4FC-B2A0BA2C1D88}" destId="{2C1C63CD-A2DB-4D3C-87C7-D86F80E56DD9}" srcOrd="2" destOrd="0" presId="urn:microsoft.com/office/officeart/2005/8/layout/vList2"/>
    <dgm:cxn modelId="{17C86A1F-5725-4C56-96D2-E8F2A4BBD8E8}" type="presParOf" srcId="{6760D3CC-92C7-41E7-B4FC-B2A0BA2C1D88}" destId="{6DE54CA8-3168-45AA-BAF4-3508750ADB12}" srcOrd="3" destOrd="0" presId="urn:microsoft.com/office/officeart/2005/8/layout/vList2"/>
    <dgm:cxn modelId="{41E77D41-561B-473D-A4C8-0B32A4DED185}" type="presParOf" srcId="{6760D3CC-92C7-41E7-B4FC-B2A0BA2C1D88}" destId="{9D95712D-4CE2-4A47-9B37-94301602AF86}" srcOrd="4" destOrd="0" presId="urn:microsoft.com/office/officeart/2005/8/layout/vList2"/>
    <dgm:cxn modelId="{87D933D3-CBD2-4FE8-AF81-EE0F3583D646}" type="presParOf" srcId="{6760D3CC-92C7-41E7-B4FC-B2A0BA2C1D88}" destId="{2A76BD9B-6D56-4C0E-AC21-92B8912C3F0E}" srcOrd="5" destOrd="0" presId="urn:microsoft.com/office/officeart/2005/8/layout/vList2"/>
    <dgm:cxn modelId="{9077778B-DD36-4897-86B6-DC75448A495C}" type="presParOf" srcId="{6760D3CC-92C7-41E7-B4FC-B2A0BA2C1D88}" destId="{A7690920-7DFB-47B2-8A38-2B01D52891F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6EE48-A829-450A-88F8-1C131E3A042F}">
      <dsp:nvSpPr>
        <dsp:cNvPr id="0" name=""/>
        <dsp:cNvSpPr/>
      </dsp:nvSpPr>
      <dsp:spPr>
        <a:xfrm>
          <a:off x="0" y="11262"/>
          <a:ext cx="6090162" cy="1193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Ensures that available memory resources are used effectively</a:t>
          </a:r>
        </a:p>
      </dsp:txBody>
      <dsp:txXfrm>
        <a:off x="58257" y="69519"/>
        <a:ext cx="5973648" cy="1076886"/>
      </dsp:txXfrm>
    </dsp:sp>
    <dsp:sp modelId="{2C1C63CD-A2DB-4D3C-87C7-D86F80E56DD9}">
      <dsp:nvSpPr>
        <dsp:cNvPr id="0" name=""/>
        <dsp:cNvSpPr/>
      </dsp:nvSpPr>
      <dsp:spPr>
        <a:xfrm>
          <a:off x="0" y="1291062"/>
          <a:ext cx="6090162" cy="1193400"/>
        </a:xfrm>
        <a:prstGeom prst="roundRect">
          <a:avLst/>
        </a:prstGeom>
        <a:solidFill>
          <a:schemeClr val="accent5">
            <a:hueOff val="-503984"/>
            <a:satOff val="-752"/>
            <a:lumOff val="-18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Prevents memory leaks by releasing memory when no longer needed</a:t>
          </a:r>
        </a:p>
      </dsp:txBody>
      <dsp:txXfrm>
        <a:off x="58257" y="1349319"/>
        <a:ext cx="5973648" cy="1076886"/>
      </dsp:txXfrm>
    </dsp:sp>
    <dsp:sp modelId="{9D95712D-4CE2-4A47-9B37-94301602AF86}">
      <dsp:nvSpPr>
        <dsp:cNvPr id="0" name=""/>
        <dsp:cNvSpPr/>
      </dsp:nvSpPr>
      <dsp:spPr>
        <a:xfrm>
          <a:off x="0" y="2570862"/>
          <a:ext cx="6090162" cy="1193400"/>
        </a:xfrm>
        <a:prstGeom prst="roundRect">
          <a:avLst/>
        </a:prstGeom>
        <a:solidFill>
          <a:schemeClr val="accent5">
            <a:hueOff val="-1007968"/>
            <a:satOff val="-1503"/>
            <a:lumOff val="-37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Contributes to the overall performance of a system</a:t>
          </a:r>
        </a:p>
      </dsp:txBody>
      <dsp:txXfrm>
        <a:off x="58257" y="2629119"/>
        <a:ext cx="5973648" cy="1076886"/>
      </dsp:txXfrm>
    </dsp:sp>
    <dsp:sp modelId="{A7690920-7DFB-47B2-8A38-2B01D52891F7}">
      <dsp:nvSpPr>
        <dsp:cNvPr id="0" name=""/>
        <dsp:cNvSpPr/>
      </dsp:nvSpPr>
      <dsp:spPr>
        <a:xfrm>
          <a:off x="0" y="3850663"/>
          <a:ext cx="6090162" cy="1193400"/>
        </a:xfrm>
        <a:prstGeom prst="roundRect">
          <a:avLst/>
        </a:prstGeom>
        <a:solidFill>
          <a:schemeClr val="accent5">
            <a:hueOff val="-1511952"/>
            <a:satOff val="-2255"/>
            <a:lumOff val="-5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Reduces the risk of security vulnerabilities </a:t>
          </a:r>
        </a:p>
      </dsp:txBody>
      <dsp:txXfrm>
        <a:off x="58257" y="3908920"/>
        <a:ext cx="5973648" cy="1076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21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8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89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6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9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7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0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5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8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60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5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43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69DB1-B225-C396-96DD-ADCA7DEA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2" y="4660681"/>
            <a:ext cx="9689834" cy="1125050"/>
          </a:xfrm>
        </p:spPr>
        <p:txBody>
          <a:bodyPr anchor="b">
            <a:normAutofit/>
          </a:bodyPr>
          <a:lstStyle/>
          <a:p>
            <a:pPr algn="ctr"/>
            <a:r>
              <a:rPr lang="en-US" sz="4400"/>
              <a:t>Memory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CA3A8-3825-1824-7DFE-E819C4CD1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7" y="5866227"/>
            <a:ext cx="8314005" cy="69635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Module 8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E1A67-D067-40D9-1342-F4401A35B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78" b="21795"/>
          <a:stretch/>
        </p:blipFill>
        <p:spPr>
          <a:xfrm>
            <a:off x="20" y="1"/>
            <a:ext cx="12191980" cy="4305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3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287A-EC41-FA6E-8096-D889B9AB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6E90-7856-58E5-00A6-C75803C84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memory management is important</a:t>
            </a:r>
          </a:p>
          <a:p>
            <a:r>
              <a:rPr lang="en-US" dirty="0"/>
              <a:t>Linked lists</a:t>
            </a:r>
          </a:p>
          <a:p>
            <a:r>
              <a:rPr lang="en-US" dirty="0"/>
              <a:t>Linked lists vs </a:t>
            </a:r>
            <a:r>
              <a:rPr lang="en-US" dirty="0" err="1"/>
              <a:t>ArrayLists</a:t>
            </a:r>
            <a:endParaRPr lang="en-US" dirty="0"/>
          </a:p>
          <a:p>
            <a:r>
              <a:rPr lang="en-US" dirty="0"/>
              <a:t>Heaps / Stacks</a:t>
            </a:r>
          </a:p>
          <a:p>
            <a:r>
              <a:rPr lang="en-US" dirty="0"/>
              <a:t>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49286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E950D6-A7E0-4851-8FF6-3D3A1651B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A7909-48EF-C7DF-CEF9-BF016E8E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606" y="2479183"/>
            <a:ext cx="3209180" cy="2389031"/>
          </a:xfrm>
        </p:spPr>
        <p:txBody>
          <a:bodyPr anchor="ctr">
            <a:normAutofit/>
          </a:bodyPr>
          <a:lstStyle/>
          <a:p>
            <a:pPr algn="ctr"/>
            <a:r>
              <a:rPr lang="en-US" sz="3300"/>
              <a:t>Why is memory management important?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5E4AE2-7164-494C-986B-5EBD28F63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65121" y="1445763"/>
            <a:ext cx="3673955" cy="3745532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4D1395-447F-00F2-AAFA-4FA5AC786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405238"/>
              </p:ext>
            </p:extLst>
          </p:nvPr>
        </p:nvGraphicFramePr>
        <p:xfrm>
          <a:off x="5312332" y="888275"/>
          <a:ext cx="6090162" cy="5055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61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61D288-0167-4242-8263-5BD3DA1DF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7DE05-ACE5-3E6A-6B93-4D629FB3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5480713" cy="15140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Linked lists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1277A-04CA-5C61-46DC-8A6AFDEB5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45" y="2747868"/>
            <a:ext cx="5959969" cy="314388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48746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647AB-4087-9204-A40C-C3192CF48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11" y="838200"/>
            <a:ext cx="3428988" cy="53387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powerful data structures that offer: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 dynamic memory allocation, 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efficient insertion and deletion, and 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flexibility in managing collections of data.</a:t>
            </a:r>
          </a:p>
          <a:p>
            <a:pPr>
              <a:lnSpc>
                <a:spcPct val="100000"/>
              </a:lnSpc>
            </a:pPr>
            <a:r>
              <a:rPr lang="en-US" sz="1700"/>
              <a:t>linked lists consist of nodes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each node contains two components: </a:t>
            </a:r>
          </a:p>
          <a:p>
            <a:pPr lvl="2">
              <a:lnSpc>
                <a:spcPct val="100000"/>
              </a:lnSpc>
            </a:pPr>
            <a:r>
              <a:rPr lang="en-US" sz="1700"/>
              <a:t>the data itself and </a:t>
            </a:r>
          </a:p>
          <a:p>
            <a:pPr lvl="2">
              <a:lnSpc>
                <a:spcPct val="100000"/>
              </a:lnSpc>
            </a:pPr>
            <a:r>
              <a:rPr lang="en-US" sz="1700"/>
              <a:t>a reference to the next node in the sequence</a:t>
            </a:r>
          </a:p>
          <a:p>
            <a:pPr>
              <a:lnSpc>
                <a:spcPct val="100000"/>
              </a:lnSpc>
            </a:pPr>
            <a:r>
              <a:rPr lang="en-US" sz="1700"/>
              <a:t>Types of linked lists: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Single linked lists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Double linked lists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Circular linked lists</a:t>
            </a:r>
          </a:p>
        </p:txBody>
      </p:sp>
    </p:spTree>
    <p:extLst>
      <p:ext uri="{BB962C8B-B14F-4D97-AF65-F5344CB8AC3E}">
        <p14:creationId xmlns:p14="http://schemas.microsoft.com/office/powerpoint/2010/main" val="220425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4BE6-EF2F-82D1-A598-C022E000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vs arraylist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56B87-6270-0D49-9F47-ECD89E287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AF5F6-CFAC-CF50-E16F-C134C4E34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dynamic memory allocation</a:t>
            </a:r>
          </a:p>
          <a:p>
            <a:pPr lvl="1"/>
            <a:r>
              <a:rPr lang="en-US" dirty="0"/>
              <a:t>can grow or shrink as needed without requiring contiguous memory blocks.</a:t>
            </a:r>
          </a:p>
          <a:p>
            <a:r>
              <a:rPr lang="en-US" dirty="0"/>
              <a:t>ability to efficiently insert or delete elements at any position within the list</a:t>
            </a:r>
          </a:p>
          <a:p>
            <a:r>
              <a:rPr lang="en-US" dirty="0"/>
              <a:t>No need for contiguous memory</a:t>
            </a:r>
          </a:p>
          <a:p>
            <a:r>
              <a:rPr lang="en-US" dirty="0"/>
              <a:t>Requires additional memory to hold address of next node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12028-DF67-F6D8-3621-C3528F8A7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/>
              <a:t>ArrayList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C733E-A425-6272-68DB-41B46E507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Lower memory overhead</a:t>
            </a:r>
          </a:p>
          <a:p>
            <a:pPr lvl="1"/>
            <a:r>
              <a:rPr lang="en-US" dirty="0"/>
              <a:t>No additional memory to hold address of next element</a:t>
            </a:r>
          </a:p>
          <a:p>
            <a:r>
              <a:rPr lang="en-US" dirty="0"/>
              <a:t>require shifting elements when inserting and/or deleting elements which lowers efficiency</a:t>
            </a:r>
          </a:p>
          <a:p>
            <a:r>
              <a:rPr lang="en-US" dirty="0"/>
              <a:t>Easy to code and understand</a:t>
            </a:r>
          </a:p>
        </p:txBody>
      </p:sp>
    </p:spTree>
    <p:extLst>
      <p:ext uri="{BB962C8B-B14F-4D97-AF65-F5344CB8AC3E}">
        <p14:creationId xmlns:p14="http://schemas.microsoft.com/office/powerpoint/2010/main" val="105494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01852B-3D77-4E86-8FFD-A89388921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1DDF9-316C-5188-4684-CA069999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720" y="665799"/>
            <a:ext cx="5770080" cy="1650681"/>
          </a:xfrm>
        </p:spPr>
        <p:txBody>
          <a:bodyPr>
            <a:normAutofit/>
          </a:bodyPr>
          <a:lstStyle/>
          <a:p>
            <a:r>
              <a:rPr lang="en-US" dirty="0"/>
              <a:t>Heaps/stacks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FAE0B-7FF6-33F6-AAD7-6A330FEB8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41" y="3429000"/>
            <a:ext cx="4259820" cy="24387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05F1F9-6EC8-60F3-2233-DD7DB5EBB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44" y="665799"/>
            <a:ext cx="4259817" cy="223640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815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BF148-40B2-3313-E55D-9AABC6C0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720" y="2672370"/>
            <a:ext cx="5770079" cy="408701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Heaps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to implement priority queues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heap sort algorithms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 a dynamically allocated region of memory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region where the "new" operator allocates memory for objects.  free pool/free store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Stacks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region where a method's local variables are allocated during a method call.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method call “pushes” local variables to the stack, and a return “pops”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284939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61D288-0167-4242-8263-5BD3DA1DF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C00F5-189F-BC7C-A708-F707A59F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5480713" cy="15140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Garbage collection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EAB8C-4A43-CCEF-2596-0BCDF68C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424" y="2461459"/>
            <a:ext cx="4247952" cy="408865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48746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E722-11A4-5649-514B-CA47690D0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11" y="838200"/>
            <a:ext cx="3428988" cy="533876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Java Virtual Machine (JVM) handles memory management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automatically</a:t>
            </a:r>
          </a:p>
          <a:p>
            <a:pPr>
              <a:lnSpc>
                <a:spcPct val="100000"/>
              </a:lnSpc>
            </a:pPr>
            <a:r>
              <a:rPr lang="en-US" dirty="0"/>
              <a:t>May involve stop-the-world events, where all application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threads are paused </a:t>
            </a:r>
            <a:r>
              <a:rPr lang="en-US" dirty="0"/>
              <a:t>temporarily while garbage collection takes place. During this pause, the JVM performs garbage collection activities,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including marking and sweeping unreachable objects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helps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prevent memory leaks </a:t>
            </a:r>
            <a:r>
              <a:rPr lang="en-US" dirty="0"/>
              <a:t>by reclaiming memory occupied by unreachable objects</a:t>
            </a:r>
          </a:p>
        </p:txBody>
      </p:sp>
    </p:spTree>
    <p:extLst>
      <p:ext uri="{BB962C8B-B14F-4D97-AF65-F5344CB8AC3E}">
        <p14:creationId xmlns:p14="http://schemas.microsoft.com/office/powerpoint/2010/main" val="381850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A0230-2148-A3AA-90A8-9A7CC5B5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lecture</a:t>
            </a:r>
          </a:p>
        </p:txBody>
      </p:sp>
    </p:spTree>
    <p:extLst>
      <p:ext uri="{BB962C8B-B14F-4D97-AF65-F5344CB8AC3E}">
        <p14:creationId xmlns:p14="http://schemas.microsoft.com/office/powerpoint/2010/main" val="1050766674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30201B"/>
      </a:dk2>
      <a:lt2>
        <a:srgbClr val="F0F3F3"/>
      </a:lt2>
      <a:accent1>
        <a:srgbClr val="C3684D"/>
      </a:accent1>
      <a:accent2>
        <a:srgbClr val="B13B51"/>
      </a:accent2>
      <a:accent3>
        <a:srgbClr val="C34D94"/>
      </a:accent3>
      <a:accent4>
        <a:srgbClr val="AF3BB1"/>
      </a:accent4>
      <a:accent5>
        <a:srgbClr val="904DC3"/>
      </a:accent5>
      <a:accent6>
        <a:srgbClr val="5140B3"/>
      </a:accent6>
      <a:hlink>
        <a:srgbClr val="9C3FBF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336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Felix Titling</vt:lpstr>
      <vt:lpstr>Goudy Old Style</vt:lpstr>
      <vt:lpstr>ArchwayVTI</vt:lpstr>
      <vt:lpstr>Memory Management</vt:lpstr>
      <vt:lpstr>Topics</vt:lpstr>
      <vt:lpstr>Why is memory management important?</vt:lpstr>
      <vt:lpstr>Linked lists</vt:lpstr>
      <vt:lpstr>Linked list vs arraylist</vt:lpstr>
      <vt:lpstr>Heaps/stacks</vt:lpstr>
      <vt:lpstr>Garbage collection</vt:lpstr>
      <vt:lpstr>End of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creator>Debbie Reid</dc:creator>
  <cp:lastModifiedBy>Debbie Reid</cp:lastModifiedBy>
  <cp:revision>3</cp:revision>
  <dcterms:created xsi:type="dcterms:W3CDTF">2024-03-18T00:41:48Z</dcterms:created>
  <dcterms:modified xsi:type="dcterms:W3CDTF">2024-03-18T21:30:23Z</dcterms:modified>
</cp:coreProperties>
</file>