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Bebas Neue" charset="1" panose="00000500000000000000"/>
      <p:regular r:id="rId20"/>
    </p:embeddedFont>
    <p:embeddedFont>
      <p:font typeface="Alata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Slides/notesSlide2.xml" Type="http://schemas.openxmlformats.org/officeDocument/2006/relationships/notesSlide"/><Relationship Id="rId23" Target="notesSlides/notesSlide3.xml" Type="http://schemas.openxmlformats.org/officeDocument/2006/relationships/notesSlide"/><Relationship Id="rId24" Target="notesSlides/notesSlide4.xml" Type="http://schemas.openxmlformats.org/officeDocument/2006/relationships/notesSlide"/><Relationship Id="rId25" Target="notesSlides/notesSlide5.xml" Type="http://schemas.openxmlformats.org/officeDocument/2006/relationships/notesSlide"/><Relationship Id="rId26" Target="notesSlides/notesSlide6.xml" Type="http://schemas.openxmlformats.org/officeDocument/2006/relationships/notesSlide"/><Relationship Id="rId27" Target="notesSlides/notesSlide7.xml" Type="http://schemas.openxmlformats.org/officeDocument/2006/relationships/notesSlide"/><Relationship Id="rId28" Target="notesSlides/notesSlide8.xml" Type="http://schemas.openxmlformats.org/officeDocument/2006/relationships/notesSlide"/><Relationship Id="rId29" Target="notesSlides/notesSlide9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10.xml" Type="http://schemas.openxmlformats.org/officeDocument/2006/relationships/notesSlide"/><Relationship Id="rId31" Target="notesSlides/notesSlide1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2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1.jpeg" Type="http://schemas.openxmlformats.org/officeDocument/2006/relationships/image"/><Relationship Id="rId6" Target="https://www.kaggle.com/datasets/jillanisofttech/brain-stroke-dataset?select=brain_stroke.csv" TargetMode="External" Type="http://schemas.openxmlformats.org/officeDocument/2006/relationships/hyperlink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0150" y="625350"/>
            <a:ext cx="16727700" cy="9036300"/>
            <a:chOff x="0" y="0"/>
            <a:chExt cx="22303600" cy="1204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03612" cy="12048363"/>
            </a:xfrm>
            <a:custGeom>
              <a:avLst/>
              <a:gdLst/>
              <a:ahLst/>
              <a:cxnLst/>
              <a:rect r="r" b="b" t="t" l="l"/>
              <a:pathLst>
                <a:path h="12048363" w="22303612">
                  <a:moveTo>
                    <a:pt x="25400" y="0"/>
                  </a:moveTo>
                  <a:lnTo>
                    <a:pt x="22278212" y="0"/>
                  </a:lnTo>
                  <a:cubicBezTo>
                    <a:pt x="22292182" y="0"/>
                    <a:pt x="22303612" y="11430"/>
                    <a:pt x="22303612" y="25400"/>
                  </a:cubicBezTo>
                  <a:lnTo>
                    <a:pt x="22303612" y="12022963"/>
                  </a:lnTo>
                  <a:cubicBezTo>
                    <a:pt x="22303612" y="12036933"/>
                    <a:pt x="22292182" y="12048363"/>
                    <a:pt x="22278212" y="12048363"/>
                  </a:cubicBezTo>
                  <a:lnTo>
                    <a:pt x="25400" y="12048363"/>
                  </a:lnTo>
                  <a:cubicBezTo>
                    <a:pt x="11430" y="12048363"/>
                    <a:pt x="0" y="12036933"/>
                    <a:pt x="0" y="1202296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022963"/>
                  </a:lnTo>
                  <a:lnTo>
                    <a:pt x="25400" y="12022963"/>
                  </a:lnTo>
                  <a:lnTo>
                    <a:pt x="25400" y="11997563"/>
                  </a:lnTo>
                  <a:lnTo>
                    <a:pt x="22278212" y="11997563"/>
                  </a:lnTo>
                  <a:lnTo>
                    <a:pt x="22278212" y="12022963"/>
                  </a:lnTo>
                  <a:lnTo>
                    <a:pt x="22252812" y="12022963"/>
                  </a:lnTo>
                  <a:lnTo>
                    <a:pt x="22252812" y="25400"/>
                  </a:lnTo>
                  <a:lnTo>
                    <a:pt x="22278212" y="25400"/>
                  </a:lnTo>
                  <a:lnTo>
                    <a:pt x="2227821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521625" y="2359795"/>
            <a:ext cx="9318150" cy="444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56"/>
              </a:lnSpc>
            </a:pPr>
            <a:r>
              <a:rPr lang="en-US" sz="10700">
                <a:solidFill>
                  <a:srgbClr val="00FFFF"/>
                </a:solidFill>
                <a:latin typeface="Bebas Neue"/>
                <a:ea typeface="Bebas Neue"/>
                <a:cs typeface="Bebas Neue"/>
                <a:sym typeface="Bebas Neue"/>
              </a:rPr>
              <a:t>Brain Stroke Prediction using Machine Learning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21625" y="7334975"/>
            <a:ext cx="9318150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A Comprehensive Analysis and Model Implementation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726660" y="1902152"/>
            <a:ext cx="6331722" cy="6330800"/>
          </a:xfrm>
          <a:custGeom>
            <a:avLst/>
            <a:gdLst/>
            <a:ahLst/>
            <a:cxnLst/>
            <a:rect r="r" b="b" t="t" l="l"/>
            <a:pathLst>
              <a:path h="6330800" w="6331722">
                <a:moveTo>
                  <a:pt x="0" y="0"/>
                </a:moveTo>
                <a:lnTo>
                  <a:pt x="6331722" y="0"/>
                </a:lnTo>
                <a:lnTo>
                  <a:pt x="6331722" y="6330800"/>
                </a:lnTo>
                <a:lnTo>
                  <a:pt x="0" y="6330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74446" y="1982876"/>
            <a:ext cx="6634682" cy="6401954"/>
          </a:xfrm>
          <a:custGeom>
            <a:avLst/>
            <a:gdLst/>
            <a:ahLst/>
            <a:cxnLst/>
            <a:rect r="r" b="b" t="t" l="l"/>
            <a:pathLst>
              <a:path h="6401954" w="6634682">
                <a:moveTo>
                  <a:pt x="0" y="0"/>
                </a:moveTo>
                <a:lnTo>
                  <a:pt x="6634682" y="0"/>
                </a:lnTo>
                <a:lnTo>
                  <a:pt x="6634682" y="6401954"/>
                </a:lnTo>
                <a:lnTo>
                  <a:pt x="0" y="64019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730930" y="2870040"/>
            <a:ext cx="6478690" cy="5202962"/>
          </a:xfrm>
          <a:custGeom>
            <a:avLst/>
            <a:gdLst/>
            <a:ahLst/>
            <a:cxnLst/>
            <a:rect r="r" b="b" t="t" l="l"/>
            <a:pathLst>
              <a:path h="5202962" w="6478690">
                <a:moveTo>
                  <a:pt x="0" y="0"/>
                </a:moveTo>
                <a:lnTo>
                  <a:pt x="6478690" y="0"/>
                </a:lnTo>
                <a:lnTo>
                  <a:pt x="6478690" y="5202962"/>
                </a:lnTo>
                <a:lnTo>
                  <a:pt x="0" y="52029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21625" y="8232952"/>
            <a:ext cx="9318150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-- Tanishq Mahajan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0150" y="625350"/>
            <a:ext cx="16727700" cy="9036300"/>
            <a:chOff x="0" y="0"/>
            <a:chExt cx="22303600" cy="1204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03612" cy="12048363"/>
            </a:xfrm>
            <a:custGeom>
              <a:avLst/>
              <a:gdLst/>
              <a:ahLst/>
              <a:cxnLst/>
              <a:rect r="r" b="b" t="t" l="l"/>
              <a:pathLst>
                <a:path h="12048363" w="22303612">
                  <a:moveTo>
                    <a:pt x="25400" y="0"/>
                  </a:moveTo>
                  <a:lnTo>
                    <a:pt x="22278212" y="0"/>
                  </a:lnTo>
                  <a:cubicBezTo>
                    <a:pt x="22292182" y="0"/>
                    <a:pt x="22303612" y="11430"/>
                    <a:pt x="22303612" y="25400"/>
                  </a:cubicBezTo>
                  <a:lnTo>
                    <a:pt x="22303612" y="12022963"/>
                  </a:lnTo>
                  <a:cubicBezTo>
                    <a:pt x="22303612" y="12036933"/>
                    <a:pt x="22292182" y="12048363"/>
                    <a:pt x="22278212" y="12048363"/>
                  </a:cubicBezTo>
                  <a:lnTo>
                    <a:pt x="25400" y="12048363"/>
                  </a:lnTo>
                  <a:cubicBezTo>
                    <a:pt x="11430" y="12048363"/>
                    <a:pt x="0" y="12036933"/>
                    <a:pt x="0" y="1202296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022963"/>
                  </a:lnTo>
                  <a:lnTo>
                    <a:pt x="25400" y="12022963"/>
                  </a:lnTo>
                  <a:lnTo>
                    <a:pt x="25400" y="11997563"/>
                  </a:lnTo>
                  <a:lnTo>
                    <a:pt x="22278212" y="11997563"/>
                  </a:lnTo>
                  <a:lnTo>
                    <a:pt x="22278212" y="12022963"/>
                  </a:lnTo>
                  <a:lnTo>
                    <a:pt x="22252812" y="12022963"/>
                  </a:lnTo>
                  <a:lnTo>
                    <a:pt x="22252812" y="25400"/>
                  </a:lnTo>
                  <a:lnTo>
                    <a:pt x="22278212" y="25400"/>
                  </a:lnTo>
                  <a:lnTo>
                    <a:pt x="2227821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531425" y="971950"/>
            <a:ext cx="1522515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0FFFF"/>
                </a:solidFill>
                <a:latin typeface="Bebas Neue"/>
                <a:ea typeface="Bebas Neue"/>
                <a:cs typeface="Bebas Neue"/>
                <a:sym typeface="Bebas Neue"/>
              </a:rPr>
              <a:t>Conclusions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453157" y="911846"/>
            <a:ext cx="1806143" cy="1174129"/>
          </a:xfrm>
          <a:custGeom>
            <a:avLst/>
            <a:gdLst/>
            <a:ahLst/>
            <a:cxnLst/>
            <a:rect r="r" b="b" t="t" l="l"/>
            <a:pathLst>
              <a:path h="1174129" w="1806143">
                <a:moveTo>
                  <a:pt x="0" y="0"/>
                </a:moveTo>
                <a:lnTo>
                  <a:pt x="1806143" y="0"/>
                </a:lnTo>
                <a:lnTo>
                  <a:pt x="1806143" y="1174129"/>
                </a:lnTo>
                <a:lnTo>
                  <a:pt x="0" y="1174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31425" y="2673622"/>
            <a:ext cx="14599403" cy="640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9722" indent="-324861" lvl="1">
              <a:lnSpc>
                <a:spcPts val="3611"/>
              </a:lnSpc>
              <a:buFont typeface="Arial"/>
              <a:buChar char="•"/>
            </a:pPr>
            <a:r>
              <a:rPr lang="en-US" sz="30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Data Analysis:</a:t>
            </a:r>
          </a:p>
          <a:p>
            <a:pPr algn="l">
              <a:lnSpc>
                <a:spcPts val="3611"/>
              </a:lnSpc>
            </a:pPr>
            <a:r>
              <a:rPr lang="en-US" sz="30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The dataset comprised 4981 entries with no missing values.</a:t>
            </a:r>
          </a:p>
          <a:p>
            <a:pPr algn="l">
              <a:lnSpc>
                <a:spcPts val="3611"/>
              </a:lnSpc>
            </a:pPr>
            <a:r>
              <a:rPr lang="en-US" sz="30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Columns included demographic details, health conditions, and stroke incidents.</a:t>
            </a:r>
          </a:p>
          <a:p>
            <a:pPr algn="l">
              <a:lnSpc>
                <a:spcPts val="3611"/>
              </a:lnSpc>
            </a:pPr>
            <a:r>
              <a:rPr lang="en-US" sz="30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The data was divided into categorical and numerical columns for better analysis.</a:t>
            </a:r>
          </a:p>
          <a:p>
            <a:pPr algn="l">
              <a:lnSpc>
                <a:spcPts val="3611"/>
              </a:lnSpc>
            </a:pPr>
          </a:p>
          <a:p>
            <a:pPr algn="l" marL="649722" indent="-324861" lvl="1">
              <a:lnSpc>
                <a:spcPts val="3611"/>
              </a:lnSpc>
              <a:buFont typeface="Arial"/>
              <a:buChar char="•"/>
            </a:pPr>
            <a:r>
              <a:rPr lang="en-US" sz="30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Data Visualization:</a:t>
            </a:r>
          </a:p>
          <a:p>
            <a:pPr algn="l">
              <a:lnSpc>
                <a:spcPts val="3611"/>
              </a:lnSpc>
            </a:pPr>
            <a:r>
              <a:rPr lang="en-US" sz="30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Visual representations provided insights into distributions of gender, marital status, work type, residence type, smoking status, hypertension, and heart disease.</a:t>
            </a:r>
          </a:p>
          <a:p>
            <a:pPr algn="l">
              <a:lnSpc>
                <a:spcPts val="3611"/>
              </a:lnSpc>
            </a:pPr>
          </a:p>
          <a:p>
            <a:pPr algn="l" marL="649722" indent="-324861" lvl="1">
              <a:lnSpc>
                <a:spcPts val="3611"/>
              </a:lnSpc>
              <a:buFont typeface="Arial"/>
              <a:buChar char="•"/>
            </a:pPr>
            <a:r>
              <a:rPr lang="en-US" sz="30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Modeling:</a:t>
            </a:r>
          </a:p>
          <a:p>
            <a:pPr algn="l">
              <a:lnSpc>
                <a:spcPts val="3611"/>
              </a:lnSpc>
            </a:pPr>
            <a:r>
              <a:rPr lang="en-US" sz="30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Appli</a:t>
            </a:r>
            <a:r>
              <a:rPr lang="en-US" sz="30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ed various machine learning techniques.</a:t>
            </a:r>
          </a:p>
          <a:p>
            <a:pPr algn="l">
              <a:lnSpc>
                <a:spcPts val="3611"/>
              </a:lnSpc>
            </a:pPr>
            <a:r>
              <a:rPr lang="en-US" sz="30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Conducted hyperparameter tuning using GridSearchCV to find the best parameters for the Random Forest Classifier.</a:t>
            </a:r>
          </a:p>
          <a:p>
            <a:pPr algn="l">
              <a:lnSpc>
                <a:spcPts val="3611"/>
              </a:lnSpc>
            </a:pPr>
            <a:r>
              <a:rPr lang="en-US" sz="30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Achieved high accuracy rates for both training (94.98%) and testing (95.25%).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905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04337" y="7833631"/>
            <a:ext cx="1522515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24256"/>
                </a:solidFill>
                <a:latin typeface="Bebas Neue"/>
                <a:ea typeface="Bebas Neue"/>
                <a:cs typeface="Bebas Neue"/>
                <a:sym typeface="Bebas Neue"/>
              </a:rPr>
              <a:t>A PICTURE IS WORTH A THOUSAND WORDS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59813" y="8900431"/>
            <a:ext cx="676837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24256"/>
                </a:solidFill>
                <a:latin typeface="Alata"/>
                <a:ea typeface="Alata"/>
                <a:cs typeface="Alata"/>
                <a:sym typeface="Alata"/>
              </a:rPr>
              <a:t>Stay Safe. Stay Happy. 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9550" y="628650"/>
            <a:ext cx="16727700" cy="9036300"/>
            <a:chOff x="0" y="0"/>
            <a:chExt cx="22303600" cy="1204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03612" cy="12048363"/>
            </a:xfrm>
            <a:custGeom>
              <a:avLst/>
              <a:gdLst/>
              <a:ahLst/>
              <a:cxnLst/>
              <a:rect r="r" b="b" t="t" l="l"/>
              <a:pathLst>
                <a:path h="12048363" w="22303612">
                  <a:moveTo>
                    <a:pt x="25400" y="0"/>
                  </a:moveTo>
                  <a:lnTo>
                    <a:pt x="22278212" y="0"/>
                  </a:lnTo>
                  <a:cubicBezTo>
                    <a:pt x="22292182" y="0"/>
                    <a:pt x="22303612" y="11430"/>
                    <a:pt x="22303612" y="25400"/>
                  </a:cubicBezTo>
                  <a:lnTo>
                    <a:pt x="22303612" y="12022963"/>
                  </a:lnTo>
                  <a:cubicBezTo>
                    <a:pt x="22303612" y="12036933"/>
                    <a:pt x="22292182" y="12048363"/>
                    <a:pt x="22278212" y="12048363"/>
                  </a:cubicBezTo>
                  <a:lnTo>
                    <a:pt x="25400" y="12048363"/>
                  </a:lnTo>
                  <a:cubicBezTo>
                    <a:pt x="11430" y="12048363"/>
                    <a:pt x="0" y="12036933"/>
                    <a:pt x="0" y="1202296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022963"/>
                  </a:lnTo>
                  <a:lnTo>
                    <a:pt x="25400" y="12022963"/>
                  </a:lnTo>
                  <a:lnTo>
                    <a:pt x="25400" y="11997563"/>
                  </a:lnTo>
                  <a:lnTo>
                    <a:pt x="22278212" y="11997563"/>
                  </a:lnTo>
                  <a:lnTo>
                    <a:pt x="22278212" y="12022963"/>
                  </a:lnTo>
                  <a:lnTo>
                    <a:pt x="22252812" y="12022963"/>
                  </a:lnTo>
                  <a:lnTo>
                    <a:pt x="22252812" y="25400"/>
                  </a:lnTo>
                  <a:lnTo>
                    <a:pt x="22278212" y="25400"/>
                  </a:lnTo>
                  <a:lnTo>
                    <a:pt x="2227821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531425" y="971950"/>
            <a:ext cx="1522515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0FFFF"/>
                </a:solidFill>
                <a:latin typeface="Bebas Neue"/>
                <a:ea typeface="Bebas Neue"/>
                <a:cs typeface="Bebas Neue"/>
                <a:sym typeface="Bebas Neue"/>
              </a:rPr>
              <a:t>Project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31425" y="3145315"/>
            <a:ext cx="15442002" cy="480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1" indent="-431796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Objective: Predict brain strokes using machine learning techniques.</a:t>
            </a:r>
          </a:p>
          <a:p>
            <a:pPr algn="l">
              <a:lnSpc>
                <a:spcPts val="4799"/>
              </a:lnSpc>
            </a:pPr>
          </a:p>
          <a:p>
            <a:pPr algn="l" marL="863591" indent="-431796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Scope: Data preprocessing, exploratory data analysis (EDA), model training, and evaluation.</a:t>
            </a:r>
          </a:p>
          <a:p>
            <a:pPr algn="l">
              <a:lnSpc>
                <a:spcPts val="4799"/>
              </a:lnSpc>
            </a:pPr>
          </a:p>
          <a:p>
            <a:pPr algn="l" marL="863591" indent="-431796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Tools Used: Python, Jupyter Notebook, scikit-learn, pandas, matplotlib.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453157" y="923048"/>
            <a:ext cx="1806143" cy="1174129"/>
          </a:xfrm>
          <a:custGeom>
            <a:avLst/>
            <a:gdLst/>
            <a:ahLst/>
            <a:cxnLst/>
            <a:rect r="r" b="b" t="t" l="l"/>
            <a:pathLst>
              <a:path h="1174129" w="1806143">
                <a:moveTo>
                  <a:pt x="0" y="0"/>
                </a:moveTo>
                <a:lnTo>
                  <a:pt x="1806143" y="0"/>
                </a:lnTo>
                <a:lnTo>
                  <a:pt x="1806143" y="1174129"/>
                </a:lnTo>
                <a:lnTo>
                  <a:pt x="0" y="1174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0150" y="625350"/>
            <a:ext cx="16727700" cy="9036300"/>
            <a:chOff x="0" y="0"/>
            <a:chExt cx="22303600" cy="1204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03612" cy="12048363"/>
            </a:xfrm>
            <a:custGeom>
              <a:avLst/>
              <a:gdLst/>
              <a:ahLst/>
              <a:cxnLst/>
              <a:rect r="r" b="b" t="t" l="l"/>
              <a:pathLst>
                <a:path h="12048363" w="22303612">
                  <a:moveTo>
                    <a:pt x="25400" y="0"/>
                  </a:moveTo>
                  <a:lnTo>
                    <a:pt x="22278212" y="0"/>
                  </a:lnTo>
                  <a:cubicBezTo>
                    <a:pt x="22292182" y="0"/>
                    <a:pt x="22303612" y="11430"/>
                    <a:pt x="22303612" y="25400"/>
                  </a:cubicBezTo>
                  <a:lnTo>
                    <a:pt x="22303612" y="12022963"/>
                  </a:lnTo>
                  <a:cubicBezTo>
                    <a:pt x="22303612" y="12036933"/>
                    <a:pt x="22292182" y="12048363"/>
                    <a:pt x="22278212" y="12048363"/>
                  </a:cubicBezTo>
                  <a:lnTo>
                    <a:pt x="25400" y="12048363"/>
                  </a:lnTo>
                  <a:cubicBezTo>
                    <a:pt x="11430" y="12048363"/>
                    <a:pt x="0" y="12036933"/>
                    <a:pt x="0" y="1202296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022963"/>
                  </a:lnTo>
                  <a:lnTo>
                    <a:pt x="25400" y="12022963"/>
                  </a:lnTo>
                  <a:lnTo>
                    <a:pt x="25400" y="11997563"/>
                  </a:lnTo>
                  <a:lnTo>
                    <a:pt x="22278212" y="11997563"/>
                  </a:lnTo>
                  <a:lnTo>
                    <a:pt x="22278212" y="12022963"/>
                  </a:lnTo>
                  <a:lnTo>
                    <a:pt x="22252812" y="12022963"/>
                  </a:lnTo>
                  <a:lnTo>
                    <a:pt x="22252812" y="25400"/>
                  </a:lnTo>
                  <a:lnTo>
                    <a:pt x="22278212" y="25400"/>
                  </a:lnTo>
                  <a:lnTo>
                    <a:pt x="2227821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626878" y="2812304"/>
            <a:ext cx="7251202" cy="5511018"/>
          </a:xfrm>
          <a:custGeom>
            <a:avLst/>
            <a:gdLst/>
            <a:ahLst/>
            <a:cxnLst/>
            <a:rect r="r" b="b" t="t" l="l"/>
            <a:pathLst>
              <a:path h="5511018" w="7251202">
                <a:moveTo>
                  <a:pt x="0" y="0"/>
                </a:moveTo>
                <a:lnTo>
                  <a:pt x="7251202" y="0"/>
                </a:lnTo>
                <a:lnTo>
                  <a:pt x="7251202" y="5511017"/>
                </a:lnTo>
                <a:lnTo>
                  <a:pt x="0" y="55110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719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31425" y="971950"/>
            <a:ext cx="1522515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0FFFF"/>
                </a:solidFill>
                <a:latin typeface="Bebas Neue"/>
                <a:ea typeface="Bebas Neue"/>
                <a:cs typeface="Bebas Neue"/>
                <a:sym typeface="Bebas Neue"/>
              </a:rPr>
              <a:t>Dataset Description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7677" y="3381825"/>
            <a:ext cx="7857248" cy="437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6" indent="-345438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Source: </a:t>
            </a:r>
            <a:r>
              <a:rPr lang="en-US" sz="3199" u="sng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  <a:hlinkClick r:id="rId6" tooltip="https://www.kaggle.com/datasets/jillanisofttech/brain-stroke-dataset?select=brain_stroke.csv"/>
              </a:rPr>
              <a:t>Kaggle - Brain Stroke Dataset</a:t>
            </a:r>
          </a:p>
          <a:p>
            <a:pPr algn="l">
              <a:lnSpc>
                <a:spcPts val="3839"/>
              </a:lnSpc>
            </a:pPr>
          </a:p>
          <a:p>
            <a:pPr algn="l" marL="690876" indent="-345438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Features: Age, Hypertension, Heart Disease, BMI, Smoking Status, etc.</a:t>
            </a:r>
          </a:p>
          <a:p>
            <a:pPr algn="l">
              <a:lnSpc>
                <a:spcPts val="3839"/>
              </a:lnSpc>
            </a:pPr>
          </a:p>
          <a:p>
            <a:pPr algn="l" marL="690876" indent="-345438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Target Variable: Stroke occurrence (Yes/No)</a:t>
            </a:r>
          </a:p>
          <a:p>
            <a:pPr algn="l">
              <a:lnSpc>
                <a:spcPts val="3839"/>
              </a:lnSpc>
            </a:pPr>
          </a:p>
          <a:p>
            <a:pPr algn="l" marL="690876" indent="-345438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Dataset Size: 11 Columns &amp; 4982 Rows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453157" y="923048"/>
            <a:ext cx="1806143" cy="1174129"/>
          </a:xfrm>
          <a:custGeom>
            <a:avLst/>
            <a:gdLst/>
            <a:ahLst/>
            <a:cxnLst/>
            <a:rect r="r" b="b" t="t" l="l"/>
            <a:pathLst>
              <a:path h="1174129" w="1806143">
                <a:moveTo>
                  <a:pt x="0" y="0"/>
                </a:moveTo>
                <a:lnTo>
                  <a:pt x="1806143" y="0"/>
                </a:lnTo>
                <a:lnTo>
                  <a:pt x="1806143" y="1174129"/>
                </a:lnTo>
                <a:lnTo>
                  <a:pt x="0" y="11741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9550" y="628650"/>
            <a:ext cx="16727700" cy="9036300"/>
            <a:chOff x="0" y="0"/>
            <a:chExt cx="22303600" cy="1204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03612" cy="12048363"/>
            </a:xfrm>
            <a:custGeom>
              <a:avLst/>
              <a:gdLst/>
              <a:ahLst/>
              <a:cxnLst/>
              <a:rect r="r" b="b" t="t" l="l"/>
              <a:pathLst>
                <a:path h="12048363" w="22303612">
                  <a:moveTo>
                    <a:pt x="25400" y="0"/>
                  </a:moveTo>
                  <a:lnTo>
                    <a:pt x="22278212" y="0"/>
                  </a:lnTo>
                  <a:cubicBezTo>
                    <a:pt x="22292182" y="0"/>
                    <a:pt x="22303612" y="11430"/>
                    <a:pt x="22303612" y="25400"/>
                  </a:cubicBezTo>
                  <a:lnTo>
                    <a:pt x="22303612" y="12022963"/>
                  </a:lnTo>
                  <a:cubicBezTo>
                    <a:pt x="22303612" y="12036933"/>
                    <a:pt x="22292182" y="12048363"/>
                    <a:pt x="22278212" y="12048363"/>
                  </a:cubicBezTo>
                  <a:lnTo>
                    <a:pt x="25400" y="12048363"/>
                  </a:lnTo>
                  <a:cubicBezTo>
                    <a:pt x="11430" y="12048363"/>
                    <a:pt x="0" y="12036933"/>
                    <a:pt x="0" y="1202296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022963"/>
                  </a:lnTo>
                  <a:lnTo>
                    <a:pt x="25400" y="12022963"/>
                  </a:lnTo>
                  <a:lnTo>
                    <a:pt x="25400" y="11997563"/>
                  </a:lnTo>
                  <a:lnTo>
                    <a:pt x="22278212" y="11997563"/>
                  </a:lnTo>
                  <a:lnTo>
                    <a:pt x="22278212" y="12022963"/>
                  </a:lnTo>
                  <a:lnTo>
                    <a:pt x="22252812" y="12022963"/>
                  </a:lnTo>
                  <a:lnTo>
                    <a:pt x="22252812" y="25400"/>
                  </a:lnTo>
                  <a:lnTo>
                    <a:pt x="22278212" y="25400"/>
                  </a:lnTo>
                  <a:lnTo>
                    <a:pt x="2227821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453157" y="864621"/>
            <a:ext cx="1806143" cy="1174129"/>
          </a:xfrm>
          <a:custGeom>
            <a:avLst/>
            <a:gdLst/>
            <a:ahLst/>
            <a:cxnLst/>
            <a:rect r="r" b="b" t="t" l="l"/>
            <a:pathLst>
              <a:path h="1174129" w="1806143">
                <a:moveTo>
                  <a:pt x="0" y="0"/>
                </a:moveTo>
                <a:lnTo>
                  <a:pt x="1806143" y="0"/>
                </a:lnTo>
                <a:lnTo>
                  <a:pt x="1806143" y="1174129"/>
                </a:lnTo>
                <a:lnTo>
                  <a:pt x="0" y="1174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10108" y="2894634"/>
            <a:ext cx="7298208" cy="5097883"/>
          </a:xfrm>
          <a:custGeom>
            <a:avLst/>
            <a:gdLst/>
            <a:ahLst/>
            <a:cxnLst/>
            <a:rect r="r" b="b" t="t" l="l"/>
            <a:pathLst>
              <a:path h="5097883" w="7298208">
                <a:moveTo>
                  <a:pt x="0" y="0"/>
                </a:moveTo>
                <a:lnTo>
                  <a:pt x="7298208" y="0"/>
                </a:lnTo>
                <a:lnTo>
                  <a:pt x="7298208" y="5097882"/>
                </a:lnTo>
                <a:lnTo>
                  <a:pt x="0" y="50978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6861" t="0" r="-15557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35562" y="971950"/>
            <a:ext cx="8616876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0FFFF"/>
                </a:solidFill>
                <a:latin typeface="Bebas Neue"/>
                <a:ea typeface="Bebas Neue"/>
                <a:cs typeface="Bebas Neue"/>
                <a:sym typeface="Bebas Neue"/>
              </a:rPr>
              <a:t>Data Preprocessing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6152" y="2444999"/>
            <a:ext cx="7857248" cy="631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6" indent="-345438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Handling Missing Values: Techniques used to handle missing data (e.g., mean/mode imputation).</a:t>
            </a:r>
          </a:p>
          <a:p>
            <a:pPr algn="l">
              <a:lnSpc>
                <a:spcPts val="3839"/>
              </a:lnSpc>
            </a:pPr>
          </a:p>
          <a:p>
            <a:pPr algn="l" marL="690876" indent="-345438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Encoding Categorical Variables: Converting categorical variables into numerical format using techniques like Label Encoding and One-hot encoding.</a:t>
            </a:r>
          </a:p>
          <a:p>
            <a:pPr algn="l">
              <a:lnSpc>
                <a:spcPts val="3839"/>
              </a:lnSpc>
            </a:pPr>
          </a:p>
          <a:p>
            <a:pPr algn="l" marL="690876" indent="-345438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Normalizing Numerical Features: Scaling numerical features to ensure uniformity.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0150" y="625350"/>
            <a:ext cx="16727700" cy="9036300"/>
            <a:chOff x="0" y="0"/>
            <a:chExt cx="22303600" cy="1204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03612" cy="12048363"/>
            </a:xfrm>
            <a:custGeom>
              <a:avLst/>
              <a:gdLst/>
              <a:ahLst/>
              <a:cxnLst/>
              <a:rect r="r" b="b" t="t" l="l"/>
              <a:pathLst>
                <a:path h="12048363" w="22303612">
                  <a:moveTo>
                    <a:pt x="25400" y="0"/>
                  </a:moveTo>
                  <a:lnTo>
                    <a:pt x="22278212" y="0"/>
                  </a:lnTo>
                  <a:cubicBezTo>
                    <a:pt x="22292182" y="0"/>
                    <a:pt x="22303612" y="11430"/>
                    <a:pt x="22303612" y="25400"/>
                  </a:cubicBezTo>
                  <a:lnTo>
                    <a:pt x="22303612" y="12022963"/>
                  </a:lnTo>
                  <a:cubicBezTo>
                    <a:pt x="22303612" y="12036933"/>
                    <a:pt x="22292182" y="12048363"/>
                    <a:pt x="22278212" y="12048363"/>
                  </a:cubicBezTo>
                  <a:lnTo>
                    <a:pt x="25400" y="12048363"/>
                  </a:lnTo>
                  <a:cubicBezTo>
                    <a:pt x="11430" y="12048363"/>
                    <a:pt x="0" y="12036933"/>
                    <a:pt x="0" y="1202296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022963"/>
                  </a:lnTo>
                  <a:lnTo>
                    <a:pt x="25400" y="12022963"/>
                  </a:lnTo>
                  <a:lnTo>
                    <a:pt x="25400" y="11997563"/>
                  </a:lnTo>
                  <a:lnTo>
                    <a:pt x="22278212" y="11997563"/>
                  </a:lnTo>
                  <a:lnTo>
                    <a:pt x="22278212" y="12022963"/>
                  </a:lnTo>
                  <a:lnTo>
                    <a:pt x="22252812" y="12022963"/>
                  </a:lnTo>
                  <a:lnTo>
                    <a:pt x="22252812" y="25400"/>
                  </a:lnTo>
                  <a:lnTo>
                    <a:pt x="22278212" y="25400"/>
                  </a:lnTo>
                  <a:lnTo>
                    <a:pt x="2227821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453157" y="911846"/>
            <a:ext cx="1806143" cy="1174129"/>
          </a:xfrm>
          <a:custGeom>
            <a:avLst/>
            <a:gdLst/>
            <a:ahLst/>
            <a:cxnLst/>
            <a:rect r="r" b="b" t="t" l="l"/>
            <a:pathLst>
              <a:path h="1174129" w="1806143">
                <a:moveTo>
                  <a:pt x="0" y="0"/>
                </a:moveTo>
                <a:lnTo>
                  <a:pt x="1806143" y="0"/>
                </a:lnTo>
                <a:lnTo>
                  <a:pt x="1806143" y="1174129"/>
                </a:lnTo>
                <a:lnTo>
                  <a:pt x="0" y="1174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84389" y="2955871"/>
            <a:ext cx="7047999" cy="5228539"/>
          </a:xfrm>
          <a:custGeom>
            <a:avLst/>
            <a:gdLst/>
            <a:ahLst/>
            <a:cxnLst/>
            <a:rect r="r" b="b" t="t" l="l"/>
            <a:pathLst>
              <a:path h="5228539" w="7047999">
                <a:moveTo>
                  <a:pt x="0" y="0"/>
                </a:moveTo>
                <a:lnTo>
                  <a:pt x="7047999" y="0"/>
                </a:lnTo>
                <a:lnTo>
                  <a:pt x="7047999" y="5228539"/>
                </a:lnTo>
                <a:lnTo>
                  <a:pt x="0" y="52285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1277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76438" y="2412603"/>
            <a:ext cx="7767562" cy="631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Dist</a:t>
            </a: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ribution Analysis: Analysis of feature distributions (e.g., histograms, box plots).</a:t>
            </a:r>
          </a:p>
          <a:p>
            <a:pPr algn="l">
              <a:lnSpc>
                <a:spcPts val="3840"/>
              </a:lnSpc>
            </a:pP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Correlation Analysis: Identifying relationships between features using correlation matrices and heatmaps.</a:t>
            </a:r>
          </a:p>
          <a:p>
            <a:pPr algn="l">
              <a:lnSpc>
                <a:spcPts val="3840"/>
              </a:lnSpc>
            </a:pP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Key Insights: Summarize important findings from the EDA (e.g., age distribution, prevalence of conditions).</a:t>
            </a:r>
          </a:p>
          <a:p>
            <a:pPr algn="l">
              <a:lnSpc>
                <a:spcPts val="38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07238" y="1019175"/>
            <a:ext cx="1522515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0FFFF"/>
                </a:solidFill>
                <a:latin typeface="Bebas Neue"/>
                <a:ea typeface="Bebas Neue"/>
                <a:cs typeface="Bebas Neue"/>
                <a:sym typeface="Bebas Neue"/>
              </a:rPr>
              <a:t>Exploratory Data Analysis (EDA)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9550" y="628650"/>
            <a:ext cx="16727700" cy="9036300"/>
            <a:chOff x="0" y="0"/>
            <a:chExt cx="22303600" cy="1204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03612" cy="12048363"/>
            </a:xfrm>
            <a:custGeom>
              <a:avLst/>
              <a:gdLst/>
              <a:ahLst/>
              <a:cxnLst/>
              <a:rect r="r" b="b" t="t" l="l"/>
              <a:pathLst>
                <a:path h="12048363" w="22303612">
                  <a:moveTo>
                    <a:pt x="25400" y="0"/>
                  </a:moveTo>
                  <a:lnTo>
                    <a:pt x="22278212" y="0"/>
                  </a:lnTo>
                  <a:cubicBezTo>
                    <a:pt x="22292182" y="0"/>
                    <a:pt x="22303612" y="11430"/>
                    <a:pt x="22303612" y="25400"/>
                  </a:cubicBezTo>
                  <a:lnTo>
                    <a:pt x="22303612" y="12022963"/>
                  </a:lnTo>
                  <a:cubicBezTo>
                    <a:pt x="22303612" y="12036933"/>
                    <a:pt x="22292182" y="12048363"/>
                    <a:pt x="22278212" y="12048363"/>
                  </a:cubicBezTo>
                  <a:lnTo>
                    <a:pt x="25400" y="12048363"/>
                  </a:lnTo>
                  <a:cubicBezTo>
                    <a:pt x="11430" y="12048363"/>
                    <a:pt x="0" y="12036933"/>
                    <a:pt x="0" y="1202296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022963"/>
                  </a:lnTo>
                  <a:lnTo>
                    <a:pt x="25400" y="12022963"/>
                  </a:lnTo>
                  <a:lnTo>
                    <a:pt x="25400" y="11997563"/>
                  </a:lnTo>
                  <a:lnTo>
                    <a:pt x="22278212" y="11997563"/>
                  </a:lnTo>
                  <a:lnTo>
                    <a:pt x="22278212" y="12022963"/>
                  </a:lnTo>
                  <a:lnTo>
                    <a:pt x="22252812" y="12022963"/>
                  </a:lnTo>
                  <a:lnTo>
                    <a:pt x="22252812" y="25400"/>
                  </a:lnTo>
                  <a:lnTo>
                    <a:pt x="22278212" y="25400"/>
                  </a:lnTo>
                  <a:lnTo>
                    <a:pt x="2227821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450975" y="2607646"/>
            <a:ext cx="15362492" cy="15364057"/>
          </a:xfrm>
          <a:custGeom>
            <a:avLst/>
            <a:gdLst/>
            <a:ahLst/>
            <a:cxnLst/>
            <a:rect r="r" b="b" t="t" l="l"/>
            <a:pathLst>
              <a:path h="15364057" w="15362492">
                <a:moveTo>
                  <a:pt x="0" y="0"/>
                </a:moveTo>
                <a:lnTo>
                  <a:pt x="15362492" y="0"/>
                </a:lnTo>
                <a:lnTo>
                  <a:pt x="15362492" y="15364058"/>
                </a:lnTo>
                <a:lnTo>
                  <a:pt x="0" y="153640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10909" y="2775165"/>
            <a:ext cx="14665017" cy="15086200"/>
          </a:xfrm>
          <a:custGeom>
            <a:avLst/>
            <a:gdLst/>
            <a:ahLst/>
            <a:cxnLst/>
            <a:rect r="r" b="b" t="t" l="l"/>
            <a:pathLst>
              <a:path h="15086200" w="14665017">
                <a:moveTo>
                  <a:pt x="0" y="0"/>
                </a:moveTo>
                <a:lnTo>
                  <a:pt x="14665017" y="0"/>
                </a:lnTo>
                <a:lnTo>
                  <a:pt x="14665017" y="15086200"/>
                </a:lnTo>
                <a:lnTo>
                  <a:pt x="0" y="15086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407330" y="5346440"/>
            <a:ext cx="6478690" cy="5202962"/>
          </a:xfrm>
          <a:custGeom>
            <a:avLst/>
            <a:gdLst/>
            <a:ahLst/>
            <a:cxnLst/>
            <a:rect r="r" b="b" t="t" l="l"/>
            <a:pathLst>
              <a:path h="5202962" w="6478690">
                <a:moveTo>
                  <a:pt x="0" y="0"/>
                </a:moveTo>
                <a:lnTo>
                  <a:pt x="6478690" y="0"/>
                </a:lnTo>
                <a:lnTo>
                  <a:pt x="6478690" y="5202962"/>
                </a:lnTo>
                <a:lnTo>
                  <a:pt x="0" y="52029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27764" y="1019175"/>
            <a:ext cx="1522515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0FFFF"/>
                </a:solidFill>
                <a:latin typeface="Bebas Neue"/>
                <a:ea typeface="Bebas Neue"/>
                <a:cs typeface="Bebas Neue"/>
                <a:sym typeface="Bebas Neue"/>
              </a:rPr>
              <a:t>Model Training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453157" y="911846"/>
            <a:ext cx="1806143" cy="1174129"/>
          </a:xfrm>
          <a:custGeom>
            <a:avLst/>
            <a:gdLst/>
            <a:ahLst/>
            <a:cxnLst/>
            <a:rect r="r" b="b" t="t" l="l"/>
            <a:pathLst>
              <a:path h="1174129" w="1806143">
                <a:moveTo>
                  <a:pt x="0" y="0"/>
                </a:moveTo>
                <a:lnTo>
                  <a:pt x="1806143" y="0"/>
                </a:lnTo>
                <a:lnTo>
                  <a:pt x="1806143" y="1174129"/>
                </a:lnTo>
                <a:lnTo>
                  <a:pt x="0" y="117412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44927" y="2898378"/>
            <a:ext cx="7767562" cy="534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Algorithms Used: Decision Tree, Random Forest, Gradient Boosting.</a:t>
            </a:r>
          </a:p>
          <a:p>
            <a:pPr algn="l">
              <a:lnSpc>
                <a:spcPts val="3840"/>
              </a:lnSpc>
            </a:pP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Training Process: Splitting data into training and testing sets, model initialization, and training.</a:t>
            </a:r>
          </a:p>
          <a:p>
            <a:pPr algn="l">
              <a:lnSpc>
                <a:spcPts val="3840"/>
              </a:lnSpc>
            </a:pP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Hyperparameter Tuning: Briefly mention the use of grid search for optimizing model parameters.</a:t>
            </a:r>
          </a:p>
          <a:p>
            <a:pPr algn="l">
              <a:lnSpc>
                <a:spcPts val="384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0150" y="625350"/>
            <a:ext cx="16727700" cy="9036300"/>
            <a:chOff x="0" y="0"/>
            <a:chExt cx="22303600" cy="1204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03612" cy="12048363"/>
            </a:xfrm>
            <a:custGeom>
              <a:avLst/>
              <a:gdLst/>
              <a:ahLst/>
              <a:cxnLst/>
              <a:rect r="r" b="b" t="t" l="l"/>
              <a:pathLst>
                <a:path h="12048363" w="22303612">
                  <a:moveTo>
                    <a:pt x="25400" y="0"/>
                  </a:moveTo>
                  <a:lnTo>
                    <a:pt x="22278212" y="0"/>
                  </a:lnTo>
                  <a:cubicBezTo>
                    <a:pt x="22292182" y="0"/>
                    <a:pt x="22303612" y="11430"/>
                    <a:pt x="22303612" y="25400"/>
                  </a:cubicBezTo>
                  <a:lnTo>
                    <a:pt x="22303612" y="12022963"/>
                  </a:lnTo>
                  <a:cubicBezTo>
                    <a:pt x="22303612" y="12036933"/>
                    <a:pt x="22292182" y="12048363"/>
                    <a:pt x="22278212" y="12048363"/>
                  </a:cubicBezTo>
                  <a:lnTo>
                    <a:pt x="25400" y="12048363"/>
                  </a:lnTo>
                  <a:cubicBezTo>
                    <a:pt x="11430" y="12048363"/>
                    <a:pt x="0" y="12036933"/>
                    <a:pt x="0" y="1202296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022963"/>
                  </a:lnTo>
                  <a:lnTo>
                    <a:pt x="25400" y="12022963"/>
                  </a:lnTo>
                  <a:lnTo>
                    <a:pt x="25400" y="11997563"/>
                  </a:lnTo>
                  <a:lnTo>
                    <a:pt x="22278212" y="11997563"/>
                  </a:lnTo>
                  <a:lnTo>
                    <a:pt x="22278212" y="12022963"/>
                  </a:lnTo>
                  <a:lnTo>
                    <a:pt x="22252812" y="12022963"/>
                  </a:lnTo>
                  <a:lnTo>
                    <a:pt x="22252812" y="25400"/>
                  </a:lnTo>
                  <a:lnTo>
                    <a:pt x="22278212" y="25400"/>
                  </a:lnTo>
                  <a:lnTo>
                    <a:pt x="2227821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219745" y="3618985"/>
            <a:ext cx="5072981" cy="3316155"/>
          </a:xfrm>
          <a:custGeom>
            <a:avLst/>
            <a:gdLst/>
            <a:ahLst/>
            <a:cxnLst/>
            <a:rect r="r" b="b" t="t" l="l"/>
            <a:pathLst>
              <a:path h="3316155" w="5072981">
                <a:moveTo>
                  <a:pt x="0" y="0"/>
                </a:moveTo>
                <a:lnTo>
                  <a:pt x="5072982" y="0"/>
                </a:lnTo>
                <a:lnTo>
                  <a:pt x="5072982" y="3316156"/>
                </a:lnTo>
                <a:lnTo>
                  <a:pt x="0" y="33161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68600" y="1019175"/>
            <a:ext cx="1522515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0FFFF"/>
                </a:solidFill>
                <a:latin typeface="Bebas Neue"/>
                <a:ea typeface="Bebas Neue"/>
                <a:cs typeface="Bebas Neue"/>
                <a:sym typeface="Bebas Neue"/>
              </a:rPr>
              <a:t>Model Evaluation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68600" y="2375025"/>
            <a:ext cx="7767562" cy="728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Evaluation Metrics: Accuracy, Confusion Matrix.</a:t>
            </a:r>
          </a:p>
          <a:p>
            <a:pPr algn="l">
              <a:lnSpc>
                <a:spcPts val="3840"/>
              </a:lnSpc>
            </a:pP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Decision Tree: Accuracy, confusion matrix results.</a:t>
            </a:r>
          </a:p>
          <a:p>
            <a:pPr algn="l">
              <a:lnSpc>
                <a:spcPts val="3840"/>
              </a:lnSpc>
            </a:pP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Random Forest: Accuracy, confusion matrix results.</a:t>
            </a:r>
          </a:p>
          <a:p>
            <a:pPr algn="l">
              <a:lnSpc>
                <a:spcPts val="3840"/>
              </a:lnSpc>
            </a:pP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Gradient Boosting: Accuracy, confusion matrix results.</a:t>
            </a:r>
          </a:p>
          <a:p>
            <a:pPr algn="l">
              <a:lnSpc>
                <a:spcPts val="3840"/>
              </a:lnSpc>
            </a:pP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Comparison: Comparison of models based on performance metrics.</a:t>
            </a:r>
          </a:p>
          <a:p>
            <a:pPr algn="l">
              <a:lnSpc>
                <a:spcPts val="384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453157" y="911846"/>
            <a:ext cx="1806143" cy="1174129"/>
          </a:xfrm>
          <a:custGeom>
            <a:avLst/>
            <a:gdLst/>
            <a:ahLst/>
            <a:cxnLst/>
            <a:rect r="r" b="b" t="t" l="l"/>
            <a:pathLst>
              <a:path h="1174129" w="1806143">
                <a:moveTo>
                  <a:pt x="0" y="0"/>
                </a:moveTo>
                <a:lnTo>
                  <a:pt x="1806143" y="0"/>
                </a:lnTo>
                <a:lnTo>
                  <a:pt x="1806143" y="1174129"/>
                </a:lnTo>
                <a:lnTo>
                  <a:pt x="0" y="11741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0150" y="627698"/>
            <a:ext cx="16727700" cy="9036300"/>
            <a:chOff x="0" y="0"/>
            <a:chExt cx="22303600" cy="1204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03612" cy="12048363"/>
            </a:xfrm>
            <a:custGeom>
              <a:avLst/>
              <a:gdLst/>
              <a:ahLst/>
              <a:cxnLst/>
              <a:rect r="r" b="b" t="t" l="l"/>
              <a:pathLst>
                <a:path h="12048363" w="22303612">
                  <a:moveTo>
                    <a:pt x="25400" y="0"/>
                  </a:moveTo>
                  <a:lnTo>
                    <a:pt x="22278212" y="0"/>
                  </a:lnTo>
                  <a:cubicBezTo>
                    <a:pt x="22292182" y="0"/>
                    <a:pt x="22303612" y="11430"/>
                    <a:pt x="22303612" y="25400"/>
                  </a:cubicBezTo>
                  <a:lnTo>
                    <a:pt x="22303612" y="12022963"/>
                  </a:lnTo>
                  <a:cubicBezTo>
                    <a:pt x="22303612" y="12036933"/>
                    <a:pt x="22292182" y="12048363"/>
                    <a:pt x="22278212" y="12048363"/>
                  </a:cubicBezTo>
                  <a:lnTo>
                    <a:pt x="25400" y="12048363"/>
                  </a:lnTo>
                  <a:cubicBezTo>
                    <a:pt x="11430" y="12048363"/>
                    <a:pt x="0" y="12036933"/>
                    <a:pt x="0" y="1202296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022963"/>
                  </a:lnTo>
                  <a:lnTo>
                    <a:pt x="25400" y="12022963"/>
                  </a:lnTo>
                  <a:lnTo>
                    <a:pt x="25400" y="11997563"/>
                  </a:lnTo>
                  <a:lnTo>
                    <a:pt x="22278212" y="11997563"/>
                  </a:lnTo>
                  <a:lnTo>
                    <a:pt x="22278212" y="12022963"/>
                  </a:lnTo>
                  <a:lnTo>
                    <a:pt x="22252812" y="12022963"/>
                  </a:lnTo>
                  <a:lnTo>
                    <a:pt x="22252812" y="25400"/>
                  </a:lnTo>
                  <a:lnTo>
                    <a:pt x="22278212" y="25400"/>
                  </a:lnTo>
                  <a:lnTo>
                    <a:pt x="2227821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3062850" y="1019175"/>
            <a:ext cx="1522515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0FFFF"/>
                </a:solidFill>
                <a:latin typeface="Bebas Neue"/>
                <a:ea typeface="Bebas Neue"/>
                <a:cs typeface="Bebas Neue"/>
                <a:sym typeface="Bebas Neue"/>
              </a:rPr>
              <a:t>Hyperparameter Tuning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3262912"/>
            <a:ext cx="7767562" cy="582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Grid Search Methodology: Implementation of grid search for finding optimal hyperparameters.</a:t>
            </a:r>
          </a:p>
          <a:p>
            <a:pPr algn="l">
              <a:lnSpc>
                <a:spcPts val="3840"/>
              </a:lnSpc>
            </a:pP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Results: Optimal hyperparameters and their impact on model performance.</a:t>
            </a:r>
          </a:p>
          <a:p>
            <a:pPr algn="l">
              <a:lnSpc>
                <a:spcPts val="3840"/>
              </a:lnSpc>
            </a:pP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Improvement: Improvement in accuracy and other metrics post tuning.</a:t>
            </a:r>
          </a:p>
          <a:p>
            <a:pPr algn="l">
              <a:lnSpc>
                <a:spcPts val="384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514991" y="2542887"/>
            <a:ext cx="4585428" cy="5427702"/>
          </a:xfrm>
          <a:custGeom>
            <a:avLst/>
            <a:gdLst/>
            <a:ahLst/>
            <a:cxnLst/>
            <a:rect r="r" b="b" t="t" l="l"/>
            <a:pathLst>
              <a:path h="5427702" w="4585428">
                <a:moveTo>
                  <a:pt x="0" y="0"/>
                </a:moveTo>
                <a:lnTo>
                  <a:pt x="4585428" y="0"/>
                </a:lnTo>
                <a:lnTo>
                  <a:pt x="4585428" y="5427702"/>
                </a:lnTo>
                <a:lnTo>
                  <a:pt x="0" y="54277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7675" y="1028700"/>
            <a:ext cx="8617384" cy="8618260"/>
          </a:xfrm>
          <a:custGeom>
            <a:avLst/>
            <a:gdLst/>
            <a:ahLst/>
            <a:cxnLst/>
            <a:rect r="r" b="b" t="t" l="l"/>
            <a:pathLst>
              <a:path h="8618260" w="8617384">
                <a:moveTo>
                  <a:pt x="0" y="0"/>
                </a:moveTo>
                <a:lnTo>
                  <a:pt x="8617384" y="0"/>
                </a:lnTo>
                <a:lnTo>
                  <a:pt x="8617384" y="8618260"/>
                </a:lnTo>
                <a:lnTo>
                  <a:pt x="0" y="86182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453157" y="911846"/>
            <a:ext cx="1806143" cy="1174129"/>
          </a:xfrm>
          <a:custGeom>
            <a:avLst/>
            <a:gdLst/>
            <a:ahLst/>
            <a:cxnLst/>
            <a:rect r="r" b="b" t="t" l="l"/>
            <a:pathLst>
              <a:path h="1174129" w="1806143">
                <a:moveTo>
                  <a:pt x="0" y="0"/>
                </a:moveTo>
                <a:lnTo>
                  <a:pt x="1806143" y="0"/>
                </a:lnTo>
                <a:lnTo>
                  <a:pt x="1806143" y="1174129"/>
                </a:lnTo>
                <a:lnTo>
                  <a:pt x="0" y="117412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9550" y="628650"/>
            <a:ext cx="16727700" cy="9036300"/>
            <a:chOff x="0" y="0"/>
            <a:chExt cx="22303600" cy="1204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03612" cy="12048363"/>
            </a:xfrm>
            <a:custGeom>
              <a:avLst/>
              <a:gdLst/>
              <a:ahLst/>
              <a:cxnLst/>
              <a:rect r="r" b="b" t="t" l="l"/>
              <a:pathLst>
                <a:path h="12048363" w="22303612">
                  <a:moveTo>
                    <a:pt x="25400" y="0"/>
                  </a:moveTo>
                  <a:lnTo>
                    <a:pt x="22278212" y="0"/>
                  </a:lnTo>
                  <a:cubicBezTo>
                    <a:pt x="22292182" y="0"/>
                    <a:pt x="22303612" y="11430"/>
                    <a:pt x="22303612" y="25400"/>
                  </a:cubicBezTo>
                  <a:lnTo>
                    <a:pt x="22303612" y="12022963"/>
                  </a:lnTo>
                  <a:cubicBezTo>
                    <a:pt x="22303612" y="12036933"/>
                    <a:pt x="22292182" y="12048363"/>
                    <a:pt x="22278212" y="12048363"/>
                  </a:cubicBezTo>
                  <a:lnTo>
                    <a:pt x="25400" y="12048363"/>
                  </a:lnTo>
                  <a:cubicBezTo>
                    <a:pt x="11430" y="12048363"/>
                    <a:pt x="0" y="12036933"/>
                    <a:pt x="0" y="1202296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022963"/>
                  </a:lnTo>
                  <a:lnTo>
                    <a:pt x="25400" y="12022963"/>
                  </a:lnTo>
                  <a:lnTo>
                    <a:pt x="25400" y="11997563"/>
                  </a:lnTo>
                  <a:lnTo>
                    <a:pt x="22278212" y="11997563"/>
                  </a:lnTo>
                  <a:lnTo>
                    <a:pt x="22278212" y="12022963"/>
                  </a:lnTo>
                  <a:lnTo>
                    <a:pt x="22252812" y="12022963"/>
                  </a:lnTo>
                  <a:lnTo>
                    <a:pt x="22252812" y="25400"/>
                  </a:lnTo>
                  <a:lnTo>
                    <a:pt x="22278212" y="25400"/>
                  </a:lnTo>
                  <a:lnTo>
                    <a:pt x="2227821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531425" y="971950"/>
            <a:ext cx="1522515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0FFFF"/>
                </a:solidFill>
                <a:latin typeface="Bebas Neue"/>
                <a:ea typeface="Bebas Neue"/>
                <a:cs typeface="Bebas Neue"/>
                <a:sym typeface="Bebas Neue"/>
              </a:rPr>
              <a:t>Results and Discussion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6210" y="2717925"/>
            <a:ext cx="6041690" cy="485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Summary of Findings: 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Decision Tree: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Accuracy: 94%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Random Forest: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Accuracy: 94%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Gradient Boosting: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Accuracy: 95%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56654" y="2457450"/>
            <a:ext cx="10398267" cy="680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1"/>
              </a:lnSpc>
            </a:pPr>
            <a:r>
              <a:rPr lang="en-US" sz="32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Key Findings:</a:t>
            </a:r>
          </a:p>
          <a:p>
            <a:pPr algn="l" marL="692901" indent="-346451" lvl="1">
              <a:lnSpc>
                <a:spcPts val="3851"/>
              </a:lnSpc>
              <a:buFont typeface="Arial"/>
              <a:buChar char="•"/>
            </a:pPr>
            <a:r>
              <a:rPr lang="en-US" sz="32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The Decision Tree model has a solid accuracy but higher false positive and false negative rates compared to the other models.</a:t>
            </a:r>
          </a:p>
          <a:p>
            <a:pPr algn="l">
              <a:lnSpc>
                <a:spcPts val="3851"/>
              </a:lnSpc>
            </a:pPr>
          </a:p>
          <a:p>
            <a:pPr algn="l" marL="692901" indent="-346451" lvl="1">
              <a:lnSpc>
                <a:spcPts val="3851"/>
              </a:lnSpc>
              <a:buFont typeface="Arial"/>
              <a:buChar char="•"/>
            </a:pPr>
            <a:r>
              <a:rPr lang="en-US" sz="32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The Random Forest model shows improved accuracy and a better balance of true positives and false negatives.</a:t>
            </a:r>
          </a:p>
          <a:p>
            <a:pPr algn="l">
              <a:lnSpc>
                <a:spcPts val="3851"/>
              </a:lnSpc>
            </a:pPr>
          </a:p>
          <a:p>
            <a:pPr algn="l" marL="692901" indent="-346451" lvl="1">
              <a:lnSpc>
                <a:spcPts val="3851"/>
              </a:lnSpc>
              <a:buFont typeface="Arial"/>
              <a:buChar char="•"/>
            </a:pPr>
            <a:r>
              <a:rPr lang="en-US" sz="32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The Gradient Boosting model achieves the highest accuracy and the best overall performance in terms of precision and recall, indicating its effectiveness in correctly identifying both stroke and non-stroke cases.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453157" y="911846"/>
            <a:ext cx="1806143" cy="1174129"/>
          </a:xfrm>
          <a:custGeom>
            <a:avLst/>
            <a:gdLst/>
            <a:ahLst/>
            <a:cxnLst/>
            <a:rect r="r" b="b" t="t" l="l"/>
            <a:pathLst>
              <a:path h="1174129" w="1806143">
                <a:moveTo>
                  <a:pt x="0" y="0"/>
                </a:moveTo>
                <a:lnTo>
                  <a:pt x="1806143" y="0"/>
                </a:lnTo>
                <a:lnTo>
                  <a:pt x="1806143" y="1174129"/>
                </a:lnTo>
                <a:lnTo>
                  <a:pt x="0" y="1174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DAGM0HPoXuw</dc:identifier>
  <dcterms:modified xsi:type="dcterms:W3CDTF">2011-08-01T06:04:30Z</dcterms:modified>
  <cp:revision>1</cp:revision>
  <dc:title>Copy of Stroke (CVA) Disease by Slidesgo.pptx</dc:title>
</cp:coreProperties>
</file>