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Maven Pro" panose="020B0604020202020204" charset="0"/>
      <p:regular r:id="rId20"/>
      <p:bold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Roboto Mono" panose="00000009000000000000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d9070b0bb_0_4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d9070b0bb_0_4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f64f1b6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f64f1b6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f64f1b63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f64f1b63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f764bf8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f764bf8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f764bf87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f764bf87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f764bf87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f764bf87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4f764bf87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4f764bf87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f64f1b63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f64f1b63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f764bf87f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f764bf87f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d9070b0bb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d9070b0bb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d9070b0bb_0_1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d9070b0bb_0_1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d9070b0bb_0_1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d9070b0bb_0_1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4d9070b0bb_0_1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4d9070b0bb_0_14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4d9070b0bb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4d9070b0bb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4d9070b0bb_0_4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4d9070b0bb_0_4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d9070b0bb_0_5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d9070b0bb_0_5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62275" y="2775150"/>
            <a:ext cx="8202300" cy="16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0" lvl="0" indent="45720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Paper-</a:t>
            </a:r>
            <a:endParaRPr sz="238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80"/>
              <a:t>Interactive Graph Cuts for Optimal Boundary &amp; Region Segmentation of Objects in N-D Images</a:t>
            </a:r>
            <a:endParaRPr sz="238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80"/>
              <a:t>      - Yuri Y. Boykov                 - Marie-Pierre Jolly</a:t>
            </a:r>
            <a:endParaRPr sz="238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642100" y="1186900"/>
            <a:ext cx="7688100" cy="12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4"/>
                </a:solidFill>
              </a:rPr>
              <a:t>CS736 Medical Image Computing - Project</a:t>
            </a:r>
            <a:endParaRPr sz="2100" b="1">
              <a:solidFill>
                <a:schemeClr val="accent4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4"/>
                </a:solidFill>
              </a:rPr>
              <a:t>Tanishq Mandhane 23B0986</a:t>
            </a:r>
            <a:endParaRPr sz="2100" b="1">
              <a:solidFill>
                <a:schemeClr val="accent4"/>
              </a:solidFill>
            </a:endParaRPr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4"/>
                </a:solidFill>
              </a:rPr>
              <a:t>Shiv Narang 23B1075</a:t>
            </a:r>
            <a:endParaRPr sz="2100" b="1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Optimization Strategy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337" name="Google Shape;337;p22"/>
          <p:cNvSpPr txBox="1">
            <a:spLocks noGrp="1"/>
          </p:cNvSpPr>
          <p:nvPr>
            <p:ph type="body" idx="1"/>
          </p:nvPr>
        </p:nvSpPr>
        <p:spPr>
          <a:xfrm>
            <a:off x="1164125" y="966439"/>
            <a:ext cx="7030500" cy="41770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Min-Cut/Max-Flow Optimization: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the minimum s–t cut on the graph: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 = segmentation boundary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Pixels connected to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object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Pixels connected to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background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Boykov-Kolmogorov Algorithm: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Specialized for grid-like graphs in vision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Augmenting path-based max-flow method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active trees from source/sink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for 2D/3D image data (~linear time)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 Optimality Guarantee: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Guarantees </a:t>
            </a:r>
            <a:r>
              <a:rPr lang="en" sz="11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globally optimal binary labeling</a:t>
            </a: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under submodular energy: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Non-negative costs: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B_pq ≥ 0</a:t>
            </a:r>
            <a:r>
              <a:rPr lang="en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R_p(·) ≥ 0</a:t>
            </a:r>
            <a:endParaRPr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local minima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Perfect for user-interactive updates with consistent results</a:t>
            </a:r>
            <a:endParaRPr sz="11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6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>
            <a:spLocks noGrp="1"/>
          </p:cNvSpPr>
          <p:nvPr>
            <p:ph type="title"/>
          </p:nvPr>
        </p:nvSpPr>
        <p:spPr>
          <a:xfrm>
            <a:off x="1245850" y="388425"/>
            <a:ext cx="7030500" cy="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3774"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Python Implementation Overview</a:t>
            </a:r>
            <a:endParaRPr sz="2478">
              <a:solidFill>
                <a:schemeClr val="accent1"/>
              </a:solidFill>
            </a:endParaRPr>
          </a:p>
        </p:txBody>
      </p:sp>
      <p:sp>
        <p:nvSpPr>
          <p:cNvPr id="343" name="Google Shape;343;p23"/>
          <p:cNvSpPr txBox="1">
            <a:spLocks noGrp="1"/>
          </p:cNvSpPr>
          <p:nvPr>
            <p:ph type="body" idx="1"/>
          </p:nvPr>
        </p:nvSpPr>
        <p:spPr>
          <a:xfrm>
            <a:off x="1303800" y="1046025"/>
            <a:ext cx="7030500" cy="39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Seed Drawing with OpenCV</a:t>
            </a:r>
            <a:endParaRPr sz="117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UI built using </a:t>
            </a:r>
            <a:r>
              <a:rPr lang="en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cv2.imshow()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cv2.setMouseCallback()</a:t>
            </a:r>
            <a:endParaRPr sz="11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Left-click and drag to draw seeds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○"/>
            </a:pPr>
            <a:r>
              <a:rPr lang="en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'o'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key: object seeds (red)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○"/>
            </a:pPr>
            <a:r>
              <a:rPr lang="en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'b'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key: background seeds (blue)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feedback via colored circles on the image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Histogram-Based Region Modeling</a:t>
            </a:r>
            <a:endParaRPr sz="117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Convert image to grayscale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 pixel intensities at seeded locations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64-bin histograms for object and background based on seeding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Normalize histograms and compute: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1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Graph Construction with PyMaxflow</a:t>
            </a:r>
            <a:endParaRPr sz="117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maxflow.Graph[float]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build pixel-level graph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Add: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○"/>
            </a:pPr>
            <a:r>
              <a:rPr lang="en" sz="11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T-links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regional costs and seed constraints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○"/>
            </a:pPr>
            <a:r>
              <a:rPr lang="en" sz="117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N-links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intensity difference-based boundary term</a:t>
            </a: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321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5"/>
              <a:buFont typeface="Arial"/>
              <a:buChar char="●"/>
            </a:pP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" sz="11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graph.maxflow()</a:t>
            </a:r>
            <a: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compute segmentation</a:t>
            </a:r>
            <a:br>
              <a:rPr lang="en" sz="117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endParaRPr sz="11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endParaRPr sz="12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</a:rPr>
              <a:t>Interactive Updates</a:t>
            </a:r>
            <a:endParaRPr>
              <a:solidFill>
                <a:srgbClr val="45818E"/>
              </a:solidFill>
            </a:endParaRPr>
          </a:p>
        </p:txBody>
      </p:sp>
      <p:sp>
        <p:nvSpPr>
          <p:cNvPr id="349" name="Google Shape;349;p24"/>
          <p:cNvSpPr txBox="1">
            <a:spLocks noGrp="1"/>
          </p:cNvSpPr>
          <p:nvPr>
            <p:ph type="body" idx="1"/>
          </p:nvPr>
        </p:nvSpPr>
        <p:spPr>
          <a:xfrm>
            <a:off x="1303800" y="1240675"/>
            <a:ext cx="7030500" cy="39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Interactivity:</a:t>
            </a:r>
            <a:endParaRPr sz="112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can dynamically add or remove object/background seeds.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restart the segmentation from scratch.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Seeds act as </a:t>
            </a: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constraints</a:t>
            </a: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the optimization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Reuse of Previous Computation:</a:t>
            </a:r>
            <a:endParaRPr sz="112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Boykov-Kolmogorov algorithm</a:t>
            </a: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</a:t>
            </a: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 re-use</a:t>
            </a: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○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Previously computed flows are retained.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○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graph adjustments</a:t>
            </a: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needed near updated seeds.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Drastically reduces computational time after seed changes.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Need to Rebuild Entire Graph:</a:t>
            </a:r>
            <a:endParaRPr sz="112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T-link capacities are updated for affected pixels: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○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object seed → increase capacity to source, zero to sink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○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background seed → inverse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structure (nodes, n-links) remains unchanged.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878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3"/>
              <a:buFont typeface="Arial"/>
              <a:buChar char="●"/>
            </a:pP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</a:t>
            </a:r>
            <a:r>
              <a:rPr lang="en" sz="112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incremental re-segmentation</a:t>
            </a:r>
            <a:r>
              <a:rPr lang="en" sz="112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milliseconds for small changes.</a:t>
            </a:r>
            <a:endParaRPr sz="112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217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Results Lung.png 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1"/>
          </p:nvPr>
        </p:nvSpPr>
        <p:spPr>
          <a:xfrm>
            <a:off x="1303800" y="1300200"/>
            <a:ext cx="7030500" cy="32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2" y="1763650"/>
            <a:ext cx="3762300" cy="32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950" y="1796950"/>
            <a:ext cx="3560700" cy="32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cardiac.png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63" name="Google Shape;363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64" name="Google Shape;3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24175"/>
            <a:ext cx="2630925" cy="28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9596" y="2124175"/>
            <a:ext cx="2898156" cy="289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1974" y="2124175"/>
            <a:ext cx="2630925" cy="289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4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crowd.png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72" name="Google Shape;372;p27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73" name="Google Shape;3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875" y="1747050"/>
            <a:ext cx="2899862" cy="30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925" y="1747050"/>
            <a:ext cx="2899849" cy="30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7"/>
          <p:cNvSpPr txBox="1"/>
          <p:nvPr/>
        </p:nvSpPr>
        <p:spPr>
          <a:xfrm>
            <a:off x="308875" y="1341900"/>
            <a:ext cx="1839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Regional term added</a:t>
            </a:r>
            <a:endParaRPr sz="13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3496875" y="1317563"/>
            <a:ext cx="32376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Without regional term</a:t>
            </a:r>
            <a:endParaRPr sz="13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6274" y="1747051"/>
            <a:ext cx="2457726" cy="304134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7"/>
          <p:cNvSpPr txBox="1"/>
          <p:nvPr/>
        </p:nvSpPr>
        <p:spPr>
          <a:xfrm>
            <a:off x="6584275" y="1308525"/>
            <a:ext cx="1749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Original</a:t>
            </a:r>
            <a:endParaRPr sz="13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>
            <a:spLocks noGrp="1"/>
          </p:cNvSpPr>
          <p:nvPr>
            <p:ph type="title"/>
          </p:nvPr>
        </p:nvSpPr>
        <p:spPr>
          <a:xfrm>
            <a:off x="221850" y="132500"/>
            <a:ext cx="70305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accent1"/>
                </a:solidFill>
              </a:rPr>
              <a:t>Regional importance box.png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384" name="Google Shape;384;p28"/>
          <p:cNvSpPr txBox="1">
            <a:spLocks noGrp="1"/>
          </p:cNvSpPr>
          <p:nvPr>
            <p:ph type="body" idx="1"/>
          </p:nvPr>
        </p:nvSpPr>
        <p:spPr>
          <a:xfrm>
            <a:off x="1303800" y="1300200"/>
            <a:ext cx="7030500" cy="32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Right lambda=0(no weight age to regionality)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Middle lambda = 10(high)</a:t>
            </a:r>
            <a:endParaRPr b="1"/>
          </a:p>
        </p:txBody>
      </p:sp>
      <p:pic>
        <p:nvPicPr>
          <p:cNvPr id="385" name="Google Shape;3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004" y="2146725"/>
            <a:ext cx="3477000" cy="29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0125" y="2146725"/>
            <a:ext cx="3446455" cy="296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37525" y="84600"/>
            <a:ext cx="2789926" cy="206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>
            <a:spLocks noGrp="1"/>
          </p:cNvSpPr>
          <p:nvPr>
            <p:ph type="title"/>
          </p:nvPr>
        </p:nvSpPr>
        <p:spPr>
          <a:xfrm>
            <a:off x="1369525" y="313450"/>
            <a:ext cx="70305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CONCLUSION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3" name="Google Shape;393;p29"/>
          <p:cNvSpPr txBox="1">
            <a:spLocks noGrp="1"/>
          </p:cNvSpPr>
          <p:nvPr>
            <p:ph type="body" idx="1"/>
          </p:nvPr>
        </p:nvSpPr>
        <p:spPr>
          <a:xfrm>
            <a:off x="1303800" y="739475"/>
            <a:ext cx="7030500" cy="43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Combines User Input with Optimal Segmentation</a:t>
            </a:r>
            <a:endParaRPr sz="134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Leverages minimal user annotations (seeds)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graph cuts to compute </a:t>
            </a:r>
            <a:r>
              <a:rPr lang="en" sz="13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globally optimal binary segmentation</a:t>
            </a:r>
            <a:endParaRPr sz="134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Balances region similarity and boundary strength effectively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Robust and Fast for N-D Data</a:t>
            </a:r>
            <a:endParaRPr sz="134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Applies to 2D images, videos (3D volumes), and medical data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multiple disconnected object regions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even on large images due to optimized max-flow algorithm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134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 to Interact With and Extend</a:t>
            </a:r>
            <a:endParaRPr sz="134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Intuitive mouse+keyboard UI via OpenCV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segmentation with visual feedback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●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Easily extensible for: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○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Multi-label segmentation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○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region modeling (GMMs, deep features)</a:t>
            </a: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369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Arial"/>
              <a:buChar char="○"/>
            </a:pPr>
            <a: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Semi-automatic seed placement</a:t>
            </a:r>
            <a:br>
              <a:rPr lang="en" sz="13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4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Important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315550"/>
            <a:ext cx="70305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running code,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1)D</a:t>
            </a: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ataset link- </a:t>
            </a:r>
            <a:r>
              <a:rPr lang="en-I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https://drive.google.com/drive/folders/1cbr6gMxzqbg1j5N7CsWKSUQwKNgqnowh?usp=sharing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2)Make sure you have 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1)cv2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install opencv-python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2)Numpy 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install numpy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3)PyMaxFlow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install PyMaxflow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 install opencv-python numpy PyMaxflow</a:t>
            </a: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Introduction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body" idx="1"/>
          </p:nvPr>
        </p:nvSpPr>
        <p:spPr>
          <a:xfrm>
            <a:off x="1303800" y="1315550"/>
            <a:ext cx="70305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Image Segmentation?</a:t>
            </a:r>
            <a:b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Partitioning an image into distinct regions, typically separating objects of interest (foreground) from the background. Crucial in computer vision tasks like object recognition, medical imaging, and photo editing.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Interactive Segmentation?</a:t>
            </a:r>
            <a:b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Fully automatic methods often fail due to noise, variability, and ambiguity.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Interactive methods let users guide the algorithm with simple inputs (seeds), ensuring desired outcomes.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Challenges in Automatic Segmentation: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Ambiguity: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Same intensity values may belong to different regions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Objects: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Difficulty in distinguishing overlapping or connected objects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-"/>
            </a:pP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Universal Model: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 appearance varies drastically across domains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 sz="1500">
              <a:solidFill>
                <a:schemeClr val="accent1"/>
              </a:solidFill>
            </a:endParaRPr>
          </a:p>
        </p:txBody>
      </p:sp>
      <p:sp>
        <p:nvSpPr>
          <p:cNvPr id="296" name="Google Shape;296;p16"/>
          <p:cNvSpPr txBox="1">
            <a:spLocks noGrp="1"/>
          </p:cNvSpPr>
          <p:nvPr>
            <p:ph type="body" idx="1"/>
          </p:nvPr>
        </p:nvSpPr>
        <p:spPr>
          <a:xfrm>
            <a:off x="1303800" y="1487275"/>
            <a:ext cx="7030500" cy="34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-Traditional Segmentation Techniques: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Snakes / Active Contours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Level Sets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Growing / Split &amp; Merge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Graph-Based Clustering / Normalized Cuts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-Limitations of Traditional Methods: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Optima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Global Guarantee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to Extend to 3D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Control is Indirect:</a:t>
            </a: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6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1720">
              <a:solidFill>
                <a:schemeClr val="accent1"/>
              </a:solidFill>
            </a:endParaRPr>
          </a:p>
        </p:txBody>
      </p:sp>
      <p:sp>
        <p:nvSpPr>
          <p:cNvPr id="302" name="Google Shape;302;p17"/>
          <p:cNvSpPr txBox="1">
            <a:spLocks noGrp="1"/>
          </p:cNvSpPr>
          <p:nvPr>
            <p:ph type="body" idx="1"/>
          </p:nvPr>
        </p:nvSpPr>
        <p:spPr>
          <a:xfrm>
            <a:off x="1303800" y="1315550"/>
            <a:ext cx="70305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b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 an image into two regions —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Interaction:</a:t>
            </a:r>
            <a:b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user imposes certain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constraints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segmentation by indicating certain pixels (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seeds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that absolutely have to be part of the object and certain pixels that have to be part of the background.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Optimization Objective: </a:t>
            </a:r>
            <a:b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a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globally optimal segmentation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that: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Respects user-provided seeds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Minimizes a defined </a:t>
            </a:r>
            <a:r>
              <a:rPr lang="en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 function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combining region and boundary information</a:t>
            </a:r>
            <a:b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Produces meaningful results in both 2D and higher-dimensional data (e.g., 3D MRI, video)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Motivation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308" name="Google Shape;308;p18"/>
          <p:cNvSpPr txBox="1">
            <a:spLocks noGrp="1"/>
          </p:cNvSpPr>
          <p:nvPr>
            <p:ph type="body" idx="1"/>
          </p:nvPr>
        </p:nvSpPr>
        <p:spPr>
          <a:xfrm>
            <a:off x="1303800" y="1315550"/>
            <a:ext cx="70305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Intuitive Interface for Users:</a:t>
            </a:r>
            <a:b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seed-based input — users just mark a few pixels as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4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mouse clicks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Leverages Region &amp; Boundary Properties:</a:t>
            </a:r>
            <a:b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 Term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models pixel intensities (e.g., via histograms)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Boundary Term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penalizes differences between neighboring pixels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Together, they produce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visually coherent and accurate segmentations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Robustness to Seed Placement:</a:t>
            </a:r>
            <a:b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is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stable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even when seeds are loosely placed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Extendable to 3D Volumes and Videos:</a:t>
            </a:r>
            <a:b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method generalizes naturally to higher-dimensional data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1227600" y="598575"/>
            <a:ext cx="70305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Mathematical Formulation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171900" y="1315575"/>
            <a:ext cx="70305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Segmentation as Energy Minimization</a:t>
            </a:r>
            <a:b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define an energy function:</a:t>
            </a:r>
            <a:endParaRPr lang="pt-BR"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E(A)=λ⋅R(A)+B(A)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Where:</a:t>
            </a:r>
            <a:endParaRPr sz="14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R(A)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Region term</a:t>
            </a:r>
            <a:b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Measures how well each pixel’s intensity fits into object or background models</a:t>
            </a:r>
            <a:b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 computed using </a:t>
            </a: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 log-likelihood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from histograms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B(A)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Boundary term</a:t>
            </a:r>
            <a:b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enalizes discontinuities between neighboring pixels</a:t>
            </a:r>
            <a:b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δ(Ap​,Aq​)=1 if Ap≠Aq​, otherwise 0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4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Balancing parameter</a:t>
            </a:r>
            <a:b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Controls trade-off between region fidelity and boundary smoothness</a:t>
            </a:r>
            <a:br>
              <a:rPr lang="en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425" y="76763"/>
            <a:ext cx="2287075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8113" y="76763"/>
            <a:ext cx="27531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209" y="57984"/>
            <a:ext cx="3445775" cy="6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2850" y="1296779"/>
            <a:ext cx="4177350" cy="188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72100" y="3667675"/>
            <a:ext cx="3657600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1"/>
                </a:solidFill>
              </a:rPr>
              <a:t>Graph Construction</a:t>
            </a:r>
            <a:endParaRPr sz="3100">
              <a:solidFill>
                <a:schemeClr val="accent1"/>
              </a:solidFill>
            </a:endParaRPr>
          </a:p>
        </p:txBody>
      </p:sp>
      <p:sp>
        <p:nvSpPr>
          <p:cNvPr id="325" name="Google Shape;325;p20"/>
          <p:cNvSpPr txBox="1">
            <a:spLocks noGrp="1"/>
          </p:cNvSpPr>
          <p:nvPr>
            <p:ph type="body" idx="1"/>
          </p:nvPr>
        </p:nvSpPr>
        <p:spPr>
          <a:xfrm>
            <a:off x="1303800" y="1315550"/>
            <a:ext cx="7030500" cy="3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Pixels → Nodes: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image pixel becomes a node in the graph.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Neighbor Edges (n-links):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a)Connect adjacent pixels (e.g., 8-neighborhood in 2D)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b)Weighted by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boundary term</a:t>
            </a:r>
            <a: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lang="en" sz="8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c)Encourage smoothness: higher cost for splitting similar neighbors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Terminal Edges (t-links):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a)Connect pixels to terminals: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(Object)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Sink (Background)</a:t>
            </a:r>
            <a:b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b)Encode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regional term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(negative log-likelihood from histograms)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c) Seeds define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constraints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(infinite weight to enforce label)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Cut Output:</a:t>
            </a:r>
            <a:b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min-cut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on this graph yields the </a:t>
            </a:r>
            <a:r>
              <a:rPr lang="en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optimal segmentation boundary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separates object and background nodes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1" name="Google Shape;33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18825"/>
            <a:ext cx="7161000" cy="469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1193</Words>
  <Application>Microsoft Office PowerPoint</Application>
  <PresentationFormat>On-screen Show (16:9)</PresentationFormat>
  <Paragraphs>132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 Mono</vt:lpstr>
      <vt:lpstr>Nunito</vt:lpstr>
      <vt:lpstr>Maven Pro</vt:lpstr>
      <vt:lpstr>Momentum</vt:lpstr>
      <vt:lpstr>Paper- Interactive Graph Cuts for Optimal Boundary &amp; Region Segmentation of Objects in N-D Images       - Yuri Y. Boykov                 - Marie-Pierre Jolly</vt:lpstr>
      <vt:lpstr>Important</vt:lpstr>
      <vt:lpstr>Introduction</vt:lpstr>
      <vt:lpstr>Background</vt:lpstr>
      <vt:lpstr>Problem Statement</vt:lpstr>
      <vt:lpstr>Motivation</vt:lpstr>
      <vt:lpstr>Mathematical Formulation</vt:lpstr>
      <vt:lpstr>Graph Construction</vt:lpstr>
      <vt:lpstr>PowerPoint Presentation</vt:lpstr>
      <vt:lpstr>Optimization Strategy</vt:lpstr>
      <vt:lpstr>Python Implementation Overview</vt:lpstr>
      <vt:lpstr>Interactive Updates</vt:lpstr>
      <vt:lpstr>Results Lung.png </vt:lpstr>
      <vt:lpstr>cardiac.png</vt:lpstr>
      <vt:lpstr>crowd.png</vt:lpstr>
      <vt:lpstr>Regional importance box.png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tanishq mandhane</cp:lastModifiedBy>
  <cp:revision>4</cp:revision>
  <dcterms:modified xsi:type="dcterms:W3CDTF">2025-04-30T04:24:11Z</dcterms:modified>
</cp:coreProperties>
</file>