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5" r:id="rId2"/>
    <p:sldId id="266" r:id="rId3"/>
    <p:sldId id="267" r:id="rId4"/>
    <p:sldId id="283" r:id="rId5"/>
    <p:sldId id="268" r:id="rId6"/>
    <p:sldId id="269" r:id="rId7"/>
    <p:sldId id="270" r:id="rId8"/>
    <p:sldId id="271" r:id="rId9"/>
    <p:sldId id="272" r:id="rId10"/>
    <p:sldId id="273" r:id="rId11"/>
    <p:sldId id="274" r:id="rId12"/>
    <p:sldId id="275" r:id="rId13"/>
    <p:sldId id="282" r:id="rId14"/>
    <p:sldId id="276" r:id="rId15"/>
    <p:sldId id="277" r:id="rId16"/>
    <p:sldId id="278" r:id="rId17"/>
    <p:sldId id="279" r:id="rId18"/>
    <p:sldId id="280" r:id="rId19"/>
    <p:sldId id="284" r:id="rId20"/>
    <p:sldId id="290" r:id="rId21"/>
    <p:sldId id="281" r:id="rId22"/>
    <p:sldId id="285" r:id="rId23"/>
    <p:sldId id="286" r:id="rId24"/>
    <p:sldId id="289" r:id="rId25"/>
    <p:sldId id="287" r:id="rId26"/>
    <p:sldId id="288" r:id="rId27"/>
    <p:sldId id="291" r:id="rId28"/>
    <p:sldId id="292" r:id="rId29"/>
    <p:sldId id="293" r:id="rId30"/>
    <p:sldId id="294" r:id="rId31"/>
    <p:sldId id="295" r:id="rId32"/>
    <p:sldId id="296" r:id="rId33"/>
    <p:sldId id="297" r:id="rId34"/>
    <p:sldId id="298" r:id="rId35"/>
    <p:sldId id="299" r:id="rId36"/>
    <p:sldId id="30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21" y="1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427EC-3BD3-4C20-A4E9-F5854D039785}" type="datetimeFigureOut">
              <a:rPr lang="en-IN" smtClean="0"/>
              <a:t>28-05-2018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097047-B6F0-4830-8E19-42D015FFF557}" type="slidenum">
              <a:rPr lang="en-IN" smtClean="0"/>
              <a:t>‹#›</a:t>
            </a:fld>
            <a:endParaRPr lang="en-IN"/>
          </a:p>
        </p:txBody>
      </p:sp>
    </p:spTree>
    <p:extLst>
      <p:ext uri="{BB962C8B-B14F-4D97-AF65-F5344CB8AC3E}">
        <p14:creationId xmlns:p14="http://schemas.microsoft.com/office/powerpoint/2010/main" val="2099118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D097047-B6F0-4830-8E19-42D015FFF557}" type="slidenum">
              <a:rPr lang="en-IN" smtClean="0"/>
              <a:t>36</a:t>
            </a:fld>
            <a:endParaRPr lang="en-IN"/>
          </a:p>
        </p:txBody>
      </p:sp>
    </p:spTree>
    <p:extLst>
      <p:ext uri="{BB962C8B-B14F-4D97-AF65-F5344CB8AC3E}">
        <p14:creationId xmlns:p14="http://schemas.microsoft.com/office/powerpoint/2010/main" val="2224040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05CE-E8FA-4DF0-9A21-8B6A0EBD93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D8DE64-286B-44CB-AE51-40A083F946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F15EFD-88EF-4D33-A558-D88E13CCCFDF}"/>
              </a:ext>
            </a:extLst>
          </p:cNvPr>
          <p:cNvSpPr>
            <a:spLocks noGrp="1"/>
          </p:cNvSpPr>
          <p:nvPr>
            <p:ph type="dt" sz="half" idx="10"/>
          </p:nvPr>
        </p:nvSpPr>
        <p:spPr/>
        <p:txBody>
          <a:bodyPr/>
          <a:lstStyle/>
          <a:p>
            <a:fld id="{17362A57-3096-4A78-8F28-AD6E95A53A5A}" type="datetimeFigureOut">
              <a:rPr lang="en-IN" smtClean="0"/>
              <a:t>28-05-2018</a:t>
            </a:fld>
            <a:endParaRPr lang="en-IN"/>
          </a:p>
        </p:txBody>
      </p:sp>
      <p:sp>
        <p:nvSpPr>
          <p:cNvPr id="5" name="Footer Placeholder 4">
            <a:extLst>
              <a:ext uri="{FF2B5EF4-FFF2-40B4-BE49-F238E27FC236}">
                <a16:creationId xmlns:a16="http://schemas.microsoft.com/office/drawing/2014/main" id="{E547FDF6-4560-470D-B103-319C70116A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1F42E-2406-49F7-8268-57F481F19E06}"/>
              </a:ext>
            </a:extLst>
          </p:cNvPr>
          <p:cNvSpPr>
            <a:spLocks noGrp="1"/>
          </p:cNvSpPr>
          <p:nvPr>
            <p:ph type="sldNum" sz="quarter" idx="12"/>
          </p:nvPr>
        </p:nvSpPr>
        <p:spPr/>
        <p:txBody>
          <a:bodyPr/>
          <a:lstStyle/>
          <a:p>
            <a:fld id="{84EAF90F-0D9B-49A8-8B48-935E69762537}" type="slidenum">
              <a:rPr lang="en-IN" smtClean="0"/>
              <a:t>‹#›</a:t>
            </a:fld>
            <a:endParaRPr lang="en-IN"/>
          </a:p>
        </p:txBody>
      </p:sp>
    </p:spTree>
    <p:extLst>
      <p:ext uri="{BB962C8B-B14F-4D97-AF65-F5344CB8AC3E}">
        <p14:creationId xmlns:p14="http://schemas.microsoft.com/office/powerpoint/2010/main" val="363819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11B8-0F61-43B9-B94C-6C61EB0EDB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99871A-0E14-4E6A-9DEC-3654D2F361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99332A-1ECF-4D33-8FC1-6A1E264E02BF}"/>
              </a:ext>
            </a:extLst>
          </p:cNvPr>
          <p:cNvSpPr>
            <a:spLocks noGrp="1"/>
          </p:cNvSpPr>
          <p:nvPr>
            <p:ph type="dt" sz="half" idx="10"/>
          </p:nvPr>
        </p:nvSpPr>
        <p:spPr/>
        <p:txBody>
          <a:bodyPr/>
          <a:lstStyle/>
          <a:p>
            <a:fld id="{17362A57-3096-4A78-8F28-AD6E95A53A5A}" type="datetimeFigureOut">
              <a:rPr lang="en-IN" smtClean="0"/>
              <a:t>28-05-2018</a:t>
            </a:fld>
            <a:endParaRPr lang="en-IN"/>
          </a:p>
        </p:txBody>
      </p:sp>
      <p:sp>
        <p:nvSpPr>
          <p:cNvPr id="5" name="Footer Placeholder 4">
            <a:extLst>
              <a:ext uri="{FF2B5EF4-FFF2-40B4-BE49-F238E27FC236}">
                <a16:creationId xmlns:a16="http://schemas.microsoft.com/office/drawing/2014/main" id="{E52A0357-A004-4DDC-88D8-8D84521D49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2D242D-05DF-40E3-A998-A875B74181A9}"/>
              </a:ext>
            </a:extLst>
          </p:cNvPr>
          <p:cNvSpPr>
            <a:spLocks noGrp="1"/>
          </p:cNvSpPr>
          <p:nvPr>
            <p:ph type="sldNum" sz="quarter" idx="12"/>
          </p:nvPr>
        </p:nvSpPr>
        <p:spPr/>
        <p:txBody>
          <a:bodyPr/>
          <a:lstStyle/>
          <a:p>
            <a:fld id="{84EAF90F-0D9B-49A8-8B48-935E69762537}" type="slidenum">
              <a:rPr lang="en-IN" smtClean="0"/>
              <a:t>‹#›</a:t>
            </a:fld>
            <a:endParaRPr lang="en-IN"/>
          </a:p>
        </p:txBody>
      </p:sp>
    </p:spTree>
    <p:extLst>
      <p:ext uri="{BB962C8B-B14F-4D97-AF65-F5344CB8AC3E}">
        <p14:creationId xmlns:p14="http://schemas.microsoft.com/office/powerpoint/2010/main" val="281522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71CF34-B3D8-44E6-B827-755B565196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8D6A4D-EE66-452A-8E0D-972C83F940E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94F784-F18F-4065-AA51-005DDE664D75}"/>
              </a:ext>
            </a:extLst>
          </p:cNvPr>
          <p:cNvSpPr>
            <a:spLocks noGrp="1"/>
          </p:cNvSpPr>
          <p:nvPr>
            <p:ph type="dt" sz="half" idx="10"/>
          </p:nvPr>
        </p:nvSpPr>
        <p:spPr/>
        <p:txBody>
          <a:bodyPr/>
          <a:lstStyle/>
          <a:p>
            <a:fld id="{17362A57-3096-4A78-8F28-AD6E95A53A5A}" type="datetimeFigureOut">
              <a:rPr lang="en-IN" smtClean="0"/>
              <a:t>28-05-2018</a:t>
            </a:fld>
            <a:endParaRPr lang="en-IN"/>
          </a:p>
        </p:txBody>
      </p:sp>
      <p:sp>
        <p:nvSpPr>
          <p:cNvPr id="5" name="Footer Placeholder 4">
            <a:extLst>
              <a:ext uri="{FF2B5EF4-FFF2-40B4-BE49-F238E27FC236}">
                <a16:creationId xmlns:a16="http://schemas.microsoft.com/office/drawing/2014/main" id="{0AF04F75-6D74-45B1-80DB-8A04308B05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F76584-DB1A-4E60-BDE6-A28459FBAE46}"/>
              </a:ext>
            </a:extLst>
          </p:cNvPr>
          <p:cNvSpPr>
            <a:spLocks noGrp="1"/>
          </p:cNvSpPr>
          <p:nvPr>
            <p:ph type="sldNum" sz="quarter" idx="12"/>
          </p:nvPr>
        </p:nvSpPr>
        <p:spPr/>
        <p:txBody>
          <a:bodyPr/>
          <a:lstStyle/>
          <a:p>
            <a:fld id="{84EAF90F-0D9B-49A8-8B48-935E69762537}" type="slidenum">
              <a:rPr lang="en-IN" smtClean="0"/>
              <a:t>‹#›</a:t>
            </a:fld>
            <a:endParaRPr lang="en-IN"/>
          </a:p>
        </p:txBody>
      </p:sp>
    </p:spTree>
    <p:extLst>
      <p:ext uri="{BB962C8B-B14F-4D97-AF65-F5344CB8AC3E}">
        <p14:creationId xmlns:p14="http://schemas.microsoft.com/office/powerpoint/2010/main" val="3338351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D650-43F9-40D9-A2C5-C2B8259265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B98578-BD7A-4AA9-AAC0-3B4F778361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4166BB-6C80-4BFB-B0BB-702CB84D2271}"/>
              </a:ext>
            </a:extLst>
          </p:cNvPr>
          <p:cNvSpPr>
            <a:spLocks noGrp="1"/>
          </p:cNvSpPr>
          <p:nvPr>
            <p:ph type="dt" sz="half" idx="10"/>
          </p:nvPr>
        </p:nvSpPr>
        <p:spPr/>
        <p:txBody>
          <a:bodyPr/>
          <a:lstStyle/>
          <a:p>
            <a:fld id="{17362A57-3096-4A78-8F28-AD6E95A53A5A}" type="datetimeFigureOut">
              <a:rPr lang="en-IN" smtClean="0"/>
              <a:t>28-05-2018</a:t>
            </a:fld>
            <a:endParaRPr lang="en-IN"/>
          </a:p>
        </p:txBody>
      </p:sp>
      <p:sp>
        <p:nvSpPr>
          <p:cNvPr id="5" name="Footer Placeholder 4">
            <a:extLst>
              <a:ext uri="{FF2B5EF4-FFF2-40B4-BE49-F238E27FC236}">
                <a16:creationId xmlns:a16="http://schemas.microsoft.com/office/drawing/2014/main" id="{EDD0E0FF-A540-46F2-A32C-DE5B51900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EA647B-DC60-484D-AC4D-7DF51A374A61}"/>
              </a:ext>
            </a:extLst>
          </p:cNvPr>
          <p:cNvSpPr>
            <a:spLocks noGrp="1"/>
          </p:cNvSpPr>
          <p:nvPr>
            <p:ph type="sldNum" sz="quarter" idx="12"/>
          </p:nvPr>
        </p:nvSpPr>
        <p:spPr/>
        <p:txBody>
          <a:bodyPr/>
          <a:lstStyle/>
          <a:p>
            <a:fld id="{84EAF90F-0D9B-49A8-8B48-935E69762537}" type="slidenum">
              <a:rPr lang="en-IN" smtClean="0"/>
              <a:t>‹#›</a:t>
            </a:fld>
            <a:endParaRPr lang="en-IN"/>
          </a:p>
        </p:txBody>
      </p:sp>
    </p:spTree>
    <p:extLst>
      <p:ext uri="{BB962C8B-B14F-4D97-AF65-F5344CB8AC3E}">
        <p14:creationId xmlns:p14="http://schemas.microsoft.com/office/powerpoint/2010/main" val="354349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B703-8744-4263-A70B-0C61070768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645D32-F837-4A11-8B1A-1CC134A841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28CAAC-3744-486D-9449-7189CA8CF08E}"/>
              </a:ext>
            </a:extLst>
          </p:cNvPr>
          <p:cNvSpPr>
            <a:spLocks noGrp="1"/>
          </p:cNvSpPr>
          <p:nvPr>
            <p:ph type="dt" sz="half" idx="10"/>
          </p:nvPr>
        </p:nvSpPr>
        <p:spPr/>
        <p:txBody>
          <a:bodyPr/>
          <a:lstStyle/>
          <a:p>
            <a:fld id="{17362A57-3096-4A78-8F28-AD6E95A53A5A}" type="datetimeFigureOut">
              <a:rPr lang="en-IN" smtClean="0"/>
              <a:t>28-05-2018</a:t>
            </a:fld>
            <a:endParaRPr lang="en-IN"/>
          </a:p>
        </p:txBody>
      </p:sp>
      <p:sp>
        <p:nvSpPr>
          <p:cNvPr id="5" name="Footer Placeholder 4">
            <a:extLst>
              <a:ext uri="{FF2B5EF4-FFF2-40B4-BE49-F238E27FC236}">
                <a16:creationId xmlns:a16="http://schemas.microsoft.com/office/drawing/2014/main" id="{B93A55DF-E4BB-47DC-AB57-71355B9912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C0FD70-D576-4976-905D-56E6702B53F7}"/>
              </a:ext>
            </a:extLst>
          </p:cNvPr>
          <p:cNvSpPr>
            <a:spLocks noGrp="1"/>
          </p:cNvSpPr>
          <p:nvPr>
            <p:ph type="sldNum" sz="quarter" idx="12"/>
          </p:nvPr>
        </p:nvSpPr>
        <p:spPr/>
        <p:txBody>
          <a:bodyPr/>
          <a:lstStyle/>
          <a:p>
            <a:fld id="{84EAF90F-0D9B-49A8-8B48-935E69762537}" type="slidenum">
              <a:rPr lang="en-IN" smtClean="0"/>
              <a:t>‹#›</a:t>
            </a:fld>
            <a:endParaRPr lang="en-IN"/>
          </a:p>
        </p:txBody>
      </p:sp>
    </p:spTree>
    <p:extLst>
      <p:ext uri="{BB962C8B-B14F-4D97-AF65-F5344CB8AC3E}">
        <p14:creationId xmlns:p14="http://schemas.microsoft.com/office/powerpoint/2010/main" val="52795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232A-CE6C-484D-93DC-CFB857BC42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30F555-FB96-43BD-8483-2380F06D8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ADB2B0-46CB-4E7C-9065-2F27EB26B7A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9A2301-68C6-4F36-9572-48187195A003}"/>
              </a:ext>
            </a:extLst>
          </p:cNvPr>
          <p:cNvSpPr>
            <a:spLocks noGrp="1"/>
          </p:cNvSpPr>
          <p:nvPr>
            <p:ph type="dt" sz="half" idx="10"/>
          </p:nvPr>
        </p:nvSpPr>
        <p:spPr/>
        <p:txBody>
          <a:bodyPr/>
          <a:lstStyle/>
          <a:p>
            <a:fld id="{17362A57-3096-4A78-8F28-AD6E95A53A5A}" type="datetimeFigureOut">
              <a:rPr lang="en-IN" smtClean="0"/>
              <a:t>28-05-2018</a:t>
            </a:fld>
            <a:endParaRPr lang="en-IN"/>
          </a:p>
        </p:txBody>
      </p:sp>
      <p:sp>
        <p:nvSpPr>
          <p:cNvPr id="6" name="Footer Placeholder 5">
            <a:extLst>
              <a:ext uri="{FF2B5EF4-FFF2-40B4-BE49-F238E27FC236}">
                <a16:creationId xmlns:a16="http://schemas.microsoft.com/office/drawing/2014/main" id="{738A3033-229A-4989-AA6D-3D15D9AB8C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24FCDE-ED45-4D2B-B217-7E0A9A075826}"/>
              </a:ext>
            </a:extLst>
          </p:cNvPr>
          <p:cNvSpPr>
            <a:spLocks noGrp="1"/>
          </p:cNvSpPr>
          <p:nvPr>
            <p:ph type="sldNum" sz="quarter" idx="12"/>
          </p:nvPr>
        </p:nvSpPr>
        <p:spPr/>
        <p:txBody>
          <a:bodyPr/>
          <a:lstStyle/>
          <a:p>
            <a:fld id="{84EAF90F-0D9B-49A8-8B48-935E69762537}" type="slidenum">
              <a:rPr lang="en-IN" smtClean="0"/>
              <a:t>‹#›</a:t>
            </a:fld>
            <a:endParaRPr lang="en-IN"/>
          </a:p>
        </p:txBody>
      </p:sp>
    </p:spTree>
    <p:extLst>
      <p:ext uri="{BB962C8B-B14F-4D97-AF65-F5344CB8AC3E}">
        <p14:creationId xmlns:p14="http://schemas.microsoft.com/office/powerpoint/2010/main" val="91648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8694-7453-4779-8E56-E9FC73AD8C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121D44-64D9-458B-8335-1263FE5436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CA9EE6-884E-44E5-B348-905FB55F4B6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2B35B2-D8E2-49DA-9246-7A3E323E2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AEEB5E-F8D8-47B9-9F47-EFCED8AD78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DDB7FB-6C03-4CE6-88F2-6E826DDA52DE}"/>
              </a:ext>
            </a:extLst>
          </p:cNvPr>
          <p:cNvSpPr>
            <a:spLocks noGrp="1"/>
          </p:cNvSpPr>
          <p:nvPr>
            <p:ph type="dt" sz="half" idx="10"/>
          </p:nvPr>
        </p:nvSpPr>
        <p:spPr/>
        <p:txBody>
          <a:bodyPr/>
          <a:lstStyle/>
          <a:p>
            <a:fld id="{17362A57-3096-4A78-8F28-AD6E95A53A5A}" type="datetimeFigureOut">
              <a:rPr lang="en-IN" smtClean="0"/>
              <a:t>28-05-2018</a:t>
            </a:fld>
            <a:endParaRPr lang="en-IN"/>
          </a:p>
        </p:txBody>
      </p:sp>
      <p:sp>
        <p:nvSpPr>
          <p:cNvPr id="8" name="Footer Placeholder 7">
            <a:extLst>
              <a:ext uri="{FF2B5EF4-FFF2-40B4-BE49-F238E27FC236}">
                <a16:creationId xmlns:a16="http://schemas.microsoft.com/office/drawing/2014/main" id="{9EBB2245-1586-48B2-BFED-7D048318B1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D52B9F-54FF-49AF-8C42-6DB7026BC1C9}"/>
              </a:ext>
            </a:extLst>
          </p:cNvPr>
          <p:cNvSpPr>
            <a:spLocks noGrp="1"/>
          </p:cNvSpPr>
          <p:nvPr>
            <p:ph type="sldNum" sz="quarter" idx="12"/>
          </p:nvPr>
        </p:nvSpPr>
        <p:spPr/>
        <p:txBody>
          <a:bodyPr/>
          <a:lstStyle/>
          <a:p>
            <a:fld id="{84EAF90F-0D9B-49A8-8B48-935E69762537}" type="slidenum">
              <a:rPr lang="en-IN" smtClean="0"/>
              <a:t>‹#›</a:t>
            </a:fld>
            <a:endParaRPr lang="en-IN"/>
          </a:p>
        </p:txBody>
      </p:sp>
    </p:spTree>
    <p:extLst>
      <p:ext uri="{BB962C8B-B14F-4D97-AF65-F5344CB8AC3E}">
        <p14:creationId xmlns:p14="http://schemas.microsoft.com/office/powerpoint/2010/main" val="285429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905F2-F277-46B6-8894-7B21FE8B3B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31811A-4408-44BC-B201-3C822EA0BA0A}"/>
              </a:ext>
            </a:extLst>
          </p:cNvPr>
          <p:cNvSpPr>
            <a:spLocks noGrp="1"/>
          </p:cNvSpPr>
          <p:nvPr>
            <p:ph type="dt" sz="half" idx="10"/>
          </p:nvPr>
        </p:nvSpPr>
        <p:spPr/>
        <p:txBody>
          <a:bodyPr/>
          <a:lstStyle/>
          <a:p>
            <a:fld id="{17362A57-3096-4A78-8F28-AD6E95A53A5A}" type="datetimeFigureOut">
              <a:rPr lang="en-IN" smtClean="0"/>
              <a:t>28-05-2018</a:t>
            </a:fld>
            <a:endParaRPr lang="en-IN"/>
          </a:p>
        </p:txBody>
      </p:sp>
      <p:sp>
        <p:nvSpPr>
          <p:cNvPr id="4" name="Footer Placeholder 3">
            <a:extLst>
              <a:ext uri="{FF2B5EF4-FFF2-40B4-BE49-F238E27FC236}">
                <a16:creationId xmlns:a16="http://schemas.microsoft.com/office/drawing/2014/main" id="{A11E76D2-9B0B-4D15-B99E-658F91BB61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9DA0CC-437B-478C-8A92-FBC4E00B6BCB}"/>
              </a:ext>
            </a:extLst>
          </p:cNvPr>
          <p:cNvSpPr>
            <a:spLocks noGrp="1"/>
          </p:cNvSpPr>
          <p:nvPr>
            <p:ph type="sldNum" sz="quarter" idx="12"/>
          </p:nvPr>
        </p:nvSpPr>
        <p:spPr/>
        <p:txBody>
          <a:bodyPr/>
          <a:lstStyle/>
          <a:p>
            <a:fld id="{84EAF90F-0D9B-49A8-8B48-935E69762537}" type="slidenum">
              <a:rPr lang="en-IN" smtClean="0"/>
              <a:t>‹#›</a:t>
            </a:fld>
            <a:endParaRPr lang="en-IN"/>
          </a:p>
        </p:txBody>
      </p:sp>
    </p:spTree>
    <p:extLst>
      <p:ext uri="{BB962C8B-B14F-4D97-AF65-F5344CB8AC3E}">
        <p14:creationId xmlns:p14="http://schemas.microsoft.com/office/powerpoint/2010/main" val="39463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9567C9-39F7-4EF5-B889-DD36F605B82B}"/>
              </a:ext>
            </a:extLst>
          </p:cNvPr>
          <p:cNvSpPr>
            <a:spLocks noGrp="1"/>
          </p:cNvSpPr>
          <p:nvPr>
            <p:ph type="dt" sz="half" idx="10"/>
          </p:nvPr>
        </p:nvSpPr>
        <p:spPr/>
        <p:txBody>
          <a:bodyPr/>
          <a:lstStyle/>
          <a:p>
            <a:fld id="{17362A57-3096-4A78-8F28-AD6E95A53A5A}" type="datetimeFigureOut">
              <a:rPr lang="en-IN" smtClean="0"/>
              <a:t>28-05-2018</a:t>
            </a:fld>
            <a:endParaRPr lang="en-IN"/>
          </a:p>
        </p:txBody>
      </p:sp>
      <p:sp>
        <p:nvSpPr>
          <p:cNvPr id="3" name="Footer Placeholder 2">
            <a:extLst>
              <a:ext uri="{FF2B5EF4-FFF2-40B4-BE49-F238E27FC236}">
                <a16:creationId xmlns:a16="http://schemas.microsoft.com/office/drawing/2014/main" id="{E7B60634-C294-457F-A6EF-EFF4A0C0CB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65DA32-4B34-4B58-917F-2AC0F51714A2}"/>
              </a:ext>
            </a:extLst>
          </p:cNvPr>
          <p:cNvSpPr>
            <a:spLocks noGrp="1"/>
          </p:cNvSpPr>
          <p:nvPr>
            <p:ph type="sldNum" sz="quarter" idx="12"/>
          </p:nvPr>
        </p:nvSpPr>
        <p:spPr/>
        <p:txBody>
          <a:bodyPr/>
          <a:lstStyle/>
          <a:p>
            <a:fld id="{84EAF90F-0D9B-49A8-8B48-935E69762537}" type="slidenum">
              <a:rPr lang="en-IN" smtClean="0"/>
              <a:t>‹#›</a:t>
            </a:fld>
            <a:endParaRPr lang="en-IN"/>
          </a:p>
        </p:txBody>
      </p:sp>
    </p:spTree>
    <p:extLst>
      <p:ext uri="{BB962C8B-B14F-4D97-AF65-F5344CB8AC3E}">
        <p14:creationId xmlns:p14="http://schemas.microsoft.com/office/powerpoint/2010/main" val="263493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1D5E5-99DF-4107-ADB6-98F7DC28F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7A1492-49DB-402B-B577-C5E6C6FB8C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19CC90-D2D9-436C-AC28-FC462FB07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7B73CA-D186-4D10-A770-78F2E3150592}"/>
              </a:ext>
            </a:extLst>
          </p:cNvPr>
          <p:cNvSpPr>
            <a:spLocks noGrp="1"/>
          </p:cNvSpPr>
          <p:nvPr>
            <p:ph type="dt" sz="half" idx="10"/>
          </p:nvPr>
        </p:nvSpPr>
        <p:spPr/>
        <p:txBody>
          <a:bodyPr/>
          <a:lstStyle/>
          <a:p>
            <a:fld id="{17362A57-3096-4A78-8F28-AD6E95A53A5A}" type="datetimeFigureOut">
              <a:rPr lang="en-IN" smtClean="0"/>
              <a:t>28-05-2018</a:t>
            </a:fld>
            <a:endParaRPr lang="en-IN"/>
          </a:p>
        </p:txBody>
      </p:sp>
      <p:sp>
        <p:nvSpPr>
          <p:cNvPr id="6" name="Footer Placeholder 5">
            <a:extLst>
              <a:ext uri="{FF2B5EF4-FFF2-40B4-BE49-F238E27FC236}">
                <a16:creationId xmlns:a16="http://schemas.microsoft.com/office/drawing/2014/main" id="{A6F8BD41-A46D-4975-9968-95E48896E0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FC730-42B4-413F-AF7D-AF4E58D72DB8}"/>
              </a:ext>
            </a:extLst>
          </p:cNvPr>
          <p:cNvSpPr>
            <a:spLocks noGrp="1"/>
          </p:cNvSpPr>
          <p:nvPr>
            <p:ph type="sldNum" sz="quarter" idx="12"/>
          </p:nvPr>
        </p:nvSpPr>
        <p:spPr/>
        <p:txBody>
          <a:bodyPr/>
          <a:lstStyle/>
          <a:p>
            <a:fld id="{84EAF90F-0D9B-49A8-8B48-935E69762537}" type="slidenum">
              <a:rPr lang="en-IN" smtClean="0"/>
              <a:t>‹#›</a:t>
            </a:fld>
            <a:endParaRPr lang="en-IN"/>
          </a:p>
        </p:txBody>
      </p:sp>
    </p:spTree>
    <p:extLst>
      <p:ext uri="{BB962C8B-B14F-4D97-AF65-F5344CB8AC3E}">
        <p14:creationId xmlns:p14="http://schemas.microsoft.com/office/powerpoint/2010/main" val="3355064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88F6-C06F-42FF-B3A2-5FEA2FFBE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E9EE96-C069-456F-A562-3A16A9278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BB40BE-2F13-4EFB-A435-6E553B64F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E947E0-4F91-46C2-955E-034A33EA95B5}"/>
              </a:ext>
            </a:extLst>
          </p:cNvPr>
          <p:cNvSpPr>
            <a:spLocks noGrp="1"/>
          </p:cNvSpPr>
          <p:nvPr>
            <p:ph type="dt" sz="half" idx="10"/>
          </p:nvPr>
        </p:nvSpPr>
        <p:spPr/>
        <p:txBody>
          <a:bodyPr/>
          <a:lstStyle/>
          <a:p>
            <a:fld id="{17362A57-3096-4A78-8F28-AD6E95A53A5A}" type="datetimeFigureOut">
              <a:rPr lang="en-IN" smtClean="0"/>
              <a:t>28-05-2018</a:t>
            </a:fld>
            <a:endParaRPr lang="en-IN"/>
          </a:p>
        </p:txBody>
      </p:sp>
      <p:sp>
        <p:nvSpPr>
          <p:cNvPr id="6" name="Footer Placeholder 5">
            <a:extLst>
              <a:ext uri="{FF2B5EF4-FFF2-40B4-BE49-F238E27FC236}">
                <a16:creationId xmlns:a16="http://schemas.microsoft.com/office/drawing/2014/main" id="{392CB069-CC98-4B3D-BCAE-820A577E9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21EDFF-0184-41C4-A606-953157A264D7}"/>
              </a:ext>
            </a:extLst>
          </p:cNvPr>
          <p:cNvSpPr>
            <a:spLocks noGrp="1"/>
          </p:cNvSpPr>
          <p:nvPr>
            <p:ph type="sldNum" sz="quarter" idx="12"/>
          </p:nvPr>
        </p:nvSpPr>
        <p:spPr/>
        <p:txBody>
          <a:bodyPr/>
          <a:lstStyle/>
          <a:p>
            <a:fld id="{84EAF90F-0D9B-49A8-8B48-935E69762537}" type="slidenum">
              <a:rPr lang="en-IN" smtClean="0"/>
              <a:t>‹#›</a:t>
            </a:fld>
            <a:endParaRPr lang="en-IN"/>
          </a:p>
        </p:txBody>
      </p:sp>
    </p:spTree>
    <p:extLst>
      <p:ext uri="{BB962C8B-B14F-4D97-AF65-F5344CB8AC3E}">
        <p14:creationId xmlns:p14="http://schemas.microsoft.com/office/powerpoint/2010/main" val="127502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A90D98-C686-4521-9A66-F53A3A75BB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665EBA-4D2E-41B7-8BFE-DADC9E10DE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A977B9-1C87-4396-83A7-F27DA86CEE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62A57-3096-4A78-8F28-AD6E95A53A5A}" type="datetimeFigureOut">
              <a:rPr lang="en-IN" smtClean="0"/>
              <a:t>28-05-2018</a:t>
            </a:fld>
            <a:endParaRPr lang="en-IN"/>
          </a:p>
        </p:txBody>
      </p:sp>
      <p:sp>
        <p:nvSpPr>
          <p:cNvPr id="5" name="Footer Placeholder 4">
            <a:extLst>
              <a:ext uri="{FF2B5EF4-FFF2-40B4-BE49-F238E27FC236}">
                <a16:creationId xmlns:a16="http://schemas.microsoft.com/office/drawing/2014/main" id="{35A7C357-502A-43B2-9A97-44907DBC44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53A76C-919F-4128-B4B1-69C0725939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AF90F-0D9B-49A8-8B48-935E69762537}" type="slidenum">
              <a:rPr lang="en-IN" smtClean="0"/>
              <a:t>‹#›</a:t>
            </a:fld>
            <a:endParaRPr lang="en-IN"/>
          </a:p>
        </p:txBody>
      </p:sp>
    </p:spTree>
    <p:extLst>
      <p:ext uri="{BB962C8B-B14F-4D97-AF65-F5344CB8AC3E}">
        <p14:creationId xmlns:p14="http://schemas.microsoft.com/office/powerpoint/2010/main" val="216628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mailto:ml@verzeo.i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mailto:ml@verzeo.in"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9D09A1-7B17-4442-A14C-09FCAEBC7F3F}"/>
              </a:ext>
            </a:extLst>
          </p:cNvPr>
          <p:cNvSpPr txBox="1"/>
          <p:nvPr/>
        </p:nvSpPr>
        <p:spPr>
          <a:xfrm>
            <a:off x="589935" y="353961"/>
            <a:ext cx="10795820" cy="6105833"/>
          </a:xfrm>
          <a:prstGeom prst="rect">
            <a:avLst/>
          </a:prstGeom>
          <a:noFill/>
        </p:spPr>
        <p:txBody>
          <a:bodyPr wrap="square" rtlCol="0">
            <a:spAutoFit/>
          </a:bodyPr>
          <a:lstStyle/>
          <a:p>
            <a:endParaRPr lang="en-IN" dirty="0"/>
          </a:p>
        </p:txBody>
      </p:sp>
      <p:graphicFrame>
        <p:nvGraphicFramePr>
          <p:cNvPr id="5" name="Table 4">
            <a:extLst>
              <a:ext uri="{FF2B5EF4-FFF2-40B4-BE49-F238E27FC236}">
                <a16:creationId xmlns:a16="http://schemas.microsoft.com/office/drawing/2014/main" id="{1B46F3F3-34F2-476C-9967-64965DE5E7F6}"/>
              </a:ext>
            </a:extLst>
          </p:cNvPr>
          <p:cNvGraphicFramePr>
            <a:graphicFrameLocks noGrp="1"/>
          </p:cNvGraphicFramePr>
          <p:nvPr/>
        </p:nvGraphicFramePr>
        <p:xfrm>
          <a:off x="2032000" y="719666"/>
          <a:ext cx="8867060" cy="5951231"/>
        </p:xfrm>
        <a:graphic>
          <a:graphicData uri="http://schemas.openxmlformats.org/drawingml/2006/table">
            <a:tbl>
              <a:tblPr firstRow="1" bandRow="1">
                <a:tableStyleId>{073A0DAA-6AF3-43AB-8588-CEC1D06C72B9}</a:tableStyleId>
              </a:tblPr>
              <a:tblGrid>
                <a:gridCol w="2216765">
                  <a:extLst>
                    <a:ext uri="{9D8B030D-6E8A-4147-A177-3AD203B41FA5}">
                      <a16:colId xmlns:a16="http://schemas.microsoft.com/office/drawing/2014/main" val="4126709446"/>
                    </a:ext>
                  </a:extLst>
                </a:gridCol>
                <a:gridCol w="2216765">
                  <a:extLst>
                    <a:ext uri="{9D8B030D-6E8A-4147-A177-3AD203B41FA5}">
                      <a16:colId xmlns:a16="http://schemas.microsoft.com/office/drawing/2014/main" val="4197521726"/>
                    </a:ext>
                  </a:extLst>
                </a:gridCol>
                <a:gridCol w="2216765">
                  <a:extLst>
                    <a:ext uri="{9D8B030D-6E8A-4147-A177-3AD203B41FA5}">
                      <a16:colId xmlns:a16="http://schemas.microsoft.com/office/drawing/2014/main" val="1195861850"/>
                    </a:ext>
                  </a:extLst>
                </a:gridCol>
                <a:gridCol w="2216765">
                  <a:extLst>
                    <a:ext uri="{9D8B030D-6E8A-4147-A177-3AD203B41FA5}">
                      <a16:colId xmlns:a16="http://schemas.microsoft.com/office/drawing/2014/main" val="2417012730"/>
                    </a:ext>
                  </a:extLst>
                </a:gridCol>
              </a:tblGrid>
              <a:tr h="841931">
                <a:tc>
                  <a:txBody>
                    <a:bodyPr/>
                    <a:lstStyle/>
                    <a:p>
                      <a:r>
                        <a:rPr lang="en-IN" sz="2400" dirty="0"/>
                        <a:t> y variable </a:t>
                      </a:r>
                    </a:p>
                  </a:txBody>
                  <a:tcPr/>
                </a:tc>
                <a:tc>
                  <a:txBody>
                    <a:bodyPr/>
                    <a:lstStyle/>
                    <a:p>
                      <a:r>
                        <a:rPr lang="en-IN" sz="2400" dirty="0"/>
                        <a:t>X variable</a:t>
                      </a:r>
                    </a:p>
                  </a:txBody>
                  <a:tcPr/>
                </a:tc>
                <a:tc>
                  <a:txBody>
                    <a:bodyPr/>
                    <a:lstStyle/>
                    <a:p>
                      <a:r>
                        <a:rPr lang="en-IN" sz="2400" dirty="0"/>
                        <a:t> Hypothesis test</a:t>
                      </a:r>
                    </a:p>
                  </a:txBody>
                  <a:tcPr/>
                </a:tc>
                <a:tc>
                  <a:txBody>
                    <a:bodyPr/>
                    <a:lstStyle/>
                    <a:p>
                      <a:r>
                        <a:rPr lang="en-IN" sz="2400" dirty="0"/>
                        <a:t>Distribution Table FOR FINDING p-value</a:t>
                      </a:r>
                    </a:p>
                  </a:txBody>
                  <a:tcPr/>
                </a:tc>
                <a:extLst>
                  <a:ext uri="{0D108BD9-81ED-4DB2-BD59-A6C34878D82A}">
                    <a16:rowId xmlns:a16="http://schemas.microsoft.com/office/drawing/2014/main" val="2410573644"/>
                  </a:ext>
                </a:extLst>
              </a:tr>
              <a:tr h="1216123">
                <a:tc>
                  <a:txBody>
                    <a:bodyPr/>
                    <a:lstStyle/>
                    <a:p>
                      <a:r>
                        <a:rPr lang="en-IN" sz="2400" dirty="0"/>
                        <a:t>NUMERICAL</a:t>
                      </a:r>
                    </a:p>
                  </a:txBody>
                  <a:tcPr/>
                </a:tc>
                <a:tc>
                  <a:txBody>
                    <a:bodyPr/>
                    <a:lstStyle/>
                    <a:p>
                      <a:r>
                        <a:rPr lang="en-IN" sz="2400" dirty="0"/>
                        <a:t>CATEGORICAL WITH 2 TYPES OR GROUPS</a:t>
                      </a:r>
                    </a:p>
                  </a:txBody>
                  <a:tcPr/>
                </a:tc>
                <a:tc>
                  <a:txBody>
                    <a:bodyPr/>
                    <a:lstStyle/>
                    <a:p>
                      <a:r>
                        <a:rPr lang="en-IN" sz="2400" dirty="0"/>
                        <a:t>2 SAMPLE INDEPENDENT T TEST</a:t>
                      </a:r>
                    </a:p>
                  </a:txBody>
                  <a:tcPr/>
                </a:tc>
                <a:tc>
                  <a:txBody>
                    <a:bodyPr/>
                    <a:lstStyle/>
                    <a:p>
                      <a:r>
                        <a:rPr lang="en-IN" sz="2400" dirty="0"/>
                        <a:t>STUDENT T DISTRIBUTION TABLE</a:t>
                      </a:r>
                    </a:p>
                  </a:txBody>
                  <a:tcPr/>
                </a:tc>
                <a:extLst>
                  <a:ext uri="{0D108BD9-81ED-4DB2-BD59-A6C34878D82A}">
                    <a16:rowId xmlns:a16="http://schemas.microsoft.com/office/drawing/2014/main" val="3673983563"/>
                  </a:ext>
                </a:extLst>
              </a:tr>
              <a:tr h="1590314">
                <a:tc>
                  <a:txBody>
                    <a:bodyPr/>
                    <a:lstStyle/>
                    <a:p>
                      <a:r>
                        <a:rPr lang="en-IN" sz="2400" dirty="0"/>
                        <a:t>NUMERICAL </a:t>
                      </a:r>
                    </a:p>
                  </a:txBody>
                  <a:tcPr/>
                </a:tc>
                <a:tc>
                  <a:txBody>
                    <a:bodyPr/>
                    <a:lstStyle/>
                    <a:p>
                      <a:r>
                        <a:rPr lang="en-IN" sz="2400" dirty="0"/>
                        <a:t>CATEGORICAL WITH MORE THAN 2 TYPES OR GROUPS</a:t>
                      </a:r>
                    </a:p>
                  </a:txBody>
                  <a:tcPr/>
                </a:tc>
                <a:tc>
                  <a:txBody>
                    <a:bodyPr/>
                    <a:lstStyle/>
                    <a:p>
                      <a:r>
                        <a:rPr lang="en-IN" sz="2400" dirty="0"/>
                        <a:t>ANOVA SINGLE FACTOR</a:t>
                      </a:r>
                    </a:p>
                  </a:txBody>
                  <a:tcPr/>
                </a:tc>
                <a:tc>
                  <a:txBody>
                    <a:bodyPr/>
                    <a:lstStyle/>
                    <a:p>
                      <a:r>
                        <a:rPr lang="en-IN" sz="2400" dirty="0"/>
                        <a:t>F DISTRIBUTION TABLE</a:t>
                      </a:r>
                    </a:p>
                  </a:txBody>
                  <a:tcPr/>
                </a:tc>
                <a:extLst>
                  <a:ext uri="{0D108BD9-81ED-4DB2-BD59-A6C34878D82A}">
                    <a16:rowId xmlns:a16="http://schemas.microsoft.com/office/drawing/2014/main" val="103329211"/>
                  </a:ext>
                </a:extLst>
              </a:tr>
              <a:tr h="1590314">
                <a:tc>
                  <a:txBody>
                    <a:bodyPr/>
                    <a:lstStyle/>
                    <a:p>
                      <a:r>
                        <a:rPr lang="en-IN" sz="2400" dirty="0"/>
                        <a:t>CATEGORICAL</a:t>
                      </a:r>
                    </a:p>
                  </a:txBody>
                  <a:tcPr/>
                </a:tc>
                <a:tc>
                  <a:txBody>
                    <a:bodyPr/>
                    <a:lstStyle/>
                    <a:p>
                      <a:r>
                        <a:rPr lang="en-IN" sz="2400" dirty="0"/>
                        <a:t>CATEGORICAL</a:t>
                      </a:r>
                    </a:p>
                  </a:txBody>
                  <a:tcPr/>
                </a:tc>
                <a:tc>
                  <a:txBody>
                    <a:bodyPr/>
                    <a:lstStyle/>
                    <a:p>
                      <a:r>
                        <a:rPr lang="en-IN" sz="2400" dirty="0"/>
                        <a:t>CHI- SQUARE TEST OF INDEPENDENCE</a:t>
                      </a:r>
                    </a:p>
                  </a:txBody>
                  <a:tcPr/>
                </a:tc>
                <a:tc>
                  <a:txBody>
                    <a:bodyPr/>
                    <a:lstStyle/>
                    <a:p>
                      <a:r>
                        <a:rPr lang="en-IN" sz="2400" dirty="0"/>
                        <a:t>CHI DISTRIBUTION TABLE</a:t>
                      </a:r>
                    </a:p>
                  </a:txBody>
                  <a:tcPr/>
                </a:tc>
                <a:extLst>
                  <a:ext uri="{0D108BD9-81ED-4DB2-BD59-A6C34878D82A}">
                    <a16:rowId xmlns:a16="http://schemas.microsoft.com/office/drawing/2014/main" val="2653604527"/>
                  </a:ext>
                </a:extLst>
              </a:tr>
            </a:tbl>
          </a:graphicData>
        </a:graphic>
      </p:graphicFrame>
    </p:spTree>
    <p:extLst>
      <p:ext uri="{BB962C8B-B14F-4D97-AF65-F5344CB8AC3E}">
        <p14:creationId xmlns:p14="http://schemas.microsoft.com/office/powerpoint/2010/main" val="2404386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6A7D4B-F89B-4B22-9A4A-71A6B264FAFA}"/>
              </a:ext>
            </a:extLst>
          </p:cNvPr>
          <p:cNvSpPr txBox="1"/>
          <p:nvPr/>
        </p:nvSpPr>
        <p:spPr>
          <a:xfrm>
            <a:off x="545690" y="619432"/>
            <a:ext cx="11179278" cy="5632311"/>
          </a:xfrm>
          <a:prstGeom prst="rect">
            <a:avLst/>
          </a:prstGeom>
          <a:noFill/>
        </p:spPr>
        <p:txBody>
          <a:bodyPr wrap="square" rtlCol="0">
            <a:spAutoFit/>
          </a:bodyPr>
          <a:lstStyle/>
          <a:p>
            <a:r>
              <a:rPr lang="en-US" sz="2400" b="1" dirty="0"/>
              <a:t>Interpreting Regression Coefficients for Linear Relationships</a:t>
            </a:r>
          </a:p>
          <a:p>
            <a:endParaRPr lang="en-US" sz="2400" b="1" dirty="0"/>
          </a:p>
          <a:p>
            <a:endParaRPr lang="en-US" sz="2400" b="1" dirty="0"/>
          </a:p>
          <a:p>
            <a:r>
              <a:rPr lang="en-US" sz="2400" b="1" dirty="0"/>
              <a:t>The sign of a regression coefficient tells you whether there is a positive or negative correlation between each independent variable the dependent variable. </a:t>
            </a:r>
          </a:p>
          <a:p>
            <a:endParaRPr lang="en-US" sz="2400" b="1" dirty="0"/>
          </a:p>
          <a:p>
            <a:r>
              <a:rPr lang="en-US" sz="2400" b="1" dirty="0"/>
              <a:t>A positive coefficient indicates that as the value of the independent variable increases, the mean of the dependent variable also tends to increase. </a:t>
            </a:r>
          </a:p>
          <a:p>
            <a:endParaRPr lang="en-US" sz="2400" b="1" dirty="0"/>
          </a:p>
          <a:p>
            <a:r>
              <a:rPr lang="en-US" sz="2400" b="1" dirty="0"/>
              <a:t>A negative coefficient suggests that as the independent variable increases, the dependent variable tends to decrease.</a:t>
            </a:r>
          </a:p>
          <a:p>
            <a:endParaRPr lang="en-US" sz="2400" b="1" dirty="0"/>
          </a:p>
          <a:p>
            <a:r>
              <a:rPr lang="en-US" sz="2400" b="1" dirty="0"/>
              <a:t>The coefficient value signifies how much the mean of the dependent variable changes given a one-unit shift in the independent variable while holding other variables in the model constant. </a:t>
            </a:r>
          </a:p>
        </p:txBody>
      </p:sp>
    </p:spTree>
    <p:extLst>
      <p:ext uri="{BB962C8B-B14F-4D97-AF65-F5344CB8AC3E}">
        <p14:creationId xmlns:p14="http://schemas.microsoft.com/office/powerpoint/2010/main" val="232437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8B8B80-5BDA-4054-BD1E-86BCE621FB29}"/>
              </a:ext>
            </a:extLst>
          </p:cNvPr>
          <p:cNvSpPr txBox="1"/>
          <p:nvPr/>
        </p:nvSpPr>
        <p:spPr>
          <a:xfrm>
            <a:off x="678426" y="294968"/>
            <a:ext cx="11090787" cy="5262979"/>
          </a:xfrm>
          <a:prstGeom prst="rect">
            <a:avLst/>
          </a:prstGeom>
          <a:noFill/>
        </p:spPr>
        <p:txBody>
          <a:bodyPr wrap="square" rtlCol="0">
            <a:spAutoFit/>
          </a:bodyPr>
          <a:lstStyle/>
          <a:p>
            <a:pPr algn="ctr"/>
            <a:r>
              <a:rPr lang="en-IN" sz="2400" dirty="0"/>
              <a:t>Mini Project 2</a:t>
            </a:r>
          </a:p>
          <a:p>
            <a:pPr algn="ctr"/>
            <a:r>
              <a:rPr lang="en-IN" sz="2400" dirty="0"/>
              <a:t>PART - A</a:t>
            </a:r>
          </a:p>
          <a:p>
            <a:r>
              <a:rPr lang="en-IN" sz="2400" dirty="0"/>
              <a:t>In the Datasets Bits Folder there is Insurance_Data.csv file</a:t>
            </a:r>
          </a:p>
          <a:p>
            <a:r>
              <a:rPr lang="en-IN" sz="2400" dirty="0"/>
              <a:t>Convert the CSV file to .xlsx work book</a:t>
            </a:r>
          </a:p>
          <a:p>
            <a:endParaRPr lang="en-IN" sz="2400" dirty="0"/>
          </a:p>
          <a:p>
            <a:r>
              <a:rPr lang="en-IN" sz="2400" dirty="0"/>
              <a:t>Conduct the Multiple Linear Regression using Losses as Target Variable &amp; do not include Policy Number.</a:t>
            </a:r>
          </a:p>
          <a:p>
            <a:endParaRPr lang="en-IN" sz="2400" dirty="0"/>
          </a:p>
          <a:p>
            <a:r>
              <a:rPr lang="en-IN" sz="2400" dirty="0"/>
              <a:t>Fit the Model – Interpret &amp; Analyse the Three parameters of output </a:t>
            </a:r>
          </a:p>
          <a:p>
            <a:r>
              <a:rPr lang="en-IN" sz="2400" dirty="0"/>
              <a:t>Write the Regression Equation &amp; Calculate RMSE</a:t>
            </a:r>
          </a:p>
          <a:p>
            <a:endParaRPr lang="en-IN" sz="2400" dirty="0"/>
          </a:p>
          <a:p>
            <a:endParaRPr lang="en-IN" sz="2400" dirty="0"/>
          </a:p>
          <a:p>
            <a:endParaRPr lang="en-IN" sz="2400" dirty="0"/>
          </a:p>
          <a:p>
            <a:endParaRPr lang="en-IN" sz="2400" dirty="0"/>
          </a:p>
        </p:txBody>
      </p:sp>
    </p:spTree>
    <p:extLst>
      <p:ext uri="{BB962C8B-B14F-4D97-AF65-F5344CB8AC3E}">
        <p14:creationId xmlns:p14="http://schemas.microsoft.com/office/powerpoint/2010/main" val="3409453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8B8B80-5BDA-4054-BD1E-86BCE621FB29}"/>
              </a:ext>
            </a:extLst>
          </p:cNvPr>
          <p:cNvSpPr txBox="1"/>
          <p:nvPr/>
        </p:nvSpPr>
        <p:spPr>
          <a:xfrm>
            <a:off x="678426" y="294968"/>
            <a:ext cx="11090787" cy="7109639"/>
          </a:xfrm>
          <a:prstGeom prst="rect">
            <a:avLst/>
          </a:prstGeom>
          <a:noFill/>
        </p:spPr>
        <p:txBody>
          <a:bodyPr wrap="square" rtlCol="0">
            <a:spAutoFit/>
          </a:bodyPr>
          <a:lstStyle/>
          <a:p>
            <a:pPr algn="ctr"/>
            <a:r>
              <a:rPr lang="en-IN" sz="2400" dirty="0"/>
              <a:t>Mini Project 2</a:t>
            </a:r>
          </a:p>
          <a:p>
            <a:pPr algn="ctr"/>
            <a:r>
              <a:rPr lang="en-IN" sz="2400" dirty="0"/>
              <a:t>PART - B</a:t>
            </a:r>
          </a:p>
          <a:p>
            <a:r>
              <a:rPr lang="en-IN" sz="2400" dirty="0"/>
              <a:t>In the Datasets Bits Folder there is Insurance_Data.csv file import the File in new </a:t>
            </a:r>
            <a:r>
              <a:rPr lang="en-IN" sz="2400" dirty="0" err="1"/>
              <a:t>jupyter</a:t>
            </a:r>
            <a:r>
              <a:rPr lang="en-IN" sz="2400" dirty="0"/>
              <a:t> note book</a:t>
            </a:r>
          </a:p>
          <a:p>
            <a:endParaRPr lang="en-IN" sz="2400" dirty="0"/>
          </a:p>
          <a:p>
            <a:pPr marL="457200" indent="-457200">
              <a:buAutoNum type="alphaLcParenR"/>
            </a:pPr>
            <a:r>
              <a:rPr lang="en-IN" sz="2400" dirty="0"/>
              <a:t>Head, Tail, Describe, Shape, </a:t>
            </a:r>
            <a:r>
              <a:rPr lang="en-IN" sz="2400" dirty="0" err="1"/>
              <a:t>Dtypes</a:t>
            </a:r>
            <a:r>
              <a:rPr lang="en-IN" sz="2400" dirty="0"/>
              <a:t>, Column names</a:t>
            </a:r>
          </a:p>
          <a:p>
            <a:pPr marL="457200" indent="-457200">
              <a:buAutoNum type="alphaLcParenR"/>
            </a:pPr>
            <a:r>
              <a:rPr lang="en-IN" sz="2400" dirty="0"/>
              <a:t>Histogram, Box plot, Density Curve of Losses</a:t>
            </a:r>
          </a:p>
          <a:p>
            <a:pPr marL="457200" indent="-457200">
              <a:buAutoNum type="alphaLcParenR"/>
            </a:pPr>
            <a:r>
              <a:rPr lang="en-IN" sz="2400" dirty="0" err="1"/>
              <a:t>Value_counts</a:t>
            </a:r>
            <a:r>
              <a:rPr lang="en-IN" sz="2400" dirty="0"/>
              <a:t> of Number of Vehicles, Gender, </a:t>
            </a:r>
            <a:r>
              <a:rPr lang="en-IN" sz="2400" dirty="0" err="1"/>
              <a:t>FuelType</a:t>
            </a:r>
            <a:r>
              <a:rPr lang="en-IN" sz="2400" dirty="0"/>
              <a:t> &amp; Married</a:t>
            </a:r>
          </a:p>
          <a:p>
            <a:pPr marL="457200" indent="-457200">
              <a:buAutoNum type="alphaLcParenR"/>
            </a:pPr>
            <a:r>
              <a:rPr lang="en-IN" sz="2400" dirty="0"/>
              <a:t>Cross Tabulation of Number of Vehicles &amp; Gender</a:t>
            </a:r>
          </a:p>
          <a:p>
            <a:pPr marL="457200" indent="-457200">
              <a:buAutoNum type="alphaLcParenR"/>
            </a:pPr>
            <a:r>
              <a:rPr lang="en-IN" sz="2400" dirty="0"/>
              <a:t>Cross Tabulation of </a:t>
            </a:r>
            <a:r>
              <a:rPr lang="en-IN" sz="2400" dirty="0" err="1"/>
              <a:t>FuelType</a:t>
            </a:r>
            <a:r>
              <a:rPr lang="en-IN" sz="2400" dirty="0"/>
              <a:t> &amp; Married</a:t>
            </a:r>
          </a:p>
          <a:p>
            <a:pPr marL="457200" indent="-457200">
              <a:buAutoNum type="alphaLcParenR"/>
            </a:pPr>
            <a:r>
              <a:rPr lang="en-IN" sz="2400" dirty="0"/>
              <a:t>Label Encode the variables Gender, Married, </a:t>
            </a:r>
            <a:r>
              <a:rPr lang="en-IN" sz="2400" dirty="0" err="1"/>
              <a:t>FuelType</a:t>
            </a:r>
            <a:r>
              <a:rPr lang="en-IN" sz="2400" dirty="0"/>
              <a:t>,</a:t>
            </a:r>
          </a:p>
          <a:p>
            <a:pPr marL="457200" indent="-457200">
              <a:buAutoNum type="alphaLcParenR"/>
            </a:pPr>
            <a:r>
              <a:rPr lang="en-IN" sz="2400" dirty="0"/>
              <a:t>Create y &amp; X</a:t>
            </a:r>
          </a:p>
          <a:p>
            <a:pPr marL="457200" indent="-457200">
              <a:buAutoNum type="alphaLcParenR"/>
            </a:pPr>
            <a:r>
              <a:rPr lang="en-IN" sz="2400" dirty="0"/>
              <a:t>Conduct Multiple Linear Regression</a:t>
            </a:r>
          </a:p>
          <a:p>
            <a:pPr marL="457200" indent="-457200">
              <a:buAutoNum type="alphaLcParenR"/>
            </a:pPr>
            <a:r>
              <a:rPr lang="en-IN" sz="2400" dirty="0"/>
              <a:t>Regression Equation</a:t>
            </a:r>
          </a:p>
          <a:p>
            <a:pPr marL="457200" indent="-457200">
              <a:buAutoNum type="alphaLcParenR"/>
            </a:pPr>
            <a:r>
              <a:rPr lang="en-IN" sz="2400" dirty="0"/>
              <a:t>Predict the Losses</a:t>
            </a:r>
          </a:p>
          <a:p>
            <a:pPr marL="457200" indent="-457200">
              <a:buAutoNum type="alphaLcParenR"/>
            </a:pPr>
            <a:r>
              <a:rPr lang="en-IN" sz="2400" dirty="0"/>
              <a:t>Root Mean Square Error of Losses</a:t>
            </a:r>
          </a:p>
          <a:p>
            <a:endParaRPr lang="en-IN" sz="2400" dirty="0"/>
          </a:p>
          <a:p>
            <a:endParaRPr lang="en-IN" sz="2400" dirty="0"/>
          </a:p>
          <a:p>
            <a:endParaRPr lang="en-IN" sz="2400" dirty="0"/>
          </a:p>
        </p:txBody>
      </p:sp>
    </p:spTree>
    <p:extLst>
      <p:ext uri="{BB962C8B-B14F-4D97-AF65-F5344CB8AC3E}">
        <p14:creationId xmlns:p14="http://schemas.microsoft.com/office/powerpoint/2010/main" val="3509838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B384-F40F-49F2-B652-BED0E82FA72D}"/>
              </a:ext>
            </a:extLst>
          </p:cNvPr>
          <p:cNvSpPr>
            <a:spLocks noGrp="1"/>
          </p:cNvSpPr>
          <p:nvPr>
            <p:ph type="title"/>
          </p:nvPr>
        </p:nvSpPr>
        <p:spPr/>
        <p:txBody>
          <a:bodyPr/>
          <a:lstStyle/>
          <a:p>
            <a:r>
              <a:rPr lang="en-IN" dirty="0"/>
              <a:t>DECISION TREE MODEL</a:t>
            </a:r>
          </a:p>
        </p:txBody>
      </p:sp>
      <p:sp>
        <p:nvSpPr>
          <p:cNvPr id="3" name="Text Placeholder 2">
            <a:extLst>
              <a:ext uri="{FF2B5EF4-FFF2-40B4-BE49-F238E27FC236}">
                <a16:creationId xmlns:a16="http://schemas.microsoft.com/office/drawing/2014/main" id="{531272EF-C731-4E6A-A3CA-8A6AC68DB4A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73822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Concept of decision tree modelÂ ">
            <a:extLst>
              <a:ext uri="{FF2B5EF4-FFF2-40B4-BE49-F238E27FC236}">
                <a16:creationId xmlns:a16="http://schemas.microsoft.com/office/drawing/2014/main" id="{473EA698-94AA-4485-9D1F-3E238A6AF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67" y="2303872"/>
            <a:ext cx="5294716" cy="2250254"/>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1032" name="Picture 8" descr="recursive partitioning process">
            <a:extLst>
              <a:ext uri="{FF2B5EF4-FFF2-40B4-BE49-F238E27FC236}">
                <a16:creationId xmlns:a16="http://schemas.microsoft.com/office/drawing/2014/main" id="{F76A334F-11ED-4224-AF9E-A277896CC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817" y="1774402"/>
            <a:ext cx="5294715" cy="33091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6F8E30D-9D86-42C6-999C-927CDA14B761}"/>
              </a:ext>
            </a:extLst>
          </p:cNvPr>
          <p:cNvSpPr txBox="1"/>
          <p:nvPr/>
        </p:nvSpPr>
        <p:spPr>
          <a:xfrm>
            <a:off x="6556971" y="1143000"/>
            <a:ext cx="4070552" cy="369332"/>
          </a:xfrm>
          <a:prstGeom prst="rect">
            <a:avLst/>
          </a:prstGeom>
          <a:noFill/>
        </p:spPr>
        <p:txBody>
          <a:bodyPr wrap="square" rtlCol="0">
            <a:spAutoFit/>
          </a:bodyPr>
          <a:lstStyle/>
          <a:p>
            <a:r>
              <a:rPr lang="en-IN" b="1" dirty="0"/>
              <a:t> </a:t>
            </a:r>
          </a:p>
        </p:txBody>
      </p:sp>
    </p:spTree>
    <p:extLst>
      <p:ext uri="{BB962C8B-B14F-4D97-AF65-F5344CB8AC3E}">
        <p14:creationId xmlns:p14="http://schemas.microsoft.com/office/powerpoint/2010/main" val="1324836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formation gain, gini index example">
            <a:extLst>
              <a:ext uri="{FF2B5EF4-FFF2-40B4-BE49-F238E27FC236}">
                <a16:creationId xmlns:a16="http://schemas.microsoft.com/office/drawing/2014/main" id="{2732463A-2DD0-4469-BDAB-18DABA0FA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082" y="0"/>
            <a:ext cx="8878529" cy="668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110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750B6-0C69-49CA-8B9D-8C4E3F255637}"/>
              </a:ext>
            </a:extLst>
          </p:cNvPr>
          <p:cNvSpPr txBox="1"/>
          <p:nvPr/>
        </p:nvSpPr>
        <p:spPr>
          <a:xfrm>
            <a:off x="973394" y="575187"/>
            <a:ext cx="10854812" cy="6370975"/>
          </a:xfrm>
          <a:prstGeom prst="rect">
            <a:avLst/>
          </a:prstGeom>
          <a:noFill/>
        </p:spPr>
        <p:txBody>
          <a:bodyPr wrap="square" rtlCol="0">
            <a:spAutoFit/>
          </a:bodyPr>
          <a:lstStyle/>
          <a:p>
            <a:r>
              <a:rPr lang="en-IN" sz="2400" b="1" dirty="0"/>
              <a:t>Gini of Target &amp; Variable C</a:t>
            </a:r>
          </a:p>
          <a:p>
            <a:endParaRPr lang="en-IN" sz="2400" b="1" dirty="0"/>
          </a:p>
          <a:p>
            <a:r>
              <a:rPr lang="en-IN" sz="2400" b="1" dirty="0"/>
              <a:t>Prob(&gt;=4.2&amp;Pos) = 0/6 = 0</a:t>
            </a:r>
          </a:p>
          <a:p>
            <a:r>
              <a:rPr lang="en-IN" sz="2400" b="1" dirty="0"/>
              <a:t>Prob(&gt;=4.2 &amp;</a:t>
            </a:r>
            <a:r>
              <a:rPr lang="en-IN" sz="2400" b="1" dirty="0" err="1"/>
              <a:t>Pos</a:t>
            </a:r>
            <a:r>
              <a:rPr lang="en-IN" sz="2400" b="1" dirty="0"/>
              <a:t>) = 6/6=1</a:t>
            </a:r>
          </a:p>
          <a:p>
            <a:r>
              <a:rPr lang="en-IN" sz="2400" b="1" dirty="0"/>
              <a:t>Gini(0,6)= 1 – ((0/6)^2 + (6/6)^2)= 0</a:t>
            </a:r>
          </a:p>
          <a:p>
            <a:endParaRPr lang="en-IN" sz="2400" b="1" dirty="0"/>
          </a:p>
          <a:p>
            <a:r>
              <a:rPr lang="en-IN" sz="2400" b="1" dirty="0"/>
              <a:t>Prob (&lt;4.2 &amp; </a:t>
            </a:r>
            <a:r>
              <a:rPr lang="en-IN" sz="2400" b="1" dirty="0" err="1"/>
              <a:t>Pos</a:t>
            </a:r>
            <a:r>
              <a:rPr lang="en-IN" sz="2400" b="1" dirty="0"/>
              <a:t>) = 8/10 = 0.8 = 0.8^2=0.64</a:t>
            </a:r>
          </a:p>
          <a:p>
            <a:r>
              <a:rPr lang="en-IN" sz="2400" b="1" dirty="0"/>
              <a:t>Prob(&lt;4.2 &amp; neg) = 2/10 = 0.2 = 0.2^2 = 0.04</a:t>
            </a:r>
          </a:p>
          <a:p>
            <a:r>
              <a:rPr lang="en-IN" sz="2400" b="1" dirty="0"/>
              <a:t>Gini (8,2) = 1- (0.64+0.04) =0.32</a:t>
            </a:r>
          </a:p>
          <a:p>
            <a:endParaRPr lang="en-IN" sz="2400" b="1" dirty="0"/>
          </a:p>
          <a:p>
            <a:r>
              <a:rPr lang="en-IN" sz="2400" b="1" dirty="0"/>
              <a:t>Gini (Target , Var C) = 6/16 *0 + 10/16*0.32 = 0.20</a:t>
            </a:r>
          </a:p>
          <a:p>
            <a:endParaRPr lang="en-IN" sz="2400" b="1" dirty="0"/>
          </a:p>
          <a:p>
            <a:r>
              <a:rPr lang="en-IN" sz="2400" b="1" dirty="0"/>
              <a:t>Gini (Target, Var A) = 0.458</a:t>
            </a:r>
          </a:p>
          <a:p>
            <a:r>
              <a:rPr lang="en-IN" sz="2400" b="1" dirty="0"/>
              <a:t>Gini(target, Var B)= 0.3345</a:t>
            </a:r>
          </a:p>
          <a:p>
            <a:r>
              <a:rPr lang="en-IN" sz="2400" b="1" dirty="0"/>
              <a:t>Gini (</a:t>
            </a:r>
            <a:r>
              <a:rPr lang="en-IN" sz="2400" b="1" dirty="0" err="1"/>
              <a:t>taget</a:t>
            </a:r>
            <a:r>
              <a:rPr lang="en-IN" sz="2400" b="1" dirty="0"/>
              <a:t>, var c) =0.2   </a:t>
            </a:r>
          </a:p>
          <a:p>
            <a:r>
              <a:rPr lang="en-IN" sz="2400" b="1" dirty="0"/>
              <a:t>Gini(</a:t>
            </a:r>
            <a:r>
              <a:rPr lang="en-IN" sz="2400" b="1" dirty="0" err="1"/>
              <a:t>taget</a:t>
            </a:r>
            <a:r>
              <a:rPr lang="en-IN" sz="2400" b="1" dirty="0"/>
              <a:t>, var D) = 0.273</a:t>
            </a:r>
          </a:p>
          <a:p>
            <a:r>
              <a:rPr lang="en-IN" sz="2400" b="1" dirty="0"/>
              <a:t> </a:t>
            </a:r>
          </a:p>
        </p:txBody>
      </p:sp>
      <p:sp>
        <p:nvSpPr>
          <p:cNvPr id="3" name="Oval 2">
            <a:extLst>
              <a:ext uri="{FF2B5EF4-FFF2-40B4-BE49-F238E27FC236}">
                <a16:creationId xmlns:a16="http://schemas.microsoft.com/office/drawing/2014/main" id="{74B3895D-4A4E-4064-91F8-2CDE5066FCB1}"/>
              </a:ext>
            </a:extLst>
          </p:cNvPr>
          <p:cNvSpPr/>
          <p:nvPr/>
        </p:nvSpPr>
        <p:spPr>
          <a:xfrm>
            <a:off x="7639672" y="545693"/>
            <a:ext cx="2138517" cy="796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Var C</a:t>
            </a:r>
          </a:p>
        </p:txBody>
      </p:sp>
      <p:cxnSp>
        <p:nvCxnSpPr>
          <p:cNvPr id="5" name="Straight Arrow Connector 4">
            <a:extLst>
              <a:ext uri="{FF2B5EF4-FFF2-40B4-BE49-F238E27FC236}">
                <a16:creationId xmlns:a16="http://schemas.microsoft.com/office/drawing/2014/main" id="{9B4D4F2B-A981-486C-829A-22B8DE276218}"/>
              </a:ext>
            </a:extLst>
          </p:cNvPr>
          <p:cNvCxnSpPr/>
          <p:nvPr/>
        </p:nvCxnSpPr>
        <p:spPr>
          <a:xfrm flipH="1">
            <a:off x="7772408" y="1342106"/>
            <a:ext cx="796413" cy="1032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FF31EC8-7A65-4FF9-99F1-89EAEC0F0CFB}"/>
              </a:ext>
            </a:extLst>
          </p:cNvPr>
          <p:cNvCxnSpPr/>
          <p:nvPr/>
        </p:nvCxnSpPr>
        <p:spPr>
          <a:xfrm>
            <a:off x="8568821" y="1342106"/>
            <a:ext cx="1209368" cy="1032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03C90AB-2502-4EA9-B4CC-A1C09AFB452A}"/>
              </a:ext>
            </a:extLst>
          </p:cNvPr>
          <p:cNvSpPr txBox="1"/>
          <p:nvPr/>
        </p:nvSpPr>
        <p:spPr>
          <a:xfrm>
            <a:off x="7315210" y="1563332"/>
            <a:ext cx="796412" cy="369332"/>
          </a:xfrm>
          <a:prstGeom prst="rect">
            <a:avLst/>
          </a:prstGeom>
          <a:noFill/>
        </p:spPr>
        <p:txBody>
          <a:bodyPr wrap="square" rtlCol="0">
            <a:spAutoFit/>
          </a:bodyPr>
          <a:lstStyle/>
          <a:p>
            <a:r>
              <a:rPr lang="en-IN" dirty="0"/>
              <a:t>&gt;=4.2</a:t>
            </a:r>
          </a:p>
        </p:txBody>
      </p:sp>
      <p:sp>
        <p:nvSpPr>
          <p:cNvPr id="9" name="TextBox 8">
            <a:extLst>
              <a:ext uri="{FF2B5EF4-FFF2-40B4-BE49-F238E27FC236}">
                <a16:creationId xmlns:a16="http://schemas.microsoft.com/office/drawing/2014/main" id="{83F15436-86B1-4602-89F4-AA72AE5E9F1D}"/>
              </a:ext>
            </a:extLst>
          </p:cNvPr>
          <p:cNvSpPr txBox="1"/>
          <p:nvPr/>
        </p:nvSpPr>
        <p:spPr>
          <a:xfrm>
            <a:off x="9306240" y="1666571"/>
            <a:ext cx="619432" cy="369332"/>
          </a:xfrm>
          <a:prstGeom prst="rect">
            <a:avLst/>
          </a:prstGeom>
          <a:noFill/>
        </p:spPr>
        <p:txBody>
          <a:bodyPr wrap="square" rtlCol="0">
            <a:spAutoFit/>
          </a:bodyPr>
          <a:lstStyle/>
          <a:p>
            <a:r>
              <a:rPr lang="en-IN" dirty="0"/>
              <a:t>&lt;4.2</a:t>
            </a:r>
          </a:p>
        </p:txBody>
      </p:sp>
      <p:sp>
        <p:nvSpPr>
          <p:cNvPr id="10" name="Oval 9">
            <a:extLst>
              <a:ext uri="{FF2B5EF4-FFF2-40B4-BE49-F238E27FC236}">
                <a16:creationId xmlns:a16="http://schemas.microsoft.com/office/drawing/2014/main" id="{7458D756-6566-4B22-B7A6-A0372CB52C90}"/>
              </a:ext>
            </a:extLst>
          </p:cNvPr>
          <p:cNvSpPr/>
          <p:nvPr/>
        </p:nvSpPr>
        <p:spPr>
          <a:xfrm>
            <a:off x="9040769" y="2374493"/>
            <a:ext cx="1666568" cy="899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Var D</a:t>
            </a:r>
          </a:p>
        </p:txBody>
      </p:sp>
      <p:cxnSp>
        <p:nvCxnSpPr>
          <p:cNvPr id="12" name="Straight Arrow Connector 11">
            <a:extLst>
              <a:ext uri="{FF2B5EF4-FFF2-40B4-BE49-F238E27FC236}">
                <a16:creationId xmlns:a16="http://schemas.microsoft.com/office/drawing/2014/main" id="{6B5587F4-F224-4A3F-8BA2-7FD0F8644F0B}"/>
              </a:ext>
            </a:extLst>
          </p:cNvPr>
          <p:cNvCxnSpPr>
            <a:stCxn id="10" idx="4"/>
          </p:cNvCxnSpPr>
          <p:nvPr/>
        </p:nvCxnSpPr>
        <p:spPr>
          <a:xfrm flipH="1">
            <a:off x="9173505" y="3274145"/>
            <a:ext cx="700548" cy="855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0A3B531-8A72-4586-BC21-960547F1E6E0}"/>
              </a:ext>
            </a:extLst>
          </p:cNvPr>
          <p:cNvCxnSpPr>
            <a:cxnSpLocks/>
          </p:cNvCxnSpPr>
          <p:nvPr/>
        </p:nvCxnSpPr>
        <p:spPr>
          <a:xfrm>
            <a:off x="9874053" y="3303642"/>
            <a:ext cx="739877" cy="870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FD7DAED-CB9A-4510-8F5A-5AA2B3C35C66}"/>
              </a:ext>
            </a:extLst>
          </p:cNvPr>
          <p:cNvSpPr txBox="1"/>
          <p:nvPr/>
        </p:nvSpPr>
        <p:spPr>
          <a:xfrm>
            <a:off x="8509827" y="3612735"/>
            <a:ext cx="796413" cy="369332"/>
          </a:xfrm>
          <a:prstGeom prst="rect">
            <a:avLst/>
          </a:prstGeom>
          <a:noFill/>
        </p:spPr>
        <p:txBody>
          <a:bodyPr wrap="square" rtlCol="0">
            <a:spAutoFit/>
          </a:bodyPr>
          <a:lstStyle/>
          <a:p>
            <a:r>
              <a:rPr lang="en-IN" dirty="0"/>
              <a:t>&gt;=1.4</a:t>
            </a:r>
          </a:p>
        </p:txBody>
      </p:sp>
      <p:sp>
        <p:nvSpPr>
          <p:cNvPr id="17" name="TextBox 16">
            <a:extLst>
              <a:ext uri="{FF2B5EF4-FFF2-40B4-BE49-F238E27FC236}">
                <a16:creationId xmlns:a16="http://schemas.microsoft.com/office/drawing/2014/main" id="{C0FFF769-0057-4449-83AB-E2452CEAAB49}"/>
              </a:ext>
            </a:extLst>
          </p:cNvPr>
          <p:cNvSpPr txBox="1"/>
          <p:nvPr/>
        </p:nvSpPr>
        <p:spPr>
          <a:xfrm>
            <a:off x="10250137" y="3612735"/>
            <a:ext cx="739877" cy="369332"/>
          </a:xfrm>
          <a:prstGeom prst="rect">
            <a:avLst/>
          </a:prstGeom>
          <a:noFill/>
        </p:spPr>
        <p:txBody>
          <a:bodyPr wrap="square" rtlCol="0">
            <a:spAutoFit/>
          </a:bodyPr>
          <a:lstStyle/>
          <a:p>
            <a:r>
              <a:rPr lang="en-IN" dirty="0"/>
              <a:t>&lt;1.4</a:t>
            </a:r>
          </a:p>
        </p:txBody>
      </p:sp>
      <p:sp>
        <p:nvSpPr>
          <p:cNvPr id="18" name="Oval 17">
            <a:extLst>
              <a:ext uri="{FF2B5EF4-FFF2-40B4-BE49-F238E27FC236}">
                <a16:creationId xmlns:a16="http://schemas.microsoft.com/office/drawing/2014/main" id="{721BF6CD-61C9-4F66-8573-20D5691857C6}"/>
              </a:ext>
            </a:extLst>
          </p:cNvPr>
          <p:cNvSpPr/>
          <p:nvPr/>
        </p:nvSpPr>
        <p:spPr>
          <a:xfrm>
            <a:off x="7772409" y="4055809"/>
            <a:ext cx="1762432" cy="516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Negative</a:t>
            </a:r>
          </a:p>
        </p:txBody>
      </p:sp>
      <p:sp>
        <p:nvSpPr>
          <p:cNvPr id="19" name="Oval 18">
            <a:extLst>
              <a:ext uri="{FF2B5EF4-FFF2-40B4-BE49-F238E27FC236}">
                <a16:creationId xmlns:a16="http://schemas.microsoft.com/office/drawing/2014/main" id="{96E8A940-4949-4510-9D39-262A37FE7220}"/>
              </a:ext>
            </a:extLst>
          </p:cNvPr>
          <p:cNvSpPr/>
          <p:nvPr/>
        </p:nvSpPr>
        <p:spPr>
          <a:xfrm>
            <a:off x="9925672" y="4291783"/>
            <a:ext cx="1312607" cy="870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Var B</a:t>
            </a:r>
          </a:p>
        </p:txBody>
      </p:sp>
      <p:cxnSp>
        <p:nvCxnSpPr>
          <p:cNvPr id="21" name="Straight Arrow Connector 20">
            <a:extLst>
              <a:ext uri="{FF2B5EF4-FFF2-40B4-BE49-F238E27FC236}">
                <a16:creationId xmlns:a16="http://schemas.microsoft.com/office/drawing/2014/main" id="{791F3F4C-F1FC-4163-878B-B5716503B2E4}"/>
              </a:ext>
            </a:extLst>
          </p:cNvPr>
          <p:cNvCxnSpPr/>
          <p:nvPr/>
        </p:nvCxnSpPr>
        <p:spPr>
          <a:xfrm flipH="1">
            <a:off x="9306240" y="5191429"/>
            <a:ext cx="1106121" cy="693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E1DF4A8-B1DA-4850-95EC-CCBC0A0D60FB}"/>
              </a:ext>
            </a:extLst>
          </p:cNvPr>
          <p:cNvCxnSpPr/>
          <p:nvPr/>
        </p:nvCxnSpPr>
        <p:spPr>
          <a:xfrm>
            <a:off x="10397613" y="5161938"/>
            <a:ext cx="958645" cy="884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2AF8119-A061-425C-B5F1-45AAD29401F5}"/>
              </a:ext>
            </a:extLst>
          </p:cNvPr>
          <p:cNvSpPr txBox="1"/>
          <p:nvPr/>
        </p:nvSpPr>
        <p:spPr>
          <a:xfrm>
            <a:off x="9040770" y="5294668"/>
            <a:ext cx="737420" cy="369332"/>
          </a:xfrm>
          <a:prstGeom prst="rect">
            <a:avLst/>
          </a:prstGeom>
          <a:noFill/>
        </p:spPr>
        <p:txBody>
          <a:bodyPr wrap="square" rtlCol="0">
            <a:spAutoFit/>
          </a:bodyPr>
          <a:lstStyle/>
          <a:p>
            <a:r>
              <a:rPr lang="en-IN" dirty="0"/>
              <a:t>&gt;=3</a:t>
            </a:r>
          </a:p>
        </p:txBody>
      </p:sp>
      <p:sp>
        <p:nvSpPr>
          <p:cNvPr id="25" name="TextBox 24">
            <a:extLst>
              <a:ext uri="{FF2B5EF4-FFF2-40B4-BE49-F238E27FC236}">
                <a16:creationId xmlns:a16="http://schemas.microsoft.com/office/drawing/2014/main" id="{9E3FAE4C-4D07-4B04-9D84-AD7EE63D8638}"/>
              </a:ext>
            </a:extLst>
          </p:cNvPr>
          <p:cNvSpPr txBox="1"/>
          <p:nvPr/>
        </p:nvSpPr>
        <p:spPr>
          <a:xfrm>
            <a:off x="10990014" y="5294668"/>
            <a:ext cx="513720" cy="369332"/>
          </a:xfrm>
          <a:prstGeom prst="rect">
            <a:avLst/>
          </a:prstGeom>
          <a:noFill/>
        </p:spPr>
        <p:txBody>
          <a:bodyPr wrap="square" rtlCol="0">
            <a:spAutoFit/>
          </a:bodyPr>
          <a:lstStyle/>
          <a:p>
            <a:r>
              <a:rPr lang="en-IN" dirty="0"/>
              <a:t>&lt;3</a:t>
            </a:r>
          </a:p>
        </p:txBody>
      </p:sp>
      <p:sp>
        <p:nvSpPr>
          <p:cNvPr id="26" name="Oval 25">
            <a:extLst>
              <a:ext uri="{FF2B5EF4-FFF2-40B4-BE49-F238E27FC236}">
                <a16:creationId xmlns:a16="http://schemas.microsoft.com/office/drawing/2014/main" id="{935D8EE7-3BDA-4FA3-B479-12EE2B28C8B4}"/>
              </a:ext>
            </a:extLst>
          </p:cNvPr>
          <p:cNvSpPr/>
          <p:nvPr/>
        </p:nvSpPr>
        <p:spPr>
          <a:xfrm>
            <a:off x="7934632" y="5884606"/>
            <a:ext cx="1600209" cy="516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Positive</a:t>
            </a:r>
          </a:p>
        </p:txBody>
      </p:sp>
      <p:sp>
        <p:nvSpPr>
          <p:cNvPr id="27" name="Oval 26">
            <a:extLst>
              <a:ext uri="{FF2B5EF4-FFF2-40B4-BE49-F238E27FC236}">
                <a16:creationId xmlns:a16="http://schemas.microsoft.com/office/drawing/2014/main" id="{E96021B1-B4A5-44B8-9B76-4E947B0F0DE9}"/>
              </a:ext>
            </a:extLst>
          </p:cNvPr>
          <p:cNvSpPr/>
          <p:nvPr/>
        </p:nvSpPr>
        <p:spPr>
          <a:xfrm>
            <a:off x="10250137" y="6076329"/>
            <a:ext cx="1415837" cy="427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Negative</a:t>
            </a:r>
          </a:p>
        </p:txBody>
      </p:sp>
      <p:sp>
        <p:nvSpPr>
          <p:cNvPr id="28" name="Rectangle 27">
            <a:extLst>
              <a:ext uri="{FF2B5EF4-FFF2-40B4-BE49-F238E27FC236}">
                <a16:creationId xmlns:a16="http://schemas.microsoft.com/office/drawing/2014/main" id="{1E2876E5-3211-4BC7-95C3-1C9F2FAD5089}"/>
              </a:ext>
            </a:extLst>
          </p:cNvPr>
          <p:cNvSpPr/>
          <p:nvPr/>
        </p:nvSpPr>
        <p:spPr>
          <a:xfrm>
            <a:off x="4911213" y="4763730"/>
            <a:ext cx="2403996" cy="1961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Tree Splits from Lowest Gini in Ascending Order . Gini above 0.40 not considered in the Tree </a:t>
            </a:r>
          </a:p>
        </p:txBody>
      </p:sp>
      <p:sp>
        <p:nvSpPr>
          <p:cNvPr id="29" name="Oval 28">
            <a:extLst>
              <a:ext uri="{FF2B5EF4-FFF2-40B4-BE49-F238E27FC236}">
                <a16:creationId xmlns:a16="http://schemas.microsoft.com/office/drawing/2014/main" id="{D4D92DE9-0DA7-4824-953B-4541E33CA213}"/>
              </a:ext>
            </a:extLst>
          </p:cNvPr>
          <p:cNvSpPr/>
          <p:nvPr/>
        </p:nvSpPr>
        <p:spPr>
          <a:xfrm>
            <a:off x="7034989" y="2153890"/>
            <a:ext cx="1531358" cy="1091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Negative</a:t>
            </a:r>
          </a:p>
        </p:txBody>
      </p:sp>
    </p:spTree>
    <p:extLst>
      <p:ext uri="{BB962C8B-B14F-4D97-AF65-F5344CB8AC3E}">
        <p14:creationId xmlns:p14="http://schemas.microsoft.com/office/powerpoint/2010/main" val="3168841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6E16D8-EBE2-45E8-9A69-B4A03C30CA4E}"/>
              </a:ext>
            </a:extLst>
          </p:cNvPr>
          <p:cNvSpPr txBox="1"/>
          <p:nvPr/>
        </p:nvSpPr>
        <p:spPr>
          <a:xfrm>
            <a:off x="634181" y="324465"/>
            <a:ext cx="11002296" cy="6370975"/>
          </a:xfrm>
          <a:prstGeom prst="rect">
            <a:avLst/>
          </a:prstGeom>
          <a:noFill/>
        </p:spPr>
        <p:txBody>
          <a:bodyPr wrap="square" rtlCol="0">
            <a:spAutoFit/>
          </a:bodyPr>
          <a:lstStyle/>
          <a:p>
            <a:r>
              <a:rPr lang="en-IN" sz="2400" b="1" dirty="0"/>
              <a:t>Entropy &amp; information Gain</a:t>
            </a:r>
          </a:p>
          <a:p>
            <a:r>
              <a:rPr lang="en-IN" sz="2400" b="1" dirty="0"/>
              <a:t>Entropy of  Variable E (Target Variable)</a:t>
            </a:r>
          </a:p>
          <a:p>
            <a:r>
              <a:rPr lang="en-IN" sz="2400" b="1" dirty="0"/>
              <a:t>Positive – 8 Negative -8</a:t>
            </a:r>
          </a:p>
          <a:p>
            <a:r>
              <a:rPr lang="en-IN" sz="2400" b="1" dirty="0"/>
              <a:t>Entropy(8,8) = -1*((8/16)*(log2(8/16)+(8/16)*(log2(8/16)) = 1</a:t>
            </a:r>
          </a:p>
          <a:p>
            <a:endParaRPr lang="en-IN" sz="2400" b="1" dirty="0"/>
          </a:p>
          <a:p>
            <a:r>
              <a:rPr lang="en-IN" sz="2400" b="1" dirty="0"/>
              <a:t>Entropy of Variable A</a:t>
            </a:r>
          </a:p>
          <a:p>
            <a:r>
              <a:rPr lang="en-IN" sz="2400" b="1" dirty="0"/>
              <a:t>Prob(&gt;=5&amp;pos) = 5/12</a:t>
            </a:r>
          </a:p>
          <a:p>
            <a:r>
              <a:rPr lang="en-IN" sz="2400" b="1" dirty="0"/>
              <a:t>Prob(&gt;=5&amp;Neg)=7/12</a:t>
            </a:r>
          </a:p>
          <a:p>
            <a:r>
              <a:rPr lang="en-IN" sz="2400" b="1" dirty="0"/>
              <a:t>Entropy(5,7) = -1* ((5/12)*log2(5/12)+(7/12)*log2(7/12)) = 0.9709</a:t>
            </a:r>
          </a:p>
          <a:p>
            <a:endParaRPr lang="en-IN" sz="2400" b="1" dirty="0"/>
          </a:p>
          <a:p>
            <a:r>
              <a:rPr lang="en-IN" sz="2400" b="1" dirty="0"/>
              <a:t>Prob(&lt;5 &amp; </a:t>
            </a:r>
            <a:r>
              <a:rPr lang="en-IN" sz="2400" b="1" dirty="0" err="1"/>
              <a:t>pos</a:t>
            </a:r>
            <a:r>
              <a:rPr lang="en-IN" sz="2400" b="1" dirty="0"/>
              <a:t>) =3/4</a:t>
            </a:r>
          </a:p>
          <a:p>
            <a:r>
              <a:rPr lang="en-IN" sz="2400" b="1" dirty="0"/>
              <a:t>Prob(&lt;5&amp;Neg)=1/4</a:t>
            </a:r>
          </a:p>
          <a:p>
            <a:r>
              <a:rPr lang="en-IN" sz="2400" b="1" dirty="0"/>
              <a:t>Entropy(3,1) = -1 *((3/4)*log2(3/4)+(1/4)*log2(1/4))= 0.81128</a:t>
            </a:r>
          </a:p>
          <a:p>
            <a:r>
              <a:rPr lang="en-IN" sz="2400" b="1" dirty="0"/>
              <a:t>Entropy (target, Var A) = (12/16)*0.9709 + (4/16)*0.81128 = 0.937745</a:t>
            </a:r>
          </a:p>
          <a:p>
            <a:endParaRPr lang="en-IN" sz="2400" b="1" dirty="0"/>
          </a:p>
          <a:p>
            <a:r>
              <a:rPr lang="en-IN" sz="2400" b="1" dirty="0"/>
              <a:t>Information Gain Var A = Entropy of Target – Entropy of Var A = 1- 0.937745 = 0.062255</a:t>
            </a:r>
          </a:p>
        </p:txBody>
      </p:sp>
    </p:spTree>
    <p:extLst>
      <p:ext uri="{BB962C8B-B14F-4D97-AF65-F5344CB8AC3E}">
        <p14:creationId xmlns:p14="http://schemas.microsoft.com/office/powerpoint/2010/main" val="3682048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6E16D8-EBE2-45E8-9A69-B4A03C30CA4E}"/>
              </a:ext>
            </a:extLst>
          </p:cNvPr>
          <p:cNvSpPr txBox="1"/>
          <p:nvPr/>
        </p:nvSpPr>
        <p:spPr>
          <a:xfrm>
            <a:off x="634181" y="324465"/>
            <a:ext cx="11002296" cy="4524315"/>
          </a:xfrm>
          <a:prstGeom prst="rect">
            <a:avLst/>
          </a:prstGeom>
          <a:noFill/>
        </p:spPr>
        <p:txBody>
          <a:bodyPr wrap="square" rtlCol="0">
            <a:spAutoFit/>
          </a:bodyPr>
          <a:lstStyle/>
          <a:p>
            <a:endParaRPr lang="en-IN" sz="2400" b="1" dirty="0"/>
          </a:p>
          <a:p>
            <a:r>
              <a:rPr lang="en-IN" sz="2400" b="1" dirty="0"/>
              <a:t>Information Gain Var A = Entropy of Target – Entropy of Var A = 1- 0.937745 = 0.062255</a:t>
            </a:r>
          </a:p>
          <a:p>
            <a:endParaRPr lang="en-IN" sz="2400" b="1" dirty="0"/>
          </a:p>
          <a:p>
            <a:r>
              <a:rPr lang="en-IN" sz="2400" b="1" dirty="0"/>
              <a:t>Information Gain Var B = 1 – 0.292905 = 0.7070795</a:t>
            </a:r>
          </a:p>
          <a:p>
            <a:endParaRPr lang="en-IN" sz="2400" b="1" dirty="0"/>
          </a:p>
          <a:p>
            <a:r>
              <a:rPr lang="en-IN" sz="2400" b="1" dirty="0"/>
              <a:t>Information Gain Var C= 1 – 0.4512 = 0.5488</a:t>
            </a:r>
          </a:p>
          <a:p>
            <a:endParaRPr lang="en-IN" sz="2400" b="1" dirty="0"/>
          </a:p>
          <a:p>
            <a:r>
              <a:rPr lang="en-IN" sz="2400" b="1" dirty="0"/>
              <a:t>Information Gain Var D = 1 – 0.58115 = 0.41189</a:t>
            </a:r>
          </a:p>
          <a:p>
            <a:endParaRPr lang="en-IN" sz="2400" b="1" dirty="0"/>
          </a:p>
          <a:p>
            <a:endParaRPr lang="en-IN" sz="2400" b="1" dirty="0"/>
          </a:p>
          <a:p>
            <a:endParaRPr lang="en-IN" sz="2400" b="1" dirty="0"/>
          </a:p>
        </p:txBody>
      </p:sp>
      <p:sp>
        <p:nvSpPr>
          <p:cNvPr id="3" name="Oval 2">
            <a:extLst>
              <a:ext uri="{FF2B5EF4-FFF2-40B4-BE49-F238E27FC236}">
                <a16:creationId xmlns:a16="http://schemas.microsoft.com/office/drawing/2014/main" id="{C1F3236D-A64D-4366-9999-8260281910C6}"/>
              </a:ext>
            </a:extLst>
          </p:cNvPr>
          <p:cNvSpPr/>
          <p:nvPr/>
        </p:nvSpPr>
        <p:spPr>
          <a:xfrm>
            <a:off x="8155858" y="1607574"/>
            <a:ext cx="2271252" cy="811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Variable B</a:t>
            </a:r>
          </a:p>
        </p:txBody>
      </p:sp>
      <p:cxnSp>
        <p:nvCxnSpPr>
          <p:cNvPr id="5" name="Straight Arrow Connector 4">
            <a:extLst>
              <a:ext uri="{FF2B5EF4-FFF2-40B4-BE49-F238E27FC236}">
                <a16:creationId xmlns:a16="http://schemas.microsoft.com/office/drawing/2014/main" id="{E21B5A21-0963-4146-A545-928FC6D17E00}"/>
              </a:ext>
            </a:extLst>
          </p:cNvPr>
          <p:cNvCxnSpPr>
            <a:stCxn id="3" idx="4"/>
          </p:cNvCxnSpPr>
          <p:nvPr/>
        </p:nvCxnSpPr>
        <p:spPr>
          <a:xfrm flipH="1">
            <a:off x="8642555" y="2418735"/>
            <a:ext cx="648929" cy="604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E29AD99-1E65-4D39-BC8F-36D14BAE0D6E}"/>
              </a:ext>
            </a:extLst>
          </p:cNvPr>
          <p:cNvCxnSpPr>
            <a:stCxn id="3" idx="4"/>
          </p:cNvCxnSpPr>
          <p:nvPr/>
        </p:nvCxnSpPr>
        <p:spPr>
          <a:xfrm>
            <a:off x="9291484" y="2418735"/>
            <a:ext cx="1135626" cy="604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C2C2AFC-72AF-4A5D-B69C-8262E457DDF0}"/>
              </a:ext>
            </a:extLst>
          </p:cNvPr>
          <p:cNvSpPr/>
          <p:nvPr/>
        </p:nvSpPr>
        <p:spPr>
          <a:xfrm>
            <a:off x="7846142" y="3023419"/>
            <a:ext cx="1592826" cy="811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Variable C</a:t>
            </a:r>
          </a:p>
        </p:txBody>
      </p:sp>
      <p:sp>
        <p:nvSpPr>
          <p:cNvPr id="9" name="Rectangle 8">
            <a:extLst>
              <a:ext uri="{FF2B5EF4-FFF2-40B4-BE49-F238E27FC236}">
                <a16:creationId xmlns:a16="http://schemas.microsoft.com/office/drawing/2014/main" id="{7FC3BD75-36CD-4AFD-947D-3E4E610EC284}"/>
              </a:ext>
            </a:extLst>
          </p:cNvPr>
          <p:cNvSpPr/>
          <p:nvPr/>
        </p:nvSpPr>
        <p:spPr>
          <a:xfrm>
            <a:off x="8082117" y="2418735"/>
            <a:ext cx="796412" cy="36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&gt;=3</a:t>
            </a:r>
          </a:p>
        </p:txBody>
      </p:sp>
      <p:sp>
        <p:nvSpPr>
          <p:cNvPr id="10" name="Rectangle 9">
            <a:extLst>
              <a:ext uri="{FF2B5EF4-FFF2-40B4-BE49-F238E27FC236}">
                <a16:creationId xmlns:a16="http://schemas.microsoft.com/office/drawing/2014/main" id="{B46F88DF-814E-4790-B311-1C0D3D3B9263}"/>
              </a:ext>
            </a:extLst>
          </p:cNvPr>
          <p:cNvSpPr/>
          <p:nvPr/>
        </p:nvSpPr>
        <p:spPr>
          <a:xfrm>
            <a:off x="9881419" y="2418735"/>
            <a:ext cx="619432" cy="250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&lt;3</a:t>
            </a:r>
          </a:p>
        </p:txBody>
      </p:sp>
      <p:sp>
        <p:nvSpPr>
          <p:cNvPr id="11" name="Oval 10">
            <a:extLst>
              <a:ext uri="{FF2B5EF4-FFF2-40B4-BE49-F238E27FC236}">
                <a16:creationId xmlns:a16="http://schemas.microsoft.com/office/drawing/2014/main" id="{0637EE24-8DF7-404C-8F7A-697ED845B24C}"/>
              </a:ext>
            </a:extLst>
          </p:cNvPr>
          <p:cNvSpPr/>
          <p:nvPr/>
        </p:nvSpPr>
        <p:spPr>
          <a:xfrm>
            <a:off x="10087897" y="3023419"/>
            <a:ext cx="1548580" cy="678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Negative</a:t>
            </a:r>
          </a:p>
        </p:txBody>
      </p:sp>
      <p:sp>
        <p:nvSpPr>
          <p:cNvPr id="12" name="Oval 11">
            <a:extLst>
              <a:ext uri="{FF2B5EF4-FFF2-40B4-BE49-F238E27FC236}">
                <a16:creationId xmlns:a16="http://schemas.microsoft.com/office/drawing/2014/main" id="{E35982EA-C515-4AEC-B7CF-5B7C7E6EBBAA}"/>
              </a:ext>
            </a:extLst>
          </p:cNvPr>
          <p:cNvSpPr/>
          <p:nvPr/>
        </p:nvSpPr>
        <p:spPr>
          <a:xfrm>
            <a:off x="8495071" y="4424516"/>
            <a:ext cx="1710813" cy="1047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Variable D</a:t>
            </a:r>
          </a:p>
        </p:txBody>
      </p:sp>
      <p:cxnSp>
        <p:nvCxnSpPr>
          <p:cNvPr id="14" name="Straight Arrow Connector 13">
            <a:extLst>
              <a:ext uri="{FF2B5EF4-FFF2-40B4-BE49-F238E27FC236}">
                <a16:creationId xmlns:a16="http://schemas.microsoft.com/office/drawing/2014/main" id="{2046791C-FEB9-419E-8568-A5DB0619A35C}"/>
              </a:ext>
            </a:extLst>
          </p:cNvPr>
          <p:cNvCxnSpPr/>
          <p:nvPr/>
        </p:nvCxnSpPr>
        <p:spPr>
          <a:xfrm>
            <a:off x="8878529" y="3801644"/>
            <a:ext cx="560439" cy="755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F482AA0-7824-492C-96C8-5FC996232AE1}"/>
              </a:ext>
            </a:extLst>
          </p:cNvPr>
          <p:cNvCxnSpPr/>
          <p:nvPr/>
        </p:nvCxnSpPr>
        <p:spPr>
          <a:xfrm flipH="1">
            <a:off x="7447936" y="3801644"/>
            <a:ext cx="1430593" cy="811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46B383D-61F3-4ACF-86A5-8DD90D4B5DF3}"/>
              </a:ext>
            </a:extLst>
          </p:cNvPr>
          <p:cNvSpPr/>
          <p:nvPr/>
        </p:nvSpPr>
        <p:spPr>
          <a:xfrm>
            <a:off x="6356555" y="4612805"/>
            <a:ext cx="1961535" cy="1047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Negative</a:t>
            </a:r>
          </a:p>
        </p:txBody>
      </p:sp>
      <p:sp>
        <p:nvSpPr>
          <p:cNvPr id="18" name="Oval 17">
            <a:extLst>
              <a:ext uri="{FF2B5EF4-FFF2-40B4-BE49-F238E27FC236}">
                <a16:creationId xmlns:a16="http://schemas.microsoft.com/office/drawing/2014/main" id="{BEAA08FF-4F76-47A1-921B-453BCDBEBCAA}"/>
              </a:ext>
            </a:extLst>
          </p:cNvPr>
          <p:cNvSpPr/>
          <p:nvPr/>
        </p:nvSpPr>
        <p:spPr>
          <a:xfrm>
            <a:off x="7580673" y="6135329"/>
            <a:ext cx="1710812" cy="571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Negative</a:t>
            </a:r>
          </a:p>
        </p:txBody>
      </p:sp>
      <p:sp>
        <p:nvSpPr>
          <p:cNvPr id="19" name="Oval 18">
            <a:extLst>
              <a:ext uri="{FF2B5EF4-FFF2-40B4-BE49-F238E27FC236}">
                <a16:creationId xmlns:a16="http://schemas.microsoft.com/office/drawing/2014/main" id="{ACBF5F92-A270-43B4-AE97-95C19B9163A8}"/>
              </a:ext>
            </a:extLst>
          </p:cNvPr>
          <p:cNvSpPr/>
          <p:nvPr/>
        </p:nvSpPr>
        <p:spPr>
          <a:xfrm>
            <a:off x="10087897" y="6194324"/>
            <a:ext cx="1327355" cy="5127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Positive</a:t>
            </a:r>
          </a:p>
        </p:txBody>
      </p:sp>
      <p:cxnSp>
        <p:nvCxnSpPr>
          <p:cNvPr id="21" name="Straight Arrow Connector 20">
            <a:extLst>
              <a:ext uri="{FF2B5EF4-FFF2-40B4-BE49-F238E27FC236}">
                <a16:creationId xmlns:a16="http://schemas.microsoft.com/office/drawing/2014/main" id="{5E0C4674-BBAB-47CE-AEB9-075CAE59EB82}"/>
              </a:ext>
            </a:extLst>
          </p:cNvPr>
          <p:cNvCxnSpPr>
            <a:cxnSpLocks/>
          </p:cNvCxnSpPr>
          <p:nvPr/>
        </p:nvCxnSpPr>
        <p:spPr>
          <a:xfrm flipH="1">
            <a:off x="8878530" y="5353662"/>
            <a:ext cx="353960" cy="1047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5C031A-A17A-4D6C-B3F3-47FC5E6330A6}"/>
              </a:ext>
            </a:extLst>
          </p:cNvPr>
          <p:cNvCxnSpPr/>
          <p:nvPr/>
        </p:nvCxnSpPr>
        <p:spPr>
          <a:xfrm>
            <a:off x="9615949" y="5324168"/>
            <a:ext cx="884902" cy="1076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FFCFF2D-68A6-4D1A-B2EC-169E55D58692}"/>
              </a:ext>
            </a:extLst>
          </p:cNvPr>
          <p:cNvSpPr/>
          <p:nvPr/>
        </p:nvSpPr>
        <p:spPr>
          <a:xfrm>
            <a:off x="7300452" y="3937819"/>
            <a:ext cx="781665" cy="372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&gt;=4.2</a:t>
            </a:r>
          </a:p>
        </p:txBody>
      </p:sp>
      <p:sp>
        <p:nvSpPr>
          <p:cNvPr id="26" name="Rectangle 25">
            <a:extLst>
              <a:ext uri="{FF2B5EF4-FFF2-40B4-BE49-F238E27FC236}">
                <a16:creationId xmlns:a16="http://schemas.microsoft.com/office/drawing/2014/main" id="{C4F8C32F-FC00-46D1-94BF-C57A47BF0B97}"/>
              </a:ext>
            </a:extLst>
          </p:cNvPr>
          <p:cNvSpPr/>
          <p:nvPr/>
        </p:nvSpPr>
        <p:spPr>
          <a:xfrm>
            <a:off x="9202994" y="3937819"/>
            <a:ext cx="766916" cy="401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&lt;4.2</a:t>
            </a:r>
          </a:p>
        </p:txBody>
      </p:sp>
      <p:sp>
        <p:nvSpPr>
          <p:cNvPr id="27" name="Rectangle 26">
            <a:extLst>
              <a:ext uri="{FF2B5EF4-FFF2-40B4-BE49-F238E27FC236}">
                <a16:creationId xmlns:a16="http://schemas.microsoft.com/office/drawing/2014/main" id="{52C5876A-8EB6-4A2D-AACB-C6EA0CF4AC2C}"/>
              </a:ext>
            </a:extLst>
          </p:cNvPr>
          <p:cNvSpPr/>
          <p:nvPr/>
        </p:nvSpPr>
        <p:spPr>
          <a:xfrm>
            <a:off x="8436076" y="5659941"/>
            <a:ext cx="707923" cy="316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&gt;=1.4</a:t>
            </a:r>
          </a:p>
        </p:txBody>
      </p:sp>
      <p:sp>
        <p:nvSpPr>
          <p:cNvPr id="28" name="Rectangle 27">
            <a:extLst>
              <a:ext uri="{FF2B5EF4-FFF2-40B4-BE49-F238E27FC236}">
                <a16:creationId xmlns:a16="http://schemas.microsoft.com/office/drawing/2014/main" id="{18B388AB-F188-4161-86EE-ED9099760DC9}"/>
              </a:ext>
            </a:extLst>
          </p:cNvPr>
          <p:cNvSpPr/>
          <p:nvPr/>
        </p:nvSpPr>
        <p:spPr>
          <a:xfrm>
            <a:off x="10087897" y="5471652"/>
            <a:ext cx="678427" cy="416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&lt;1.4</a:t>
            </a:r>
          </a:p>
        </p:txBody>
      </p:sp>
      <p:sp>
        <p:nvSpPr>
          <p:cNvPr id="29" name="Rectangle 28">
            <a:extLst>
              <a:ext uri="{FF2B5EF4-FFF2-40B4-BE49-F238E27FC236}">
                <a16:creationId xmlns:a16="http://schemas.microsoft.com/office/drawing/2014/main" id="{22258D14-7AE6-40FA-86E9-F6C7B4DD121D}"/>
              </a:ext>
            </a:extLst>
          </p:cNvPr>
          <p:cNvSpPr/>
          <p:nvPr/>
        </p:nvSpPr>
        <p:spPr>
          <a:xfrm>
            <a:off x="1755058" y="4339462"/>
            <a:ext cx="3495369" cy="2061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TREE SPLITS WILL NOT CONSIDER IF INFORMATION GAIN IS LESS THAN 0.40 . That variable will not be part of tree</a:t>
            </a:r>
          </a:p>
        </p:txBody>
      </p:sp>
    </p:spTree>
    <p:extLst>
      <p:ext uri="{BB962C8B-B14F-4D97-AF65-F5344CB8AC3E}">
        <p14:creationId xmlns:p14="http://schemas.microsoft.com/office/powerpoint/2010/main" val="1494085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5E63-8187-4992-8F8E-3F6EE5292BCA}"/>
              </a:ext>
            </a:extLst>
          </p:cNvPr>
          <p:cNvSpPr>
            <a:spLocks noGrp="1"/>
          </p:cNvSpPr>
          <p:nvPr>
            <p:ph type="title"/>
          </p:nvPr>
        </p:nvSpPr>
        <p:spPr/>
        <p:txBody>
          <a:bodyPr/>
          <a:lstStyle/>
          <a:p>
            <a:r>
              <a:rPr lang="en-IN" dirty="0"/>
              <a:t>ENSEMBLE METHODS – BOOTSTRAP AGGREGATION OR BAGGING – RANDOM FOREST</a:t>
            </a:r>
          </a:p>
        </p:txBody>
      </p:sp>
      <p:sp>
        <p:nvSpPr>
          <p:cNvPr id="3" name="Text Placeholder 2">
            <a:extLst>
              <a:ext uri="{FF2B5EF4-FFF2-40B4-BE49-F238E27FC236}">
                <a16:creationId xmlns:a16="http://schemas.microsoft.com/office/drawing/2014/main" id="{01D55ECB-B66A-4041-9FFD-FD05D4537B3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54199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E2FDA6-CC04-4259-9A6B-0A8CB050B063}"/>
              </a:ext>
            </a:extLst>
          </p:cNvPr>
          <p:cNvSpPr txBox="1"/>
          <p:nvPr/>
        </p:nvSpPr>
        <p:spPr>
          <a:xfrm>
            <a:off x="663677" y="427703"/>
            <a:ext cx="11253020" cy="6247864"/>
          </a:xfrm>
          <a:prstGeom prst="rect">
            <a:avLst/>
          </a:prstGeom>
          <a:noFill/>
        </p:spPr>
        <p:txBody>
          <a:bodyPr wrap="square" numCol="2" rtlCol="0">
            <a:spAutoFit/>
          </a:bodyPr>
          <a:lstStyle/>
          <a:p>
            <a:pPr marL="342900" indent="-342900">
              <a:buAutoNum type="alphaLcParenR"/>
            </a:pPr>
            <a:r>
              <a:rPr lang="en-IN" sz="2000" dirty="0"/>
              <a:t>Open a New </a:t>
            </a:r>
            <a:r>
              <a:rPr lang="en-IN" sz="2000" dirty="0" err="1"/>
              <a:t>Jupyter</a:t>
            </a:r>
            <a:r>
              <a:rPr lang="en-IN" sz="2000" dirty="0"/>
              <a:t> Notebook – Save the notebook as Mini Project 1</a:t>
            </a:r>
          </a:p>
          <a:p>
            <a:pPr marL="342900" indent="-342900">
              <a:buAutoNum type="alphaLcParenR"/>
            </a:pPr>
            <a:r>
              <a:rPr lang="en-IN" sz="2000" dirty="0"/>
              <a:t>Import mtcars.csv as </a:t>
            </a:r>
            <a:r>
              <a:rPr lang="en-IN" sz="2000" dirty="0" err="1"/>
              <a:t>mtcars</a:t>
            </a:r>
            <a:endParaRPr lang="en-IN" sz="2000" dirty="0"/>
          </a:p>
          <a:p>
            <a:pPr marL="342900" indent="-342900">
              <a:buAutoNum type="alphaLcParenR"/>
            </a:pPr>
            <a:r>
              <a:rPr lang="en-IN" sz="2000" dirty="0"/>
              <a:t>Head</a:t>
            </a:r>
          </a:p>
          <a:p>
            <a:pPr marL="342900" indent="-342900">
              <a:buAutoNum type="alphaLcParenR"/>
            </a:pPr>
            <a:r>
              <a:rPr lang="en-IN" sz="2000" dirty="0"/>
              <a:t>Tail</a:t>
            </a:r>
          </a:p>
          <a:p>
            <a:pPr marL="342900" indent="-342900">
              <a:buAutoNum type="alphaLcParenR"/>
            </a:pPr>
            <a:r>
              <a:rPr lang="en-IN" sz="2000" dirty="0"/>
              <a:t>Shape</a:t>
            </a:r>
          </a:p>
          <a:p>
            <a:pPr marL="342900" indent="-342900">
              <a:buAutoNum type="alphaLcParenR"/>
            </a:pPr>
            <a:r>
              <a:rPr lang="en-IN" sz="2000" dirty="0" err="1"/>
              <a:t>Dtypes</a:t>
            </a:r>
            <a:endParaRPr lang="en-IN" sz="2000" dirty="0"/>
          </a:p>
          <a:p>
            <a:pPr marL="342900" indent="-342900">
              <a:buAutoNum type="alphaLcParenR"/>
            </a:pPr>
            <a:r>
              <a:rPr lang="en-IN" sz="2000" dirty="0"/>
              <a:t>Describe</a:t>
            </a:r>
          </a:p>
          <a:p>
            <a:pPr marL="342900" indent="-342900">
              <a:buAutoNum type="alphaLcParenR"/>
            </a:pPr>
            <a:r>
              <a:rPr lang="en-IN" sz="2000" dirty="0"/>
              <a:t>Check for missing values</a:t>
            </a:r>
          </a:p>
          <a:p>
            <a:pPr marL="342900" indent="-342900">
              <a:buAutoNum type="alphaLcParenR"/>
            </a:pPr>
            <a:r>
              <a:rPr lang="en-IN" sz="2000" dirty="0"/>
              <a:t>Histogram of mpg</a:t>
            </a:r>
          </a:p>
          <a:p>
            <a:pPr marL="342900" indent="-342900">
              <a:buAutoNum type="alphaLcParenR"/>
            </a:pPr>
            <a:r>
              <a:rPr lang="en-IN" sz="2000" dirty="0"/>
              <a:t>Box plot of mpg</a:t>
            </a:r>
          </a:p>
          <a:p>
            <a:pPr marL="342900" indent="-342900">
              <a:buAutoNum type="alphaLcParenR"/>
            </a:pPr>
            <a:r>
              <a:rPr lang="en-IN" sz="2000" dirty="0"/>
              <a:t>Density curve of mpg</a:t>
            </a:r>
          </a:p>
          <a:p>
            <a:pPr marL="342900" indent="-342900">
              <a:buAutoNum type="alphaLcParenR"/>
            </a:pPr>
            <a:r>
              <a:rPr lang="en-IN" sz="2000" dirty="0"/>
              <a:t>Histogram of </a:t>
            </a:r>
            <a:r>
              <a:rPr lang="en-IN" sz="2000" dirty="0" err="1"/>
              <a:t>wt</a:t>
            </a:r>
            <a:endParaRPr lang="en-IN" sz="2000" dirty="0"/>
          </a:p>
          <a:p>
            <a:pPr marL="342900" indent="-342900">
              <a:buAutoNum type="alphaLcParenR"/>
            </a:pPr>
            <a:r>
              <a:rPr lang="en-IN" sz="2000" dirty="0"/>
              <a:t>Boxplot of </a:t>
            </a:r>
            <a:r>
              <a:rPr lang="en-IN" sz="2000" dirty="0" err="1"/>
              <a:t>wt</a:t>
            </a:r>
            <a:endParaRPr lang="en-IN" sz="2000" dirty="0"/>
          </a:p>
          <a:p>
            <a:pPr marL="342900" indent="-342900">
              <a:buAutoNum type="alphaLcParenR"/>
            </a:pPr>
            <a:r>
              <a:rPr lang="en-IN" sz="2000" dirty="0"/>
              <a:t>Density curve of </a:t>
            </a:r>
            <a:r>
              <a:rPr lang="en-IN" sz="2000" dirty="0" err="1"/>
              <a:t>wt</a:t>
            </a:r>
            <a:endParaRPr lang="en-IN" sz="2000" dirty="0"/>
          </a:p>
          <a:p>
            <a:pPr marL="342900" indent="-342900">
              <a:buAutoNum type="alphaLcParenR"/>
            </a:pPr>
            <a:r>
              <a:rPr lang="en-IN" sz="2000" dirty="0"/>
              <a:t>Count the Frequency of am</a:t>
            </a:r>
          </a:p>
          <a:p>
            <a:pPr marL="342900" indent="-342900">
              <a:buAutoNum type="alphaLcParenR"/>
            </a:pPr>
            <a:r>
              <a:rPr lang="en-IN" sz="2000" dirty="0"/>
              <a:t>Count the Frequency of gears</a:t>
            </a:r>
          </a:p>
          <a:p>
            <a:pPr marL="342900" indent="-342900">
              <a:buAutoNum type="alphaLcParenR"/>
            </a:pPr>
            <a:r>
              <a:rPr lang="en-IN" sz="2000" dirty="0"/>
              <a:t>Count the frequency of carb</a:t>
            </a:r>
          </a:p>
          <a:p>
            <a:pPr marL="342900" indent="-342900">
              <a:buAutoNum type="alphaLcParenR"/>
            </a:pPr>
            <a:r>
              <a:rPr lang="en-IN" sz="2000" dirty="0"/>
              <a:t>Cross tabulation of am and gears</a:t>
            </a:r>
          </a:p>
          <a:p>
            <a:pPr marL="342900" indent="-342900">
              <a:buAutoNum type="alphaLcParenR"/>
            </a:pPr>
            <a:r>
              <a:rPr lang="en-IN" sz="2000" dirty="0"/>
              <a:t>Cross tabulation of gears and carb</a:t>
            </a:r>
          </a:p>
          <a:p>
            <a:pPr marL="342900" indent="-342900">
              <a:buAutoNum type="alphaLcParenR"/>
            </a:pPr>
            <a:r>
              <a:rPr lang="en-IN" sz="2000" dirty="0"/>
              <a:t>Correlation of </a:t>
            </a:r>
            <a:r>
              <a:rPr lang="en-IN" sz="2000" dirty="0" err="1"/>
              <a:t>mtcars</a:t>
            </a:r>
            <a:endParaRPr lang="en-IN" sz="2000" dirty="0"/>
          </a:p>
          <a:p>
            <a:pPr marL="342900" indent="-342900">
              <a:buAutoNum type="alphaLcParenR"/>
            </a:pPr>
            <a:r>
              <a:rPr lang="en-IN" sz="2000" dirty="0"/>
              <a:t>Covariance of </a:t>
            </a:r>
            <a:r>
              <a:rPr lang="en-IN" sz="2000" dirty="0" err="1"/>
              <a:t>mtcars</a:t>
            </a:r>
            <a:endParaRPr lang="en-IN" sz="2000" dirty="0"/>
          </a:p>
          <a:p>
            <a:pPr marL="342900" indent="-342900">
              <a:buAutoNum type="alphaLcParenR"/>
            </a:pPr>
            <a:r>
              <a:rPr lang="en-IN" sz="2000" dirty="0"/>
              <a:t>Stacked Bar plot of am &amp; gears</a:t>
            </a:r>
          </a:p>
          <a:p>
            <a:pPr marL="342900" indent="-342900">
              <a:buAutoNum type="alphaLcParenR"/>
            </a:pPr>
            <a:r>
              <a:rPr lang="en-IN" sz="2000" dirty="0"/>
              <a:t>Stacked Bar plot of gears and carb</a:t>
            </a:r>
          </a:p>
          <a:p>
            <a:pPr marL="342900" indent="-342900">
              <a:buAutoNum type="alphaLcParenR"/>
            </a:pPr>
            <a:r>
              <a:rPr lang="en-IN" sz="2000" dirty="0" err="1"/>
              <a:t>Groupby</a:t>
            </a:r>
            <a:r>
              <a:rPr lang="en-IN" sz="2000" dirty="0"/>
              <a:t> mpg with am</a:t>
            </a:r>
          </a:p>
          <a:p>
            <a:pPr marL="342900" indent="-342900">
              <a:buAutoNum type="alphaLcParenR"/>
            </a:pPr>
            <a:r>
              <a:rPr lang="en-IN" sz="2000" dirty="0" err="1"/>
              <a:t>Groupby</a:t>
            </a:r>
            <a:r>
              <a:rPr lang="en-IN" sz="2000" dirty="0"/>
              <a:t> mpg with gears</a:t>
            </a:r>
          </a:p>
          <a:p>
            <a:pPr marL="342900" indent="-342900">
              <a:buAutoNum type="alphaLcParenR"/>
            </a:pPr>
            <a:r>
              <a:rPr lang="en-IN" sz="2000" dirty="0" err="1"/>
              <a:t>Groupby</a:t>
            </a:r>
            <a:r>
              <a:rPr lang="en-IN" sz="2000" dirty="0"/>
              <a:t> </a:t>
            </a:r>
            <a:r>
              <a:rPr lang="en-IN" sz="2000" dirty="0" err="1"/>
              <a:t>wt</a:t>
            </a:r>
            <a:r>
              <a:rPr lang="en-IN" sz="2000" dirty="0"/>
              <a:t> with am</a:t>
            </a:r>
          </a:p>
          <a:p>
            <a:pPr marL="342900" indent="-342900">
              <a:buAutoNum type="alphaLcParenR"/>
            </a:pPr>
            <a:r>
              <a:rPr lang="en-IN" sz="2000" dirty="0" err="1"/>
              <a:t>Groupby</a:t>
            </a:r>
            <a:r>
              <a:rPr lang="en-IN" sz="2000" dirty="0"/>
              <a:t> </a:t>
            </a:r>
            <a:r>
              <a:rPr lang="en-IN" sz="2000" dirty="0" err="1"/>
              <a:t>wt</a:t>
            </a:r>
            <a:r>
              <a:rPr lang="en-IN" sz="2000" dirty="0"/>
              <a:t> with carb</a:t>
            </a:r>
          </a:p>
          <a:p>
            <a:pPr marL="342900" indent="-342900">
              <a:buAutoNum type="alphaLcParenR"/>
            </a:pPr>
            <a:endParaRPr lang="en-IN" sz="2000" dirty="0"/>
          </a:p>
          <a:p>
            <a:pPr marL="342900" indent="-342900">
              <a:buAutoNum type="alphaLcParenR"/>
            </a:pPr>
            <a:endParaRPr lang="en-IN" sz="2000" dirty="0"/>
          </a:p>
          <a:p>
            <a:r>
              <a:rPr lang="en-IN" sz="2000" dirty="0"/>
              <a:t>NOTE: Submit the project to</a:t>
            </a:r>
          </a:p>
          <a:p>
            <a:r>
              <a:rPr lang="en-IN" sz="2000" dirty="0">
                <a:hlinkClick r:id="rId2"/>
              </a:rPr>
              <a:t>ml@verzeo.in</a:t>
            </a:r>
            <a:endParaRPr lang="en-IN" sz="2000" dirty="0"/>
          </a:p>
          <a:p>
            <a:r>
              <a:rPr lang="en-IN" sz="2000" dirty="0"/>
              <a:t>With your name, payment ID(MOJO ID) and mobile number.</a:t>
            </a:r>
          </a:p>
          <a:p>
            <a:r>
              <a:rPr lang="en-IN" sz="2000" dirty="0"/>
              <a:t>Only if we receive an email with your projects, you will be allowed to take up the test.</a:t>
            </a:r>
          </a:p>
          <a:p>
            <a:r>
              <a:rPr lang="en-IN" sz="2000" dirty="0"/>
              <a:t>Minor project submission must be done within 24 hours.</a:t>
            </a:r>
          </a:p>
          <a:p>
            <a:endParaRPr lang="en-IN" sz="2000" dirty="0"/>
          </a:p>
        </p:txBody>
      </p:sp>
    </p:spTree>
    <p:extLst>
      <p:ext uri="{BB962C8B-B14F-4D97-AF65-F5344CB8AC3E}">
        <p14:creationId xmlns:p14="http://schemas.microsoft.com/office/powerpoint/2010/main" val="1329077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423E85-98E0-42B6-AAA9-3CD75E394B49}"/>
              </a:ext>
            </a:extLst>
          </p:cNvPr>
          <p:cNvSpPr txBox="1"/>
          <p:nvPr/>
        </p:nvSpPr>
        <p:spPr>
          <a:xfrm>
            <a:off x="663677" y="693174"/>
            <a:ext cx="11194026" cy="6124754"/>
          </a:xfrm>
          <a:prstGeom prst="rect">
            <a:avLst/>
          </a:prstGeom>
          <a:noFill/>
        </p:spPr>
        <p:txBody>
          <a:bodyPr wrap="square" rtlCol="0">
            <a:spAutoFit/>
          </a:bodyPr>
          <a:lstStyle/>
          <a:p>
            <a:r>
              <a:rPr lang="en-IN" sz="2800" b="1" dirty="0"/>
              <a:t>ENSEMBLE METHODS – MULTI TREE MODELS</a:t>
            </a:r>
          </a:p>
          <a:p>
            <a:r>
              <a:rPr lang="en-IN" sz="2800" b="1" dirty="0"/>
              <a:t>BOOTSTRAP AGGREGATING – BAGGING METHOD </a:t>
            </a:r>
          </a:p>
          <a:p>
            <a:pPr marL="514350" indent="-514350">
              <a:buAutoNum type="arabicParenR"/>
            </a:pPr>
            <a:r>
              <a:rPr lang="en-IN" sz="2800" b="1" dirty="0"/>
              <a:t>SPECIFY THE NUMBER TREES TO BE BUILT ( N.TREES – 1000,5000,10000)</a:t>
            </a:r>
          </a:p>
          <a:p>
            <a:pPr marL="514350" indent="-514350">
              <a:buAutoNum type="arabicParenR"/>
            </a:pPr>
            <a:r>
              <a:rPr lang="en-IN" sz="2800" b="1" dirty="0"/>
              <a:t>THE DATASET WILL BE SEGGREGATED INTO AS MANY SAMPLES EQUIVALENT TO NUMBER OF TREES</a:t>
            </a:r>
          </a:p>
          <a:p>
            <a:pPr marL="514350" indent="-514350">
              <a:buAutoNum type="arabicParenR"/>
            </a:pPr>
            <a:r>
              <a:rPr lang="en-IN" sz="2800" b="1" dirty="0"/>
              <a:t>DATA WITH REPLICATION PROCESS OR REPLACEMENT IS USED FOR SAMPLE CREATION </a:t>
            </a:r>
          </a:p>
          <a:p>
            <a:pPr marL="514350" indent="-514350">
              <a:buAutoNum type="arabicParenR"/>
            </a:pPr>
            <a:r>
              <a:rPr lang="en-IN" sz="2800" b="1" dirty="0"/>
              <a:t>FOR EACH SAMPLE INDIVIDUAL DECISION TREES ARE CREATED PARALLELY</a:t>
            </a:r>
          </a:p>
          <a:p>
            <a:pPr marL="514350" indent="-514350">
              <a:buAutoNum type="arabicParenR"/>
            </a:pPr>
            <a:r>
              <a:rPr lang="en-IN" sz="2800" b="1" dirty="0"/>
              <a:t>FOR EACH TREE IF IT IS CLASSIFICATION – SQUARE ROOT OF NUMEBER OF VARIABLES WILL BE CONSIDERED FOR EACH TREE – SQRT(N.VARIABLES)</a:t>
            </a:r>
          </a:p>
          <a:p>
            <a:pPr marL="514350" indent="-514350">
              <a:buAutoNum type="arabicParenR"/>
            </a:pPr>
            <a:r>
              <a:rPr lang="en-IN" sz="2800" b="1" dirty="0"/>
              <a:t>FOR REGRESSION NUMBER OF VARIABLES/3</a:t>
            </a:r>
            <a:endParaRPr lang="en-IN" sz="2800" dirty="0"/>
          </a:p>
        </p:txBody>
      </p:sp>
    </p:spTree>
    <p:extLst>
      <p:ext uri="{BB962C8B-B14F-4D97-AF65-F5344CB8AC3E}">
        <p14:creationId xmlns:p14="http://schemas.microsoft.com/office/powerpoint/2010/main" val="846139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w random forest algorithm works">
            <a:extLst>
              <a:ext uri="{FF2B5EF4-FFF2-40B4-BE49-F238E27FC236}">
                <a16:creationId xmlns:a16="http://schemas.microsoft.com/office/drawing/2014/main" id="{EE1F6B66-E755-4729-A331-A7CC64BE0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065" y="95250"/>
            <a:ext cx="8819535"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342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45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andom Forest Introduction">
            <a:extLst>
              <a:ext uri="{FF2B5EF4-FFF2-40B4-BE49-F238E27FC236}">
                <a16:creationId xmlns:a16="http://schemas.microsoft.com/office/drawing/2014/main" id="{0F4F5AB5-29D9-482A-8896-D7721D6B9C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269" r="1842"/>
          <a:stretch/>
        </p:blipFill>
        <p:spPr bwMode="auto">
          <a:xfrm>
            <a:off x="1143935" y="643467"/>
            <a:ext cx="9904129"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765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96BB23-320B-4330-9B9C-CA76093B9B86}"/>
              </a:ext>
            </a:extLst>
          </p:cNvPr>
          <p:cNvSpPr txBox="1"/>
          <p:nvPr/>
        </p:nvSpPr>
        <p:spPr>
          <a:xfrm>
            <a:off x="132736" y="235974"/>
            <a:ext cx="12059264" cy="6309420"/>
          </a:xfrm>
          <a:prstGeom prst="rect">
            <a:avLst/>
          </a:prstGeom>
          <a:noFill/>
        </p:spPr>
        <p:txBody>
          <a:bodyPr wrap="square" rtlCol="0">
            <a:spAutoFit/>
          </a:bodyPr>
          <a:lstStyle/>
          <a:p>
            <a:pPr marL="342900" indent="-342900">
              <a:buFont typeface="Wingdings" panose="05000000000000000000" pitchFamily="2" charset="2"/>
              <a:buChar char="§"/>
            </a:pPr>
            <a:r>
              <a:rPr lang="en-US" sz="2000" b="1" dirty="0"/>
              <a:t>Building many decision trees results in a forest. A random forest works the following way: First, it uses the Bagging (Bootstrap Aggregating) algorithm to create random samples. </a:t>
            </a:r>
            <a:br>
              <a:rPr lang="en-US" sz="2000" b="1" dirty="0"/>
            </a:br>
            <a:endParaRPr lang="en-US" sz="2000" b="1" dirty="0"/>
          </a:p>
          <a:p>
            <a:pPr marL="342900" indent="-342900">
              <a:buFont typeface="Wingdings" panose="05000000000000000000" pitchFamily="2" charset="2"/>
              <a:buChar char="§"/>
            </a:pPr>
            <a:r>
              <a:rPr lang="en-US" sz="2000" b="1" dirty="0"/>
              <a:t>Given a data set D1 (n rows and p columns), it creates a new dataset (D2) by sampling n cases at random with replacement from the original data. About 1/3 of the rows from D1 are left out, known as Out of Bag(OOB) samples.</a:t>
            </a:r>
            <a:br>
              <a:rPr lang="en-US" sz="2000" b="1" dirty="0"/>
            </a:br>
            <a:endParaRPr lang="en-US" sz="2000" b="1" dirty="0"/>
          </a:p>
          <a:p>
            <a:pPr marL="342900" indent="-342900">
              <a:buFont typeface="Wingdings" panose="05000000000000000000" pitchFamily="2" charset="2"/>
              <a:buChar char="§"/>
            </a:pPr>
            <a:r>
              <a:rPr lang="en-US" sz="2000" b="1" dirty="0"/>
              <a:t>Then, the model trains on D2. OOB sample is used to determine unbiased estimate of the error.</a:t>
            </a:r>
          </a:p>
          <a:p>
            <a:pPr marL="342900" indent="-342900">
              <a:buFont typeface="Wingdings" panose="05000000000000000000" pitchFamily="2" charset="2"/>
              <a:buChar char="§"/>
            </a:pPr>
            <a:r>
              <a:rPr lang="en-US" sz="2000" b="1" dirty="0"/>
              <a:t>Out of p columns, P &lt;&lt; p columns are selected at each node in the data set. The P columns are selected at random.</a:t>
            </a:r>
            <a:br>
              <a:rPr lang="en-US" sz="2000" b="1" dirty="0"/>
            </a:br>
            <a:endParaRPr lang="en-US" sz="2000" b="1" dirty="0"/>
          </a:p>
          <a:p>
            <a:pPr marL="342900" indent="-342900">
              <a:buFont typeface="Wingdings" panose="05000000000000000000" pitchFamily="2" charset="2"/>
              <a:buChar char="§"/>
            </a:pPr>
            <a:r>
              <a:rPr lang="en-US" sz="2000" b="1" dirty="0"/>
              <a:t>Usually, the default choice of P is p/3 for regression tree and P is sqrt(p) for classification tree.</a:t>
            </a:r>
          </a:p>
          <a:p>
            <a:pPr marL="342900" indent="-342900">
              <a:buFont typeface="Wingdings" panose="05000000000000000000" pitchFamily="2" charset="2"/>
              <a:buChar char="§"/>
            </a:pPr>
            <a:endParaRPr lang="en-US" sz="2000" b="1" dirty="0"/>
          </a:p>
          <a:p>
            <a:pPr marL="342900" indent="-342900">
              <a:buFont typeface="Wingdings" panose="05000000000000000000" pitchFamily="2" charset="2"/>
              <a:buChar char="§"/>
            </a:pPr>
            <a:r>
              <a:rPr lang="en-US" sz="2000" b="1" dirty="0"/>
              <a:t>Unlike a tree, no pruning takes place in random forest; </a:t>
            </a:r>
            <a:r>
              <a:rPr lang="en-US" sz="2000" b="1" dirty="0" err="1"/>
              <a:t>i.e</a:t>
            </a:r>
            <a:r>
              <a:rPr lang="en-US" sz="2000" b="1" dirty="0"/>
              <a:t>, each tree is grown fully. In decision trees, pruning is a method to avoid overfitting. Pruning means selecting a subtree that leads to the lowest test </a:t>
            </a:r>
            <a:r>
              <a:rPr lang="en-US" sz="2000" b="1" dirty="0" err="1"/>
              <a:t>errror</a:t>
            </a:r>
            <a:r>
              <a:rPr lang="en-US" sz="2000" b="1" dirty="0"/>
              <a:t> rate. </a:t>
            </a:r>
          </a:p>
          <a:p>
            <a:pPr marL="342900" indent="-342900">
              <a:buFont typeface="Wingdings" panose="05000000000000000000" pitchFamily="2" charset="2"/>
              <a:buChar char="§"/>
            </a:pPr>
            <a:endParaRPr lang="en-US" sz="2000" b="1" dirty="0"/>
          </a:p>
          <a:p>
            <a:pPr marL="342900" indent="-342900">
              <a:buFont typeface="Wingdings" panose="05000000000000000000" pitchFamily="2" charset="2"/>
              <a:buChar char="§"/>
            </a:pPr>
            <a:r>
              <a:rPr lang="en-US" sz="2000" b="1" dirty="0"/>
              <a:t>We can use cross validation to determine the test error rate of a subtree.</a:t>
            </a:r>
          </a:p>
          <a:p>
            <a:pPr marL="342900" indent="-342900">
              <a:buFont typeface="Wingdings" panose="05000000000000000000" pitchFamily="2" charset="2"/>
              <a:buChar char="§"/>
            </a:pPr>
            <a:endParaRPr lang="en-US" sz="2000" b="1" dirty="0"/>
          </a:p>
          <a:p>
            <a:pPr marL="342900" indent="-342900">
              <a:buFont typeface="Wingdings" panose="05000000000000000000" pitchFamily="2" charset="2"/>
              <a:buChar char="§"/>
            </a:pPr>
            <a:r>
              <a:rPr lang="en-US" sz="2000" b="1" dirty="0"/>
              <a:t>Several trees are grown and the final prediction is obtained by averaging or voting. Since random forest has the feature to calculate OOB error internally, cross validation doesn't make much sense in random forest</a:t>
            </a:r>
            <a:r>
              <a:rPr lang="en-US" sz="2400" b="1" dirty="0"/>
              <a:t>.</a:t>
            </a:r>
            <a:endParaRPr lang="en-IN" b="1" dirty="0"/>
          </a:p>
        </p:txBody>
      </p:sp>
    </p:spTree>
    <p:extLst>
      <p:ext uri="{BB962C8B-B14F-4D97-AF65-F5344CB8AC3E}">
        <p14:creationId xmlns:p14="http://schemas.microsoft.com/office/powerpoint/2010/main" val="2804203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78AD-A7B3-4093-8158-74D2FBE7117F}"/>
              </a:ext>
            </a:extLst>
          </p:cNvPr>
          <p:cNvSpPr>
            <a:spLocks noGrp="1"/>
          </p:cNvSpPr>
          <p:nvPr>
            <p:ph type="title"/>
          </p:nvPr>
        </p:nvSpPr>
        <p:spPr/>
        <p:txBody>
          <a:bodyPr/>
          <a:lstStyle/>
          <a:p>
            <a:r>
              <a:rPr lang="en-IN" dirty="0"/>
              <a:t>ENSEMBLE METHODS – BOOSTING TREES – GRADIENT BOOSTING MACHINES</a:t>
            </a:r>
          </a:p>
        </p:txBody>
      </p:sp>
      <p:sp>
        <p:nvSpPr>
          <p:cNvPr id="3" name="Text Placeholder 2">
            <a:extLst>
              <a:ext uri="{FF2B5EF4-FFF2-40B4-BE49-F238E27FC236}">
                <a16:creationId xmlns:a16="http://schemas.microsoft.com/office/drawing/2014/main" id="{ADA578FE-B374-41A1-8A26-7A35D100F49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244403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57C55A-457D-46F0-BD96-67A43B1CDD94}"/>
              </a:ext>
            </a:extLst>
          </p:cNvPr>
          <p:cNvSpPr txBox="1"/>
          <p:nvPr/>
        </p:nvSpPr>
        <p:spPr>
          <a:xfrm>
            <a:off x="339213" y="324465"/>
            <a:ext cx="11503742" cy="6001643"/>
          </a:xfrm>
          <a:prstGeom prst="rect">
            <a:avLst/>
          </a:prstGeom>
          <a:noFill/>
        </p:spPr>
        <p:txBody>
          <a:bodyPr wrap="square" rtlCol="0">
            <a:spAutoFit/>
          </a:bodyPr>
          <a:lstStyle/>
          <a:p>
            <a:pPr fontAlgn="base"/>
            <a:r>
              <a:rPr lang="en-US" sz="2400" b="1" dirty="0"/>
              <a:t>Gradient Boosting Trees</a:t>
            </a:r>
          </a:p>
          <a:p>
            <a:pPr fontAlgn="base"/>
            <a:r>
              <a:rPr lang="en-US" sz="2400" b="1" dirty="0"/>
              <a:t>The algorithm for Boosting Trees evolved from the application of boosting methods to regression trees. </a:t>
            </a:r>
          </a:p>
          <a:p>
            <a:pPr fontAlgn="base"/>
            <a:endParaRPr lang="en-US" sz="2400" b="1" dirty="0"/>
          </a:p>
          <a:p>
            <a:pPr fontAlgn="base"/>
            <a:r>
              <a:rPr lang="en-US" sz="2400" b="1" dirty="0"/>
              <a:t>The general idea is to compute a sequence of (very) simple trees, where each successive tree is built for the prediction residuals of the preceding tree. </a:t>
            </a:r>
          </a:p>
          <a:p>
            <a:pPr fontAlgn="base"/>
            <a:endParaRPr lang="en-US" sz="2400" b="1" dirty="0"/>
          </a:p>
          <a:p>
            <a:pPr fontAlgn="base"/>
            <a:r>
              <a:rPr lang="en-US" sz="2400" b="1" dirty="0"/>
              <a:t>As described in the General Classification and Regression Trees Introductory Overview, this method will build binary trees, i.e., partition the data into two samples at each split node.</a:t>
            </a:r>
          </a:p>
          <a:p>
            <a:pPr fontAlgn="base"/>
            <a:endParaRPr lang="en-US" sz="2400" b="1" dirty="0"/>
          </a:p>
          <a:p>
            <a:pPr fontAlgn="base"/>
            <a:r>
              <a:rPr lang="en-US" sz="2400" b="1" dirty="0"/>
              <a:t> Now suppose that you were to limit the complexities of the trees to 3 nodes only: a root node and two child nodes, i.e., a single split. Thus, at each step of the boosting (boosting trees algorithm), a simple (best) partitioning of the data is determined, and the deviations of the observed values from the respective means (residuals for each partition) are computed. </a:t>
            </a:r>
          </a:p>
        </p:txBody>
      </p:sp>
    </p:spTree>
    <p:extLst>
      <p:ext uri="{BB962C8B-B14F-4D97-AF65-F5344CB8AC3E}">
        <p14:creationId xmlns:p14="http://schemas.microsoft.com/office/powerpoint/2010/main" val="3334669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57C55A-457D-46F0-BD96-67A43B1CDD94}"/>
              </a:ext>
            </a:extLst>
          </p:cNvPr>
          <p:cNvSpPr txBox="1"/>
          <p:nvPr/>
        </p:nvSpPr>
        <p:spPr>
          <a:xfrm>
            <a:off x="339213" y="324465"/>
            <a:ext cx="11503742" cy="4893647"/>
          </a:xfrm>
          <a:prstGeom prst="rect">
            <a:avLst/>
          </a:prstGeom>
          <a:noFill/>
        </p:spPr>
        <p:txBody>
          <a:bodyPr wrap="square" rtlCol="0">
            <a:spAutoFit/>
          </a:bodyPr>
          <a:lstStyle/>
          <a:p>
            <a:pPr fontAlgn="base"/>
            <a:r>
              <a:rPr lang="en-US" sz="2400" b="1" dirty="0"/>
              <a:t>Gradient Boosting Trees</a:t>
            </a:r>
          </a:p>
          <a:p>
            <a:pPr fontAlgn="base"/>
            <a:r>
              <a:rPr lang="en-US" sz="2400" b="1" dirty="0"/>
              <a:t>The next 3-node tree will then be fitted to those residuals, to find another partition that will further reduce the residual (error) variance for the data, given the preceding sequence of trees.</a:t>
            </a:r>
          </a:p>
          <a:p>
            <a:pPr fontAlgn="base"/>
            <a:endParaRPr lang="en-US" sz="2400" b="1" dirty="0"/>
          </a:p>
          <a:p>
            <a:pPr fontAlgn="base"/>
            <a:r>
              <a:rPr lang="en-US" sz="2400" b="1" dirty="0"/>
              <a:t>It can be shown that such "additive weighted expansions" of trees can eventually produce an excellent fit of the predicted values to the observed values, even if the specific nature of the relationships between the predictor variables and the dependent variable of interest is very complex (nonlinear in nature). </a:t>
            </a:r>
          </a:p>
          <a:p>
            <a:pPr fontAlgn="base"/>
            <a:endParaRPr lang="en-US" sz="2400" b="1" dirty="0"/>
          </a:p>
          <a:p>
            <a:pPr fontAlgn="base"/>
            <a:endParaRPr lang="en-US" sz="2400" b="1" dirty="0"/>
          </a:p>
          <a:p>
            <a:pPr fontAlgn="base"/>
            <a:r>
              <a:rPr lang="en-US" sz="2400" b="1" dirty="0"/>
              <a:t>Hence, the method of gradient boosting - fitting a weighted additive expansion of simple trees - represents a very general and powerful machine learning algorithm.</a:t>
            </a:r>
          </a:p>
        </p:txBody>
      </p:sp>
    </p:spTree>
    <p:extLst>
      <p:ext uri="{BB962C8B-B14F-4D97-AF65-F5344CB8AC3E}">
        <p14:creationId xmlns:p14="http://schemas.microsoft.com/office/powerpoint/2010/main" val="3296655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738F-3290-47C4-A21A-FED7CC427219}"/>
              </a:ext>
            </a:extLst>
          </p:cNvPr>
          <p:cNvSpPr>
            <a:spLocks noGrp="1"/>
          </p:cNvSpPr>
          <p:nvPr>
            <p:ph type="title"/>
          </p:nvPr>
        </p:nvSpPr>
        <p:spPr/>
        <p:txBody>
          <a:bodyPr/>
          <a:lstStyle/>
          <a:p>
            <a:r>
              <a:rPr lang="en-IN" dirty="0"/>
              <a:t>CLASSIFICATION ALGORITHMS</a:t>
            </a:r>
          </a:p>
        </p:txBody>
      </p:sp>
      <p:sp>
        <p:nvSpPr>
          <p:cNvPr id="3" name="Text Placeholder 2">
            <a:extLst>
              <a:ext uri="{FF2B5EF4-FFF2-40B4-BE49-F238E27FC236}">
                <a16:creationId xmlns:a16="http://schemas.microsoft.com/office/drawing/2014/main" id="{F978C80C-A718-4429-9A4B-300298ADB205}"/>
              </a:ext>
            </a:extLst>
          </p:cNvPr>
          <p:cNvSpPr>
            <a:spLocks noGrp="1"/>
          </p:cNvSpPr>
          <p:nvPr>
            <p:ph type="body" idx="1"/>
          </p:nvPr>
        </p:nvSpPr>
        <p:spPr/>
        <p:txBody>
          <a:bodyPr/>
          <a:lstStyle/>
          <a:p>
            <a:r>
              <a:rPr lang="en-IN" dirty="0"/>
              <a:t>Target Variable – NON Numerical in Binary Format YES/NO or TRUE/FALSE 0R MULTINOMIAL FORMAT MORE THAN 2 TYPES – STRONGLY AGREE, AGREE, NEUTRAL, DISAGREE, STRONGLY DISAGREE – LIKERT SCALE</a:t>
            </a:r>
          </a:p>
        </p:txBody>
      </p:sp>
    </p:spTree>
    <p:extLst>
      <p:ext uri="{BB962C8B-B14F-4D97-AF65-F5344CB8AC3E}">
        <p14:creationId xmlns:p14="http://schemas.microsoft.com/office/powerpoint/2010/main" val="1080017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FCD2DA-6263-477E-8441-E1F95BD492A2}"/>
              </a:ext>
            </a:extLst>
          </p:cNvPr>
          <p:cNvSpPr txBox="1"/>
          <p:nvPr/>
        </p:nvSpPr>
        <p:spPr>
          <a:xfrm>
            <a:off x="501445" y="471948"/>
            <a:ext cx="11135032" cy="5539978"/>
          </a:xfrm>
          <a:prstGeom prst="rect">
            <a:avLst/>
          </a:prstGeom>
          <a:noFill/>
        </p:spPr>
        <p:txBody>
          <a:bodyPr wrap="square" rtlCol="0">
            <a:spAutoFit/>
          </a:bodyPr>
          <a:lstStyle/>
          <a:p>
            <a:pPr algn="ctr"/>
            <a:r>
              <a:rPr lang="en-US" sz="2400" b="1" dirty="0"/>
              <a:t>BINARY LOGISTIC REGRESSION</a:t>
            </a:r>
          </a:p>
          <a:p>
            <a:pPr algn="ctr"/>
            <a:endParaRPr lang="en-US" sz="2400" b="1" dirty="0"/>
          </a:p>
          <a:p>
            <a:r>
              <a:rPr lang="en-US" sz="2400" dirty="0"/>
              <a:t>Logistic Regression is a classification algorithm. It is used to predict a binary outcome (1 / 0, Yes / No, True / False) given a set of independent variables. </a:t>
            </a:r>
          </a:p>
          <a:p>
            <a:endParaRPr lang="en-US" sz="2400" dirty="0"/>
          </a:p>
          <a:p>
            <a:r>
              <a:rPr lang="en-US" sz="2400" dirty="0"/>
              <a:t>To represent binary / categorical outcome, we use dummy variables</a:t>
            </a:r>
            <a:r>
              <a:rPr lang="en-US" dirty="0"/>
              <a:t>. </a:t>
            </a:r>
          </a:p>
          <a:p>
            <a:endParaRPr lang="en-US" dirty="0"/>
          </a:p>
          <a:p>
            <a:r>
              <a:rPr lang="en-US" sz="2400" dirty="0"/>
              <a:t>Logistic regression as a special case of linear regression when the outcome variable is categorical, where we are using log of odds as dependent variable.</a:t>
            </a:r>
          </a:p>
          <a:p>
            <a:endParaRPr lang="en-US" sz="2400" dirty="0"/>
          </a:p>
          <a:p>
            <a:r>
              <a:rPr lang="en-US" sz="2400" dirty="0"/>
              <a:t> In simple words, it predicts the probability of occurrence of an event by fitting data to a logit function.</a:t>
            </a:r>
          </a:p>
          <a:p>
            <a:endParaRPr lang="en-US" sz="2400" dirty="0"/>
          </a:p>
          <a:p>
            <a:r>
              <a:rPr lang="en-US" sz="2400" dirty="0"/>
              <a:t>In logistic regression, we are only concerned about the probability of outcome dependent variable ( success or failure). </a:t>
            </a:r>
            <a:endParaRPr lang="en-IN" sz="2400" dirty="0"/>
          </a:p>
        </p:txBody>
      </p:sp>
    </p:spTree>
    <p:extLst>
      <p:ext uri="{BB962C8B-B14F-4D97-AF65-F5344CB8AC3E}">
        <p14:creationId xmlns:p14="http://schemas.microsoft.com/office/powerpoint/2010/main" val="3477191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logistic regression equation">
            <a:extLst>
              <a:ext uri="{FF2B5EF4-FFF2-40B4-BE49-F238E27FC236}">
                <a16:creationId xmlns:a16="http://schemas.microsoft.com/office/drawing/2014/main" id="{C1E4D6A0-5932-45D4-9B63-BAFAEFC3F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568" y="643467"/>
            <a:ext cx="8849032"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42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E2FDA6-CC04-4259-9A6B-0A8CB050B063}"/>
              </a:ext>
            </a:extLst>
          </p:cNvPr>
          <p:cNvSpPr txBox="1"/>
          <p:nvPr/>
        </p:nvSpPr>
        <p:spPr>
          <a:xfrm>
            <a:off x="663677" y="427703"/>
            <a:ext cx="11253020" cy="6309420"/>
          </a:xfrm>
          <a:prstGeom prst="rect">
            <a:avLst/>
          </a:prstGeom>
          <a:noFill/>
        </p:spPr>
        <p:txBody>
          <a:bodyPr wrap="square" numCol="2" rtlCol="0">
            <a:spAutoFit/>
          </a:bodyPr>
          <a:lstStyle/>
          <a:p>
            <a:pPr marL="342900" indent="-342900">
              <a:buAutoNum type="alphaLcParenR"/>
            </a:pPr>
            <a:r>
              <a:rPr lang="en-IN" sz="2400" dirty="0"/>
              <a:t>Using If statement encode am variable 0 is automatic &amp; 1 is manual as </a:t>
            </a:r>
            <a:r>
              <a:rPr lang="en-IN" sz="2400" dirty="0" err="1"/>
              <a:t>AutoType</a:t>
            </a:r>
            <a:endParaRPr lang="en-IN" sz="2400" dirty="0"/>
          </a:p>
          <a:p>
            <a:pPr marL="342900" indent="-342900">
              <a:buAutoNum type="alphaLcParenR"/>
            </a:pPr>
            <a:r>
              <a:rPr lang="en-IN" sz="2400" dirty="0"/>
              <a:t>Using if statement encode mpg variable as high mileage, medium mileage &amp; low mileage as Mileage Type</a:t>
            </a:r>
          </a:p>
          <a:p>
            <a:pPr marL="342900" indent="-342900">
              <a:buAutoNum type="alphaLcParenR"/>
            </a:pPr>
            <a:r>
              <a:rPr lang="en-IN" sz="2400" dirty="0"/>
              <a:t>Using if statement encode </a:t>
            </a:r>
            <a:r>
              <a:rPr lang="en-IN" sz="2400" dirty="0" err="1"/>
              <a:t>wt</a:t>
            </a:r>
            <a:r>
              <a:rPr lang="en-IN" sz="2400" dirty="0"/>
              <a:t> variable as heavy </a:t>
            </a:r>
            <a:r>
              <a:rPr lang="en-IN" sz="2400" dirty="0" err="1"/>
              <a:t>wt</a:t>
            </a:r>
            <a:r>
              <a:rPr lang="en-IN" sz="2400" dirty="0"/>
              <a:t> car, medium </a:t>
            </a:r>
            <a:r>
              <a:rPr lang="en-IN" sz="2400" dirty="0" err="1"/>
              <a:t>wt</a:t>
            </a:r>
            <a:r>
              <a:rPr lang="en-IN" sz="2400" dirty="0"/>
              <a:t> car and low </a:t>
            </a:r>
            <a:r>
              <a:rPr lang="en-IN" sz="2400" dirty="0" err="1"/>
              <a:t>wt</a:t>
            </a:r>
            <a:r>
              <a:rPr lang="en-IN" sz="2400" dirty="0"/>
              <a:t> car as </a:t>
            </a:r>
            <a:r>
              <a:rPr lang="en-IN" sz="2400" dirty="0" err="1"/>
              <a:t>WtType</a:t>
            </a:r>
            <a:endParaRPr lang="en-IN" sz="2400" dirty="0"/>
          </a:p>
          <a:p>
            <a:pPr marL="342900" indent="-342900">
              <a:buAutoNum type="alphaLcParenR"/>
            </a:pPr>
            <a:endParaRPr lang="en-IN" sz="2400" dirty="0"/>
          </a:p>
          <a:p>
            <a:pPr marL="342900" indent="-342900">
              <a:buAutoNum type="alphaLcParenR"/>
            </a:pPr>
            <a:r>
              <a:rPr lang="en-IN" sz="2400" dirty="0"/>
              <a:t>Conduct Hypothesis test Average mpg of Automatic &amp; manual cars is equal</a:t>
            </a:r>
          </a:p>
          <a:p>
            <a:pPr marL="342900" indent="-342900">
              <a:buAutoNum type="alphaLcParenR"/>
            </a:pPr>
            <a:r>
              <a:rPr lang="en-IN" sz="2400" dirty="0"/>
              <a:t>Conduct Hypothesis test Average mpg of different gears is equal </a:t>
            </a:r>
          </a:p>
          <a:p>
            <a:pPr marL="342900" indent="-342900">
              <a:buAutoNum type="alphaLcParenR"/>
            </a:pPr>
            <a:r>
              <a:rPr lang="en-IN" sz="2400" dirty="0"/>
              <a:t>Conduct Hypothesis test mpg &amp; </a:t>
            </a:r>
            <a:r>
              <a:rPr lang="en-IN" sz="2400" dirty="0" err="1"/>
              <a:t>Wt</a:t>
            </a:r>
            <a:r>
              <a:rPr lang="en-IN" sz="2400" dirty="0"/>
              <a:t> Type</a:t>
            </a:r>
          </a:p>
          <a:p>
            <a:pPr marL="342900" indent="-342900">
              <a:buAutoNum type="alphaLcParenR"/>
            </a:pPr>
            <a:r>
              <a:rPr lang="en-IN" sz="2400" dirty="0"/>
              <a:t>Conduct Hypothesis Test on Mileage Type &amp; </a:t>
            </a:r>
            <a:r>
              <a:rPr lang="en-IN" sz="2400" dirty="0" err="1"/>
              <a:t>Wt</a:t>
            </a:r>
            <a:r>
              <a:rPr lang="en-IN" sz="2400" dirty="0"/>
              <a:t> Type</a:t>
            </a:r>
          </a:p>
          <a:p>
            <a:pPr marL="342900" indent="-342900">
              <a:buAutoNum type="alphaLcParenR"/>
            </a:pPr>
            <a:endParaRPr lang="en-IN" sz="2400" dirty="0"/>
          </a:p>
          <a:p>
            <a:pPr marL="342900" indent="-342900">
              <a:buAutoNum type="alphaLcParenR"/>
            </a:pPr>
            <a:endParaRPr lang="en-IN" sz="2400" dirty="0"/>
          </a:p>
          <a:p>
            <a:pPr marL="342900" indent="-342900">
              <a:buAutoNum type="alphaLcParenR"/>
            </a:pPr>
            <a:endParaRPr lang="en-IN" sz="2400" dirty="0"/>
          </a:p>
          <a:p>
            <a:pPr marL="342900" indent="-342900">
              <a:buAutoNum type="alphaLcParenR"/>
            </a:pPr>
            <a:endParaRPr lang="en-IN" sz="2400" dirty="0"/>
          </a:p>
          <a:p>
            <a:pPr marL="342900" indent="-342900">
              <a:buAutoNum type="alphaLcParenR"/>
            </a:pPr>
            <a:endParaRPr lang="en-IN" sz="2400" dirty="0"/>
          </a:p>
          <a:p>
            <a:pPr marL="342900" indent="-342900">
              <a:buAutoNum type="alphaLcParenR"/>
            </a:pPr>
            <a:endParaRPr lang="en-IN" sz="2400" dirty="0"/>
          </a:p>
          <a:p>
            <a:pPr marL="342900" indent="-342900">
              <a:buAutoNum type="alphaLcParenR"/>
            </a:pPr>
            <a:endParaRPr lang="en-IN" sz="2400" dirty="0"/>
          </a:p>
          <a:p>
            <a:r>
              <a:rPr lang="en-IN" sz="2400" dirty="0"/>
              <a:t>NOTE: Submit the project to</a:t>
            </a:r>
          </a:p>
          <a:p>
            <a:r>
              <a:rPr lang="en-IN" sz="2400" dirty="0">
                <a:hlinkClick r:id="rId2"/>
              </a:rPr>
              <a:t>ml@verzeo.in</a:t>
            </a:r>
            <a:endParaRPr lang="en-IN" sz="2400" dirty="0"/>
          </a:p>
          <a:p>
            <a:r>
              <a:rPr lang="en-IN" sz="2400" dirty="0"/>
              <a:t>With your name, payment ID(MOJO ID) and mobile number.</a:t>
            </a:r>
          </a:p>
          <a:p>
            <a:r>
              <a:rPr lang="en-IN" sz="2400" dirty="0"/>
              <a:t>Only if we receive an email with your projects, you will be allowed to take up the test.</a:t>
            </a:r>
          </a:p>
          <a:p>
            <a:r>
              <a:rPr lang="en-IN" sz="2400" dirty="0"/>
              <a:t>Minor project submission must be done within 24 hours.</a:t>
            </a:r>
          </a:p>
          <a:p>
            <a:endParaRPr lang="en-IN" sz="2000" dirty="0"/>
          </a:p>
        </p:txBody>
      </p:sp>
    </p:spTree>
    <p:extLst>
      <p:ext uri="{BB962C8B-B14F-4D97-AF65-F5344CB8AC3E}">
        <p14:creationId xmlns:p14="http://schemas.microsoft.com/office/powerpoint/2010/main" val="89600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43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www.saedsayad.com/images/LogReg_1.png">
            <a:extLst>
              <a:ext uri="{FF2B5EF4-FFF2-40B4-BE49-F238E27FC236}">
                <a16:creationId xmlns:a16="http://schemas.microsoft.com/office/drawing/2014/main" id="{573BE1C4-2348-4520-BD00-DAA9CE700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397" y="643467"/>
            <a:ext cx="10413205"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172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196C16-2CDD-47B6-8ED3-C10EA0319CD0}"/>
              </a:ext>
            </a:extLst>
          </p:cNvPr>
          <p:cNvSpPr txBox="1"/>
          <p:nvPr/>
        </p:nvSpPr>
        <p:spPr>
          <a:xfrm>
            <a:off x="353961" y="221226"/>
            <a:ext cx="11518491" cy="4893647"/>
          </a:xfrm>
          <a:prstGeom prst="rect">
            <a:avLst/>
          </a:prstGeom>
          <a:noFill/>
        </p:spPr>
        <p:txBody>
          <a:bodyPr wrap="square" numCol="2" rtlCol="0">
            <a:spAutoFit/>
          </a:bodyPr>
          <a:lstStyle/>
          <a:p>
            <a:pPr algn="ctr"/>
            <a:r>
              <a:rPr lang="en-IN" sz="2400" b="1" dirty="0"/>
              <a:t>INTERPRETATION</a:t>
            </a:r>
          </a:p>
          <a:p>
            <a:endParaRPr lang="en-IN" sz="2400" dirty="0"/>
          </a:p>
          <a:p>
            <a:r>
              <a:rPr lang="en-US" sz="2400" b="1" u="sng" dirty="0"/>
              <a:t>AIC (Akaike Information Criteria)</a:t>
            </a:r>
            <a:r>
              <a:rPr lang="en-US" sz="2400" dirty="0"/>
              <a:t> – The analogous metric of adjusted R² in logistic regression is AIC. AIC is the measure of fit which penalizes model for the number of model coefficients. Therefore, we always prefer model with minimum AIC value.</a:t>
            </a:r>
          </a:p>
          <a:p>
            <a:endParaRPr lang="en-US" sz="2400" dirty="0"/>
          </a:p>
          <a:p>
            <a:r>
              <a:rPr lang="en-US" sz="2400" b="1" u="sng" dirty="0"/>
              <a:t>Null Deviance and Residual Deviance</a:t>
            </a:r>
            <a:r>
              <a:rPr lang="en-US" sz="2400" dirty="0"/>
              <a:t> – Null Deviance indicates the response predicted by a model with nothing but an intercept. Lower the value, better the model. Residual deviance indicates the response predicted by a model on adding independent variables. Lower the value, better the model.</a:t>
            </a:r>
            <a:br>
              <a:rPr lang="en-US" sz="2400" dirty="0"/>
            </a:br>
            <a:endParaRPr lang="en-US" sz="2400" dirty="0"/>
          </a:p>
          <a:p>
            <a:r>
              <a:rPr lang="en-US" sz="2400" b="1" u="sng" dirty="0"/>
              <a:t>Confusion Matrix</a:t>
            </a:r>
            <a:r>
              <a:rPr lang="en-US" sz="2400" b="1" dirty="0"/>
              <a:t>:</a:t>
            </a:r>
            <a:r>
              <a:rPr lang="en-US" sz="2400" dirty="0"/>
              <a:t> It is nothing but a tabular representation of Actual vs Predicted values. This helps us to find the accuracy of the model and avoid overfitting. This is how it looks like:</a:t>
            </a:r>
            <a:endParaRPr lang="en-IN" sz="2400" dirty="0"/>
          </a:p>
        </p:txBody>
      </p:sp>
      <p:pic>
        <p:nvPicPr>
          <p:cNvPr id="3074" name="Picture 2" descr="1111">
            <a:extLst>
              <a:ext uri="{FF2B5EF4-FFF2-40B4-BE49-F238E27FC236}">
                <a16:creationId xmlns:a16="http://schemas.microsoft.com/office/drawing/2014/main" id="{BDBE84AE-0E80-49E0-B7EE-D51403FF8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513856"/>
            <a:ext cx="6096000" cy="3122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776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0202B46-0AF9-4FED-B1E2-017E0446A3B0}"/>
              </a:ext>
            </a:extLst>
          </p:cNvPr>
          <p:cNvSpPr/>
          <p:nvPr/>
        </p:nvSpPr>
        <p:spPr>
          <a:xfrm>
            <a:off x="1637071" y="1666568"/>
            <a:ext cx="840658" cy="840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I1 .1</a:t>
            </a:r>
          </a:p>
        </p:txBody>
      </p:sp>
      <p:sp>
        <p:nvSpPr>
          <p:cNvPr id="4" name="Oval 3">
            <a:extLst>
              <a:ext uri="{FF2B5EF4-FFF2-40B4-BE49-F238E27FC236}">
                <a16:creationId xmlns:a16="http://schemas.microsoft.com/office/drawing/2014/main" id="{9F08CE49-6BFE-4626-9235-C90A72D90049}"/>
              </a:ext>
            </a:extLst>
          </p:cNvPr>
          <p:cNvSpPr/>
          <p:nvPr/>
        </p:nvSpPr>
        <p:spPr>
          <a:xfrm>
            <a:off x="3598607" y="1474839"/>
            <a:ext cx="840658" cy="840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H1</a:t>
            </a:r>
          </a:p>
          <a:p>
            <a:pPr algn="ctr"/>
            <a:r>
              <a:rPr lang="en-IN" dirty="0"/>
              <a:t>1</a:t>
            </a:r>
          </a:p>
        </p:txBody>
      </p:sp>
      <p:sp>
        <p:nvSpPr>
          <p:cNvPr id="5" name="Oval 4">
            <a:extLst>
              <a:ext uri="{FF2B5EF4-FFF2-40B4-BE49-F238E27FC236}">
                <a16:creationId xmlns:a16="http://schemas.microsoft.com/office/drawing/2014/main" id="{0BAC6BEC-54C1-4B10-9A71-FF857FA193C4}"/>
              </a:ext>
            </a:extLst>
          </p:cNvPr>
          <p:cNvSpPr/>
          <p:nvPr/>
        </p:nvSpPr>
        <p:spPr>
          <a:xfrm>
            <a:off x="1637071" y="3930446"/>
            <a:ext cx="840658" cy="840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I2. 1</a:t>
            </a:r>
          </a:p>
        </p:txBody>
      </p:sp>
      <p:sp>
        <p:nvSpPr>
          <p:cNvPr id="6" name="Oval 5">
            <a:extLst>
              <a:ext uri="{FF2B5EF4-FFF2-40B4-BE49-F238E27FC236}">
                <a16:creationId xmlns:a16="http://schemas.microsoft.com/office/drawing/2014/main" id="{E9E24E91-CFB0-49C8-8C12-3630B30A7197}"/>
              </a:ext>
            </a:extLst>
          </p:cNvPr>
          <p:cNvSpPr/>
          <p:nvPr/>
        </p:nvSpPr>
        <p:spPr>
          <a:xfrm>
            <a:off x="3598607" y="3008671"/>
            <a:ext cx="840658" cy="840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H2</a:t>
            </a:r>
          </a:p>
          <a:p>
            <a:pPr algn="ctr"/>
            <a:r>
              <a:rPr lang="en-IN" dirty="0"/>
              <a:t>1.3</a:t>
            </a:r>
          </a:p>
        </p:txBody>
      </p:sp>
      <p:sp>
        <p:nvSpPr>
          <p:cNvPr id="7" name="Oval 6">
            <a:extLst>
              <a:ext uri="{FF2B5EF4-FFF2-40B4-BE49-F238E27FC236}">
                <a16:creationId xmlns:a16="http://schemas.microsoft.com/office/drawing/2014/main" id="{BFA67279-C66F-485A-8682-3FCC07C3CEE5}"/>
              </a:ext>
            </a:extLst>
          </p:cNvPr>
          <p:cNvSpPr/>
          <p:nvPr/>
        </p:nvSpPr>
        <p:spPr>
          <a:xfrm>
            <a:off x="3706762" y="4542503"/>
            <a:ext cx="840658" cy="840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H3</a:t>
            </a:r>
          </a:p>
          <a:p>
            <a:pPr algn="ctr"/>
            <a:r>
              <a:rPr lang="en-IN" dirty="0"/>
              <a:t>0.8</a:t>
            </a:r>
          </a:p>
        </p:txBody>
      </p:sp>
      <p:sp>
        <p:nvSpPr>
          <p:cNvPr id="8" name="Oval 7">
            <a:extLst>
              <a:ext uri="{FF2B5EF4-FFF2-40B4-BE49-F238E27FC236}">
                <a16:creationId xmlns:a16="http://schemas.microsoft.com/office/drawing/2014/main" id="{2C2B3211-9264-429D-B781-7B9C91DECAB4}"/>
              </a:ext>
            </a:extLst>
          </p:cNvPr>
          <p:cNvSpPr/>
          <p:nvPr/>
        </p:nvSpPr>
        <p:spPr>
          <a:xfrm>
            <a:off x="5860026" y="3008671"/>
            <a:ext cx="840658" cy="840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cxnSp>
        <p:nvCxnSpPr>
          <p:cNvPr id="10" name="Straight Arrow Connector 9">
            <a:extLst>
              <a:ext uri="{FF2B5EF4-FFF2-40B4-BE49-F238E27FC236}">
                <a16:creationId xmlns:a16="http://schemas.microsoft.com/office/drawing/2014/main" id="{9368DF53-210E-4D16-93F1-E0C6E4A1BECB}"/>
              </a:ext>
            </a:extLst>
          </p:cNvPr>
          <p:cNvCxnSpPr/>
          <p:nvPr/>
        </p:nvCxnSpPr>
        <p:spPr>
          <a:xfrm flipV="1">
            <a:off x="2477729" y="1895168"/>
            <a:ext cx="1229033" cy="420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4CD8705-EB15-4843-BC1B-9F2F42E91167}"/>
              </a:ext>
            </a:extLst>
          </p:cNvPr>
          <p:cNvCxnSpPr>
            <a:stCxn id="2" idx="5"/>
          </p:cNvCxnSpPr>
          <p:nvPr/>
        </p:nvCxnSpPr>
        <p:spPr>
          <a:xfrm>
            <a:off x="2354617" y="2384114"/>
            <a:ext cx="1465215" cy="989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445FF61-5414-472F-A55D-C6FEEC4E4912}"/>
              </a:ext>
            </a:extLst>
          </p:cNvPr>
          <p:cNvCxnSpPr>
            <a:endCxn id="7" idx="2"/>
          </p:cNvCxnSpPr>
          <p:nvPr/>
        </p:nvCxnSpPr>
        <p:spPr>
          <a:xfrm>
            <a:off x="2305561" y="2507226"/>
            <a:ext cx="1401201" cy="2455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6302DD2-EBBD-4DD1-80DC-184A2A2C7DF4}"/>
              </a:ext>
            </a:extLst>
          </p:cNvPr>
          <p:cNvCxnSpPr/>
          <p:nvPr/>
        </p:nvCxnSpPr>
        <p:spPr>
          <a:xfrm flipV="1">
            <a:off x="2273710" y="1910108"/>
            <a:ext cx="1229033" cy="214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508FB6-FAB4-4896-8DBE-F1805CE483FF}"/>
              </a:ext>
            </a:extLst>
          </p:cNvPr>
          <p:cNvCxnSpPr>
            <a:cxnSpLocks/>
          </p:cNvCxnSpPr>
          <p:nvPr/>
        </p:nvCxnSpPr>
        <p:spPr>
          <a:xfrm flipV="1">
            <a:off x="2472917" y="3620728"/>
            <a:ext cx="1243990" cy="624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A44684-8060-4506-8BF9-7E3BD245E0D5}"/>
              </a:ext>
            </a:extLst>
          </p:cNvPr>
          <p:cNvCxnSpPr/>
          <p:nvPr/>
        </p:nvCxnSpPr>
        <p:spPr>
          <a:xfrm>
            <a:off x="2470251" y="4554689"/>
            <a:ext cx="1349581" cy="531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68100D-9347-4FEE-9B5F-77064D11218B}"/>
              </a:ext>
            </a:extLst>
          </p:cNvPr>
          <p:cNvCxnSpPr>
            <a:endCxn id="8" idx="1"/>
          </p:cNvCxnSpPr>
          <p:nvPr/>
        </p:nvCxnSpPr>
        <p:spPr>
          <a:xfrm>
            <a:off x="4439265" y="2139484"/>
            <a:ext cx="1543873" cy="99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28F86BA-0CEE-40C0-AD1C-D110EC59ECD0}"/>
              </a:ext>
            </a:extLst>
          </p:cNvPr>
          <p:cNvCxnSpPr>
            <a:cxnSpLocks/>
            <a:endCxn id="8" idx="2"/>
          </p:cNvCxnSpPr>
          <p:nvPr/>
        </p:nvCxnSpPr>
        <p:spPr>
          <a:xfrm flipV="1">
            <a:off x="4439265" y="3429000"/>
            <a:ext cx="1420761" cy="115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A465C65-8C04-4482-BAAE-1E3CD1FE1639}"/>
              </a:ext>
            </a:extLst>
          </p:cNvPr>
          <p:cNvCxnSpPr/>
          <p:nvPr/>
        </p:nvCxnSpPr>
        <p:spPr>
          <a:xfrm flipV="1">
            <a:off x="4547420" y="3735029"/>
            <a:ext cx="1204451" cy="1350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C0670E4-EDA4-4045-AD45-3242BF6C6928}"/>
              </a:ext>
            </a:extLst>
          </p:cNvPr>
          <p:cNvSpPr txBox="1"/>
          <p:nvPr/>
        </p:nvSpPr>
        <p:spPr>
          <a:xfrm>
            <a:off x="2094271" y="383458"/>
            <a:ext cx="7329948" cy="461665"/>
          </a:xfrm>
          <a:prstGeom prst="rect">
            <a:avLst/>
          </a:prstGeom>
          <a:noFill/>
        </p:spPr>
        <p:txBody>
          <a:bodyPr wrap="square" rtlCol="0">
            <a:spAutoFit/>
          </a:bodyPr>
          <a:lstStyle/>
          <a:p>
            <a:r>
              <a:rPr lang="en-IN" sz="2400" b="1" dirty="0"/>
              <a:t>NEURAL NETWORK WITH 3 NEURONS IN HIDDEN LAYER</a:t>
            </a:r>
          </a:p>
        </p:txBody>
      </p:sp>
      <p:sp>
        <p:nvSpPr>
          <p:cNvPr id="30" name="TextBox 29">
            <a:extLst>
              <a:ext uri="{FF2B5EF4-FFF2-40B4-BE49-F238E27FC236}">
                <a16:creationId xmlns:a16="http://schemas.microsoft.com/office/drawing/2014/main" id="{9F649CC2-5EA1-498E-A0BB-C3D2728DA821}"/>
              </a:ext>
            </a:extLst>
          </p:cNvPr>
          <p:cNvSpPr txBox="1"/>
          <p:nvPr/>
        </p:nvSpPr>
        <p:spPr>
          <a:xfrm>
            <a:off x="1209368" y="845123"/>
            <a:ext cx="1558413" cy="369332"/>
          </a:xfrm>
          <a:prstGeom prst="rect">
            <a:avLst/>
          </a:prstGeom>
          <a:noFill/>
        </p:spPr>
        <p:txBody>
          <a:bodyPr wrap="square" rtlCol="0">
            <a:spAutoFit/>
          </a:bodyPr>
          <a:lstStyle/>
          <a:p>
            <a:r>
              <a:rPr lang="en-IN" dirty="0"/>
              <a:t>INPUT LAYER</a:t>
            </a:r>
          </a:p>
        </p:txBody>
      </p:sp>
      <p:sp>
        <p:nvSpPr>
          <p:cNvPr id="31" name="TextBox 30">
            <a:extLst>
              <a:ext uri="{FF2B5EF4-FFF2-40B4-BE49-F238E27FC236}">
                <a16:creationId xmlns:a16="http://schemas.microsoft.com/office/drawing/2014/main" id="{62BD78D7-12D6-4F60-AD6A-D8D12A58552F}"/>
              </a:ext>
            </a:extLst>
          </p:cNvPr>
          <p:cNvSpPr txBox="1"/>
          <p:nvPr/>
        </p:nvSpPr>
        <p:spPr>
          <a:xfrm>
            <a:off x="3323304" y="870161"/>
            <a:ext cx="1956619" cy="369332"/>
          </a:xfrm>
          <a:prstGeom prst="rect">
            <a:avLst/>
          </a:prstGeom>
          <a:noFill/>
        </p:spPr>
        <p:txBody>
          <a:bodyPr wrap="square" rtlCol="0">
            <a:spAutoFit/>
          </a:bodyPr>
          <a:lstStyle/>
          <a:p>
            <a:r>
              <a:rPr lang="en-IN" dirty="0"/>
              <a:t>HIDDEN LAYER</a:t>
            </a:r>
          </a:p>
        </p:txBody>
      </p:sp>
      <p:sp>
        <p:nvSpPr>
          <p:cNvPr id="32" name="TextBox 31">
            <a:extLst>
              <a:ext uri="{FF2B5EF4-FFF2-40B4-BE49-F238E27FC236}">
                <a16:creationId xmlns:a16="http://schemas.microsoft.com/office/drawing/2014/main" id="{F5D2EEA3-5AED-4D08-B84A-1BB9C40B4DC8}"/>
              </a:ext>
            </a:extLst>
          </p:cNvPr>
          <p:cNvSpPr txBox="1"/>
          <p:nvPr/>
        </p:nvSpPr>
        <p:spPr>
          <a:xfrm>
            <a:off x="5302045" y="879682"/>
            <a:ext cx="1956619" cy="369332"/>
          </a:xfrm>
          <a:prstGeom prst="rect">
            <a:avLst/>
          </a:prstGeom>
          <a:noFill/>
        </p:spPr>
        <p:txBody>
          <a:bodyPr wrap="square" rtlCol="0">
            <a:spAutoFit/>
          </a:bodyPr>
          <a:lstStyle/>
          <a:p>
            <a:r>
              <a:rPr lang="en-IN" dirty="0"/>
              <a:t>OUTPUT LAYER</a:t>
            </a:r>
          </a:p>
        </p:txBody>
      </p:sp>
      <p:graphicFrame>
        <p:nvGraphicFramePr>
          <p:cNvPr id="33" name="Table 32">
            <a:extLst>
              <a:ext uri="{FF2B5EF4-FFF2-40B4-BE49-F238E27FC236}">
                <a16:creationId xmlns:a16="http://schemas.microsoft.com/office/drawing/2014/main" id="{C86D95FD-1AF0-4D0A-AF87-EFA5F6B3040F}"/>
              </a:ext>
            </a:extLst>
          </p:cNvPr>
          <p:cNvGraphicFramePr>
            <a:graphicFrameLocks noGrp="1"/>
          </p:cNvGraphicFramePr>
          <p:nvPr>
            <p:extLst>
              <p:ext uri="{D42A27DB-BD31-4B8C-83A1-F6EECF244321}">
                <p14:modId xmlns:p14="http://schemas.microsoft.com/office/powerpoint/2010/main" val="1304802689"/>
              </p:ext>
            </p:extLst>
          </p:nvPr>
        </p:nvGraphicFramePr>
        <p:xfrm>
          <a:off x="9233309" y="694262"/>
          <a:ext cx="2151626" cy="1854200"/>
        </p:xfrm>
        <a:graphic>
          <a:graphicData uri="http://schemas.openxmlformats.org/drawingml/2006/table">
            <a:tbl>
              <a:tblPr firstRow="1" bandRow="1">
                <a:tableStyleId>{5C22544A-7EE6-4342-B048-85BDC9FD1C3A}</a:tableStyleId>
              </a:tblPr>
              <a:tblGrid>
                <a:gridCol w="1075813">
                  <a:extLst>
                    <a:ext uri="{9D8B030D-6E8A-4147-A177-3AD203B41FA5}">
                      <a16:colId xmlns:a16="http://schemas.microsoft.com/office/drawing/2014/main" val="535615180"/>
                    </a:ext>
                  </a:extLst>
                </a:gridCol>
                <a:gridCol w="1075813">
                  <a:extLst>
                    <a:ext uri="{9D8B030D-6E8A-4147-A177-3AD203B41FA5}">
                      <a16:colId xmlns:a16="http://schemas.microsoft.com/office/drawing/2014/main" val="304795964"/>
                    </a:ext>
                  </a:extLst>
                </a:gridCol>
              </a:tblGrid>
              <a:tr h="370840">
                <a:tc>
                  <a:txBody>
                    <a:bodyPr/>
                    <a:lstStyle/>
                    <a:p>
                      <a:pPr algn="ctr"/>
                      <a:r>
                        <a:rPr lang="en-IN" b="1" dirty="0"/>
                        <a:t>INPUT</a:t>
                      </a:r>
                    </a:p>
                  </a:txBody>
                  <a:tcPr/>
                </a:tc>
                <a:tc>
                  <a:txBody>
                    <a:bodyPr/>
                    <a:lstStyle/>
                    <a:p>
                      <a:pPr algn="ctr"/>
                      <a:r>
                        <a:rPr lang="en-IN" b="1" dirty="0"/>
                        <a:t>OUTPUT</a:t>
                      </a:r>
                    </a:p>
                  </a:txBody>
                  <a:tcPr/>
                </a:tc>
                <a:extLst>
                  <a:ext uri="{0D108BD9-81ED-4DB2-BD59-A6C34878D82A}">
                    <a16:rowId xmlns:a16="http://schemas.microsoft.com/office/drawing/2014/main" val="4147543449"/>
                  </a:ext>
                </a:extLst>
              </a:tr>
              <a:tr h="370840">
                <a:tc>
                  <a:txBody>
                    <a:bodyPr/>
                    <a:lstStyle/>
                    <a:p>
                      <a:pPr algn="ctr"/>
                      <a:r>
                        <a:rPr lang="en-IN" b="1" dirty="0"/>
                        <a:t>0,0,</a:t>
                      </a:r>
                    </a:p>
                  </a:txBody>
                  <a:tcPr/>
                </a:tc>
                <a:tc>
                  <a:txBody>
                    <a:bodyPr/>
                    <a:lstStyle/>
                    <a:p>
                      <a:pPr algn="ctr"/>
                      <a:r>
                        <a:rPr lang="en-IN" b="1" dirty="0"/>
                        <a:t>0</a:t>
                      </a:r>
                    </a:p>
                  </a:txBody>
                  <a:tcPr/>
                </a:tc>
                <a:extLst>
                  <a:ext uri="{0D108BD9-81ED-4DB2-BD59-A6C34878D82A}">
                    <a16:rowId xmlns:a16="http://schemas.microsoft.com/office/drawing/2014/main" val="1586196650"/>
                  </a:ext>
                </a:extLst>
              </a:tr>
              <a:tr h="370840">
                <a:tc>
                  <a:txBody>
                    <a:bodyPr/>
                    <a:lstStyle/>
                    <a:p>
                      <a:pPr algn="ctr"/>
                      <a:r>
                        <a:rPr lang="en-IN" b="1" dirty="0"/>
                        <a:t>0,1</a:t>
                      </a:r>
                    </a:p>
                  </a:txBody>
                  <a:tcPr/>
                </a:tc>
                <a:tc>
                  <a:txBody>
                    <a:bodyPr/>
                    <a:lstStyle/>
                    <a:p>
                      <a:pPr algn="ctr"/>
                      <a:r>
                        <a:rPr lang="en-IN" b="1" dirty="0"/>
                        <a:t>1</a:t>
                      </a:r>
                    </a:p>
                  </a:txBody>
                  <a:tcPr/>
                </a:tc>
                <a:extLst>
                  <a:ext uri="{0D108BD9-81ED-4DB2-BD59-A6C34878D82A}">
                    <a16:rowId xmlns:a16="http://schemas.microsoft.com/office/drawing/2014/main" val="808390174"/>
                  </a:ext>
                </a:extLst>
              </a:tr>
              <a:tr h="370840">
                <a:tc>
                  <a:txBody>
                    <a:bodyPr/>
                    <a:lstStyle/>
                    <a:p>
                      <a:pPr algn="ctr"/>
                      <a:r>
                        <a:rPr lang="en-IN" b="1" dirty="0"/>
                        <a:t>1,0</a:t>
                      </a:r>
                    </a:p>
                  </a:txBody>
                  <a:tcPr/>
                </a:tc>
                <a:tc>
                  <a:txBody>
                    <a:bodyPr/>
                    <a:lstStyle/>
                    <a:p>
                      <a:pPr algn="ctr"/>
                      <a:r>
                        <a:rPr lang="en-IN" b="1" dirty="0"/>
                        <a:t>1</a:t>
                      </a:r>
                    </a:p>
                  </a:txBody>
                  <a:tcPr/>
                </a:tc>
                <a:extLst>
                  <a:ext uri="{0D108BD9-81ED-4DB2-BD59-A6C34878D82A}">
                    <a16:rowId xmlns:a16="http://schemas.microsoft.com/office/drawing/2014/main" val="4082384607"/>
                  </a:ext>
                </a:extLst>
              </a:tr>
              <a:tr h="370840">
                <a:tc>
                  <a:txBody>
                    <a:bodyPr/>
                    <a:lstStyle/>
                    <a:p>
                      <a:pPr algn="ctr"/>
                      <a:r>
                        <a:rPr lang="en-IN" b="1" dirty="0"/>
                        <a:t>1,1</a:t>
                      </a:r>
                    </a:p>
                  </a:txBody>
                  <a:tcPr/>
                </a:tc>
                <a:tc>
                  <a:txBody>
                    <a:bodyPr/>
                    <a:lstStyle/>
                    <a:p>
                      <a:pPr algn="ctr"/>
                      <a:r>
                        <a:rPr lang="en-IN" b="1" dirty="0"/>
                        <a:t>0</a:t>
                      </a:r>
                    </a:p>
                  </a:txBody>
                  <a:tcPr/>
                </a:tc>
                <a:extLst>
                  <a:ext uri="{0D108BD9-81ED-4DB2-BD59-A6C34878D82A}">
                    <a16:rowId xmlns:a16="http://schemas.microsoft.com/office/drawing/2014/main" val="3947738252"/>
                  </a:ext>
                </a:extLst>
              </a:tr>
            </a:tbl>
          </a:graphicData>
        </a:graphic>
      </p:graphicFrame>
      <p:sp>
        <p:nvSpPr>
          <p:cNvPr id="34" name="TextBox 33">
            <a:extLst>
              <a:ext uri="{FF2B5EF4-FFF2-40B4-BE49-F238E27FC236}">
                <a16:creationId xmlns:a16="http://schemas.microsoft.com/office/drawing/2014/main" id="{CB06DFF8-FEA4-49DD-BDD1-58189719103B}"/>
              </a:ext>
            </a:extLst>
          </p:cNvPr>
          <p:cNvSpPr txBox="1"/>
          <p:nvPr/>
        </p:nvSpPr>
        <p:spPr>
          <a:xfrm>
            <a:off x="2603300" y="1910108"/>
            <a:ext cx="555522" cy="369332"/>
          </a:xfrm>
          <a:prstGeom prst="rect">
            <a:avLst/>
          </a:prstGeom>
          <a:noFill/>
        </p:spPr>
        <p:txBody>
          <a:bodyPr wrap="square" rtlCol="0">
            <a:spAutoFit/>
          </a:bodyPr>
          <a:lstStyle/>
          <a:p>
            <a:r>
              <a:rPr lang="en-IN" dirty="0"/>
              <a:t>0.8</a:t>
            </a:r>
          </a:p>
        </p:txBody>
      </p:sp>
      <p:sp>
        <p:nvSpPr>
          <p:cNvPr id="36" name="TextBox 35">
            <a:extLst>
              <a:ext uri="{FF2B5EF4-FFF2-40B4-BE49-F238E27FC236}">
                <a16:creationId xmlns:a16="http://schemas.microsoft.com/office/drawing/2014/main" id="{785A6ED0-5784-4478-840D-6B8E323F6C09}"/>
              </a:ext>
            </a:extLst>
          </p:cNvPr>
          <p:cNvSpPr txBox="1"/>
          <p:nvPr/>
        </p:nvSpPr>
        <p:spPr>
          <a:xfrm>
            <a:off x="2767781" y="2507226"/>
            <a:ext cx="550606" cy="369332"/>
          </a:xfrm>
          <a:prstGeom prst="rect">
            <a:avLst/>
          </a:prstGeom>
          <a:noFill/>
        </p:spPr>
        <p:txBody>
          <a:bodyPr wrap="square" rtlCol="0">
            <a:spAutoFit/>
          </a:bodyPr>
          <a:lstStyle/>
          <a:p>
            <a:r>
              <a:rPr lang="en-IN" dirty="0"/>
              <a:t>0.4</a:t>
            </a:r>
          </a:p>
        </p:txBody>
      </p:sp>
      <p:sp>
        <p:nvSpPr>
          <p:cNvPr id="37" name="TextBox 36">
            <a:extLst>
              <a:ext uri="{FF2B5EF4-FFF2-40B4-BE49-F238E27FC236}">
                <a16:creationId xmlns:a16="http://schemas.microsoft.com/office/drawing/2014/main" id="{6E2870F7-8192-474D-9424-B44CDF80D6CA}"/>
              </a:ext>
            </a:extLst>
          </p:cNvPr>
          <p:cNvSpPr txBox="1"/>
          <p:nvPr/>
        </p:nvSpPr>
        <p:spPr>
          <a:xfrm>
            <a:off x="2470250" y="3008671"/>
            <a:ext cx="508923" cy="369332"/>
          </a:xfrm>
          <a:prstGeom prst="rect">
            <a:avLst/>
          </a:prstGeom>
          <a:noFill/>
        </p:spPr>
        <p:txBody>
          <a:bodyPr wrap="square" rtlCol="0">
            <a:spAutoFit/>
          </a:bodyPr>
          <a:lstStyle/>
          <a:p>
            <a:r>
              <a:rPr lang="en-IN" dirty="0"/>
              <a:t>0.3</a:t>
            </a:r>
          </a:p>
        </p:txBody>
      </p:sp>
      <p:sp>
        <p:nvSpPr>
          <p:cNvPr id="38" name="TextBox 37">
            <a:extLst>
              <a:ext uri="{FF2B5EF4-FFF2-40B4-BE49-F238E27FC236}">
                <a16:creationId xmlns:a16="http://schemas.microsoft.com/office/drawing/2014/main" id="{E02EF2EF-6524-4522-9514-65F9E5569481}"/>
              </a:ext>
            </a:extLst>
          </p:cNvPr>
          <p:cNvSpPr txBox="1"/>
          <p:nvPr/>
        </p:nvSpPr>
        <p:spPr>
          <a:xfrm>
            <a:off x="2221986" y="3556611"/>
            <a:ext cx="644118" cy="369332"/>
          </a:xfrm>
          <a:prstGeom prst="rect">
            <a:avLst/>
          </a:prstGeom>
          <a:noFill/>
        </p:spPr>
        <p:txBody>
          <a:bodyPr wrap="square" rtlCol="0">
            <a:spAutoFit/>
          </a:bodyPr>
          <a:lstStyle/>
          <a:p>
            <a:r>
              <a:rPr lang="en-IN" dirty="0"/>
              <a:t>0.2</a:t>
            </a:r>
          </a:p>
        </p:txBody>
      </p:sp>
      <p:sp>
        <p:nvSpPr>
          <p:cNvPr id="39" name="TextBox 38">
            <a:extLst>
              <a:ext uri="{FF2B5EF4-FFF2-40B4-BE49-F238E27FC236}">
                <a16:creationId xmlns:a16="http://schemas.microsoft.com/office/drawing/2014/main" id="{9E734216-664C-4914-A3BC-D97278504AC7}"/>
              </a:ext>
            </a:extLst>
          </p:cNvPr>
          <p:cNvSpPr txBox="1"/>
          <p:nvPr/>
        </p:nvSpPr>
        <p:spPr>
          <a:xfrm>
            <a:off x="2603300" y="4055998"/>
            <a:ext cx="511068" cy="369332"/>
          </a:xfrm>
          <a:prstGeom prst="rect">
            <a:avLst/>
          </a:prstGeom>
          <a:noFill/>
        </p:spPr>
        <p:txBody>
          <a:bodyPr wrap="square" rtlCol="0">
            <a:spAutoFit/>
          </a:bodyPr>
          <a:lstStyle/>
          <a:p>
            <a:r>
              <a:rPr lang="en-IN" dirty="0"/>
              <a:t>0.9</a:t>
            </a:r>
          </a:p>
        </p:txBody>
      </p:sp>
      <p:sp>
        <p:nvSpPr>
          <p:cNvPr id="40" name="TextBox 39">
            <a:extLst>
              <a:ext uri="{FF2B5EF4-FFF2-40B4-BE49-F238E27FC236}">
                <a16:creationId xmlns:a16="http://schemas.microsoft.com/office/drawing/2014/main" id="{5D1368B1-FC58-42DD-BCD0-73A83B4F1A7A}"/>
              </a:ext>
            </a:extLst>
          </p:cNvPr>
          <p:cNvSpPr txBox="1"/>
          <p:nvPr/>
        </p:nvSpPr>
        <p:spPr>
          <a:xfrm>
            <a:off x="2603300" y="4771104"/>
            <a:ext cx="704942" cy="369332"/>
          </a:xfrm>
          <a:prstGeom prst="rect">
            <a:avLst/>
          </a:prstGeom>
          <a:noFill/>
        </p:spPr>
        <p:txBody>
          <a:bodyPr wrap="square" rtlCol="0">
            <a:spAutoFit/>
          </a:bodyPr>
          <a:lstStyle/>
          <a:p>
            <a:r>
              <a:rPr lang="en-IN" dirty="0"/>
              <a:t>0.5</a:t>
            </a:r>
          </a:p>
        </p:txBody>
      </p:sp>
      <p:sp>
        <p:nvSpPr>
          <p:cNvPr id="41" name="TextBox 40">
            <a:extLst>
              <a:ext uri="{FF2B5EF4-FFF2-40B4-BE49-F238E27FC236}">
                <a16:creationId xmlns:a16="http://schemas.microsoft.com/office/drawing/2014/main" id="{75C46F92-95C3-45CD-8505-6D57E65E413A}"/>
              </a:ext>
            </a:extLst>
          </p:cNvPr>
          <p:cNvSpPr txBox="1"/>
          <p:nvPr/>
        </p:nvSpPr>
        <p:spPr>
          <a:xfrm>
            <a:off x="678426" y="5383161"/>
            <a:ext cx="2480396" cy="1477328"/>
          </a:xfrm>
          <a:prstGeom prst="rect">
            <a:avLst/>
          </a:prstGeom>
          <a:noFill/>
        </p:spPr>
        <p:txBody>
          <a:bodyPr wrap="square" rtlCol="0">
            <a:spAutoFit/>
          </a:bodyPr>
          <a:lstStyle/>
          <a:p>
            <a:r>
              <a:rPr lang="en-IN" dirty="0"/>
              <a:t>THE WEIGHTS MUST BE BETWEEN 0 &amp; 1. BUT THE SUM OF WEIGHTS NEED NOT BE EQUAL TO 1.</a:t>
            </a:r>
          </a:p>
        </p:txBody>
      </p:sp>
      <p:sp>
        <p:nvSpPr>
          <p:cNvPr id="42" name="TextBox 41">
            <a:extLst>
              <a:ext uri="{FF2B5EF4-FFF2-40B4-BE49-F238E27FC236}">
                <a16:creationId xmlns:a16="http://schemas.microsoft.com/office/drawing/2014/main" id="{22A7192A-00C7-47DF-9596-D12D91E45CAC}"/>
              </a:ext>
            </a:extLst>
          </p:cNvPr>
          <p:cNvSpPr txBox="1"/>
          <p:nvPr/>
        </p:nvSpPr>
        <p:spPr>
          <a:xfrm>
            <a:off x="2518756" y="862588"/>
            <a:ext cx="830513" cy="1200329"/>
          </a:xfrm>
          <a:prstGeom prst="rect">
            <a:avLst/>
          </a:prstGeom>
          <a:noFill/>
        </p:spPr>
        <p:txBody>
          <a:bodyPr wrap="square" rtlCol="0">
            <a:spAutoFit/>
          </a:bodyPr>
          <a:lstStyle/>
          <a:p>
            <a:r>
              <a:rPr lang="en-IN" dirty="0"/>
              <a:t>INPUT LAYER WEIGHTS</a:t>
            </a:r>
          </a:p>
        </p:txBody>
      </p:sp>
      <p:sp>
        <p:nvSpPr>
          <p:cNvPr id="43" name="TextBox 42">
            <a:extLst>
              <a:ext uri="{FF2B5EF4-FFF2-40B4-BE49-F238E27FC236}">
                <a16:creationId xmlns:a16="http://schemas.microsoft.com/office/drawing/2014/main" id="{E0DFEB8E-FCCF-426D-94F3-EEABDB9CE0C5}"/>
              </a:ext>
            </a:extLst>
          </p:cNvPr>
          <p:cNvSpPr txBox="1"/>
          <p:nvPr/>
        </p:nvSpPr>
        <p:spPr>
          <a:xfrm>
            <a:off x="4925961" y="2279440"/>
            <a:ext cx="551427" cy="369332"/>
          </a:xfrm>
          <a:prstGeom prst="rect">
            <a:avLst/>
          </a:prstGeom>
          <a:noFill/>
        </p:spPr>
        <p:txBody>
          <a:bodyPr wrap="square" rtlCol="0">
            <a:spAutoFit/>
          </a:bodyPr>
          <a:lstStyle/>
          <a:p>
            <a:r>
              <a:rPr lang="en-IN" dirty="0"/>
              <a:t>0.3</a:t>
            </a:r>
          </a:p>
        </p:txBody>
      </p:sp>
      <p:sp>
        <p:nvSpPr>
          <p:cNvPr id="44" name="TextBox 43">
            <a:extLst>
              <a:ext uri="{FF2B5EF4-FFF2-40B4-BE49-F238E27FC236}">
                <a16:creationId xmlns:a16="http://schemas.microsoft.com/office/drawing/2014/main" id="{2D8DF7D7-4989-4105-9B2D-EE6170255C3A}"/>
              </a:ext>
            </a:extLst>
          </p:cNvPr>
          <p:cNvSpPr txBox="1"/>
          <p:nvPr/>
        </p:nvSpPr>
        <p:spPr>
          <a:xfrm>
            <a:off x="4925961" y="3313090"/>
            <a:ext cx="551427" cy="369332"/>
          </a:xfrm>
          <a:prstGeom prst="rect">
            <a:avLst/>
          </a:prstGeom>
          <a:noFill/>
        </p:spPr>
        <p:txBody>
          <a:bodyPr wrap="square" rtlCol="0">
            <a:spAutoFit/>
          </a:bodyPr>
          <a:lstStyle/>
          <a:p>
            <a:r>
              <a:rPr lang="en-IN" dirty="0"/>
              <a:t>0.5</a:t>
            </a:r>
          </a:p>
        </p:txBody>
      </p:sp>
      <p:sp>
        <p:nvSpPr>
          <p:cNvPr id="45" name="TextBox 44">
            <a:extLst>
              <a:ext uri="{FF2B5EF4-FFF2-40B4-BE49-F238E27FC236}">
                <a16:creationId xmlns:a16="http://schemas.microsoft.com/office/drawing/2014/main" id="{8F229A21-1229-44B2-9C27-6D64561478B2}"/>
              </a:ext>
            </a:extLst>
          </p:cNvPr>
          <p:cNvSpPr txBox="1"/>
          <p:nvPr/>
        </p:nvSpPr>
        <p:spPr>
          <a:xfrm>
            <a:off x="4925961" y="4554689"/>
            <a:ext cx="678426" cy="369332"/>
          </a:xfrm>
          <a:prstGeom prst="rect">
            <a:avLst/>
          </a:prstGeom>
          <a:noFill/>
        </p:spPr>
        <p:txBody>
          <a:bodyPr wrap="square" rtlCol="0">
            <a:spAutoFit/>
          </a:bodyPr>
          <a:lstStyle/>
          <a:p>
            <a:r>
              <a:rPr lang="en-IN" dirty="0"/>
              <a:t>0.9</a:t>
            </a:r>
          </a:p>
        </p:txBody>
      </p:sp>
      <p:sp>
        <p:nvSpPr>
          <p:cNvPr id="46" name="TextBox 45">
            <a:extLst>
              <a:ext uri="{FF2B5EF4-FFF2-40B4-BE49-F238E27FC236}">
                <a16:creationId xmlns:a16="http://schemas.microsoft.com/office/drawing/2014/main" id="{2DC8448C-C3C8-4AAC-9FC8-EBD6536640D4}"/>
              </a:ext>
            </a:extLst>
          </p:cNvPr>
          <p:cNvSpPr txBox="1"/>
          <p:nvPr/>
        </p:nvSpPr>
        <p:spPr>
          <a:xfrm>
            <a:off x="4925961" y="1179875"/>
            <a:ext cx="1170039" cy="923330"/>
          </a:xfrm>
          <a:prstGeom prst="rect">
            <a:avLst/>
          </a:prstGeom>
          <a:noFill/>
        </p:spPr>
        <p:txBody>
          <a:bodyPr wrap="square" rtlCol="0">
            <a:spAutoFit/>
          </a:bodyPr>
          <a:lstStyle/>
          <a:p>
            <a:r>
              <a:rPr lang="en-IN" dirty="0"/>
              <a:t>OUTPUT LAYER WEIGHTS</a:t>
            </a:r>
          </a:p>
        </p:txBody>
      </p:sp>
      <p:sp>
        <p:nvSpPr>
          <p:cNvPr id="47" name="TextBox 46">
            <a:extLst>
              <a:ext uri="{FF2B5EF4-FFF2-40B4-BE49-F238E27FC236}">
                <a16:creationId xmlns:a16="http://schemas.microsoft.com/office/drawing/2014/main" id="{E744E811-67F3-4EB4-9827-3912E944CD98}"/>
              </a:ext>
            </a:extLst>
          </p:cNvPr>
          <p:cNvSpPr txBox="1"/>
          <p:nvPr/>
        </p:nvSpPr>
        <p:spPr>
          <a:xfrm>
            <a:off x="7258664" y="2648772"/>
            <a:ext cx="3227439" cy="646331"/>
          </a:xfrm>
          <a:prstGeom prst="rect">
            <a:avLst/>
          </a:prstGeom>
          <a:noFill/>
        </p:spPr>
        <p:txBody>
          <a:bodyPr wrap="square" rtlCol="0">
            <a:spAutoFit/>
          </a:bodyPr>
          <a:lstStyle/>
          <a:p>
            <a:r>
              <a:rPr lang="en-IN" dirty="0"/>
              <a:t>FEED FORWARD NEURAL NETWORK – IL – HL - OL</a:t>
            </a:r>
          </a:p>
        </p:txBody>
      </p:sp>
      <p:sp>
        <p:nvSpPr>
          <p:cNvPr id="48" name="TextBox 47">
            <a:extLst>
              <a:ext uri="{FF2B5EF4-FFF2-40B4-BE49-F238E27FC236}">
                <a16:creationId xmlns:a16="http://schemas.microsoft.com/office/drawing/2014/main" id="{3FA0C3DA-664D-4F3D-9079-254095F0751C}"/>
              </a:ext>
            </a:extLst>
          </p:cNvPr>
          <p:cNvSpPr txBox="1"/>
          <p:nvPr/>
        </p:nvSpPr>
        <p:spPr>
          <a:xfrm>
            <a:off x="7020232" y="3556611"/>
            <a:ext cx="4778478" cy="3693319"/>
          </a:xfrm>
          <a:prstGeom prst="rect">
            <a:avLst/>
          </a:prstGeom>
          <a:noFill/>
        </p:spPr>
        <p:txBody>
          <a:bodyPr wrap="square" rtlCol="0">
            <a:spAutoFit/>
          </a:bodyPr>
          <a:lstStyle/>
          <a:p>
            <a:r>
              <a:rPr lang="en-IN" dirty="0"/>
              <a:t>STEP=1</a:t>
            </a:r>
          </a:p>
          <a:p>
            <a:r>
              <a:rPr lang="en-IN" dirty="0"/>
              <a:t>H1= (1*0.8)+(1*0.2) = 1  I1*W1 + I2*W4</a:t>
            </a:r>
          </a:p>
          <a:p>
            <a:r>
              <a:rPr lang="en-IN" dirty="0"/>
              <a:t>H2= (1*0.4) +(1*0.9) = 1.3</a:t>
            </a:r>
          </a:p>
          <a:p>
            <a:r>
              <a:rPr lang="en-IN" dirty="0"/>
              <a:t>H3= (1*0.3)+(1*0.5) = 0.8</a:t>
            </a:r>
          </a:p>
          <a:p>
            <a:endParaRPr lang="en-IN" dirty="0"/>
          </a:p>
          <a:p>
            <a:r>
              <a:rPr lang="en-IN" dirty="0"/>
              <a:t>STEP 2</a:t>
            </a:r>
          </a:p>
          <a:p>
            <a:r>
              <a:rPr lang="en-IN" dirty="0"/>
              <a:t>SIGMOID ACTIVATION FUNCTION TO ACTIVATE THE VALUES = 1/(1+(EXP)^-Z)</a:t>
            </a:r>
          </a:p>
          <a:p>
            <a:r>
              <a:rPr lang="en-IN" dirty="0"/>
              <a:t>SIGMOID H1 = 1/(1+EXP(-1)) = 0.7310589</a:t>
            </a:r>
          </a:p>
          <a:p>
            <a:r>
              <a:rPr lang="en-IN" dirty="0"/>
              <a:t>SIGMOID H2= 1/(1+EXP(-1.3)) =0.785834983</a:t>
            </a:r>
          </a:p>
          <a:p>
            <a:r>
              <a:rPr lang="en-IN" dirty="0"/>
              <a:t>SIGMOID H3 = 1/(1+EXP(-0.8))=0.68997448</a:t>
            </a:r>
          </a:p>
          <a:p>
            <a:endParaRPr lang="en-IN" dirty="0"/>
          </a:p>
          <a:p>
            <a:endParaRPr lang="en-IN" dirty="0"/>
          </a:p>
        </p:txBody>
      </p:sp>
    </p:spTree>
    <p:extLst>
      <p:ext uri="{BB962C8B-B14F-4D97-AF65-F5344CB8AC3E}">
        <p14:creationId xmlns:p14="http://schemas.microsoft.com/office/powerpoint/2010/main" val="3017775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C4471A-6F8A-4051-8E34-30863BA0BD4D}"/>
              </a:ext>
            </a:extLst>
          </p:cNvPr>
          <p:cNvSpPr txBox="1"/>
          <p:nvPr/>
        </p:nvSpPr>
        <p:spPr>
          <a:xfrm>
            <a:off x="752168" y="678426"/>
            <a:ext cx="10913806" cy="5909310"/>
          </a:xfrm>
          <a:prstGeom prst="rect">
            <a:avLst/>
          </a:prstGeom>
          <a:noFill/>
        </p:spPr>
        <p:txBody>
          <a:bodyPr wrap="square" rtlCol="0">
            <a:spAutoFit/>
          </a:bodyPr>
          <a:lstStyle/>
          <a:p>
            <a:r>
              <a:rPr lang="en-IN" b="1" dirty="0"/>
              <a:t>STEP -3 </a:t>
            </a:r>
          </a:p>
          <a:p>
            <a:endParaRPr lang="en-IN" b="1" dirty="0"/>
          </a:p>
          <a:p>
            <a:r>
              <a:rPr lang="en-IN" b="1" dirty="0"/>
              <a:t>MULTIPLY SIGMOID VALUES WITH OUTPUT WEIGHTS &amp; SUM UP</a:t>
            </a:r>
          </a:p>
          <a:p>
            <a:endParaRPr lang="en-IN" b="1" dirty="0"/>
          </a:p>
          <a:p>
            <a:r>
              <a:rPr lang="en-IN" b="1" dirty="0"/>
              <a:t>0.73105857 * 0.3 + 0.785834983*0.5 + 0.6899974481*0.9  = 1.233212</a:t>
            </a:r>
          </a:p>
          <a:p>
            <a:endParaRPr lang="en-IN" b="1" dirty="0"/>
          </a:p>
          <a:p>
            <a:r>
              <a:rPr lang="en-IN" b="1" dirty="0"/>
              <a:t>STEP 4</a:t>
            </a:r>
          </a:p>
          <a:p>
            <a:endParaRPr lang="en-IN" b="1" dirty="0"/>
          </a:p>
          <a:p>
            <a:r>
              <a:rPr lang="en-IN" b="1" dirty="0"/>
              <a:t>SIGMOID OF STEP 3</a:t>
            </a:r>
          </a:p>
          <a:p>
            <a:endParaRPr lang="en-IN" b="1" dirty="0"/>
          </a:p>
          <a:p>
            <a:r>
              <a:rPr lang="en-IN" b="1" dirty="0"/>
              <a:t>=1/(1+EXP(-1.2333212)) = 0.77438 (Predicted Probability Value)</a:t>
            </a:r>
          </a:p>
          <a:p>
            <a:endParaRPr lang="en-IN" b="1" dirty="0"/>
          </a:p>
          <a:p>
            <a:r>
              <a:rPr lang="en-IN" b="1" dirty="0"/>
              <a:t>ERROR – ACTUAL VALUE – PREDICTED VALUE</a:t>
            </a:r>
          </a:p>
          <a:p>
            <a:endParaRPr lang="en-IN" b="1" dirty="0"/>
          </a:p>
          <a:p>
            <a:r>
              <a:rPr lang="en-IN" b="1" dirty="0"/>
              <a:t>0 - 0.77438  = - 0.77438</a:t>
            </a:r>
          </a:p>
          <a:p>
            <a:endParaRPr lang="en-IN" b="1" dirty="0"/>
          </a:p>
          <a:p>
            <a:r>
              <a:rPr lang="en-IN" b="1" dirty="0"/>
              <a:t>BACKWARD PROPOGATION</a:t>
            </a:r>
          </a:p>
          <a:p>
            <a:r>
              <a:rPr lang="en-IN" b="1" dirty="0"/>
              <a:t>STEP 1</a:t>
            </a:r>
          </a:p>
          <a:p>
            <a:r>
              <a:rPr lang="en-IN" b="1" dirty="0"/>
              <a:t>SIGMOID PRIME OF DERIVATIVE FUNCTION = S(X)*(1-S(X))</a:t>
            </a:r>
          </a:p>
          <a:p>
            <a:endParaRPr lang="en-IN" b="1" dirty="0"/>
          </a:p>
          <a:p>
            <a:r>
              <a:rPr lang="en-IN" b="1" dirty="0"/>
              <a:t>= 0.77438 *(1- 0.77438 ) = 0.174715</a:t>
            </a:r>
          </a:p>
        </p:txBody>
      </p:sp>
    </p:spTree>
    <p:extLst>
      <p:ext uri="{BB962C8B-B14F-4D97-AF65-F5344CB8AC3E}">
        <p14:creationId xmlns:p14="http://schemas.microsoft.com/office/powerpoint/2010/main" val="3973035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C4471A-6F8A-4051-8E34-30863BA0BD4D}"/>
              </a:ext>
            </a:extLst>
          </p:cNvPr>
          <p:cNvSpPr txBox="1"/>
          <p:nvPr/>
        </p:nvSpPr>
        <p:spPr>
          <a:xfrm>
            <a:off x="825908" y="280225"/>
            <a:ext cx="10117393" cy="6356549"/>
          </a:xfrm>
          <a:prstGeom prst="rect">
            <a:avLst/>
          </a:prstGeom>
          <a:noFill/>
        </p:spPr>
        <p:txBody>
          <a:bodyPr wrap="square" numCol="2" rtlCol="0">
            <a:spAutoFit/>
          </a:bodyPr>
          <a:lstStyle/>
          <a:p>
            <a:r>
              <a:rPr lang="en-IN" b="1" dirty="0"/>
              <a:t>STEP – 2</a:t>
            </a:r>
          </a:p>
          <a:p>
            <a:endParaRPr lang="en-IN" b="1" dirty="0"/>
          </a:p>
          <a:p>
            <a:r>
              <a:rPr lang="en-IN" b="1" dirty="0"/>
              <a:t>MULTIPLY ERROR * Sigmoid Prime Derivative</a:t>
            </a:r>
          </a:p>
          <a:p>
            <a:r>
              <a:rPr lang="en-IN" b="1" dirty="0"/>
              <a:t>= 0.174715 * - 0.77438 = -0.1353</a:t>
            </a:r>
          </a:p>
          <a:p>
            <a:endParaRPr lang="en-IN" b="1" dirty="0"/>
          </a:p>
          <a:p>
            <a:r>
              <a:rPr lang="en-IN" b="1" dirty="0"/>
              <a:t>Step 3</a:t>
            </a:r>
          </a:p>
          <a:p>
            <a:r>
              <a:rPr lang="en-IN" b="1" dirty="0"/>
              <a:t>Delta output weights = STEP 2 / SIGMOID OF HIDDEN LAYERS </a:t>
            </a:r>
          </a:p>
          <a:p>
            <a:r>
              <a:rPr lang="en-IN" b="1" dirty="0"/>
              <a:t>= -0.1353/0.731055579 = -0.18507</a:t>
            </a:r>
          </a:p>
          <a:p>
            <a:r>
              <a:rPr lang="en-IN" b="1" dirty="0"/>
              <a:t>=-0.1353/ 0.785834983 = -0.17217</a:t>
            </a:r>
          </a:p>
          <a:p>
            <a:r>
              <a:rPr lang="en-IN" b="1" dirty="0"/>
              <a:t>=-0.1353/0.689974481 = -0.19609</a:t>
            </a:r>
          </a:p>
          <a:p>
            <a:endParaRPr lang="en-IN" b="1" dirty="0"/>
          </a:p>
          <a:p>
            <a:r>
              <a:rPr lang="en-IN" b="1" dirty="0"/>
              <a:t>STEP 4</a:t>
            </a:r>
          </a:p>
          <a:p>
            <a:r>
              <a:rPr lang="en-IN" b="1" dirty="0"/>
              <a:t>NEW OUTPUT WEIGHTS</a:t>
            </a:r>
          </a:p>
          <a:p>
            <a:r>
              <a:rPr lang="en-IN" b="1" dirty="0"/>
              <a:t>=0.3  -0.18507 = 0.11493</a:t>
            </a:r>
          </a:p>
          <a:p>
            <a:r>
              <a:rPr lang="en-IN" b="1" dirty="0"/>
              <a:t>=0.5 -0.17217=0.32783</a:t>
            </a:r>
          </a:p>
          <a:p>
            <a:r>
              <a:rPr lang="en-IN" b="1" dirty="0"/>
              <a:t>=0.9 -0.19609=0.703911</a:t>
            </a:r>
          </a:p>
          <a:p>
            <a:endParaRPr lang="en-IN" b="1" dirty="0"/>
          </a:p>
          <a:p>
            <a:r>
              <a:rPr lang="en-IN" b="1" dirty="0"/>
              <a:t>STEP 5 </a:t>
            </a:r>
          </a:p>
          <a:p>
            <a:r>
              <a:rPr lang="en-IN" b="1" dirty="0"/>
              <a:t>Delta INPUT  weights = STEP 2 / OUTPUT LAYER WEIGHTS</a:t>
            </a:r>
          </a:p>
          <a:p>
            <a:r>
              <a:rPr lang="en-IN" b="1" dirty="0"/>
              <a:t>-0.1353/0.3 = -0.45099</a:t>
            </a:r>
          </a:p>
          <a:p>
            <a:r>
              <a:rPr lang="en-IN" b="1" dirty="0"/>
              <a:t>=-0.1353/0.5= -0.27059</a:t>
            </a:r>
          </a:p>
          <a:p>
            <a:r>
              <a:rPr lang="en-IN" b="1" dirty="0"/>
              <a:t>=-0.1353/0.9 = -0.15033</a:t>
            </a:r>
          </a:p>
          <a:p>
            <a:endParaRPr lang="en-IN" b="1" dirty="0"/>
          </a:p>
          <a:p>
            <a:r>
              <a:rPr lang="en-IN" b="1" dirty="0"/>
              <a:t>STEP 6 </a:t>
            </a:r>
          </a:p>
          <a:p>
            <a:r>
              <a:rPr lang="en-IN" b="1" dirty="0"/>
              <a:t>STEP5*(S(HIDDENLAYER)*(1-S(HIDDENLAYER))</a:t>
            </a:r>
          </a:p>
          <a:p>
            <a:r>
              <a:rPr lang="en-IN" b="1" dirty="0"/>
              <a:t>-0.45099*(0.731055579)*(1-0.731055579)= -0.08867</a:t>
            </a:r>
          </a:p>
          <a:p>
            <a:r>
              <a:rPr lang="en-IN" b="1" dirty="0"/>
              <a:t>-0.27059 *(0.785834983)*(1- 0.785834983)=-0.0455</a:t>
            </a:r>
          </a:p>
          <a:p>
            <a:r>
              <a:rPr lang="en-IN" b="1" dirty="0"/>
              <a:t>-0.15033*(0.689974481)*(1-0.689974481)=-0.03216</a:t>
            </a:r>
          </a:p>
          <a:p>
            <a:endParaRPr lang="en-IN" b="1" dirty="0"/>
          </a:p>
          <a:p>
            <a:r>
              <a:rPr lang="en-IN" b="1" dirty="0"/>
              <a:t>Step 7 NEW Input Layer weights</a:t>
            </a:r>
          </a:p>
          <a:p>
            <a:r>
              <a:rPr lang="en-IN" b="1" dirty="0"/>
              <a:t>=0.8- -0.08867= 0.71131</a:t>
            </a:r>
          </a:p>
          <a:p>
            <a:r>
              <a:rPr lang="en-IN" b="1" dirty="0"/>
              <a:t>=0.4- 0.0455  = 0.35446</a:t>
            </a:r>
          </a:p>
          <a:p>
            <a:r>
              <a:rPr lang="en-IN" b="1" dirty="0"/>
              <a:t>=0.3-0. .03216= 0.267843</a:t>
            </a:r>
          </a:p>
          <a:p>
            <a:r>
              <a:rPr lang="en-IN" b="1" dirty="0"/>
              <a:t>=0.2- -0.08867 = 0.111331</a:t>
            </a:r>
          </a:p>
          <a:p>
            <a:r>
              <a:rPr lang="en-IN" b="1" dirty="0"/>
              <a:t>=0.9- 0.0455=0.85446</a:t>
            </a:r>
          </a:p>
          <a:p>
            <a:r>
              <a:rPr lang="en-IN" b="1" dirty="0"/>
              <a:t>=0.5 - 0 .03216=0.467843</a:t>
            </a:r>
          </a:p>
        </p:txBody>
      </p:sp>
    </p:spTree>
    <p:extLst>
      <p:ext uri="{BB962C8B-B14F-4D97-AF65-F5344CB8AC3E}">
        <p14:creationId xmlns:p14="http://schemas.microsoft.com/office/powerpoint/2010/main" val="3940327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9168E-8B6C-46E9-859C-E7033EDB249C}"/>
              </a:ext>
            </a:extLst>
          </p:cNvPr>
          <p:cNvSpPr txBox="1"/>
          <p:nvPr/>
        </p:nvSpPr>
        <p:spPr>
          <a:xfrm>
            <a:off x="383458" y="545690"/>
            <a:ext cx="11194026" cy="6370975"/>
          </a:xfrm>
          <a:prstGeom prst="rect">
            <a:avLst/>
          </a:prstGeom>
          <a:noFill/>
        </p:spPr>
        <p:txBody>
          <a:bodyPr wrap="square" rtlCol="0">
            <a:spAutoFit/>
          </a:bodyPr>
          <a:lstStyle/>
          <a:p>
            <a:r>
              <a:rPr lang="en-IN" sz="2400" b="1" dirty="0"/>
              <a:t>MINI PROJECT 3 – PYTHON</a:t>
            </a:r>
          </a:p>
          <a:p>
            <a:r>
              <a:rPr lang="en-IN" sz="2400" b="1" dirty="0"/>
              <a:t>IN DATASETSBITS FOLDER, THERE IS A DATASET BANK-FULL.CSV.</a:t>
            </a:r>
          </a:p>
          <a:p>
            <a:endParaRPr lang="en-IN" sz="2400" b="1" dirty="0"/>
          </a:p>
          <a:p>
            <a:r>
              <a:rPr lang="en-IN" sz="2400" b="1" dirty="0"/>
              <a:t>THE DATASET IS CLASSIFICATION DATA SET &amp; TARGET VARIABLE IS ‘y’</a:t>
            </a:r>
          </a:p>
          <a:p>
            <a:endParaRPr lang="en-IN" sz="2400" b="1" dirty="0"/>
          </a:p>
          <a:p>
            <a:pPr marL="457200" indent="-457200">
              <a:buAutoNum type="alphaUcParenR"/>
            </a:pPr>
            <a:r>
              <a:rPr lang="en-IN" sz="2400" b="1" dirty="0"/>
              <a:t>IMPLEMENT TWO HYPOTHESIS TESTS</a:t>
            </a:r>
          </a:p>
          <a:p>
            <a:pPr marL="457200" indent="-457200">
              <a:buAutoNum type="alphaUcParenR"/>
            </a:pPr>
            <a:r>
              <a:rPr lang="en-IN" sz="2400" b="1" dirty="0"/>
              <a:t>RUN ALL CLASSIFICATION ALGORITHMS &amp; CALCULATE ACCURACY FOR EACH</a:t>
            </a:r>
          </a:p>
          <a:p>
            <a:pPr marL="457200" indent="-457200">
              <a:buAutoNum type="alphaUcParenR"/>
            </a:pPr>
            <a:endParaRPr lang="en-IN" sz="2400" b="1" dirty="0"/>
          </a:p>
          <a:p>
            <a:r>
              <a:rPr lang="en-IN" sz="2400" b="1" dirty="0"/>
              <a:t>MINI PROJECT 4 – R</a:t>
            </a:r>
          </a:p>
          <a:p>
            <a:endParaRPr lang="en-IN" sz="2400" b="1" dirty="0"/>
          </a:p>
          <a:p>
            <a:r>
              <a:rPr lang="en-IN" sz="2400" b="1" dirty="0"/>
              <a:t>IN DATASETSBITS FOLDER, THERE IS A DATASET BANK-FULL.CSV.</a:t>
            </a:r>
          </a:p>
          <a:p>
            <a:endParaRPr lang="en-IN" sz="2400" b="1" dirty="0"/>
          </a:p>
          <a:p>
            <a:r>
              <a:rPr lang="en-IN" sz="2400" b="1" dirty="0"/>
              <a:t>THE DATASET IS CLASSIFICATION DATA SET &amp; TARGET VARIABLE IS ‘y’</a:t>
            </a:r>
          </a:p>
          <a:p>
            <a:endParaRPr lang="en-IN" sz="2400" b="1" dirty="0"/>
          </a:p>
          <a:p>
            <a:pPr marL="457200" indent="-457200">
              <a:buAutoNum type="alphaUcParenR"/>
            </a:pPr>
            <a:r>
              <a:rPr lang="en-IN" sz="2400" b="1" dirty="0"/>
              <a:t>IMPLEMENT TWO HYPOTHESIS TESTS</a:t>
            </a:r>
          </a:p>
          <a:p>
            <a:pPr marL="457200" indent="-457200">
              <a:buAutoNum type="alphaUcParenR"/>
            </a:pPr>
            <a:r>
              <a:rPr lang="en-IN" sz="2400" b="1" dirty="0"/>
              <a:t>RUN ALL CLASSIFICATION ALGORITHMS &amp; CALCULATE ACCURACY FOR EACH</a:t>
            </a:r>
          </a:p>
          <a:p>
            <a:endParaRPr lang="en-IN" sz="2400" b="1" dirty="0"/>
          </a:p>
        </p:txBody>
      </p:sp>
    </p:spTree>
    <p:extLst>
      <p:ext uri="{BB962C8B-B14F-4D97-AF65-F5344CB8AC3E}">
        <p14:creationId xmlns:p14="http://schemas.microsoft.com/office/powerpoint/2010/main" val="2509768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E2CCC4-499A-4D2A-9757-16383AA3CA3F}"/>
              </a:ext>
            </a:extLst>
          </p:cNvPr>
          <p:cNvSpPr txBox="1"/>
          <p:nvPr/>
        </p:nvSpPr>
        <p:spPr>
          <a:xfrm>
            <a:off x="619432" y="339213"/>
            <a:ext cx="10810568" cy="6001643"/>
          </a:xfrm>
          <a:prstGeom prst="rect">
            <a:avLst/>
          </a:prstGeom>
          <a:noFill/>
        </p:spPr>
        <p:txBody>
          <a:bodyPr wrap="square" rtlCol="0">
            <a:spAutoFit/>
          </a:bodyPr>
          <a:lstStyle/>
          <a:p>
            <a:r>
              <a:rPr lang="en-IN" sz="2400" b="1" dirty="0"/>
              <a:t>NATURAL LANGUAGE PROCESSING</a:t>
            </a:r>
          </a:p>
          <a:p>
            <a:endParaRPr lang="en-IN" sz="2400" b="1" dirty="0"/>
          </a:p>
          <a:p>
            <a:r>
              <a:rPr lang="en-IN" sz="2400" b="1" dirty="0"/>
              <a:t>Post clean up of hashtags, RT, html links</a:t>
            </a:r>
          </a:p>
          <a:p>
            <a:endParaRPr lang="en-IN" sz="2400" b="1" dirty="0"/>
          </a:p>
          <a:p>
            <a:r>
              <a:rPr lang="en-IN" sz="2400" b="1" dirty="0"/>
              <a:t>Corpus of words is created </a:t>
            </a:r>
          </a:p>
          <a:p>
            <a:r>
              <a:rPr lang="en-IN" sz="2400" b="1" dirty="0"/>
              <a:t>Analysis –</a:t>
            </a:r>
          </a:p>
          <a:p>
            <a:pPr marL="457200" indent="-457200">
              <a:buAutoNum type="alphaLcParenR"/>
            </a:pPr>
            <a:endParaRPr lang="en-IN" sz="2400" b="1" dirty="0"/>
          </a:p>
          <a:p>
            <a:pPr marL="457200" indent="-457200">
              <a:buAutoNum type="alphaLcParenR"/>
            </a:pPr>
            <a:r>
              <a:rPr lang="en-IN" sz="2400" b="1" dirty="0"/>
              <a:t>Frequency of terms</a:t>
            </a:r>
          </a:p>
          <a:p>
            <a:pPr marL="457200" indent="-457200">
              <a:buAutoNum type="alphaLcParenR"/>
            </a:pPr>
            <a:r>
              <a:rPr lang="en-IN" sz="2400" b="1" dirty="0"/>
              <a:t>Association or Correlation between words</a:t>
            </a:r>
          </a:p>
          <a:p>
            <a:pPr marL="457200" indent="-457200">
              <a:buAutoNum type="alphaLcParenR"/>
            </a:pPr>
            <a:r>
              <a:rPr lang="en-IN" sz="2400" b="1" dirty="0"/>
              <a:t>Hierarchical Clustering of words </a:t>
            </a:r>
          </a:p>
          <a:p>
            <a:pPr marL="457200" indent="-457200">
              <a:buAutoNum type="alphaLcParenR"/>
            </a:pPr>
            <a:r>
              <a:rPr lang="en-IN" sz="2400" b="1" dirty="0"/>
              <a:t>Word Cloud</a:t>
            </a:r>
          </a:p>
          <a:p>
            <a:pPr marL="457200" indent="-457200">
              <a:buAutoNum type="alphaLcParenR"/>
            </a:pPr>
            <a:r>
              <a:rPr lang="en-IN" sz="2400" b="1" dirty="0"/>
              <a:t>Topic Modelling</a:t>
            </a:r>
          </a:p>
          <a:p>
            <a:pPr marL="457200" indent="-457200">
              <a:buAutoNum type="alphaLcParenR"/>
            </a:pPr>
            <a:r>
              <a:rPr lang="en-IN" sz="2400" b="1" dirty="0"/>
              <a:t>N Grams – Bigrams </a:t>
            </a:r>
            <a:r>
              <a:rPr lang="en-IN" sz="2400" b="1"/>
              <a:t>&amp; Trigrams</a:t>
            </a:r>
            <a:endParaRPr lang="en-IN" sz="2400" b="1" dirty="0"/>
          </a:p>
          <a:p>
            <a:endParaRPr lang="en-IN" sz="2400" b="1" dirty="0"/>
          </a:p>
          <a:p>
            <a:r>
              <a:rPr lang="en-IN" sz="2400" b="1" dirty="0"/>
              <a:t>On Sentences of Tweets </a:t>
            </a:r>
          </a:p>
          <a:p>
            <a:r>
              <a:rPr lang="en-IN" sz="2400" b="1" dirty="0"/>
              <a:t>a) Sentiment Analysis will be done   </a:t>
            </a:r>
          </a:p>
        </p:txBody>
      </p:sp>
    </p:spTree>
    <p:extLst>
      <p:ext uri="{BB962C8B-B14F-4D97-AF65-F5344CB8AC3E}">
        <p14:creationId xmlns:p14="http://schemas.microsoft.com/office/powerpoint/2010/main" val="376816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6730-8FD1-4295-9172-87EF5A369A8C}"/>
              </a:ext>
            </a:extLst>
          </p:cNvPr>
          <p:cNvSpPr>
            <a:spLocks noGrp="1"/>
          </p:cNvSpPr>
          <p:nvPr>
            <p:ph type="title"/>
          </p:nvPr>
        </p:nvSpPr>
        <p:spPr/>
        <p:txBody>
          <a:bodyPr/>
          <a:lstStyle/>
          <a:p>
            <a:r>
              <a:rPr lang="en-IN" dirty="0"/>
              <a:t>MULTIPLE LINEAR REGRESSION</a:t>
            </a:r>
          </a:p>
        </p:txBody>
      </p:sp>
      <p:sp>
        <p:nvSpPr>
          <p:cNvPr id="3" name="Text Placeholder 2">
            <a:extLst>
              <a:ext uri="{FF2B5EF4-FFF2-40B4-BE49-F238E27FC236}">
                <a16:creationId xmlns:a16="http://schemas.microsoft.com/office/drawing/2014/main" id="{7C237024-9E63-43DF-A6B0-B4644BDBEE0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5314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ultiple Regression">
            <a:extLst>
              <a:ext uri="{FF2B5EF4-FFF2-40B4-BE49-F238E27FC236}">
                <a16:creationId xmlns:a16="http://schemas.microsoft.com/office/drawing/2014/main" id="{E955709A-5263-439B-928C-E254BEF7E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95" y="519708"/>
            <a:ext cx="7316117" cy="36393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ultiple linear regression equation">
            <a:extLst>
              <a:ext uri="{FF2B5EF4-FFF2-40B4-BE49-F238E27FC236}">
                <a16:creationId xmlns:a16="http://schemas.microsoft.com/office/drawing/2014/main" id="{C6FB54B9-9107-449A-A76B-0F21DFC1D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88" y="4232792"/>
            <a:ext cx="7510924" cy="10323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5C7C05-8EBD-4988-9174-48E2E60188CF}"/>
              </a:ext>
            </a:extLst>
          </p:cNvPr>
          <p:cNvSpPr txBox="1"/>
          <p:nvPr/>
        </p:nvSpPr>
        <p:spPr>
          <a:xfrm>
            <a:off x="8652695" y="519708"/>
            <a:ext cx="3539305" cy="4093428"/>
          </a:xfrm>
          <a:prstGeom prst="rect">
            <a:avLst/>
          </a:prstGeom>
          <a:noFill/>
        </p:spPr>
        <p:txBody>
          <a:bodyPr wrap="square" rtlCol="0">
            <a:spAutoFit/>
          </a:bodyPr>
          <a:lstStyle/>
          <a:p>
            <a:r>
              <a:rPr lang="en-IN" sz="2000" b="1" dirty="0"/>
              <a:t>Y is the Dependent variable or Target Variable or Response  variable.</a:t>
            </a:r>
          </a:p>
          <a:p>
            <a:endParaRPr lang="en-IN" sz="2000" b="1" dirty="0"/>
          </a:p>
          <a:p>
            <a:r>
              <a:rPr lang="en-IN" sz="2000" b="1" dirty="0"/>
              <a:t>Y must be Numerical, Continuous, Normally Distributed, no missing values &amp; no outliers</a:t>
            </a:r>
          </a:p>
          <a:p>
            <a:endParaRPr lang="en-IN" sz="2000" b="1" dirty="0"/>
          </a:p>
          <a:p>
            <a:r>
              <a:rPr lang="en-IN" sz="2000" b="1" dirty="0"/>
              <a:t>X’s are multiple independent variables or predictors that can be both numerical &amp; categorical</a:t>
            </a:r>
          </a:p>
        </p:txBody>
      </p:sp>
      <p:sp>
        <p:nvSpPr>
          <p:cNvPr id="3" name="TextBox 2">
            <a:extLst>
              <a:ext uri="{FF2B5EF4-FFF2-40B4-BE49-F238E27FC236}">
                <a16:creationId xmlns:a16="http://schemas.microsoft.com/office/drawing/2014/main" id="{7F241FB5-0227-4983-8EAA-6C25022B65E3}"/>
              </a:ext>
            </a:extLst>
          </p:cNvPr>
          <p:cNvSpPr txBox="1"/>
          <p:nvPr/>
        </p:nvSpPr>
        <p:spPr>
          <a:xfrm>
            <a:off x="575188" y="5456920"/>
            <a:ext cx="11429999" cy="1323439"/>
          </a:xfrm>
          <a:prstGeom prst="rect">
            <a:avLst/>
          </a:prstGeom>
          <a:noFill/>
        </p:spPr>
        <p:txBody>
          <a:bodyPr wrap="square" rtlCol="0">
            <a:spAutoFit/>
          </a:bodyPr>
          <a:lstStyle/>
          <a:p>
            <a:r>
              <a:rPr lang="en-US" sz="2000" b="1" dirty="0"/>
              <a:t>As a predictive analysis, the multiple linear regression is used to explain the relationship between one continuous dependent variable and two or more independent variables.  </a:t>
            </a:r>
          </a:p>
          <a:p>
            <a:endParaRPr lang="en-US" sz="2000" b="1" dirty="0"/>
          </a:p>
          <a:p>
            <a:r>
              <a:rPr lang="en-US" sz="2000" b="1" dirty="0"/>
              <a:t>The independent variables can be continuous or categorical (dummy coded as appropriate).</a:t>
            </a:r>
            <a:endParaRPr lang="en-IN" sz="2000" b="1" dirty="0"/>
          </a:p>
        </p:txBody>
      </p:sp>
    </p:spTree>
    <p:extLst>
      <p:ext uri="{BB962C8B-B14F-4D97-AF65-F5344CB8AC3E}">
        <p14:creationId xmlns:p14="http://schemas.microsoft.com/office/powerpoint/2010/main" val="68908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FE15D-05A6-4E24-AC79-00AACDD27427}"/>
              </a:ext>
            </a:extLst>
          </p:cNvPr>
          <p:cNvSpPr txBox="1"/>
          <p:nvPr/>
        </p:nvSpPr>
        <p:spPr>
          <a:xfrm>
            <a:off x="368710" y="221226"/>
            <a:ext cx="11400503" cy="4524315"/>
          </a:xfrm>
          <a:prstGeom prst="rect">
            <a:avLst/>
          </a:prstGeom>
          <a:noFill/>
        </p:spPr>
        <p:txBody>
          <a:bodyPr wrap="square" rtlCol="0">
            <a:spAutoFit/>
          </a:bodyPr>
          <a:lstStyle/>
          <a:p>
            <a:r>
              <a:rPr lang="en-US" sz="2400" b="1" dirty="0"/>
              <a:t>There are 3 major uses for multiple linear regression analysis.  </a:t>
            </a:r>
          </a:p>
          <a:p>
            <a:endParaRPr lang="en-US" sz="2400" b="1" dirty="0"/>
          </a:p>
          <a:p>
            <a:pPr marL="342900" indent="-342900">
              <a:buFont typeface="Wingdings" panose="05000000000000000000" pitchFamily="2" charset="2"/>
              <a:buChar char="§"/>
            </a:pPr>
            <a:r>
              <a:rPr lang="en-US" sz="2400" b="1" dirty="0"/>
              <a:t>First, it might be used to identify the strength of the effect that the independent variables have on a dependent variable.</a:t>
            </a:r>
          </a:p>
          <a:p>
            <a:pPr marL="342900" indent="-342900">
              <a:buFont typeface="Wingdings" panose="05000000000000000000" pitchFamily="2" charset="2"/>
              <a:buChar char="§"/>
            </a:pPr>
            <a:endParaRPr lang="en-US" sz="2400" b="1" dirty="0"/>
          </a:p>
          <a:p>
            <a:pPr marL="342900" indent="-342900">
              <a:buFont typeface="Wingdings" panose="05000000000000000000" pitchFamily="2" charset="2"/>
              <a:buChar char="§"/>
            </a:pPr>
            <a:endParaRPr lang="en-US" sz="2400" b="1" dirty="0"/>
          </a:p>
          <a:p>
            <a:pPr marL="342900" indent="-342900">
              <a:buFont typeface="Wingdings" panose="05000000000000000000" pitchFamily="2" charset="2"/>
              <a:buChar char="§"/>
            </a:pPr>
            <a:r>
              <a:rPr lang="en-US" sz="2400" b="1" dirty="0"/>
              <a:t>Second, it can be used to forecast effects or impacts of changes.  That is, multiple linear regression analysis helps us to understand how much will the dependent variable change when we change the independent variables.</a:t>
            </a:r>
          </a:p>
          <a:p>
            <a:pPr marL="342900" indent="-342900">
              <a:buFont typeface="Wingdings" panose="05000000000000000000" pitchFamily="2" charset="2"/>
              <a:buChar char="§"/>
            </a:pPr>
            <a:endParaRPr lang="en-US" sz="2400" b="1" dirty="0"/>
          </a:p>
          <a:p>
            <a:pPr marL="342900" indent="-342900">
              <a:buFont typeface="Wingdings" panose="05000000000000000000" pitchFamily="2" charset="2"/>
              <a:buChar char="§"/>
            </a:pPr>
            <a:r>
              <a:rPr lang="en-US" sz="2400" b="1" dirty="0"/>
              <a:t>Third, multiple linear regression analysis predicts trends and future values.  The multiple linear regression analysis can be used to get point estimates.  </a:t>
            </a:r>
            <a:endParaRPr lang="en-IN" sz="2400" b="1" dirty="0"/>
          </a:p>
        </p:txBody>
      </p:sp>
    </p:spTree>
    <p:extLst>
      <p:ext uri="{BB962C8B-B14F-4D97-AF65-F5344CB8AC3E}">
        <p14:creationId xmlns:p14="http://schemas.microsoft.com/office/powerpoint/2010/main" val="117732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1E3B19-D4DC-4A97-8B3D-46495AB4A5E2}"/>
              </a:ext>
            </a:extLst>
          </p:cNvPr>
          <p:cNvSpPr txBox="1"/>
          <p:nvPr/>
        </p:nvSpPr>
        <p:spPr>
          <a:xfrm>
            <a:off x="457200" y="427703"/>
            <a:ext cx="11179277" cy="5632311"/>
          </a:xfrm>
          <a:prstGeom prst="rect">
            <a:avLst/>
          </a:prstGeom>
          <a:noFill/>
        </p:spPr>
        <p:txBody>
          <a:bodyPr wrap="square" rtlCol="0">
            <a:spAutoFit/>
          </a:bodyPr>
          <a:lstStyle/>
          <a:p>
            <a:pPr algn="ctr"/>
            <a:r>
              <a:rPr lang="en-IN" sz="2400" b="1" dirty="0"/>
              <a:t>Interpretation of Output</a:t>
            </a:r>
          </a:p>
          <a:p>
            <a:pPr algn="ctr"/>
            <a:r>
              <a:rPr lang="en-IN" sz="2400" b="1" dirty="0"/>
              <a:t>First Parameter to check in Multiple Linear Regression </a:t>
            </a:r>
          </a:p>
          <a:p>
            <a:endParaRPr lang="en-IN" sz="2400" dirty="0"/>
          </a:p>
          <a:p>
            <a:r>
              <a:rPr lang="en-US" sz="2400" b="1" dirty="0"/>
              <a:t>R squared</a:t>
            </a:r>
            <a:r>
              <a:rPr lang="en-US" sz="2400" dirty="0"/>
              <a:t>", is the proportion of the variance in the dependent variable that is predictable from the independent variable(s). </a:t>
            </a:r>
          </a:p>
          <a:p>
            <a:endParaRPr lang="en-US" sz="2400" dirty="0"/>
          </a:p>
          <a:p>
            <a:r>
              <a:rPr lang="en-US" sz="2400" dirty="0"/>
              <a:t>The </a:t>
            </a:r>
            <a:r>
              <a:rPr lang="en-US" sz="2400" b="1" dirty="0"/>
              <a:t>adjusted R</a:t>
            </a:r>
            <a:r>
              <a:rPr lang="en-US" sz="2400" dirty="0"/>
              <a:t>-</a:t>
            </a:r>
            <a:r>
              <a:rPr lang="en-US" sz="2400" b="1" dirty="0"/>
              <a:t>squared</a:t>
            </a:r>
            <a:r>
              <a:rPr lang="en-US" sz="2400" dirty="0"/>
              <a:t> is a modified version of </a:t>
            </a:r>
            <a:r>
              <a:rPr lang="en-US" sz="2400" b="1" dirty="0"/>
              <a:t>R</a:t>
            </a:r>
            <a:r>
              <a:rPr lang="en-US" sz="2400" dirty="0"/>
              <a:t>-</a:t>
            </a:r>
            <a:r>
              <a:rPr lang="en-US" sz="2400" b="1" dirty="0"/>
              <a:t>squared</a:t>
            </a:r>
            <a:r>
              <a:rPr lang="en-US" sz="2400" dirty="0"/>
              <a:t> that has been </a:t>
            </a:r>
            <a:r>
              <a:rPr lang="en-US" sz="2400" b="1" dirty="0"/>
              <a:t>adjusted</a:t>
            </a:r>
            <a:r>
              <a:rPr lang="en-US" sz="2400" dirty="0"/>
              <a:t> for the number of predictors in the model. </a:t>
            </a:r>
          </a:p>
          <a:p>
            <a:endParaRPr lang="en-US" sz="2400" dirty="0"/>
          </a:p>
          <a:p>
            <a:r>
              <a:rPr lang="en-US" sz="2400" dirty="0"/>
              <a:t>The </a:t>
            </a:r>
            <a:r>
              <a:rPr lang="en-US" sz="2400" b="1" dirty="0"/>
              <a:t>adjusted R</a:t>
            </a:r>
            <a:r>
              <a:rPr lang="en-US" sz="2400" dirty="0"/>
              <a:t>-</a:t>
            </a:r>
            <a:r>
              <a:rPr lang="en-US" sz="2400" b="1" dirty="0"/>
              <a:t>squared </a:t>
            </a:r>
            <a:r>
              <a:rPr lang="en-US" sz="2400" dirty="0"/>
              <a:t>increases only if the new term improves the model more than would be expected by chance. It decreases when a predictor improves the model by less than expected by chance.</a:t>
            </a:r>
          </a:p>
          <a:p>
            <a:endParaRPr lang="en-US" sz="2400" dirty="0"/>
          </a:p>
          <a:p>
            <a:r>
              <a:rPr lang="en-US" sz="2400" dirty="0"/>
              <a:t>The adjusted R-squared should be between 0.60 – 0.90. Above 0.90 is over fitting problem which needs to be corrected.</a:t>
            </a:r>
            <a:endParaRPr lang="en-IN" sz="2400" dirty="0"/>
          </a:p>
        </p:txBody>
      </p:sp>
    </p:spTree>
    <p:extLst>
      <p:ext uri="{BB962C8B-B14F-4D97-AF65-F5344CB8AC3E}">
        <p14:creationId xmlns:p14="http://schemas.microsoft.com/office/powerpoint/2010/main" val="425580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1E3B19-D4DC-4A97-8B3D-46495AB4A5E2}"/>
              </a:ext>
            </a:extLst>
          </p:cNvPr>
          <p:cNvSpPr txBox="1"/>
          <p:nvPr/>
        </p:nvSpPr>
        <p:spPr>
          <a:xfrm>
            <a:off x="457200" y="427703"/>
            <a:ext cx="11179277" cy="6001643"/>
          </a:xfrm>
          <a:prstGeom prst="rect">
            <a:avLst/>
          </a:prstGeom>
          <a:noFill/>
        </p:spPr>
        <p:txBody>
          <a:bodyPr wrap="square" rtlCol="0">
            <a:spAutoFit/>
          </a:bodyPr>
          <a:lstStyle/>
          <a:p>
            <a:pPr algn="ctr"/>
            <a:r>
              <a:rPr lang="en-IN" sz="2400" b="1" dirty="0"/>
              <a:t>Interpretation of Output</a:t>
            </a:r>
          </a:p>
          <a:p>
            <a:pPr algn="ctr"/>
            <a:r>
              <a:rPr lang="en-IN" sz="2400" b="1" dirty="0"/>
              <a:t>Second Parameter to check in Multiple Linear Regression </a:t>
            </a:r>
          </a:p>
          <a:p>
            <a:endParaRPr lang="en-IN" sz="2400" dirty="0"/>
          </a:p>
          <a:p>
            <a:r>
              <a:rPr lang="en-US" sz="2400" b="1" dirty="0"/>
              <a:t>Model p-value or Significance F </a:t>
            </a:r>
          </a:p>
          <a:p>
            <a:endParaRPr lang="en-US" sz="2400" b="1" dirty="0"/>
          </a:p>
          <a:p>
            <a:r>
              <a:rPr lang="en-US" sz="2400" dirty="0"/>
              <a:t>The F-test of overall significance indicates whether your linear regression model provides a better fit to the data than a model that contains no independent variables.</a:t>
            </a:r>
          </a:p>
          <a:p>
            <a:endParaRPr lang="en-US" sz="2400" dirty="0"/>
          </a:p>
          <a:p>
            <a:r>
              <a:rPr lang="en-US" sz="2400" dirty="0"/>
              <a:t>The null hypothesis states that the model with no independent variables fits the data as well as your model. Null – The Coefficients (</a:t>
            </a:r>
            <a:r>
              <a:rPr lang="en-US" sz="2400" dirty="0" err="1"/>
              <a:t>ß’s</a:t>
            </a:r>
            <a:r>
              <a:rPr lang="en-US" sz="2400" dirty="0"/>
              <a:t>) are equal to zero</a:t>
            </a:r>
          </a:p>
          <a:p>
            <a:endParaRPr lang="en-US" sz="2400" dirty="0"/>
          </a:p>
          <a:p>
            <a:r>
              <a:rPr lang="en-US" sz="2400" dirty="0"/>
              <a:t>The alternative hypothesis says that your model fits the data better than the intercept-only model. Alternate – The Coefficients (</a:t>
            </a:r>
            <a:r>
              <a:rPr lang="en-US" sz="2400" dirty="0" err="1"/>
              <a:t>ß’s</a:t>
            </a:r>
            <a:r>
              <a:rPr lang="en-US" sz="2400" dirty="0"/>
              <a:t>) are NOT equal to zero</a:t>
            </a:r>
          </a:p>
          <a:p>
            <a:endParaRPr lang="en-US" sz="2400" dirty="0"/>
          </a:p>
          <a:p>
            <a:r>
              <a:rPr lang="en-US" sz="2400" dirty="0"/>
              <a:t>The p-value must be less than 0.05 so that we reject the Null Hypothesis </a:t>
            </a:r>
          </a:p>
          <a:p>
            <a:endParaRPr lang="en-IN" sz="2400" dirty="0"/>
          </a:p>
        </p:txBody>
      </p:sp>
    </p:spTree>
    <p:extLst>
      <p:ext uri="{BB962C8B-B14F-4D97-AF65-F5344CB8AC3E}">
        <p14:creationId xmlns:p14="http://schemas.microsoft.com/office/powerpoint/2010/main" val="398680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1E3B19-D4DC-4A97-8B3D-46495AB4A5E2}"/>
              </a:ext>
            </a:extLst>
          </p:cNvPr>
          <p:cNvSpPr txBox="1"/>
          <p:nvPr/>
        </p:nvSpPr>
        <p:spPr>
          <a:xfrm>
            <a:off x="457200" y="427703"/>
            <a:ext cx="11179277" cy="5632311"/>
          </a:xfrm>
          <a:prstGeom prst="rect">
            <a:avLst/>
          </a:prstGeom>
          <a:noFill/>
        </p:spPr>
        <p:txBody>
          <a:bodyPr wrap="square" rtlCol="0">
            <a:spAutoFit/>
          </a:bodyPr>
          <a:lstStyle/>
          <a:p>
            <a:pPr algn="ctr"/>
            <a:r>
              <a:rPr lang="en-IN" sz="2400" b="1" dirty="0"/>
              <a:t>Interpretation of Output</a:t>
            </a:r>
          </a:p>
          <a:p>
            <a:pPr algn="ctr"/>
            <a:r>
              <a:rPr lang="en-IN" sz="2400" b="1" dirty="0"/>
              <a:t>Third  Parameter to check in Multiple Linear Regression </a:t>
            </a:r>
          </a:p>
          <a:p>
            <a:endParaRPr lang="en-IN" sz="2400" dirty="0"/>
          </a:p>
          <a:p>
            <a:r>
              <a:rPr lang="en-US" sz="2400" b="1" dirty="0"/>
              <a:t>Independent Variables p-values must be less than 0.05.</a:t>
            </a:r>
          </a:p>
          <a:p>
            <a:endParaRPr lang="en-US" sz="2400" b="1" dirty="0"/>
          </a:p>
          <a:p>
            <a:r>
              <a:rPr lang="en-US" sz="2400" b="1" dirty="0"/>
              <a:t>The p-value for each independent variable tests the null hypothesis that the variable has no correlation with the dependent variable. </a:t>
            </a:r>
          </a:p>
          <a:p>
            <a:endParaRPr lang="en-US" sz="2400" b="1" dirty="0"/>
          </a:p>
          <a:p>
            <a:r>
              <a:rPr lang="en-US" sz="2400" b="1" dirty="0"/>
              <a:t>If there is no correlation, there is no association between the changes in the independent variable and the shifts in the dependent variable.</a:t>
            </a:r>
          </a:p>
          <a:p>
            <a:endParaRPr lang="en-US" sz="2400" b="1" dirty="0"/>
          </a:p>
          <a:p>
            <a:r>
              <a:rPr lang="en-US" sz="2400" b="1" dirty="0"/>
              <a:t>If the independent variable </a:t>
            </a:r>
            <a:r>
              <a:rPr lang="en-US" sz="2400" b="1" dirty="0" err="1"/>
              <a:t>pvalue</a:t>
            </a:r>
            <a:r>
              <a:rPr lang="en-US" sz="2400" b="1" dirty="0"/>
              <a:t> is grater than 0.05 that means that independent variable has no relationship or no correlation with Dependent variable.</a:t>
            </a:r>
          </a:p>
          <a:p>
            <a:endParaRPr lang="en-US" sz="2400" b="1" dirty="0"/>
          </a:p>
          <a:p>
            <a:r>
              <a:rPr lang="en-US" sz="2400" b="1" dirty="0"/>
              <a:t>We should remove such variables and rebuild the </a:t>
            </a:r>
            <a:r>
              <a:rPr lang="en-US" sz="2400" b="1"/>
              <a:t>model again</a:t>
            </a:r>
            <a:endParaRPr lang="en-IN" sz="2400" dirty="0"/>
          </a:p>
        </p:txBody>
      </p:sp>
    </p:spTree>
    <p:extLst>
      <p:ext uri="{BB962C8B-B14F-4D97-AF65-F5344CB8AC3E}">
        <p14:creationId xmlns:p14="http://schemas.microsoft.com/office/powerpoint/2010/main" val="1919549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2056</Words>
  <Application>Microsoft Office PowerPoint</Application>
  <PresentationFormat>Widescreen</PresentationFormat>
  <Paragraphs>421</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vt:lpstr>
      <vt:lpstr>Office Theme</vt:lpstr>
      <vt:lpstr>PowerPoint Presentation</vt:lpstr>
      <vt:lpstr>PowerPoint Presentation</vt:lpstr>
      <vt:lpstr>PowerPoint Presentation</vt:lpstr>
      <vt:lpstr>MULTIPLE 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TREE MODEL</vt:lpstr>
      <vt:lpstr>PowerPoint Presentation</vt:lpstr>
      <vt:lpstr>PowerPoint Presentation</vt:lpstr>
      <vt:lpstr>PowerPoint Presentation</vt:lpstr>
      <vt:lpstr>PowerPoint Presentation</vt:lpstr>
      <vt:lpstr>PowerPoint Presentation</vt:lpstr>
      <vt:lpstr>ENSEMBLE METHODS – BOOTSTRAP AGGREGATION OR BAGGING – RANDOM FOREST</vt:lpstr>
      <vt:lpstr>PowerPoint Presentation</vt:lpstr>
      <vt:lpstr>PowerPoint Presentation</vt:lpstr>
      <vt:lpstr>PowerPoint Presentation</vt:lpstr>
      <vt:lpstr>PowerPoint Presentation</vt:lpstr>
      <vt:lpstr>ENSEMBLE METHODS – BOOSTING TREES – GRADIENT BOOSTING MACHINES</vt:lpstr>
      <vt:lpstr>PowerPoint Presentation</vt:lpstr>
      <vt:lpstr>PowerPoint Presentation</vt:lpstr>
      <vt:lpstr>CLASSIFICATION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Prabhakar</dc:creator>
  <cp:lastModifiedBy>Rajesh Prabhakar</cp:lastModifiedBy>
  <cp:revision>49</cp:revision>
  <dcterms:created xsi:type="dcterms:W3CDTF">2018-05-24T10:43:48Z</dcterms:created>
  <dcterms:modified xsi:type="dcterms:W3CDTF">2018-05-28T09:06:12Z</dcterms:modified>
</cp:coreProperties>
</file>