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0" r:id="rId9"/>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ACC7-A213-4C1F-4423-758AC226A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EEEA51D4-8F0F-8749-982B-6B62037EC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059350C0-4FF2-393C-D1E6-A4E921A398F1}"/>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5" name="Footer Placeholder 4">
            <a:extLst>
              <a:ext uri="{FF2B5EF4-FFF2-40B4-BE49-F238E27FC236}">
                <a16:creationId xmlns:a16="http://schemas.microsoft.com/office/drawing/2014/main" id="{A77355C5-B304-8433-4EA6-46872DC754B6}"/>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C0705D5D-06AF-3E9C-28EF-791F50E66C16}"/>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370459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F1C1-4913-E45C-FD02-A9D501354C70}"/>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C9D6DD98-A221-05D0-4D2E-F9D702197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B8E2A279-D8B6-4D52-7CB2-F48631C9E87D}"/>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5" name="Footer Placeholder 4">
            <a:extLst>
              <a:ext uri="{FF2B5EF4-FFF2-40B4-BE49-F238E27FC236}">
                <a16:creationId xmlns:a16="http://schemas.microsoft.com/office/drawing/2014/main" id="{B7837DD6-104D-8385-B10B-A4A6313F4CB9}"/>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A5924F70-78E4-9715-3AED-A43DCA0D85B2}"/>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333295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E87B6-C7C8-4871-BB88-BB452AF99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85C92F79-2AE5-B26F-4DE3-5DE842F29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405BB0C5-8E4C-E270-7297-042BA593CE29}"/>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5" name="Footer Placeholder 4">
            <a:extLst>
              <a:ext uri="{FF2B5EF4-FFF2-40B4-BE49-F238E27FC236}">
                <a16:creationId xmlns:a16="http://schemas.microsoft.com/office/drawing/2014/main" id="{9BC14EAB-FA6E-BC40-24C0-37FEF9030035}"/>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57FDC524-3366-3D84-9862-9FF0081FA903}"/>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162939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4CC8-178B-A582-4B4F-448BC2F2AE2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C871667D-3199-0F06-A3CA-4412804B9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B4805E6A-F871-0D4E-49BB-C3D2F9219679}"/>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5" name="Footer Placeholder 4">
            <a:extLst>
              <a:ext uri="{FF2B5EF4-FFF2-40B4-BE49-F238E27FC236}">
                <a16:creationId xmlns:a16="http://schemas.microsoft.com/office/drawing/2014/main" id="{55577091-134E-7C53-B614-CAAF9AF70494}"/>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CCFA89AD-213D-10E3-D45E-E050ED1512B0}"/>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82661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829A-9CCE-27F3-5954-B970EE83D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3CFC164D-9033-EECA-C1BB-6192F625A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44E00-5651-9374-D908-5BE62F4FA618}"/>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5" name="Footer Placeholder 4">
            <a:extLst>
              <a:ext uri="{FF2B5EF4-FFF2-40B4-BE49-F238E27FC236}">
                <a16:creationId xmlns:a16="http://schemas.microsoft.com/office/drawing/2014/main" id="{EBCF3998-9370-0DB4-1762-6AC11DB3B937}"/>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D6390707-180C-70E3-6235-C20B9C9CBF37}"/>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399199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A4A5-ED71-0686-5843-A49E332916E9}"/>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8517A15B-92C8-ACA7-FFDF-0DE1178F8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8611F390-6298-D074-923C-B4F57E697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DF54D15F-D1CF-992A-2CC8-DD361698D7A2}"/>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6" name="Footer Placeholder 5">
            <a:extLst>
              <a:ext uri="{FF2B5EF4-FFF2-40B4-BE49-F238E27FC236}">
                <a16:creationId xmlns:a16="http://schemas.microsoft.com/office/drawing/2014/main" id="{EDE57B1F-1B24-11CA-D3BB-5B6555C1F2AA}"/>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3B624766-3634-FC1D-10BC-C3D28E062380}"/>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294275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D388-5BAD-70D7-B341-F36FA997D774}"/>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8548DB1-5A90-944D-1C1C-5B631EB8F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80508-98D3-24BB-665B-F2A3F1AC5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8DB837AA-2D1C-B50B-9941-736760843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6C845-72E0-05EC-14B1-DE21D7AFB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56B0B644-1579-36AA-69D5-8F5E20033B89}"/>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8" name="Footer Placeholder 7">
            <a:extLst>
              <a:ext uri="{FF2B5EF4-FFF2-40B4-BE49-F238E27FC236}">
                <a16:creationId xmlns:a16="http://schemas.microsoft.com/office/drawing/2014/main" id="{8A733847-3AB6-8E8B-80A9-1A64B82A0139}"/>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2C038927-BB37-EEC3-AE84-04FA7195CF8C}"/>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9333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7A99-CB62-B591-5738-9FA1BD9FE55A}"/>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94C8D735-D6E9-061B-054D-C4B7CCA5853B}"/>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4" name="Footer Placeholder 3">
            <a:extLst>
              <a:ext uri="{FF2B5EF4-FFF2-40B4-BE49-F238E27FC236}">
                <a16:creationId xmlns:a16="http://schemas.microsoft.com/office/drawing/2014/main" id="{32A42205-FC59-167C-9A0A-F8123DB50B43}"/>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CB7D2B81-B4DF-0873-9866-3E8CC098A066}"/>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342823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359A3-D0F4-328B-BC47-9045787338AB}"/>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3" name="Footer Placeholder 2">
            <a:extLst>
              <a:ext uri="{FF2B5EF4-FFF2-40B4-BE49-F238E27FC236}">
                <a16:creationId xmlns:a16="http://schemas.microsoft.com/office/drawing/2014/main" id="{A57EAFE2-450E-133B-73EA-0E09D849EE31}"/>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7244A5EF-10D3-00F8-D6EE-CBFF702EFB1E}"/>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259108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3E68-F873-72BE-D661-7B9F1DD97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8A94149-6978-0FCC-6531-31D31EE87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F7804726-B814-C719-BEF3-2D15CBB90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243D6-0113-1F0E-5377-A3EF440C18AE}"/>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6" name="Footer Placeholder 5">
            <a:extLst>
              <a:ext uri="{FF2B5EF4-FFF2-40B4-BE49-F238E27FC236}">
                <a16:creationId xmlns:a16="http://schemas.microsoft.com/office/drawing/2014/main" id="{09BA800E-34EA-5716-8245-6CEB17456D09}"/>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ED2A4876-49E2-E0AD-97F5-550D78011EF7}"/>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10322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F74E-735C-19B5-4068-C3D75430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7FCB8B2B-7905-2C43-0E5F-0522AFD39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70BE1A0F-02F9-0C71-45B1-29C9DB7A4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D4D49-2748-3434-5B53-9405BFEADD33}"/>
              </a:ext>
            </a:extLst>
          </p:cNvPr>
          <p:cNvSpPr>
            <a:spLocks noGrp="1"/>
          </p:cNvSpPr>
          <p:nvPr>
            <p:ph type="dt" sz="half" idx="10"/>
          </p:nvPr>
        </p:nvSpPr>
        <p:spPr/>
        <p:txBody>
          <a:bodyPr/>
          <a:lstStyle/>
          <a:p>
            <a:fld id="{130DB30A-D055-4B14-80B6-FEDDFB124BCC}" type="datetimeFigureOut">
              <a:rPr lang="fi-FI" smtClean="0"/>
              <a:t>30.3.2023</a:t>
            </a:fld>
            <a:endParaRPr lang="fi-FI"/>
          </a:p>
        </p:txBody>
      </p:sp>
      <p:sp>
        <p:nvSpPr>
          <p:cNvPr id="6" name="Footer Placeholder 5">
            <a:extLst>
              <a:ext uri="{FF2B5EF4-FFF2-40B4-BE49-F238E27FC236}">
                <a16:creationId xmlns:a16="http://schemas.microsoft.com/office/drawing/2014/main" id="{BBB074EF-AF92-03DE-3DAF-EAA92D5692A7}"/>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218BC178-F6D5-0EB0-AEF1-5DB43742DF60}"/>
              </a:ext>
            </a:extLst>
          </p:cNvPr>
          <p:cNvSpPr>
            <a:spLocks noGrp="1"/>
          </p:cNvSpPr>
          <p:nvPr>
            <p:ph type="sldNum" sz="quarter" idx="12"/>
          </p:nvPr>
        </p:nvSpPr>
        <p:spPr/>
        <p:txBody>
          <a:bodyPr/>
          <a:lstStyle/>
          <a:p>
            <a:fld id="{DA03F86F-8ACE-486F-B096-D3AFCD584BE8}" type="slidenum">
              <a:rPr lang="fi-FI" smtClean="0"/>
              <a:t>‹#›</a:t>
            </a:fld>
            <a:endParaRPr lang="fi-FI"/>
          </a:p>
        </p:txBody>
      </p:sp>
    </p:spTree>
    <p:extLst>
      <p:ext uri="{BB962C8B-B14F-4D97-AF65-F5344CB8AC3E}">
        <p14:creationId xmlns:p14="http://schemas.microsoft.com/office/powerpoint/2010/main" val="23978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DFB24-DABC-BF24-9CAA-EA7A4E8C9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54E657B-3054-50F0-193A-257A488D7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01E24BC7-FB19-3531-5CE1-E3564E5A6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DB30A-D055-4B14-80B6-FEDDFB124BCC}" type="datetimeFigureOut">
              <a:rPr lang="fi-FI" smtClean="0"/>
              <a:t>30.3.2023</a:t>
            </a:fld>
            <a:endParaRPr lang="fi-FI"/>
          </a:p>
        </p:txBody>
      </p:sp>
      <p:sp>
        <p:nvSpPr>
          <p:cNvPr id="5" name="Footer Placeholder 4">
            <a:extLst>
              <a:ext uri="{FF2B5EF4-FFF2-40B4-BE49-F238E27FC236}">
                <a16:creationId xmlns:a16="http://schemas.microsoft.com/office/drawing/2014/main" id="{FC3BB618-2D65-0E6B-27D6-98AA77A0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B40355CA-150C-69BA-463F-8EFA98AD8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3F86F-8ACE-486F-B096-D3AFCD584BE8}" type="slidenum">
              <a:rPr lang="fi-FI" smtClean="0"/>
              <a:t>‹#›</a:t>
            </a:fld>
            <a:endParaRPr lang="fi-FI"/>
          </a:p>
        </p:txBody>
      </p:sp>
    </p:spTree>
    <p:extLst>
      <p:ext uri="{BB962C8B-B14F-4D97-AF65-F5344CB8AC3E}">
        <p14:creationId xmlns:p14="http://schemas.microsoft.com/office/powerpoint/2010/main" val="51886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37D8-EACF-12AF-F870-150C08B82857}"/>
              </a:ext>
            </a:extLst>
          </p:cNvPr>
          <p:cNvSpPr>
            <a:spLocks noGrp="1"/>
          </p:cNvSpPr>
          <p:nvPr>
            <p:ph type="ctrTitle"/>
          </p:nvPr>
        </p:nvSpPr>
        <p:spPr/>
        <p:txBody>
          <a:bodyPr/>
          <a:lstStyle/>
          <a:p>
            <a:r>
              <a:rPr lang="fi-FI" dirty="0"/>
              <a:t>Vitoshya Store</a:t>
            </a:r>
          </a:p>
        </p:txBody>
      </p:sp>
      <p:sp>
        <p:nvSpPr>
          <p:cNvPr id="3" name="Subtitle 2">
            <a:extLst>
              <a:ext uri="{FF2B5EF4-FFF2-40B4-BE49-F238E27FC236}">
                <a16:creationId xmlns:a16="http://schemas.microsoft.com/office/drawing/2014/main" id="{F7DD7AA9-FB86-075D-CF2F-0CE5CF331795}"/>
              </a:ext>
            </a:extLst>
          </p:cNvPr>
          <p:cNvSpPr>
            <a:spLocks noGrp="1"/>
          </p:cNvSpPr>
          <p:nvPr>
            <p:ph type="subTitle" idx="1"/>
          </p:nvPr>
        </p:nvSpPr>
        <p:spPr/>
        <p:txBody>
          <a:bodyPr/>
          <a:lstStyle/>
          <a:p>
            <a:r>
              <a:rPr lang="fi-FI" dirty="0"/>
              <a:t>Website Content</a:t>
            </a:r>
          </a:p>
        </p:txBody>
      </p:sp>
    </p:spTree>
    <p:extLst>
      <p:ext uri="{BB962C8B-B14F-4D97-AF65-F5344CB8AC3E}">
        <p14:creationId xmlns:p14="http://schemas.microsoft.com/office/powerpoint/2010/main" val="148766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Picture 4" descr="Logo, company name&#10;&#10;Description automatically generated">
            <a:extLst>
              <a:ext uri="{FF2B5EF4-FFF2-40B4-BE49-F238E27FC236}">
                <a16:creationId xmlns:a16="http://schemas.microsoft.com/office/drawing/2014/main" id="{AA56C118-126E-9D31-A3F9-182968959BFD}"/>
              </a:ext>
            </a:extLst>
          </p:cNvPr>
          <p:cNvPicPr>
            <a:picLocks noChangeAspect="1"/>
          </p:cNvPicPr>
          <p:nvPr/>
        </p:nvPicPr>
        <p:blipFill rotWithShape="1">
          <a:blip r:embed="rId2">
            <a:extLst>
              <a:ext uri="{28A0092B-C50C-407E-A947-70E740481C1C}">
                <a14:useLocalDpi xmlns:a14="http://schemas.microsoft.com/office/drawing/2010/main" val="0"/>
              </a:ext>
            </a:extLst>
          </a:blip>
          <a:srcRect l="6812" r="9300"/>
          <a:stretch/>
        </p:blipFill>
        <p:spPr>
          <a:xfrm>
            <a:off x="20" y="10"/>
            <a:ext cx="5753082" cy="6857990"/>
          </a:xfrm>
          <a:prstGeom prst="rect">
            <a:avLst/>
          </a:prstGeom>
        </p:spPr>
      </p:pic>
      <p:sp>
        <p:nvSpPr>
          <p:cNvPr id="6" name="TextBox 5">
            <a:extLst>
              <a:ext uri="{FF2B5EF4-FFF2-40B4-BE49-F238E27FC236}">
                <a16:creationId xmlns:a16="http://schemas.microsoft.com/office/drawing/2014/main" id="{EF7C0107-CB73-8CE7-369B-7E1D98F449F9}"/>
              </a:ext>
            </a:extLst>
          </p:cNvPr>
          <p:cNvSpPr txBox="1"/>
          <p:nvPr/>
        </p:nvSpPr>
        <p:spPr>
          <a:xfrm>
            <a:off x="6438900" y="2400304"/>
            <a:ext cx="4457702" cy="3441692"/>
          </a:xfrm>
          <a:prstGeom prst="rect">
            <a:avLst/>
          </a:prstGeom>
        </p:spPr>
        <p:txBody>
          <a:bodyPr vert="horz" lIns="91440" tIns="45720" rIns="91440" bIns="45720" rtlCol="0">
            <a:normAutofit fontScale="85000" lnSpcReduction="20000"/>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Home Page</a:t>
            </a:r>
          </a:p>
          <a:p>
            <a:pPr marL="285750" indent="-228600">
              <a:lnSpc>
                <a:spcPct val="90000"/>
              </a:lnSpc>
              <a:spcAft>
                <a:spcPts val="600"/>
              </a:spcAft>
              <a:buFont typeface="Arial" panose="020B0604020202020204" pitchFamily="34" charset="0"/>
              <a:buChar char="•"/>
            </a:pPr>
            <a:r>
              <a:rPr lang="en-US" sz="2000" dirty="0">
                <a:solidFill>
                  <a:schemeClr val="bg1"/>
                </a:solidFill>
              </a:rPr>
              <a:t>Invitation Cards</a:t>
            </a:r>
          </a:p>
          <a:p>
            <a:pPr marL="857250" lvl="1" indent="-342900">
              <a:lnSpc>
                <a:spcPct val="90000"/>
              </a:lnSpc>
              <a:spcAft>
                <a:spcPts val="600"/>
              </a:spcAft>
              <a:buFontTx/>
              <a:buChar char="-"/>
            </a:pPr>
            <a:r>
              <a:rPr lang="en-US" sz="2000" dirty="0">
                <a:solidFill>
                  <a:schemeClr val="bg1"/>
                </a:solidFill>
              </a:rPr>
              <a:t>Wedding</a:t>
            </a:r>
          </a:p>
          <a:p>
            <a:pPr marL="857250" lvl="1" indent="-342900">
              <a:lnSpc>
                <a:spcPct val="90000"/>
              </a:lnSpc>
              <a:spcAft>
                <a:spcPts val="600"/>
              </a:spcAft>
              <a:buFontTx/>
              <a:buChar char="-"/>
            </a:pPr>
            <a:r>
              <a:rPr lang="en-US" sz="2000" dirty="0">
                <a:solidFill>
                  <a:schemeClr val="bg1"/>
                </a:solidFill>
              </a:rPr>
              <a:t>Birthday</a:t>
            </a:r>
          </a:p>
          <a:p>
            <a:pPr marL="857250" lvl="1" indent="-342900">
              <a:lnSpc>
                <a:spcPct val="90000"/>
              </a:lnSpc>
              <a:spcAft>
                <a:spcPts val="600"/>
              </a:spcAft>
              <a:buFontTx/>
              <a:buChar char="-"/>
            </a:pPr>
            <a:r>
              <a:rPr lang="en-US" sz="2000" dirty="0">
                <a:solidFill>
                  <a:schemeClr val="bg1"/>
                </a:solidFill>
              </a:rPr>
              <a:t>Special Occasion</a:t>
            </a:r>
          </a:p>
          <a:p>
            <a:pPr marL="285750" indent="-228600">
              <a:lnSpc>
                <a:spcPct val="90000"/>
              </a:lnSpc>
              <a:spcAft>
                <a:spcPts val="600"/>
              </a:spcAft>
              <a:buFont typeface="Arial" panose="020B0604020202020204" pitchFamily="34" charset="0"/>
              <a:buChar char="•"/>
            </a:pPr>
            <a:r>
              <a:rPr lang="en-US" sz="2000" dirty="0">
                <a:solidFill>
                  <a:schemeClr val="bg1"/>
                </a:solidFill>
              </a:rPr>
              <a:t>E-Invitation </a:t>
            </a:r>
          </a:p>
          <a:p>
            <a:pPr marL="857250" lvl="1" indent="-342900">
              <a:lnSpc>
                <a:spcPct val="90000"/>
              </a:lnSpc>
              <a:spcAft>
                <a:spcPts val="600"/>
              </a:spcAft>
              <a:buFontTx/>
              <a:buChar char="-"/>
            </a:pPr>
            <a:r>
              <a:rPr lang="en-US" sz="2000" dirty="0">
                <a:solidFill>
                  <a:schemeClr val="bg1"/>
                </a:solidFill>
              </a:rPr>
              <a:t>Cards</a:t>
            </a:r>
          </a:p>
          <a:p>
            <a:pPr marL="857250" lvl="1" indent="-342900">
              <a:lnSpc>
                <a:spcPct val="90000"/>
              </a:lnSpc>
              <a:spcAft>
                <a:spcPts val="600"/>
              </a:spcAft>
              <a:buFontTx/>
              <a:buChar char="-"/>
            </a:pPr>
            <a:r>
              <a:rPr lang="en-US" sz="2000" dirty="0">
                <a:solidFill>
                  <a:schemeClr val="bg1"/>
                </a:solidFill>
              </a:rPr>
              <a:t>Videos</a:t>
            </a:r>
          </a:p>
          <a:p>
            <a:pPr marL="285750" indent="-228600">
              <a:lnSpc>
                <a:spcPct val="90000"/>
              </a:lnSpc>
              <a:spcAft>
                <a:spcPts val="600"/>
              </a:spcAft>
              <a:buFont typeface="Arial" panose="020B0604020202020204" pitchFamily="34" charset="0"/>
              <a:buChar char="•"/>
            </a:pPr>
            <a:r>
              <a:rPr lang="en-US" sz="2000" dirty="0">
                <a:solidFill>
                  <a:schemeClr val="bg1"/>
                </a:solidFill>
              </a:rPr>
              <a:t>Wedding Boxes</a:t>
            </a:r>
          </a:p>
          <a:p>
            <a:pPr marL="285750" indent="-228600">
              <a:lnSpc>
                <a:spcPct val="90000"/>
              </a:lnSpc>
              <a:spcAft>
                <a:spcPts val="600"/>
              </a:spcAft>
              <a:buFont typeface="Arial" panose="020B0604020202020204" pitchFamily="34" charset="0"/>
              <a:buChar char="•"/>
            </a:pPr>
            <a:r>
              <a:rPr lang="en-US" sz="2000" dirty="0">
                <a:solidFill>
                  <a:schemeClr val="bg1"/>
                </a:solidFill>
              </a:rPr>
              <a:t>Gifts</a:t>
            </a:r>
          </a:p>
          <a:p>
            <a:pPr marL="285750" indent="-228600">
              <a:lnSpc>
                <a:spcPct val="90000"/>
              </a:lnSpc>
              <a:spcAft>
                <a:spcPts val="600"/>
              </a:spcAft>
              <a:buFont typeface="Arial" panose="020B0604020202020204" pitchFamily="34" charset="0"/>
              <a:buChar char="•"/>
            </a:pPr>
            <a:r>
              <a:rPr lang="en-US" sz="2000" dirty="0">
                <a:solidFill>
                  <a:schemeClr val="bg1"/>
                </a:solidFill>
              </a:rPr>
              <a:t>Our Reach</a:t>
            </a:r>
          </a:p>
          <a:p>
            <a:pPr marL="285750" indent="-228600">
              <a:lnSpc>
                <a:spcPct val="90000"/>
              </a:lnSpc>
              <a:spcAft>
                <a:spcPts val="600"/>
              </a:spcAft>
              <a:buFont typeface="Arial" panose="020B0604020202020204" pitchFamily="34" charset="0"/>
              <a:buChar char="•"/>
            </a:pPr>
            <a:r>
              <a:rPr lang="en-US" sz="2000" dirty="0">
                <a:solidFill>
                  <a:schemeClr val="bg1"/>
                </a:solidFill>
              </a:rPr>
              <a:t>Help</a:t>
            </a:r>
          </a:p>
          <a:p>
            <a:pPr marL="285750" indent="-228600">
              <a:lnSpc>
                <a:spcPct val="90000"/>
              </a:lnSpc>
              <a:spcAft>
                <a:spcPts val="600"/>
              </a:spcAft>
              <a:buFont typeface="Arial" panose="020B0604020202020204" pitchFamily="34" charset="0"/>
              <a:buChar char="•"/>
            </a:pPr>
            <a:r>
              <a:rPr lang="en-US" sz="2000" dirty="0">
                <a:solidFill>
                  <a:schemeClr val="bg1"/>
                </a:solidFill>
              </a:rPr>
              <a:t>About</a:t>
            </a:r>
          </a:p>
        </p:txBody>
      </p:sp>
      <p:cxnSp>
        <p:nvCxnSpPr>
          <p:cNvPr id="22" name="Straight Connector 21">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9B217F-AEC3-3818-DF04-C034A8A44B54}"/>
              </a:ext>
            </a:extLst>
          </p:cNvPr>
          <p:cNvSpPr txBox="1"/>
          <p:nvPr/>
        </p:nvSpPr>
        <p:spPr>
          <a:xfrm>
            <a:off x="6770451" y="1643974"/>
            <a:ext cx="2730043" cy="369332"/>
          </a:xfrm>
          <a:prstGeom prst="rect">
            <a:avLst/>
          </a:prstGeom>
          <a:noFill/>
        </p:spPr>
        <p:txBody>
          <a:bodyPr wrap="none" rtlCol="0">
            <a:spAutoFit/>
          </a:bodyPr>
          <a:lstStyle/>
          <a:p>
            <a:r>
              <a:rPr lang="fi-FI" dirty="0">
                <a:solidFill>
                  <a:srgbClr val="FF0000"/>
                </a:solidFill>
              </a:rPr>
              <a:t>Web Pages on Our Website</a:t>
            </a:r>
          </a:p>
        </p:txBody>
      </p:sp>
    </p:spTree>
    <p:extLst>
      <p:ext uri="{BB962C8B-B14F-4D97-AF65-F5344CB8AC3E}">
        <p14:creationId xmlns:p14="http://schemas.microsoft.com/office/powerpoint/2010/main" val="319733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8ED7AA-877E-5ABB-1F63-0834301D6584}"/>
              </a:ext>
            </a:extLst>
          </p:cNvPr>
          <p:cNvSpPr txBox="1"/>
          <p:nvPr/>
        </p:nvSpPr>
        <p:spPr>
          <a:xfrm>
            <a:off x="6194716" y="739978"/>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u="sng">
                <a:latin typeface="+mj-lt"/>
                <a:ea typeface="+mj-ea"/>
                <a:cs typeface="+mj-cs"/>
              </a:rPr>
              <a:t>CONTENT OF HOME PAGE</a:t>
            </a:r>
          </a:p>
        </p:txBody>
      </p:sp>
      <p:sp>
        <p:nvSpPr>
          <p:cNvPr id="21"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4"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Logo, company name&#10;&#10;Description automatically generated">
            <a:extLst>
              <a:ext uri="{FF2B5EF4-FFF2-40B4-BE49-F238E27FC236}">
                <a16:creationId xmlns:a16="http://schemas.microsoft.com/office/drawing/2014/main" id="{145174C9-2176-B680-2D53-797C226E0567}"/>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08EB5AA3-AC6A-B8AF-4DD9-ABD61F88D06B}"/>
              </a:ext>
            </a:extLst>
          </p:cNvPr>
          <p:cNvSpPr txBox="1"/>
          <p:nvPr/>
        </p:nvSpPr>
        <p:spPr>
          <a:xfrm>
            <a:off x="176169" y="1241571"/>
            <a:ext cx="10427515" cy="369332"/>
          </a:xfrm>
          <a:prstGeom prst="rect">
            <a:avLst/>
          </a:prstGeom>
          <a:noFill/>
        </p:spPr>
        <p:txBody>
          <a:bodyPr wrap="square" rtlCol="0">
            <a:spAutoFit/>
          </a:bodyPr>
          <a:lstStyle/>
          <a:p>
            <a:endParaRPr lang="fi-FI" dirty="0"/>
          </a:p>
        </p:txBody>
      </p:sp>
    </p:spTree>
    <p:extLst>
      <p:ext uri="{BB962C8B-B14F-4D97-AF65-F5344CB8AC3E}">
        <p14:creationId xmlns:p14="http://schemas.microsoft.com/office/powerpoint/2010/main" val="43038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6142C-5C60-FC1F-2D57-47334CE30838}"/>
              </a:ext>
            </a:extLst>
          </p:cNvPr>
          <p:cNvSpPr txBox="1"/>
          <p:nvPr/>
        </p:nvSpPr>
        <p:spPr>
          <a:xfrm>
            <a:off x="1744971" y="174741"/>
            <a:ext cx="1039067"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Home</a:t>
            </a:r>
          </a:p>
        </p:txBody>
      </p:sp>
      <p:sp>
        <p:nvSpPr>
          <p:cNvPr id="3" name="TextBox 2">
            <a:extLst>
              <a:ext uri="{FF2B5EF4-FFF2-40B4-BE49-F238E27FC236}">
                <a16:creationId xmlns:a16="http://schemas.microsoft.com/office/drawing/2014/main" id="{6C443090-8D94-E57D-B242-5792F2EDA60D}"/>
              </a:ext>
            </a:extLst>
          </p:cNvPr>
          <p:cNvSpPr txBox="1"/>
          <p:nvPr/>
        </p:nvSpPr>
        <p:spPr>
          <a:xfrm>
            <a:off x="2710877" y="181702"/>
            <a:ext cx="1974387"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Invitation Cards</a:t>
            </a:r>
          </a:p>
        </p:txBody>
      </p:sp>
      <p:sp>
        <p:nvSpPr>
          <p:cNvPr id="4" name="TextBox 3">
            <a:extLst>
              <a:ext uri="{FF2B5EF4-FFF2-40B4-BE49-F238E27FC236}">
                <a16:creationId xmlns:a16="http://schemas.microsoft.com/office/drawing/2014/main" id="{20A03A6A-08CF-8190-08DA-367B5D7A3574}"/>
              </a:ext>
            </a:extLst>
          </p:cNvPr>
          <p:cNvSpPr txBox="1"/>
          <p:nvPr/>
        </p:nvSpPr>
        <p:spPr>
          <a:xfrm>
            <a:off x="4562799" y="174741"/>
            <a:ext cx="1627753"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E- Invitation</a:t>
            </a:r>
          </a:p>
        </p:txBody>
      </p:sp>
      <p:sp>
        <p:nvSpPr>
          <p:cNvPr id="5" name="TextBox 4">
            <a:extLst>
              <a:ext uri="{FF2B5EF4-FFF2-40B4-BE49-F238E27FC236}">
                <a16:creationId xmlns:a16="http://schemas.microsoft.com/office/drawing/2014/main" id="{723D03A6-AA82-EDFB-99C9-4A40EF68BDC2}"/>
              </a:ext>
            </a:extLst>
          </p:cNvPr>
          <p:cNvSpPr txBox="1"/>
          <p:nvPr/>
        </p:nvSpPr>
        <p:spPr>
          <a:xfrm>
            <a:off x="6054009" y="167780"/>
            <a:ext cx="1934440"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Wedding Boxes</a:t>
            </a:r>
          </a:p>
        </p:txBody>
      </p:sp>
      <p:sp>
        <p:nvSpPr>
          <p:cNvPr id="6" name="TextBox 5">
            <a:extLst>
              <a:ext uri="{FF2B5EF4-FFF2-40B4-BE49-F238E27FC236}">
                <a16:creationId xmlns:a16="http://schemas.microsoft.com/office/drawing/2014/main" id="{7341A8EC-2DD6-6D25-4B91-BFE3DC1C81FA}"/>
              </a:ext>
            </a:extLst>
          </p:cNvPr>
          <p:cNvSpPr txBox="1"/>
          <p:nvPr/>
        </p:nvSpPr>
        <p:spPr>
          <a:xfrm>
            <a:off x="7884674" y="174741"/>
            <a:ext cx="830677"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Gift</a:t>
            </a:r>
          </a:p>
        </p:txBody>
      </p:sp>
      <p:sp>
        <p:nvSpPr>
          <p:cNvPr id="7" name="TextBox 6">
            <a:extLst>
              <a:ext uri="{FF2B5EF4-FFF2-40B4-BE49-F238E27FC236}">
                <a16:creationId xmlns:a16="http://schemas.microsoft.com/office/drawing/2014/main" id="{F5B825A1-E413-5837-7350-4CF44DEB1C06}"/>
              </a:ext>
            </a:extLst>
          </p:cNvPr>
          <p:cNvSpPr txBox="1"/>
          <p:nvPr/>
        </p:nvSpPr>
        <p:spPr>
          <a:xfrm>
            <a:off x="8686620" y="167780"/>
            <a:ext cx="914033"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Help</a:t>
            </a:r>
          </a:p>
        </p:txBody>
      </p:sp>
      <p:sp>
        <p:nvSpPr>
          <p:cNvPr id="8" name="TextBox 7">
            <a:extLst>
              <a:ext uri="{FF2B5EF4-FFF2-40B4-BE49-F238E27FC236}">
                <a16:creationId xmlns:a16="http://schemas.microsoft.com/office/drawing/2014/main" id="{86406CFF-AAEB-BFDF-2854-A9F675B154E8}"/>
              </a:ext>
            </a:extLst>
          </p:cNvPr>
          <p:cNvSpPr txBox="1"/>
          <p:nvPr/>
        </p:nvSpPr>
        <p:spPr>
          <a:xfrm>
            <a:off x="9479659" y="157963"/>
            <a:ext cx="1462067"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Our Reach</a:t>
            </a:r>
          </a:p>
        </p:txBody>
      </p:sp>
      <p:sp>
        <p:nvSpPr>
          <p:cNvPr id="12" name="TextBox 11">
            <a:extLst>
              <a:ext uri="{FF2B5EF4-FFF2-40B4-BE49-F238E27FC236}">
                <a16:creationId xmlns:a16="http://schemas.microsoft.com/office/drawing/2014/main" id="{B9DBAA26-68CC-8689-A96E-80FE5C12DA27}"/>
              </a:ext>
            </a:extLst>
          </p:cNvPr>
          <p:cNvSpPr txBox="1"/>
          <p:nvPr/>
        </p:nvSpPr>
        <p:spPr>
          <a:xfrm>
            <a:off x="10822800" y="166352"/>
            <a:ext cx="1063112"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About</a:t>
            </a:r>
          </a:p>
        </p:txBody>
      </p:sp>
      <p:sp>
        <p:nvSpPr>
          <p:cNvPr id="13" name="TextBox 12">
            <a:extLst>
              <a:ext uri="{FF2B5EF4-FFF2-40B4-BE49-F238E27FC236}">
                <a16:creationId xmlns:a16="http://schemas.microsoft.com/office/drawing/2014/main" id="{F1E9D20B-8FBD-7BA1-EF7E-0DA6B392206D}"/>
              </a:ext>
            </a:extLst>
          </p:cNvPr>
          <p:cNvSpPr txBox="1"/>
          <p:nvPr/>
        </p:nvSpPr>
        <p:spPr>
          <a:xfrm>
            <a:off x="195168" y="1291580"/>
            <a:ext cx="8447377" cy="369332"/>
          </a:xfrm>
          <a:prstGeom prst="rect">
            <a:avLst/>
          </a:prstGeom>
          <a:noFill/>
        </p:spPr>
        <p:txBody>
          <a:bodyPr wrap="square" rtlCol="0">
            <a:spAutoFit/>
          </a:bodyPr>
          <a:lstStyle/>
          <a:p>
            <a:r>
              <a:rPr lang="en-US" b="1" dirty="0"/>
              <a:t>Welcome to </a:t>
            </a:r>
            <a:r>
              <a:rPr lang="en-US" b="1" dirty="0" err="1"/>
              <a:t>Vitoshya</a:t>
            </a:r>
            <a:r>
              <a:rPr lang="en-US" b="1" dirty="0"/>
              <a:t> Store – Your Destination for Elegant Invitations and Perfect Gifts!</a:t>
            </a:r>
            <a:endParaRPr lang="fi-FI" b="1" dirty="0"/>
          </a:p>
        </p:txBody>
      </p:sp>
      <p:pic>
        <p:nvPicPr>
          <p:cNvPr id="14" name="Picture 13" descr="Logo, company name&#10;&#10;Description automatically generated">
            <a:extLst>
              <a:ext uri="{FF2B5EF4-FFF2-40B4-BE49-F238E27FC236}">
                <a16:creationId xmlns:a16="http://schemas.microsoft.com/office/drawing/2014/main" id="{3D8C74F9-BFB9-C3F6-FB4C-FB887DB454AF}"/>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0" y="0"/>
            <a:ext cx="808820" cy="8088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5" name="TextBox 14">
            <a:extLst>
              <a:ext uri="{FF2B5EF4-FFF2-40B4-BE49-F238E27FC236}">
                <a16:creationId xmlns:a16="http://schemas.microsoft.com/office/drawing/2014/main" id="{ACF90B81-9ED4-75BA-4D76-28D9F5499482}"/>
              </a:ext>
            </a:extLst>
          </p:cNvPr>
          <p:cNvSpPr txBox="1"/>
          <p:nvPr/>
        </p:nvSpPr>
        <p:spPr>
          <a:xfrm>
            <a:off x="195168" y="1719959"/>
            <a:ext cx="11583458" cy="4247317"/>
          </a:xfrm>
          <a:prstGeom prst="rect">
            <a:avLst/>
          </a:prstGeom>
          <a:noFill/>
        </p:spPr>
        <p:txBody>
          <a:bodyPr wrap="square" rtlCol="0">
            <a:spAutoFit/>
          </a:bodyPr>
          <a:lstStyle/>
          <a:p>
            <a:r>
              <a:rPr lang="en-US" dirty="0"/>
              <a:t>At </a:t>
            </a:r>
            <a:r>
              <a:rPr lang="en-US" dirty="0" err="1"/>
              <a:t>Vitoshya</a:t>
            </a:r>
            <a:r>
              <a:rPr lang="en-US" dirty="0"/>
              <a:t> Store, we know that your special occasions deserve to be celebrated in style. That's why we offer a stunning collection of wedding, birthday, and event invitations that are as unique as you are. Our invitations are carefully designed with exquisite details and customized to suit your individual style, making them the perfect way to set the tone for your special event.</a:t>
            </a:r>
          </a:p>
          <a:p>
            <a:endParaRPr lang="en-US" dirty="0"/>
          </a:p>
          <a:p>
            <a:r>
              <a:rPr lang="en-US" dirty="0"/>
              <a:t>In addition to our invitations, we also offer a wide selection of thoughtful gifts for couples, including personalized keepsakes, and more. Our gifts are designed to celebrate the love and joy of your special occasion and create lasting memories that you'll cherish for years to come.</a:t>
            </a:r>
          </a:p>
          <a:p>
            <a:endParaRPr lang="en-US" dirty="0"/>
          </a:p>
          <a:p>
            <a:r>
              <a:rPr lang="en-US" dirty="0"/>
              <a:t>At </a:t>
            </a:r>
            <a:r>
              <a:rPr lang="en-US" dirty="0" err="1"/>
              <a:t>Vitoshya</a:t>
            </a:r>
            <a:r>
              <a:rPr lang="en-US" dirty="0"/>
              <a:t> Store, we are dedicated to providing exceptional service and a seamless shopping experience. Our team of experts is always available to help you choose the perfect invitations and gifts that will make your special occasion unforgettable.</a:t>
            </a:r>
          </a:p>
          <a:p>
            <a:endParaRPr lang="en-US" dirty="0"/>
          </a:p>
          <a:p>
            <a:r>
              <a:rPr lang="en-US" dirty="0"/>
              <a:t>So why wait? Browse our selection today and discover the perfect invitations and gifts that will make your special occasion one to remember.</a:t>
            </a:r>
            <a:endParaRPr lang="fi-FI" dirty="0"/>
          </a:p>
        </p:txBody>
      </p:sp>
      <p:sp>
        <p:nvSpPr>
          <p:cNvPr id="17" name="TextBox 16">
            <a:extLst>
              <a:ext uri="{FF2B5EF4-FFF2-40B4-BE49-F238E27FC236}">
                <a16:creationId xmlns:a16="http://schemas.microsoft.com/office/drawing/2014/main" id="{0EEE8A9C-0FDF-6257-A19E-81B272B9A496}"/>
              </a:ext>
            </a:extLst>
          </p:cNvPr>
          <p:cNvSpPr txBox="1"/>
          <p:nvPr/>
        </p:nvSpPr>
        <p:spPr>
          <a:xfrm>
            <a:off x="2052646" y="6211831"/>
            <a:ext cx="7868501" cy="369332"/>
          </a:xfrm>
          <a:prstGeom prst="rect">
            <a:avLst/>
          </a:prstGeom>
          <a:noFill/>
        </p:spPr>
        <p:txBody>
          <a:bodyPr wrap="none" rtlCol="0">
            <a:spAutoFit/>
          </a:bodyPr>
          <a:lstStyle/>
          <a:p>
            <a:r>
              <a:rPr lang="fi-FI" b="1" i="1" dirty="0">
                <a:highlight>
                  <a:srgbClr val="FFFF00"/>
                </a:highlight>
              </a:rPr>
              <a:t>Please add some good pictures &amp; colors which provide good look to our wensite.</a:t>
            </a:r>
          </a:p>
        </p:txBody>
      </p:sp>
      <p:pic>
        <p:nvPicPr>
          <p:cNvPr id="19" name="Picture 18">
            <a:extLst>
              <a:ext uri="{FF2B5EF4-FFF2-40B4-BE49-F238E27FC236}">
                <a16:creationId xmlns:a16="http://schemas.microsoft.com/office/drawing/2014/main" id="{23FA848B-8352-0431-F740-92CA24200BFE}"/>
              </a:ext>
            </a:extLst>
          </p:cNvPr>
          <p:cNvPicPr>
            <a:picLocks noChangeAspect="1"/>
          </p:cNvPicPr>
          <p:nvPr/>
        </p:nvPicPr>
        <p:blipFill>
          <a:blip r:embed="rId3"/>
          <a:stretch>
            <a:fillRect/>
          </a:stretch>
        </p:blipFill>
        <p:spPr>
          <a:xfrm>
            <a:off x="9948947" y="5923876"/>
            <a:ext cx="1747706" cy="765060"/>
          </a:xfrm>
          <a:prstGeom prst="rect">
            <a:avLst/>
          </a:prstGeom>
        </p:spPr>
      </p:pic>
      <p:sp>
        <p:nvSpPr>
          <p:cNvPr id="20" name="Rectangle: Rounded Corners 19">
            <a:extLst>
              <a:ext uri="{FF2B5EF4-FFF2-40B4-BE49-F238E27FC236}">
                <a16:creationId xmlns:a16="http://schemas.microsoft.com/office/drawing/2014/main" id="{BBF5472D-5D28-8664-2CBB-56062A1D2627}"/>
              </a:ext>
            </a:extLst>
          </p:cNvPr>
          <p:cNvSpPr/>
          <p:nvPr/>
        </p:nvSpPr>
        <p:spPr>
          <a:xfrm>
            <a:off x="10506664" y="727134"/>
            <a:ext cx="1462067" cy="32718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Get in Touch</a:t>
            </a:r>
          </a:p>
        </p:txBody>
      </p:sp>
    </p:spTree>
    <p:extLst>
      <p:ext uri="{BB962C8B-B14F-4D97-AF65-F5344CB8AC3E}">
        <p14:creationId xmlns:p14="http://schemas.microsoft.com/office/powerpoint/2010/main" val="148125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ED7AA-877E-5ABB-1F63-0834301D6584}"/>
              </a:ext>
            </a:extLst>
          </p:cNvPr>
          <p:cNvSpPr txBox="1"/>
          <p:nvPr/>
        </p:nvSpPr>
        <p:spPr>
          <a:xfrm>
            <a:off x="6194716" y="739978"/>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u="sng" dirty="0">
                <a:latin typeface="+mj-lt"/>
                <a:ea typeface="+mj-ea"/>
                <a:cs typeface="+mj-cs"/>
              </a:rPr>
              <a:t>CONTENT OF </a:t>
            </a:r>
            <a:r>
              <a:rPr lang="en-US" sz="6000" b="1" i="1" u="sng" dirty="0">
                <a:solidFill>
                  <a:srgbClr val="002060"/>
                </a:solidFill>
                <a:latin typeface="+mj-lt"/>
                <a:ea typeface="+mj-ea"/>
                <a:cs typeface="+mj-cs"/>
              </a:rPr>
              <a:t>OUR REACH </a:t>
            </a:r>
            <a:r>
              <a:rPr lang="en-US" sz="6000" b="1" u="sng" dirty="0">
                <a:latin typeface="+mj-lt"/>
                <a:ea typeface="+mj-ea"/>
                <a:cs typeface="+mj-cs"/>
              </a:rPr>
              <a:t>PAGE</a:t>
            </a:r>
          </a:p>
        </p:txBody>
      </p:sp>
      <p:pic>
        <p:nvPicPr>
          <p:cNvPr id="5" name="Picture 4" descr="Logo, company name&#10;&#10;Description automatically generated">
            <a:extLst>
              <a:ext uri="{FF2B5EF4-FFF2-40B4-BE49-F238E27FC236}">
                <a16:creationId xmlns:a16="http://schemas.microsoft.com/office/drawing/2014/main" id="{145174C9-2176-B680-2D53-797C226E0567}"/>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 name="TextBox 2">
            <a:extLst>
              <a:ext uri="{FF2B5EF4-FFF2-40B4-BE49-F238E27FC236}">
                <a16:creationId xmlns:a16="http://schemas.microsoft.com/office/drawing/2014/main" id="{08EB5AA3-AC6A-B8AF-4DD9-ABD61F88D06B}"/>
              </a:ext>
            </a:extLst>
          </p:cNvPr>
          <p:cNvSpPr txBox="1"/>
          <p:nvPr/>
        </p:nvSpPr>
        <p:spPr>
          <a:xfrm>
            <a:off x="176169" y="1241571"/>
            <a:ext cx="10427515" cy="369332"/>
          </a:xfrm>
          <a:prstGeom prst="rect">
            <a:avLst/>
          </a:prstGeom>
          <a:noFill/>
        </p:spPr>
        <p:txBody>
          <a:bodyPr wrap="square" rtlCol="0">
            <a:spAutoFit/>
          </a:bodyPr>
          <a:lstStyle/>
          <a:p>
            <a:endParaRPr lang="fi-FI" dirty="0"/>
          </a:p>
        </p:txBody>
      </p:sp>
    </p:spTree>
    <p:extLst>
      <p:ext uri="{BB962C8B-B14F-4D97-AF65-F5344CB8AC3E}">
        <p14:creationId xmlns:p14="http://schemas.microsoft.com/office/powerpoint/2010/main" val="361590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8A37A3-0DF3-A9EE-C4A2-89593B9705C8}"/>
              </a:ext>
            </a:extLst>
          </p:cNvPr>
          <p:cNvSpPr txBox="1"/>
          <p:nvPr/>
        </p:nvSpPr>
        <p:spPr>
          <a:xfrm>
            <a:off x="106260" y="763398"/>
            <a:ext cx="11660697" cy="4524315"/>
          </a:xfrm>
          <a:prstGeom prst="rect">
            <a:avLst/>
          </a:prstGeom>
          <a:noFill/>
        </p:spPr>
        <p:txBody>
          <a:bodyPr wrap="square" rtlCol="0">
            <a:spAutoFit/>
          </a:bodyPr>
          <a:lstStyle/>
          <a:p>
            <a:r>
              <a:rPr lang="en-US" dirty="0"/>
              <a:t>At </a:t>
            </a:r>
            <a:r>
              <a:rPr lang="en-US" dirty="0" err="1"/>
              <a:t>Vitoshya</a:t>
            </a:r>
            <a:r>
              <a:rPr lang="en-US" dirty="0"/>
              <a:t> Store, we are proud to deliver our products to customers across India, including states such as Uttar Pradesh, Rajasthan, Madhya Pradesh, Delhi, Noida, Bihar, Uttarakhand and more.</a:t>
            </a:r>
          </a:p>
          <a:p>
            <a:endParaRPr lang="en-US" dirty="0"/>
          </a:p>
          <a:p>
            <a:r>
              <a:rPr lang="en-US" dirty="0"/>
              <a:t>We understand that our customers come from diverse backgrounds and locations, and we strive to ensure that everyone has access to our unique and beautiful products. Whether you live in a bustling metropolis or a quiet rural town, we are committed to delivering our products to your doorstep in a timely and reliable manner.</a:t>
            </a:r>
          </a:p>
          <a:p>
            <a:endParaRPr lang="en-US" dirty="0"/>
          </a:p>
          <a:p>
            <a:r>
              <a:rPr lang="en-US" dirty="0"/>
              <a:t>Our team works closely with trusted logistics partners to ensure that your purchases are carefully packaged and delivered with care. We also offer convenient tracking options so that you can keep track of your delivery and stay informed every step of the way.</a:t>
            </a:r>
          </a:p>
          <a:p>
            <a:endParaRPr lang="en-US" dirty="0"/>
          </a:p>
          <a:p>
            <a:r>
              <a:rPr lang="en-US" dirty="0"/>
              <a:t>At </a:t>
            </a:r>
            <a:r>
              <a:rPr lang="en-US" dirty="0" err="1"/>
              <a:t>Vitoshya</a:t>
            </a:r>
            <a:r>
              <a:rPr lang="en-US" dirty="0"/>
              <a:t> Store, we believe that every customer deserves the highest level of service, no matter where they are located. Our commitment to excellence and attention to detail is reflected in every aspect of our delivery process, and we are proud to serve customers throughout India.</a:t>
            </a:r>
          </a:p>
          <a:p>
            <a:endParaRPr lang="en-US" dirty="0"/>
          </a:p>
          <a:p>
            <a:r>
              <a:rPr lang="en-US" dirty="0"/>
              <a:t>Thank you for choosing </a:t>
            </a:r>
            <a:r>
              <a:rPr lang="en-US" dirty="0" err="1"/>
              <a:t>Vitoshya</a:t>
            </a:r>
            <a:r>
              <a:rPr lang="en-US" dirty="0"/>
              <a:t> Store – we look forward to delivering beautiful products to your doorstep!</a:t>
            </a:r>
            <a:endParaRPr lang="fi-FI" dirty="0"/>
          </a:p>
        </p:txBody>
      </p:sp>
      <p:sp>
        <p:nvSpPr>
          <p:cNvPr id="5" name="TextBox 4">
            <a:extLst>
              <a:ext uri="{FF2B5EF4-FFF2-40B4-BE49-F238E27FC236}">
                <a16:creationId xmlns:a16="http://schemas.microsoft.com/office/drawing/2014/main" id="{9A31226C-280D-4502-9434-0581BC71C75E}"/>
              </a:ext>
            </a:extLst>
          </p:cNvPr>
          <p:cNvSpPr txBox="1"/>
          <p:nvPr/>
        </p:nvSpPr>
        <p:spPr>
          <a:xfrm>
            <a:off x="0" y="65684"/>
            <a:ext cx="2233688" cy="584775"/>
          </a:xfrm>
          <a:prstGeom prst="rect">
            <a:avLst/>
          </a:prstGeom>
          <a:noFill/>
        </p:spPr>
        <p:txBody>
          <a:bodyPr wrap="none" rtlCol="0">
            <a:spAutoFit/>
          </a:bodyPr>
          <a:lstStyle/>
          <a:p>
            <a:pPr marL="285750" indent="-285750">
              <a:buFont typeface="Arial" panose="020B0604020202020204" pitchFamily="34" charset="0"/>
              <a:buChar char="•"/>
            </a:pPr>
            <a:r>
              <a:rPr lang="fi-FI" sz="3200" b="1" i="1" u="sng" dirty="0">
                <a:solidFill>
                  <a:srgbClr val="002060"/>
                </a:solidFill>
              </a:rPr>
              <a:t>Our Reach</a:t>
            </a:r>
          </a:p>
        </p:txBody>
      </p:sp>
      <p:sp>
        <p:nvSpPr>
          <p:cNvPr id="6" name="TextBox 5">
            <a:extLst>
              <a:ext uri="{FF2B5EF4-FFF2-40B4-BE49-F238E27FC236}">
                <a16:creationId xmlns:a16="http://schemas.microsoft.com/office/drawing/2014/main" id="{EA9EA14B-792B-2A7F-4A84-AB9A759123EA}"/>
              </a:ext>
            </a:extLst>
          </p:cNvPr>
          <p:cNvSpPr txBox="1"/>
          <p:nvPr/>
        </p:nvSpPr>
        <p:spPr>
          <a:xfrm>
            <a:off x="3103927" y="5725270"/>
            <a:ext cx="5126788" cy="369332"/>
          </a:xfrm>
          <a:prstGeom prst="rect">
            <a:avLst/>
          </a:prstGeom>
          <a:noFill/>
        </p:spPr>
        <p:txBody>
          <a:bodyPr wrap="none" rtlCol="0">
            <a:spAutoFit/>
          </a:bodyPr>
          <a:lstStyle/>
          <a:p>
            <a:r>
              <a:rPr lang="fi-FI" b="1" i="1" dirty="0">
                <a:highlight>
                  <a:srgbClr val="FFFF00"/>
                </a:highlight>
              </a:rPr>
              <a:t>Please add india’s map which shows reached states.</a:t>
            </a:r>
          </a:p>
        </p:txBody>
      </p:sp>
    </p:spTree>
    <p:extLst>
      <p:ext uri="{BB962C8B-B14F-4D97-AF65-F5344CB8AC3E}">
        <p14:creationId xmlns:p14="http://schemas.microsoft.com/office/powerpoint/2010/main" val="237207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ED7AA-877E-5ABB-1F63-0834301D6584}"/>
              </a:ext>
            </a:extLst>
          </p:cNvPr>
          <p:cNvSpPr txBox="1"/>
          <p:nvPr/>
        </p:nvSpPr>
        <p:spPr>
          <a:xfrm>
            <a:off x="6194716" y="739978"/>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u="sng" dirty="0">
                <a:latin typeface="+mj-lt"/>
                <a:ea typeface="+mj-ea"/>
                <a:cs typeface="+mj-cs"/>
              </a:rPr>
              <a:t>CONTENT OF </a:t>
            </a:r>
            <a:r>
              <a:rPr lang="en-US" sz="6000" b="1" i="1" u="sng" dirty="0">
                <a:solidFill>
                  <a:srgbClr val="002060"/>
                </a:solidFill>
                <a:latin typeface="+mj-lt"/>
                <a:ea typeface="+mj-ea"/>
                <a:cs typeface="+mj-cs"/>
              </a:rPr>
              <a:t>ABOUT</a:t>
            </a:r>
          </a:p>
          <a:p>
            <a:pPr algn="ctr">
              <a:lnSpc>
                <a:spcPct val="90000"/>
              </a:lnSpc>
              <a:spcBef>
                <a:spcPct val="0"/>
              </a:spcBef>
              <a:spcAft>
                <a:spcPts val="600"/>
              </a:spcAft>
            </a:pPr>
            <a:r>
              <a:rPr lang="en-US" sz="6000" b="1" u="sng" dirty="0">
                <a:latin typeface="+mj-lt"/>
                <a:ea typeface="+mj-ea"/>
                <a:cs typeface="+mj-cs"/>
              </a:rPr>
              <a:t>PAGE</a:t>
            </a:r>
          </a:p>
        </p:txBody>
      </p:sp>
      <p:pic>
        <p:nvPicPr>
          <p:cNvPr id="5" name="Picture 4" descr="Logo, company name&#10;&#10;Description automatically generated">
            <a:extLst>
              <a:ext uri="{FF2B5EF4-FFF2-40B4-BE49-F238E27FC236}">
                <a16:creationId xmlns:a16="http://schemas.microsoft.com/office/drawing/2014/main" id="{145174C9-2176-B680-2D53-797C226E0567}"/>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 name="TextBox 2">
            <a:extLst>
              <a:ext uri="{FF2B5EF4-FFF2-40B4-BE49-F238E27FC236}">
                <a16:creationId xmlns:a16="http://schemas.microsoft.com/office/drawing/2014/main" id="{08EB5AA3-AC6A-B8AF-4DD9-ABD61F88D06B}"/>
              </a:ext>
            </a:extLst>
          </p:cNvPr>
          <p:cNvSpPr txBox="1"/>
          <p:nvPr/>
        </p:nvSpPr>
        <p:spPr>
          <a:xfrm>
            <a:off x="176169" y="1241571"/>
            <a:ext cx="10427515" cy="369332"/>
          </a:xfrm>
          <a:prstGeom prst="rect">
            <a:avLst/>
          </a:prstGeom>
          <a:noFill/>
        </p:spPr>
        <p:txBody>
          <a:bodyPr wrap="square" rtlCol="0">
            <a:spAutoFit/>
          </a:bodyPr>
          <a:lstStyle/>
          <a:p>
            <a:endParaRPr lang="fi-FI" dirty="0"/>
          </a:p>
        </p:txBody>
      </p:sp>
    </p:spTree>
    <p:extLst>
      <p:ext uri="{BB962C8B-B14F-4D97-AF65-F5344CB8AC3E}">
        <p14:creationId xmlns:p14="http://schemas.microsoft.com/office/powerpoint/2010/main" val="399073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FA423-9F54-1622-A09D-4936512B2D60}"/>
              </a:ext>
            </a:extLst>
          </p:cNvPr>
          <p:cNvSpPr txBox="1"/>
          <p:nvPr/>
        </p:nvSpPr>
        <p:spPr>
          <a:xfrm>
            <a:off x="114649" y="531856"/>
            <a:ext cx="11962701" cy="6217087"/>
          </a:xfrm>
          <a:prstGeom prst="rect">
            <a:avLst/>
          </a:prstGeom>
          <a:noFill/>
        </p:spPr>
        <p:txBody>
          <a:bodyPr wrap="square" rtlCol="0">
            <a:spAutoFit/>
          </a:bodyPr>
          <a:lstStyle/>
          <a:p>
            <a:r>
              <a:rPr lang="en-US" dirty="0"/>
              <a:t>Welcome to </a:t>
            </a:r>
            <a:r>
              <a:rPr lang="en-US" dirty="0" err="1"/>
              <a:t>Vitoshya</a:t>
            </a:r>
            <a:r>
              <a:rPr lang="en-US" dirty="0"/>
              <a:t> Store – </a:t>
            </a:r>
            <a:r>
              <a:rPr lang="en-US" b="1" i="1" dirty="0"/>
              <a:t>Where Memories Begin</a:t>
            </a:r>
          </a:p>
          <a:p>
            <a:endParaRPr lang="en-US" sz="1050" dirty="0"/>
          </a:p>
          <a:p>
            <a:r>
              <a:rPr lang="en-US" dirty="0"/>
              <a:t>At </a:t>
            </a:r>
            <a:r>
              <a:rPr lang="en-US" dirty="0" err="1"/>
              <a:t>Vitoshya</a:t>
            </a:r>
            <a:r>
              <a:rPr lang="en-US" dirty="0"/>
              <a:t> Store, we believe that life's most special moments should be celebrated in style. That's why we offer a carefully curated selection of wedding, birthday, and event invitations, as well as unique gifts and keepsakes that will help you create lasting memories with your loved ones.</a:t>
            </a:r>
          </a:p>
          <a:p>
            <a:endParaRPr lang="en-US" sz="1050" dirty="0"/>
          </a:p>
          <a:p>
            <a:r>
              <a:rPr lang="en-US" dirty="0"/>
              <a:t>But our mission doesn't stop there. We are also committed to providing exceptional service and convenience to our customers, which is why we offer a reliable delivery service that brings your purchases directly to your doorstep. Whether you're purchasing an invitation for your special event or a gift for your loved ones, we want to make your shopping experience as seamless and hassle-free as possible.</a:t>
            </a:r>
          </a:p>
          <a:p>
            <a:endParaRPr lang="en-US" sz="1050" dirty="0"/>
          </a:p>
          <a:p>
            <a:r>
              <a:rPr lang="en-US" dirty="0"/>
              <a:t>Our bulk delivery service is perfect for event planners, businesses, and individuals who need a large quantity of invitations or gifts for their special occasion. We understand the importance of timely and efficient delivery, and we work closely with our customers to ensure that their orders are delivered on time and in perfect condition.</a:t>
            </a:r>
          </a:p>
          <a:p>
            <a:endParaRPr lang="en-US" sz="1050" dirty="0"/>
          </a:p>
          <a:p>
            <a:r>
              <a:rPr lang="en-US" dirty="0"/>
              <a:t>Our passion for design and attention to detail are reflected in every aspect of our store, from our elegant invitations to our beautiful selection of gifts. We are committed to providing exceptional quality and craftsmanship, and we work with the best designers and artists to ensure that our products are both beautiful and functional.</a:t>
            </a:r>
          </a:p>
          <a:p>
            <a:endParaRPr lang="en-US" sz="1050" dirty="0"/>
          </a:p>
          <a:p>
            <a:r>
              <a:rPr lang="en-US" dirty="0"/>
              <a:t>But our mission goes beyond just selling products. We want to help you create memories that will last a lifetime, and we do that by providing exceptional service and support at every step of your journey. From helping you choose the perfect invitations to finding the ideal gift for your loved ones, we are always here to make your special occasion unforgettable.</a:t>
            </a:r>
          </a:p>
          <a:p>
            <a:endParaRPr lang="en-US" sz="1050" dirty="0"/>
          </a:p>
          <a:p>
            <a:r>
              <a:rPr lang="en-US" dirty="0"/>
              <a:t>Thank you for choosing </a:t>
            </a:r>
            <a:r>
              <a:rPr lang="en-US" dirty="0" err="1"/>
              <a:t>Vitoshya</a:t>
            </a:r>
            <a:r>
              <a:rPr lang="en-US" dirty="0"/>
              <a:t> Store – we look forward to helping you create memories that will last a lifetime!</a:t>
            </a:r>
            <a:endParaRPr lang="fi-FI" dirty="0"/>
          </a:p>
        </p:txBody>
      </p:sp>
      <p:sp>
        <p:nvSpPr>
          <p:cNvPr id="3" name="TextBox 2">
            <a:extLst>
              <a:ext uri="{FF2B5EF4-FFF2-40B4-BE49-F238E27FC236}">
                <a16:creationId xmlns:a16="http://schemas.microsoft.com/office/drawing/2014/main" id="{75DF9998-FBBE-427B-11F6-4BB4788CDB48}"/>
              </a:ext>
            </a:extLst>
          </p:cNvPr>
          <p:cNvSpPr txBox="1"/>
          <p:nvPr/>
        </p:nvSpPr>
        <p:spPr>
          <a:xfrm>
            <a:off x="0" y="50334"/>
            <a:ext cx="1570686" cy="369332"/>
          </a:xfrm>
          <a:prstGeom prst="rect">
            <a:avLst/>
          </a:prstGeom>
          <a:noFill/>
        </p:spPr>
        <p:txBody>
          <a:bodyPr wrap="none" rtlCol="0">
            <a:spAutoFit/>
          </a:bodyPr>
          <a:lstStyle/>
          <a:p>
            <a:pPr marL="285750" indent="-285750">
              <a:buFont typeface="Arial" panose="020B0604020202020204" pitchFamily="34" charset="0"/>
              <a:buChar char="•"/>
            </a:pPr>
            <a:r>
              <a:rPr lang="fi-FI" b="1" u="sng" dirty="0">
                <a:solidFill>
                  <a:srgbClr val="002060"/>
                </a:solidFill>
              </a:rPr>
              <a:t>About Page</a:t>
            </a:r>
          </a:p>
        </p:txBody>
      </p:sp>
    </p:spTree>
    <p:extLst>
      <p:ext uri="{BB962C8B-B14F-4D97-AF65-F5344CB8AC3E}">
        <p14:creationId xmlns:p14="http://schemas.microsoft.com/office/powerpoint/2010/main" val="90252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830</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Vitoshya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Vitoshya Store</dc:title>
  <dc:creator>Rishabh Jain</dc:creator>
  <cp:lastModifiedBy>Rishabh Jain</cp:lastModifiedBy>
  <cp:revision>1</cp:revision>
  <dcterms:created xsi:type="dcterms:W3CDTF">2023-03-30T12:50:30Z</dcterms:created>
  <dcterms:modified xsi:type="dcterms:W3CDTF">2023-03-30T15:05:05Z</dcterms:modified>
</cp:coreProperties>
</file>