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57" r:id="rId2"/>
    <p:sldId id="358" r:id="rId3"/>
    <p:sldId id="363" r:id="rId4"/>
    <p:sldId id="326" r:id="rId5"/>
    <p:sldId id="319" r:id="rId6"/>
    <p:sldId id="381" r:id="rId7"/>
    <p:sldId id="382" r:id="rId8"/>
    <p:sldId id="383" r:id="rId9"/>
    <p:sldId id="384" r:id="rId10"/>
    <p:sldId id="386" r:id="rId11"/>
    <p:sldId id="385" r:id="rId12"/>
    <p:sldId id="387" r:id="rId13"/>
    <p:sldId id="388" r:id="rId14"/>
    <p:sldId id="389" r:id="rId15"/>
    <p:sldId id="390" r:id="rId16"/>
    <p:sldId id="391" r:id="rId17"/>
    <p:sldId id="393" r:id="rId18"/>
    <p:sldId id="394" r:id="rId19"/>
    <p:sldId id="395" r:id="rId20"/>
    <p:sldId id="396" r:id="rId21"/>
    <p:sldId id="397" r:id="rId22"/>
    <p:sldId id="398" r:id="rId23"/>
    <p:sldId id="399" r:id="rId24"/>
    <p:sldId id="400" r:id="rId25"/>
    <p:sldId id="401" r:id="rId26"/>
    <p:sldId id="402" r:id="rId27"/>
    <p:sldId id="403" r:id="rId28"/>
    <p:sldId id="404" r:id="rId29"/>
    <p:sldId id="405" r:id="rId30"/>
    <p:sldId id="406" r:id="rId31"/>
    <p:sldId id="407" r:id="rId32"/>
    <p:sldId id="408" r:id="rId33"/>
    <p:sldId id="34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63" autoAdjust="0"/>
    <p:restoredTop sz="90833" autoAdjust="0"/>
  </p:normalViewPr>
  <p:slideViewPr>
    <p:cSldViewPr snapToGrid="0">
      <p:cViewPr varScale="1">
        <p:scale>
          <a:sx n="83" d="100"/>
          <a:sy n="83" d="100"/>
        </p:scale>
        <p:origin x="208"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095AB1-570C-4B2E-A810-6ABAD0AC84ED}" type="datetimeFigureOut">
              <a:rPr lang="en-US" smtClean="0"/>
              <a:pPr/>
              <a:t>11/6/20</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2B3FF8-C9DE-4C7C-A928-EDA48EA55D11}" type="slidenum">
              <a:rPr lang="en-GB" smtClean="0"/>
              <a:pPr/>
              <a:t>‹#›</a:t>
            </a:fld>
            <a:endParaRPr lang="en-GB"/>
          </a:p>
        </p:txBody>
      </p:sp>
    </p:spTree>
    <p:extLst>
      <p:ext uri="{BB962C8B-B14F-4D97-AF65-F5344CB8AC3E}">
        <p14:creationId xmlns:p14="http://schemas.microsoft.com/office/powerpoint/2010/main" val="874321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06/11/20</a:t>
            </a:fld>
            <a:endParaRPr lang="en-IN"/>
          </a:p>
        </p:txBody>
      </p:sp>
      <p:sp>
        <p:nvSpPr>
          <p:cNvPr id="5" name="Footer Placeholder 4">
            <a:extLst>
              <a:ext uri="{FF2B5EF4-FFF2-40B4-BE49-F238E27FC236}">
                <a16:creationId xmlns=""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06/11/20</a:t>
            </a:fld>
            <a:endParaRPr lang="en-IN"/>
          </a:p>
        </p:txBody>
      </p:sp>
      <p:sp>
        <p:nvSpPr>
          <p:cNvPr id="5" name="Footer Placeholder 4">
            <a:extLst>
              <a:ext uri="{FF2B5EF4-FFF2-40B4-BE49-F238E27FC236}">
                <a16:creationId xmlns=""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06/11/20</a:t>
            </a:fld>
            <a:endParaRPr lang="en-IN"/>
          </a:p>
        </p:txBody>
      </p:sp>
      <p:sp>
        <p:nvSpPr>
          <p:cNvPr id="5" name="Footer Placeholder 4">
            <a:extLst>
              <a:ext uri="{FF2B5EF4-FFF2-40B4-BE49-F238E27FC236}">
                <a16:creationId xmlns=""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06/11/20</a:t>
            </a:fld>
            <a:endParaRPr lang="en-IN"/>
          </a:p>
        </p:txBody>
      </p:sp>
      <p:sp>
        <p:nvSpPr>
          <p:cNvPr id="5" name="Footer Placeholder 4">
            <a:extLst>
              <a:ext uri="{FF2B5EF4-FFF2-40B4-BE49-F238E27FC236}">
                <a16:creationId xmlns=""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06/11/20</a:t>
            </a:fld>
            <a:endParaRPr lang="en-IN"/>
          </a:p>
        </p:txBody>
      </p:sp>
      <p:sp>
        <p:nvSpPr>
          <p:cNvPr id="5" name="Footer Placeholder 4">
            <a:extLst>
              <a:ext uri="{FF2B5EF4-FFF2-40B4-BE49-F238E27FC236}">
                <a16:creationId xmlns=""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06/11/20</a:t>
            </a:fld>
            <a:endParaRPr lang="en-IN"/>
          </a:p>
        </p:txBody>
      </p:sp>
      <p:sp>
        <p:nvSpPr>
          <p:cNvPr id="6" name="Footer Placeholder 5">
            <a:extLst>
              <a:ext uri="{FF2B5EF4-FFF2-40B4-BE49-F238E27FC236}">
                <a16:creationId xmlns=""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06/11/20</a:t>
            </a:fld>
            <a:endParaRPr lang="en-IN"/>
          </a:p>
        </p:txBody>
      </p:sp>
      <p:sp>
        <p:nvSpPr>
          <p:cNvPr id="8" name="Footer Placeholder 7">
            <a:extLst>
              <a:ext uri="{FF2B5EF4-FFF2-40B4-BE49-F238E27FC236}">
                <a16:creationId xmlns=""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06/11/20</a:t>
            </a:fld>
            <a:endParaRPr lang="en-IN"/>
          </a:p>
        </p:txBody>
      </p:sp>
      <p:sp>
        <p:nvSpPr>
          <p:cNvPr id="4" name="Footer Placeholder 3">
            <a:extLst>
              <a:ext uri="{FF2B5EF4-FFF2-40B4-BE49-F238E27FC236}">
                <a16:creationId xmlns=""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06/11/20</a:t>
            </a:fld>
            <a:endParaRPr lang="en-IN"/>
          </a:p>
        </p:txBody>
      </p:sp>
      <p:sp>
        <p:nvSpPr>
          <p:cNvPr id="3" name="Footer Placeholder 2">
            <a:extLst>
              <a:ext uri="{FF2B5EF4-FFF2-40B4-BE49-F238E27FC236}">
                <a16:creationId xmlns=""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06/11/20</a:t>
            </a:fld>
            <a:endParaRPr lang="en-IN"/>
          </a:p>
        </p:txBody>
      </p:sp>
      <p:sp>
        <p:nvSpPr>
          <p:cNvPr id="6" name="Footer Placeholder 5">
            <a:extLst>
              <a:ext uri="{FF2B5EF4-FFF2-40B4-BE49-F238E27FC236}">
                <a16:creationId xmlns=""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06/11/20</a:t>
            </a:fld>
            <a:endParaRPr lang="en-IN"/>
          </a:p>
        </p:txBody>
      </p:sp>
      <p:sp>
        <p:nvSpPr>
          <p:cNvPr id="6" name="Footer Placeholder 5">
            <a:extLst>
              <a:ext uri="{FF2B5EF4-FFF2-40B4-BE49-F238E27FC236}">
                <a16:creationId xmlns=""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06/11/20</a:t>
            </a:fld>
            <a:endParaRPr lang="en-IN"/>
          </a:p>
        </p:txBody>
      </p:sp>
      <p:sp>
        <p:nvSpPr>
          <p:cNvPr id="5" name="Footer Placeholder 4">
            <a:extLst>
              <a:ext uri="{FF2B5EF4-FFF2-40B4-BE49-F238E27FC236}">
                <a16:creationId xmlns=""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DFE3490-CF8C-4FDE-9D71-2170861F2A61}"/>
              </a:ext>
            </a:extLst>
          </p:cNvPr>
          <p:cNvSpPr/>
          <p:nvPr/>
        </p:nvSpPr>
        <p:spPr>
          <a:xfrm>
            <a:off x="4781916" y="1688267"/>
            <a:ext cx="7497214" cy="646331"/>
          </a:xfrm>
          <a:prstGeom prst="rect">
            <a:avLst/>
          </a:prstGeom>
        </p:spPr>
        <p:txBody>
          <a:bodyPr wrap="square">
            <a:spAutoFit/>
          </a:bodyPr>
          <a:lstStyle/>
          <a:p>
            <a:r>
              <a:rPr lang="en-IN" sz="3600" b="1" dirty="0" smtClean="0">
                <a:solidFill>
                  <a:schemeClr val="accent2">
                    <a:lumMod val="75000"/>
                  </a:schemeClr>
                </a:solidFill>
              </a:rPr>
              <a:t>BIG DATA</a:t>
            </a:r>
            <a:endParaRPr lang="en-US" sz="3600" b="1" dirty="0">
              <a:solidFill>
                <a:schemeClr val="accent2">
                  <a:lumMod val="75000"/>
                </a:schemeClr>
              </a:solidFill>
            </a:endParaRPr>
          </a:p>
        </p:txBody>
      </p:sp>
      <p:sp>
        <p:nvSpPr>
          <p:cNvPr id="13" name="Rectangle 12">
            <a:extLst>
              <a:ext uri="{FF2B5EF4-FFF2-40B4-BE49-F238E27FC236}">
                <a16:creationId xmlns="" xmlns:a16="http://schemas.microsoft.com/office/drawing/2014/main" id="{34CEFAD4-E477-4E46-B5A6-ADB26E6A2863}"/>
              </a:ext>
            </a:extLst>
          </p:cNvPr>
          <p:cNvSpPr/>
          <p:nvPr/>
        </p:nvSpPr>
        <p:spPr>
          <a:xfrm>
            <a:off x="4781916" y="2841955"/>
            <a:ext cx="7497214" cy="646331"/>
          </a:xfrm>
          <a:prstGeom prst="rect">
            <a:avLst/>
          </a:prstGeom>
        </p:spPr>
        <p:txBody>
          <a:bodyPr wrap="square">
            <a:spAutoFit/>
          </a:bodyPr>
          <a:lstStyle/>
          <a:p>
            <a:r>
              <a:rPr lang="en-US" sz="3600" b="1" dirty="0" smtClean="0">
                <a:solidFill>
                  <a:schemeClr val="accent1">
                    <a:lumMod val="75000"/>
                  </a:schemeClr>
                </a:solidFill>
              </a:rPr>
              <a:t>Class Project: FPL</a:t>
            </a:r>
            <a:endParaRPr lang="en-US" sz="3600" b="1" dirty="0">
              <a:solidFill>
                <a:schemeClr val="accent1">
                  <a:lumMod val="75000"/>
                </a:schemeClr>
              </a:solidFill>
            </a:endParaRPr>
          </a:p>
        </p:txBody>
      </p:sp>
      <p:sp>
        <p:nvSpPr>
          <p:cNvPr id="14" name="Rectangle 13">
            <a:extLst>
              <a:ext uri="{FF2B5EF4-FFF2-40B4-BE49-F238E27FC236}">
                <a16:creationId xmlns="" xmlns:a16="http://schemas.microsoft.com/office/drawing/2014/main" id="{585D8B7B-5B60-4808-A096-FB24198F96E9}"/>
              </a:ext>
            </a:extLst>
          </p:cNvPr>
          <p:cNvSpPr/>
          <p:nvPr/>
        </p:nvSpPr>
        <p:spPr>
          <a:xfrm>
            <a:off x="4781916" y="4415503"/>
            <a:ext cx="7497214" cy="830997"/>
          </a:xfrm>
          <a:prstGeom prst="rect">
            <a:avLst/>
          </a:prstGeom>
        </p:spPr>
        <p:txBody>
          <a:bodyPr wrap="square">
            <a:spAutoFit/>
          </a:bodyPr>
          <a:lstStyle/>
          <a:p>
            <a:r>
              <a:rPr lang="en-US" sz="2400" b="1" dirty="0" smtClean="0"/>
              <a:t>K V </a:t>
            </a:r>
            <a:r>
              <a:rPr lang="en-US" sz="2400" b="1" dirty="0" err="1" smtClean="0"/>
              <a:t>Subramaniam</a:t>
            </a:r>
            <a:endParaRPr lang="en-IN" sz="2400" b="1" dirty="0" smtClean="0"/>
          </a:p>
          <a:p>
            <a:endParaRPr lang="en-IN" sz="2400" b="1" dirty="0"/>
          </a:p>
        </p:txBody>
      </p:sp>
      <p:sp>
        <p:nvSpPr>
          <p:cNvPr id="15" name="Rectangle 14">
            <a:extLst>
              <a:ext uri="{FF2B5EF4-FFF2-40B4-BE49-F238E27FC236}">
                <a16:creationId xmlns="" xmlns:a16="http://schemas.microsoft.com/office/drawing/2014/main" id="{743662B4-0C28-4203-AEB1-4CC1644B8226}"/>
              </a:ext>
            </a:extLst>
          </p:cNvPr>
          <p:cNvSpPr/>
          <p:nvPr/>
        </p:nvSpPr>
        <p:spPr>
          <a:xfrm>
            <a:off x="4781916" y="4813108"/>
            <a:ext cx="7497214" cy="461665"/>
          </a:xfrm>
          <a:prstGeom prst="rect">
            <a:avLst/>
          </a:prstGeom>
        </p:spPr>
        <p:txBody>
          <a:bodyPr wrap="square">
            <a:spAutoFit/>
          </a:bodyPr>
          <a:lstStyle/>
          <a:p>
            <a:r>
              <a:rPr lang="en-US" sz="2400" dirty="0" smtClean="0"/>
              <a:t>Computer Science and Engineering</a:t>
            </a:r>
            <a:endParaRPr lang="en-IN" sz="2400" dirty="0"/>
          </a:p>
        </p:txBody>
      </p:sp>
      <p:grpSp>
        <p:nvGrpSpPr>
          <p:cNvPr id="20" name="Group 19">
            <a:extLst>
              <a:ext uri="{FF2B5EF4-FFF2-40B4-BE49-F238E27FC236}">
                <a16:creationId xmlns=""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 xmlns:a16="http://schemas.microsoft.com/office/drawing/2014/main"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4964272"/>
            <a:ext cx="7999758" cy="461665"/>
          </a:xfrm>
          <a:prstGeom prst="rect">
            <a:avLst/>
          </a:prstGeom>
        </p:spPr>
        <p:txBody>
          <a:bodyPr wrap="square">
            <a:spAutoFit/>
          </a:bodyPr>
          <a:lstStyle/>
          <a:p>
            <a:r>
              <a:rPr lang="en-IN" altLang="en-US" sz="2400" b="1" dirty="0" smtClean="0">
                <a:solidFill>
                  <a:schemeClr val="accent2">
                    <a:lumMod val="75000"/>
                  </a:schemeClr>
                </a:solidFill>
              </a:rPr>
              <a:t>Processing</a:t>
            </a:r>
            <a:endParaRPr lang="en-IN" sz="2400" b="1" dirty="0">
              <a:solidFill>
                <a:schemeClr val="accent2">
                  <a:lumMod val="75000"/>
                </a:schemeClr>
              </a:solidFill>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06025" y="4475897"/>
            <a:ext cx="7497214" cy="830997"/>
          </a:xfrm>
          <a:prstGeom prst="rect">
            <a:avLst/>
          </a:prstGeom>
        </p:spPr>
        <p:txBody>
          <a:bodyPr wrap="square">
            <a:spAutoFit/>
          </a:bodyPr>
          <a:lstStyle/>
          <a:p>
            <a:r>
              <a:rPr lang="en-US" sz="2400" b="1" dirty="0" smtClean="0">
                <a:solidFill>
                  <a:schemeClr val="accent1">
                    <a:lumMod val="75000"/>
                  </a:schemeClr>
                </a:solidFill>
              </a:rPr>
              <a:t>BIG DATA</a:t>
            </a:r>
          </a:p>
          <a:p>
            <a:endParaRPr lang="en-US" sz="2400" b="1" dirty="0">
              <a:solidFill>
                <a:schemeClr val="accent1">
                  <a:lumMod val="75000"/>
                </a:schemeClr>
              </a:solidFill>
            </a:endParaRPr>
          </a:p>
        </p:txBody>
      </p:sp>
      <p:cxnSp>
        <p:nvCxnSpPr>
          <p:cNvPr id="5" name="Straight Connector 4">
            <a:extLst>
              <a:ext uri="{FF2B5EF4-FFF2-40B4-BE49-F238E27FC236}">
                <a16:creationId xmlns="" xmlns:a16="http://schemas.microsoft.com/office/drawing/2014/main" id="{1EEB87D2-BD33-43D4-B135-6F0E91C4917A}"/>
              </a:ext>
            </a:extLst>
          </p:cNvPr>
          <p:cNvCxnSpPr>
            <a:cxnSpLocks/>
          </p:cNvCxnSpPr>
          <p:nvPr/>
        </p:nvCxnSpPr>
        <p:spPr>
          <a:xfrm flipV="1">
            <a:off x="311516" y="5549350"/>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6712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rPr>
              <a:t>Step 1</a:t>
            </a:r>
            <a:endParaRPr lang="en-IN" sz="2400" b="1" dirty="0">
              <a:solidFill>
                <a:schemeClr val="accent2">
                  <a:lumMod val="75000"/>
                </a:schemeClr>
              </a:solidFill>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BIG </a:t>
            </a:r>
            <a:r>
              <a:rPr lang="en-US" sz="2400" b="1" dirty="0" smtClean="0">
                <a:solidFill>
                  <a:schemeClr val="accent1">
                    <a:lumMod val="75000"/>
                  </a:schemeClr>
                </a:solidFill>
              </a:rPr>
              <a:t>DATA</a:t>
            </a:r>
            <a:endParaRPr lang="en-US" sz="2400" b="1" dirty="0" smtClean="0">
              <a:solidFill>
                <a:schemeClr val="accent1">
                  <a:lumMod val="75000"/>
                </a:schemeClr>
              </a:solidFill>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idx="1"/>
          </p:nvPr>
        </p:nvSpPr>
        <p:spPr/>
        <p:txBody>
          <a:bodyPr/>
          <a:lstStyle/>
          <a:p>
            <a:r>
              <a:rPr lang="en-US" dirty="0"/>
              <a:t>Read </a:t>
            </a:r>
            <a:r>
              <a:rPr lang="en-US" dirty="0" err="1"/>
              <a:t>players.csv</a:t>
            </a:r>
            <a:r>
              <a:rPr lang="en-US" dirty="0"/>
              <a:t> file</a:t>
            </a:r>
          </a:p>
          <a:p>
            <a:r>
              <a:rPr lang="en-US" dirty="0"/>
              <a:t>Compute the following form event data for each player, as events are streamed:</a:t>
            </a:r>
          </a:p>
          <a:p>
            <a:pPr lvl="1"/>
            <a:r>
              <a:rPr lang="en-US" dirty="0"/>
              <a:t>Pass accuracy</a:t>
            </a:r>
          </a:p>
          <a:p>
            <a:pPr lvl="1"/>
            <a:r>
              <a:rPr lang="en-US" dirty="0"/>
              <a:t>Duel Effectiveness</a:t>
            </a:r>
          </a:p>
          <a:p>
            <a:pPr lvl="1"/>
            <a:r>
              <a:rPr lang="en-US" dirty="0"/>
              <a:t>Free kick effectiveness</a:t>
            </a:r>
          </a:p>
          <a:p>
            <a:pPr lvl="1"/>
            <a:r>
              <a:rPr lang="en-US" dirty="0"/>
              <a:t>Shots on target</a:t>
            </a:r>
          </a:p>
          <a:p>
            <a:pPr lvl="1"/>
            <a:r>
              <a:rPr lang="en-US" dirty="0"/>
              <a:t>Foul loss</a:t>
            </a:r>
          </a:p>
          <a:p>
            <a:pPr lvl="1"/>
            <a:r>
              <a:rPr lang="en-US" dirty="0"/>
              <a:t>Own Goals</a:t>
            </a:r>
          </a:p>
          <a:p>
            <a:endParaRPr lang="en-US" dirty="0"/>
          </a:p>
        </p:txBody>
      </p:sp>
    </p:spTree>
    <p:extLst>
      <p:ext uri="{BB962C8B-B14F-4D97-AF65-F5344CB8AC3E}">
        <p14:creationId xmlns:p14="http://schemas.microsoft.com/office/powerpoint/2010/main" val="3767564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rPr>
              <a:t>Pass Accuracy</a:t>
            </a:r>
            <a:endParaRPr lang="en-IN" sz="2400" b="1" dirty="0">
              <a:solidFill>
                <a:schemeClr val="accent2">
                  <a:lumMod val="75000"/>
                </a:schemeClr>
              </a:solidFill>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BIG </a:t>
            </a:r>
            <a:r>
              <a:rPr lang="en-US" sz="2400" b="1" dirty="0" smtClean="0">
                <a:solidFill>
                  <a:schemeClr val="accent1">
                    <a:lumMod val="75000"/>
                  </a:schemeClr>
                </a:solidFill>
              </a:rPr>
              <a:t>DATA</a:t>
            </a:r>
            <a:endParaRPr lang="en-US" sz="2400" b="1" dirty="0" smtClean="0">
              <a:solidFill>
                <a:schemeClr val="accent1">
                  <a:lumMod val="75000"/>
                </a:schemeClr>
              </a:solidFill>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normAutofit fontScale="77500" lnSpcReduction="20000"/>
              </a:bodyPr>
              <a:lstStyle/>
              <a:p>
                <a:r>
                  <a:rPr lang="en-US" dirty="0"/>
                  <a:t>Pass is signified by </a:t>
                </a:r>
                <a:r>
                  <a:rPr lang="en-US" dirty="0" err="1"/>
                  <a:t>eventId</a:t>
                </a:r>
                <a:r>
                  <a:rPr lang="en-US" dirty="0"/>
                  <a:t> = 8</a:t>
                </a:r>
              </a:p>
              <a:p>
                <a:r>
                  <a:rPr lang="en-US" dirty="0"/>
                  <a:t>Value must be bound between 0 and 1</a:t>
                </a:r>
              </a:p>
              <a:p>
                <a:r>
                  <a:rPr lang="en-US" dirty="0"/>
                  <a:t>F</a:t>
                </a:r>
                <a:r>
                  <a:rPr lang="en-US" dirty="0"/>
                  <a:t>or each pass if tags have,</a:t>
                </a:r>
              </a:p>
              <a:p>
                <a:pPr lvl="1"/>
                <a:r>
                  <a:rPr lang="en-US" dirty="0"/>
                  <a:t>‘id’ = 1801 it is an accurate pass</a:t>
                </a:r>
              </a:p>
              <a:p>
                <a:pPr lvl="1"/>
                <a:r>
                  <a:rPr lang="en-US" dirty="0"/>
                  <a:t>‘id’ = 1802 it not an accurate pass</a:t>
                </a:r>
              </a:p>
              <a:p>
                <a:pPr lvl="1"/>
                <a:r>
                  <a:rPr lang="en-US" dirty="0"/>
                  <a:t>‘id’ = 302, it is a key pass</a:t>
                </a:r>
              </a:p>
              <a:p>
                <a:r>
                  <a:rPr lang="en-US" dirty="0"/>
                  <a:t>Pass accuracy will be a moving average with double weightage for key passes</a:t>
                </a:r>
                <a:r>
                  <a:rPr lang="en-US" dirty="0" smtClean="0"/>
                  <a: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GB" i="1">
                          <a:latin typeface="Cambria Math" charset="0"/>
                        </a:rPr>
                        <m:t>𝑃𝑎𝑠𝑠</m:t>
                      </m:r>
                      <m:r>
                        <a:rPr lang="en-GB" i="1">
                          <a:latin typeface="Cambria Math" charset="0"/>
                        </a:rPr>
                        <m:t> </m:t>
                      </m:r>
                      <m:r>
                        <a:rPr lang="en-GB" i="1">
                          <a:latin typeface="Cambria Math" charset="0"/>
                        </a:rPr>
                        <m:t>𝐴𝑐𝑐𝑢𝑟𝑎𝑐𝑦</m:t>
                      </m:r>
                      <m:r>
                        <a:rPr lang="en-GB" i="1">
                          <a:latin typeface="Cambria Math" charset="0"/>
                        </a:rPr>
                        <m:t>= </m:t>
                      </m:r>
                      <m:f>
                        <m:fPr>
                          <m:ctrlPr>
                            <a:rPr lang="bg-BG" i="1">
                              <a:latin typeface="Cambria Math" charset="0"/>
                            </a:rPr>
                          </m:ctrlPr>
                        </m:fPr>
                        <m:num>
                          <m:r>
                            <a:rPr lang="en-GB" i="1">
                              <a:latin typeface="Cambria Math" charset="0"/>
                            </a:rPr>
                            <m:t>(</m:t>
                          </m:r>
                          <m:r>
                            <a:rPr lang="en-GB" i="1">
                              <a:latin typeface="Cambria Math" charset="0"/>
                            </a:rPr>
                            <m:t>𝑛𝑢𝑚𝑏𝑒𝑟</m:t>
                          </m:r>
                          <m:r>
                            <a:rPr lang="en-GB" i="1">
                              <a:latin typeface="Cambria Math" charset="0"/>
                            </a:rPr>
                            <m:t> </m:t>
                          </m:r>
                          <m:r>
                            <a:rPr lang="en-GB" i="1">
                              <a:latin typeface="Cambria Math" charset="0"/>
                            </a:rPr>
                            <m:t>𝑜𝑓</m:t>
                          </m:r>
                          <m:r>
                            <a:rPr lang="en-GB" i="1">
                              <a:latin typeface="Cambria Math" charset="0"/>
                            </a:rPr>
                            <m:t> </m:t>
                          </m:r>
                          <m:r>
                            <a:rPr lang="en-GB" i="1">
                              <a:latin typeface="Cambria Math" charset="0"/>
                            </a:rPr>
                            <m:t>𝑎𝑐𝑐𝑢𝑟𝑎𝑡𝑒</m:t>
                          </m:r>
                          <m:r>
                            <a:rPr lang="en-GB" i="1">
                              <a:latin typeface="Cambria Math" charset="0"/>
                            </a:rPr>
                            <m:t> </m:t>
                          </m:r>
                          <m:r>
                            <a:rPr lang="en-GB" i="1">
                              <a:latin typeface="Cambria Math" charset="0"/>
                            </a:rPr>
                            <m:t>𝑛𝑜𝑟𝑚𝑎𝑙</m:t>
                          </m:r>
                          <m:r>
                            <a:rPr lang="en-GB" i="1">
                              <a:latin typeface="Cambria Math" charset="0"/>
                            </a:rPr>
                            <m:t> </m:t>
                          </m:r>
                          <m:r>
                            <a:rPr lang="en-GB" i="1">
                              <a:latin typeface="Cambria Math" charset="0"/>
                            </a:rPr>
                            <m:t>𝑝𝑎𝑠𝑠𝑒𝑠</m:t>
                          </m:r>
                          <m:r>
                            <a:rPr lang="en-GB" i="1">
                              <a:latin typeface="Cambria Math" charset="0"/>
                            </a:rPr>
                            <m:t>+</m:t>
                          </m:r>
                          <m:d>
                            <m:dPr>
                              <m:ctrlPr>
                                <a:rPr lang="en-GB" i="1">
                                  <a:latin typeface="Cambria Math" charset="0"/>
                                </a:rPr>
                              </m:ctrlPr>
                            </m:dPr>
                            <m:e>
                              <m:r>
                                <a:rPr lang="en-GB" i="1">
                                  <a:latin typeface="Cambria Math" charset="0"/>
                                </a:rPr>
                                <m:t>𝑛𝑢𝑚𝑏𝑒𝑟</m:t>
                              </m:r>
                              <m:r>
                                <a:rPr lang="en-GB" i="1">
                                  <a:latin typeface="Cambria Math" charset="0"/>
                                </a:rPr>
                                <m:t> </m:t>
                              </m:r>
                              <m:r>
                                <a:rPr lang="en-GB" i="1">
                                  <a:latin typeface="Cambria Math" charset="0"/>
                                </a:rPr>
                                <m:t>𝑜𝑓</m:t>
                              </m:r>
                              <m:r>
                                <a:rPr lang="en-GB" i="1">
                                  <a:latin typeface="Cambria Math" charset="0"/>
                                </a:rPr>
                                <m:t> </m:t>
                              </m:r>
                              <m:r>
                                <a:rPr lang="en-GB" i="1">
                                  <a:latin typeface="Cambria Math" charset="0"/>
                                </a:rPr>
                                <m:t>𝑎𝑐𝑐𝑢𝑟𝑎𝑡𝑒</m:t>
                              </m:r>
                              <m:r>
                                <a:rPr lang="en-GB" i="1">
                                  <a:latin typeface="Cambria Math" charset="0"/>
                                </a:rPr>
                                <m:t> </m:t>
                              </m:r>
                              <m:r>
                                <a:rPr lang="en-GB" i="1">
                                  <a:latin typeface="Cambria Math" charset="0"/>
                                </a:rPr>
                                <m:t>𝑘𝑒𝑦</m:t>
                              </m:r>
                              <m:r>
                                <a:rPr lang="en-GB" i="1">
                                  <a:latin typeface="Cambria Math" charset="0"/>
                                </a:rPr>
                                <m:t> </m:t>
                              </m:r>
                              <m:r>
                                <a:rPr lang="en-GB" i="1">
                                  <a:latin typeface="Cambria Math" charset="0"/>
                                </a:rPr>
                                <m:t>𝑝𝑎𝑠𝑠𝑒𝑠</m:t>
                              </m:r>
                              <m:r>
                                <a:rPr lang="en-GB" i="1">
                                  <a:latin typeface="Cambria Math" charset="0"/>
                                </a:rPr>
                                <m:t> ∗ 2</m:t>
                              </m:r>
                            </m:e>
                          </m:d>
                          <m:r>
                            <a:rPr lang="en-GB" i="1">
                              <a:latin typeface="Cambria Math" charset="0"/>
                            </a:rPr>
                            <m:t>)</m:t>
                          </m:r>
                        </m:num>
                        <m:den>
                          <m:r>
                            <a:rPr lang="en-GB" i="1">
                              <a:latin typeface="Cambria Math" charset="0"/>
                            </a:rPr>
                            <m:t>(</m:t>
                          </m:r>
                          <m:r>
                            <a:rPr lang="en-GB" i="1">
                              <a:latin typeface="Cambria Math" charset="0"/>
                            </a:rPr>
                            <m:t>𝑛𝑢𝑚𝑏𝑒𝑟</m:t>
                          </m:r>
                          <m:r>
                            <a:rPr lang="en-GB" i="1">
                              <a:latin typeface="Cambria Math" charset="0"/>
                            </a:rPr>
                            <m:t> </m:t>
                          </m:r>
                          <m:r>
                            <a:rPr lang="en-GB" i="1">
                              <a:latin typeface="Cambria Math" charset="0"/>
                            </a:rPr>
                            <m:t>𝑜𝑓</m:t>
                          </m:r>
                          <m:r>
                            <a:rPr lang="en-GB" i="1">
                              <a:latin typeface="Cambria Math" charset="0"/>
                            </a:rPr>
                            <m:t> </m:t>
                          </m:r>
                          <m:r>
                            <a:rPr lang="en-GB" i="1">
                              <a:latin typeface="Cambria Math" charset="0"/>
                            </a:rPr>
                            <m:t>𝑛𝑜𝑟𝑚𝑎𝑙</m:t>
                          </m:r>
                          <m:r>
                            <a:rPr lang="en-GB" i="1">
                              <a:latin typeface="Cambria Math" charset="0"/>
                            </a:rPr>
                            <m:t> </m:t>
                          </m:r>
                          <m:r>
                            <a:rPr lang="en-GB" i="1">
                              <a:latin typeface="Cambria Math" charset="0"/>
                            </a:rPr>
                            <m:t>𝑝𝑎𝑠𝑠𝑒𝑠</m:t>
                          </m:r>
                          <m:r>
                            <a:rPr lang="en-GB" i="1">
                              <a:latin typeface="Cambria Math" charset="0"/>
                            </a:rPr>
                            <m:t>+</m:t>
                          </m:r>
                          <m:d>
                            <m:dPr>
                              <m:ctrlPr>
                                <a:rPr lang="en-GB" i="1">
                                  <a:latin typeface="Cambria Math" charset="0"/>
                                </a:rPr>
                              </m:ctrlPr>
                            </m:dPr>
                            <m:e>
                              <m:r>
                                <a:rPr lang="en-GB" i="1">
                                  <a:latin typeface="Cambria Math" charset="0"/>
                                </a:rPr>
                                <m:t>𝑛𝑢𝑚𝑏𝑒𝑟</m:t>
                              </m:r>
                              <m:r>
                                <a:rPr lang="en-GB" i="1">
                                  <a:latin typeface="Cambria Math" charset="0"/>
                                </a:rPr>
                                <m:t> </m:t>
                              </m:r>
                              <m:r>
                                <a:rPr lang="en-GB" i="1">
                                  <a:latin typeface="Cambria Math" charset="0"/>
                                </a:rPr>
                                <m:t>𝑜𝑓</m:t>
                              </m:r>
                              <m:r>
                                <a:rPr lang="en-GB" i="1">
                                  <a:latin typeface="Cambria Math" charset="0"/>
                                </a:rPr>
                                <m:t> </m:t>
                              </m:r>
                              <m:r>
                                <a:rPr lang="en-GB" i="1">
                                  <a:latin typeface="Cambria Math" charset="0"/>
                                </a:rPr>
                                <m:t>𝑘𝑒𝑦</m:t>
                              </m:r>
                              <m:r>
                                <a:rPr lang="en-GB" i="1">
                                  <a:latin typeface="Cambria Math" charset="0"/>
                                </a:rPr>
                                <m:t> </m:t>
                              </m:r>
                              <m:r>
                                <a:rPr lang="en-GB" i="1">
                                  <a:latin typeface="Cambria Math" charset="0"/>
                                </a:rPr>
                                <m:t>𝑝𝑎𝑠𝑠𝑒𝑠</m:t>
                              </m:r>
                              <m:r>
                                <a:rPr lang="en-GB" i="1">
                                  <a:latin typeface="Cambria Math" charset="0"/>
                                </a:rPr>
                                <m:t> ∗2</m:t>
                              </m:r>
                            </m:e>
                          </m:d>
                          <m:r>
                            <a:rPr lang="en-GB" i="1">
                              <a:latin typeface="Cambria Math" charset="0"/>
                            </a:rPr>
                            <m:t>)</m:t>
                          </m:r>
                        </m:den>
                      </m:f>
                    </m:oMath>
                  </m:oMathPara>
                </a14:m>
                <a:endParaRPr lang="en-US"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l="-696" t="-2801"/>
                </a:stretch>
              </a:blipFill>
            </p:spPr>
            <p:txBody>
              <a:bodyPr/>
              <a:lstStyle/>
              <a:p>
                <a:r>
                  <a:rPr lang="en-US">
                    <a:noFill/>
                  </a:rPr>
                  <a:t> </a:t>
                </a:r>
              </a:p>
            </p:txBody>
          </p:sp>
        </mc:Fallback>
      </mc:AlternateContent>
    </p:spTree>
    <p:extLst>
      <p:ext uri="{BB962C8B-B14F-4D97-AF65-F5344CB8AC3E}">
        <p14:creationId xmlns:p14="http://schemas.microsoft.com/office/powerpoint/2010/main" val="1665221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rPr>
              <a:t>Duel Effectiveness</a:t>
            </a:r>
            <a:endParaRPr lang="en-IN" sz="2400" b="1" dirty="0">
              <a:solidFill>
                <a:schemeClr val="accent2">
                  <a:lumMod val="75000"/>
                </a:schemeClr>
              </a:solidFill>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BIG </a:t>
            </a:r>
            <a:r>
              <a:rPr lang="en-US" sz="2400" b="1" dirty="0" smtClean="0">
                <a:solidFill>
                  <a:schemeClr val="accent1">
                    <a:lumMod val="75000"/>
                  </a:schemeClr>
                </a:solidFill>
              </a:rPr>
              <a:t>DATA</a:t>
            </a:r>
            <a:endParaRPr lang="en-US" sz="2400" b="1" dirty="0" smtClean="0">
              <a:solidFill>
                <a:schemeClr val="accent1">
                  <a:lumMod val="75000"/>
                </a:schemeClr>
              </a:solidFill>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normAutofit fontScale="85000" lnSpcReduction="20000"/>
              </a:bodyPr>
              <a:lstStyle/>
              <a:p>
                <a:r>
                  <a:rPr lang="en-US" dirty="0"/>
                  <a:t>Duel is signified by </a:t>
                </a:r>
                <a:r>
                  <a:rPr lang="en-US" dirty="0" err="1"/>
                  <a:t>eventId</a:t>
                </a:r>
                <a:r>
                  <a:rPr lang="en-US" dirty="0"/>
                  <a:t> = 1</a:t>
                </a:r>
              </a:p>
              <a:p>
                <a:r>
                  <a:rPr lang="en-US" dirty="0"/>
                  <a:t>It is calculated according to how good a player is at retaining the ball</a:t>
                </a:r>
              </a:p>
              <a:p>
                <a:r>
                  <a:rPr lang="en-US" dirty="0"/>
                  <a:t>Value must be bound between 0 and </a:t>
                </a:r>
                <a:r>
                  <a:rPr lang="en-US" dirty="0"/>
                  <a:t>1</a:t>
                </a:r>
              </a:p>
              <a:p>
                <a:r>
                  <a:rPr lang="en-US" dirty="0"/>
                  <a:t>F</a:t>
                </a:r>
                <a:r>
                  <a:rPr lang="en-US" dirty="0"/>
                  <a:t>or each duel if tags have,</a:t>
                </a:r>
              </a:p>
              <a:p>
                <a:pPr lvl="1"/>
                <a:r>
                  <a:rPr lang="en-US" dirty="0"/>
                  <a:t>‘id’ = 701, duel is lost</a:t>
                </a:r>
              </a:p>
              <a:p>
                <a:pPr lvl="1"/>
                <a:r>
                  <a:rPr lang="en-US" dirty="0"/>
                  <a:t>‘id’ = 702 , duel is neutral</a:t>
                </a:r>
              </a:p>
              <a:p>
                <a:pPr lvl="1"/>
                <a:r>
                  <a:rPr lang="en-US" dirty="0"/>
                  <a:t>‘id’ = 703,  duel is won</a:t>
                </a:r>
              </a:p>
              <a:p>
                <a:r>
                  <a:rPr lang="en-US" dirty="0"/>
                  <a:t>Pass accuracy will be a moving average with double weightage for key passes</a:t>
                </a:r>
                <a:r>
                  <a:rPr lang="en-US" dirty="0" smtClean="0"/>
                  <a:t>:</a:t>
                </a:r>
              </a:p>
              <a:p>
                <a:pPr marL="0" indent="0">
                  <a:buNone/>
                </a:pPr>
                <a:endParaRPr lang="en-US" dirty="0"/>
              </a:p>
              <a:p>
                <a:pPr marL="0" indent="0">
                  <a:buFont typeface="Arial"/>
                  <a:buNone/>
                </a:pPr>
                <a14:m>
                  <m:oMathPara xmlns:m="http://schemas.openxmlformats.org/officeDocument/2006/math">
                    <m:oMathParaPr>
                      <m:jc m:val="centerGroup"/>
                    </m:oMathParaPr>
                    <m:oMath xmlns:m="http://schemas.openxmlformats.org/officeDocument/2006/math">
                      <m:r>
                        <a:rPr lang="en-GB" i="1">
                          <a:latin typeface="Cambria Math" charset="0"/>
                        </a:rPr>
                        <m:t>𝐷𝑢𝑒𝑙</m:t>
                      </m:r>
                      <m:r>
                        <a:rPr lang="en-GB" i="1">
                          <a:latin typeface="Cambria Math" charset="0"/>
                        </a:rPr>
                        <m:t> </m:t>
                      </m:r>
                      <m:r>
                        <a:rPr lang="en-GB" i="1">
                          <a:latin typeface="Cambria Math" charset="0"/>
                        </a:rPr>
                        <m:t>𝐸𝑓𝑓𝑒𝑐𝑡𝑖𝑣𝑒𝑛𝑒𝑠𝑠</m:t>
                      </m:r>
                      <m:r>
                        <a:rPr lang="en-GB" i="1">
                          <a:latin typeface="Cambria Math" charset="0"/>
                        </a:rPr>
                        <m:t>= </m:t>
                      </m:r>
                      <m:f>
                        <m:fPr>
                          <m:ctrlPr>
                            <a:rPr lang="bg-BG" i="1">
                              <a:latin typeface="Cambria Math" charset="0"/>
                            </a:rPr>
                          </m:ctrlPr>
                        </m:fPr>
                        <m:num>
                          <m:r>
                            <a:rPr lang="en-GB" i="1">
                              <a:latin typeface="Cambria Math" charset="0"/>
                            </a:rPr>
                            <m:t>(</m:t>
                          </m:r>
                          <m:r>
                            <a:rPr lang="en-GB" i="1">
                              <a:latin typeface="Cambria Math" charset="0"/>
                            </a:rPr>
                            <m:t>𝑁𝑢𝑚𝑏𝑒𝑟</m:t>
                          </m:r>
                          <m:r>
                            <a:rPr lang="en-GB" i="1">
                              <a:latin typeface="Cambria Math" charset="0"/>
                            </a:rPr>
                            <m:t> </m:t>
                          </m:r>
                          <m:r>
                            <a:rPr lang="en-GB" i="1">
                              <a:latin typeface="Cambria Math" charset="0"/>
                            </a:rPr>
                            <m:t>𝑜𝑓</m:t>
                          </m:r>
                          <m:r>
                            <a:rPr lang="en-GB" i="1">
                              <a:latin typeface="Cambria Math" charset="0"/>
                            </a:rPr>
                            <m:t> </m:t>
                          </m:r>
                          <m:r>
                            <a:rPr lang="en-GB" i="1">
                              <a:latin typeface="Cambria Math" charset="0"/>
                            </a:rPr>
                            <m:t>𝑑𝑢𝑒𝑙𝑠</m:t>
                          </m:r>
                          <m:r>
                            <a:rPr lang="en-GB" i="1">
                              <a:latin typeface="Cambria Math" charset="0"/>
                            </a:rPr>
                            <m:t> </m:t>
                          </m:r>
                          <m:r>
                            <a:rPr lang="en-GB" i="1">
                              <a:latin typeface="Cambria Math" charset="0"/>
                            </a:rPr>
                            <m:t>𝑤𝑜𝑛</m:t>
                          </m:r>
                          <m:r>
                            <a:rPr lang="en-GB" i="1">
                              <a:latin typeface="Cambria Math" charset="0"/>
                            </a:rPr>
                            <m:t>+</m:t>
                          </m:r>
                          <m:d>
                            <m:dPr>
                              <m:ctrlPr>
                                <a:rPr lang="en-GB" i="1">
                                  <a:latin typeface="Cambria Math" charset="0"/>
                                </a:rPr>
                              </m:ctrlPr>
                            </m:dPr>
                            <m:e>
                              <m:r>
                                <a:rPr lang="en-GB" i="1">
                                  <a:latin typeface="Cambria Math" charset="0"/>
                                </a:rPr>
                                <m:t>𝑁𝑢𝑚𝑏𝑒𝑟</m:t>
                              </m:r>
                              <m:r>
                                <a:rPr lang="en-GB" i="1">
                                  <a:latin typeface="Cambria Math" charset="0"/>
                                </a:rPr>
                                <m:t> </m:t>
                              </m:r>
                              <m:r>
                                <a:rPr lang="en-GB" i="1">
                                  <a:latin typeface="Cambria Math" charset="0"/>
                                </a:rPr>
                                <m:t>𝑜𝑓</m:t>
                              </m:r>
                              <m:r>
                                <a:rPr lang="en-GB" i="1">
                                  <a:latin typeface="Cambria Math" charset="0"/>
                                </a:rPr>
                                <m:t> </m:t>
                              </m:r>
                              <m:r>
                                <a:rPr lang="en-GB" i="1">
                                  <a:latin typeface="Cambria Math" charset="0"/>
                                </a:rPr>
                                <m:t>𝑛𝑒𝑢𝑡𝑟𝑎𝑙</m:t>
                              </m:r>
                              <m:r>
                                <a:rPr lang="en-GB" i="1">
                                  <a:latin typeface="Cambria Math" charset="0"/>
                                </a:rPr>
                                <m:t> </m:t>
                              </m:r>
                              <m:r>
                                <a:rPr lang="en-GB" i="1">
                                  <a:latin typeface="Cambria Math" charset="0"/>
                                </a:rPr>
                                <m:t>𝑑𝑢𝑒𝑙𝑠</m:t>
                              </m:r>
                              <m:r>
                                <a:rPr lang="en-GB" i="1">
                                  <a:latin typeface="Cambria Math" charset="0"/>
                                </a:rPr>
                                <m:t>∗0.5</m:t>
                              </m:r>
                            </m:e>
                          </m:d>
                          <m:r>
                            <a:rPr lang="en-GB" i="1">
                              <a:latin typeface="Cambria Math" charset="0"/>
                            </a:rPr>
                            <m:t>)</m:t>
                          </m:r>
                        </m:num>
                        <m:den>
                          <m:r>
                            <a:rPr lang="en-GB" i="1">
                              <a:latin typeface="Cambria Math" charset="0"/>
                            </a:rPr>
                            <m:t>𝑇𝑜𝑡𝑎𝑙</m:t>
                          </m:r>
                          <m:r>
                            <a:rPr lang="en-GB" i="1">
                              <a:latin typeface="Cambria Math" charset="0"/>
                            </a:rPr>
                            <m:t> </m:t>
                          </m:r>
                          <m:r>
                            <a:rPr lang="en-GB" i="1">
                              <a:latin typeface="Cambria Math" charset="0"/>
                            </a:rPr>
                            <m:t>𝑛𝑢𝑚𝑏𝑒𝑟</m:t>
                          </m:r>
                          <m:r>
                            <a:rPr lang="en-GB" i="1">
                              <a:latin typeface="Cambria Math" charset="0"/>
                            </a:rPr>
                            <m:t> </m:t>
                          </m:r>
                          <m:r>
                            <a:rPr lang="en-GB" i="1">
                              <a:latin typeface="Cambria Math" charset="0"/>
                            </a:rPr>
                            <m:t>𝑜𝑓</m:t>
                          </m:r>
                          <m:r>
                            <a:rPr lang="en-GB" i="1">
                              <a:latin typeface="Cambria Math" charset="0"/>
                            </a:rPr>
                            <m:t> </m:t>
                          </m:r>
                          <m:r>
                            <a:rPr lang="en-GB" i="1">
                              <a:latin typeface="Cambria Math" charset="0"/>
                            </a:rPr>
                            <m:t>𝑑𝑢𝑒𝑙𝑠</m:t>
                          </m:r>
                        </m:den>
                      </m:f>
                    </m:oMath>
                  </m:oMathPara>
                </a14:m>
                <a:endParaRPr lang="en-US"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l="-812" t="-3221"/>
                </a:stretch>
              </a:blipFill>
            </p:spPr>
            <p:txBody>
              <a:bodyPr/>
              <a:lstStyle/>
              <a:p>
                <a:r>
                  <a:rPr lang="en-US">
                    <a:noFill/>
                  </a:rPr>
                  <a:t> </a:t>
                </a:r>
              </a:p>
            </p:txBody>
          </p:sp>
        </mc:Fallback>
      </mc:AlternateContent>
    </p:spTree>
    <p:extLst>
      <p:ext uri="{BB962C8B-B14F-4D97-AF65-F5344CB8AC3E}">
        <p14:creationId xmlns:p14="http://schemas.microsoft.com/office/powerpoint/2010/main" val="19838147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rPr>
              <a:t>Free Kick Effectiveness</a:t>
            </a:r>
            <a:endParaRPr lang="en-IN" sz="2400" b="1" dirty="0">
              <a:solidFill>
                <a:schemeClr val="accent2">
                  <a:lumMod val="75000"/>
                </a:schemeClr>
              </a:solidFill>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BIG </a:t>
            </a:r>
            <a:r>
              <a:rPr lang="en-US" sz="2400" b="1" dirty="0" smtClean="0">
                <a:solidFill>
                  <a:schemeClr val="accent1">
                    <a:lumMod val="75000"/>
                  </a:schemeClr>
                </a:solidFill>
              </a:rPr>
              <a:t>DATA</a:t>
            </a:r>
            <a:endParaRPr lang="en-US" sz="2400" b="1" dirty="0" smtClean="0">
              <a:solidFill>
                <a:schemeClr val="accent1">
                  <a:lumMod val="75000"/>
                </a:schemeClr>
              </a:solidFill>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p:cNvSpPr>
            <a:spLocks noGrp="1"/>
          </p:cNvSpPr>
          <p:nvPr>
            <p:ph idx="1"/>
          </p:nvPr>
        </p:nvSpPr>
        <p:spPr/>
        <p:txBody>
          <a:bodyPr/>
          <a:lstStyle/>
          <a:p>
            <a:r>
              <a:rPr lang="en-US" dirty="0" smtClean="0"/>
              <a:t>Free Kick is </a:t>
            </a:r>
            <a:r>
              <a:rPr lang="en-US" dirty="0"/>
              <a:t>signified by </a:t>
            </a:r>
            <a:r>
              <a:rPr lang="en-US" dirty="0" err="1"/>
              <a:t>eventId</a:t>
            </a:r>
            <a:r>
              <a:rPr lang="en-US" dirty="0"/>
              <a:t> = </a:t>
            </a:r>
            <a:r>
              <a:rPr lang="en-US" dirty="0" smtClean="0"/>
              <a:t>3</a:t>
            </a:r>
          </a:p>
          <a:p>
            <a:r>
              <a:rPr lang="en-US" dirty="0"/>
              <a:t>Value must be bound between 0 and </a:t>
            </a:r>
            <a:r>
              <a:rPr lang="en-US" dirty="0" smtClean="0"/>
              <a:t>1</a:t>
            </a:r>
          </a:p>
          <a:p>
            <a:r>
              <a:rPr lang="en-US" dirty="0"/>
              <a:t>For each </a:t>
            </a:r>
            <a:r>
              <a:rPr lang="en-US" dirty="0" smtClean="0"/>
              <a:t>free kick if </a:t>
            </a:r>
            <a:r>
              <a:rPr lang="en-US" dirty="0"/>
              <a:t>tags have,</a:t>
            </a:r>
          </a:p>
          <a:p>
            <a:pPr lvl="1"/>
            <a:r>
              <a:rPr lang="en-US" dirty="0"/>
              <a:t>‘id’ = </a:t>
            </a:r>
            <a:r>
              <a:rPr lang="en-US" dirty="0" smtClean="0"/>
              <a:t>1801, free kick is effective</a:t>
            </a:r>
            <a:endParaRPr lang="en-US" dirty="0"/>
          </a:p>
          <a:p>
            <a:pPr lvl="1"/>
            <a:r>
              <a:rPr lang="en-US" dirty="0"/>
              <a:t>‘id’ = </a:t>
            </a:r>
            <a:r>
              <a:rPr lang="en-US" dirty="0" smtClean="0"/>
              <a:t>1802,  free kick is not effective</a:t>
            </a:r>
          </a:p>
          <a:p>
            <a:r>
              <a:rPr lang="en-US" dirty="0" smtClean="0"/>
              <a:t>If </a:t>
            </a:r>
            <a:r>
              <a:rPr lang="en-US" dirty="0" err="1" smtClean="0"/>
              <a:t>subEventId</a:t>
            </a:r>
            <a:r>
              <a:rPr lang="en-US" dirty="0" smtClean="0"/>
              <a:t> = 35, the free kick is a penalty and in such a case if tags has Id = 101, the penalty was a goal. Some penalties can be effective but may not be a goal.</a:t>
            </a:r>
          </a:p>
          <a:p>
            <a:endParaRPr lang="en-US" dirty="0"/>
          </a:p>
          <a:p>
            <a:endParaRPr lang="en-US" dirty="0"/>
          </a:p>
        </p:txBody>
      </p:sp>
      <mc:AlternateContent xmlns:mc="http://schemas.openxmlformats.org/markup-compatibility/2006">
        <mc:Choice xmlns:a14="http://schemas.microsoft.com/office/drawing/2010/main" Requires="a14">
          <p:sp>
            <p:nvSpPr>
              <p:cNvPr id="3" name="Rectangle 2"/>
              <p:cNvSpPr/>
              <p:nvPr/>
            </p:nvSpPr>
            <p:spPr>
              <a:xfrm>
                <a:off x="3048000" y="5501138"/>
                <a:ext cx="6096000" cy="939168"/>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𝐹𝑟𝑒𝑒</m:t>
                      </m:r>
                      <m:r>
                        <a:rPr lang="en-GB" i="1">
                          <a:latin typeface="Cambria Math" charset="0"/>
                        </a:rPr>
                        <m:t> </m:t>
                      </m:r>
                      <m:r>
                        <a:rPr lang="en-GB" i="1">
                          <a:latin typeface="Cambria Math" charset="0"/>
                        </a:rPr>
                        <m:t>𝐾𝑖𝑐𝑘</m:t>
                      </m:r>
                      <m:r>
                        <a:rPr lang="en-GB" i="1">
                          <a:latin typeface="Cambria Math" charset="0"/>
                        </a:rPr>
                        <m:t> </m:t>
                      </m:r>
                      <m:r>
                        <a:rPr lang="en-GB" i="1">
                          <a:latin typeface="Cambria Math" charset="0"/>
                        </a:rPr>
                        <m:t>𝐸𝑓𝑓𝑒𝑐𝑡𝑖𝑣𝑒𝑛𝑒𝑠𝑠</m:t>
                      </m:r>
                      <m:r>
                        <a:rPr lang="en-GB" i="1">
                          <a:latin typeface="Cambria Math" charset="0"/>
                        </a:rPr>
                        <m:t>= </m:t>
                      </m:r>
                      <m:f>
                        <m:fPr>
                          <m:ctrlPr>
                            <a:rPr lang="bg-BG" i="1">
                              <a:latin typeface="Cambria Math" charset="0"/>
                            </a:rPr>
                          </m:ctrlPr>
                        </m:fPr>
                        <m:num>
                          <m:r>
                            <a:rPr lang="en-GB" i="1">
                              <a:latin typeface="Cambria Math" charset="0"/>
                            </a:rPr>
                            <m:t>(</m:t>
                          </m:r>
                          <m:r>
                            <a:rPr lang="en-GB" i="1">
                              <a:latin typeface="Cambria Math" charset="0"/>
                            </a:rPr>
                            <m:t>𝑁𝑢𝑚𝑏𝑒𝑟</m:t>
                          </m:r>
                          <m:r>
                            <a:rPr lang="en-GB" i="1">
                              <a:latin typeface="Cambria Math" charset="0"/>
                            </a:rPr>
                            <m:t> </m:t>
                          </m:r>
                          <m:r>
                            <a:rPr lang="en-GB" i="1">
                              <a:latin typeface="Cambria Math" charset="0"/>
                            </a:rPr>
                            <m:t>𝑜𝑓</m:t>
                          </m:r>
                          <m:r>
                            <a:rPr lang="en-GB" i="1">
                              <a:latin typeface="Cambria Math" charset="0"/>
                            </a:rPr>
                            <m:t> </m:t>
                          </m:r>
                          <m:r>
                            <a:rPr lang="en-GB" i="1">
                              <a:latin typeface="Cambria Math" charset="0"/>
                            </a:rPr>
                            <m:t>𝑒𝑓𝑓𝑒𝑐𝑡𝑖𝑣𝑒</m:t>
                          </m:r>
                          <m:r>
                            <a:rPr lang="en-GB" i="1">
                              <a:latin typeface="Cambria Math" charset="0"/>
                            </a:rPr>
                            <m:t> </m:t>
                          </m:r>
                          <m:r>
                            <a:rPr lang="en-GB" i="1">
                              <a:latin typeface="Cambria Math" charset="0"/>
                            </a:rPr>
                            <m:t>𝑓𝑟𝑒𝑒</m:t>
                          </m:r>
                          <m:r>
                            <a:rPr lang="en-GB" i="1">
                              <a:latin typeface="Cambria Math" charset="0"/>
                            </a:rPr>
                            <m:t> </m:t>
                          </m:r>
                          <m:r>
                            <a:rPr lang="en-GB" i="1">
                              <a:latin typeface="Cambria Math" charset="0"/>
                            </a:rPr>
                            <m:t>𝑘𝑖𝑐𝑘𝑠</m:t>
                          </m:r>
                          <m:r>
                            <a:rPr lang="en-GB" i="1">
                              <a:latin typeface="Cambria Math" charset="0"/>
                            </a:rPr>
                            <m:t>+</m:t>
                          </m:r>
                          <m:r>
                            <a:rPr lang="en-GB" i="1">
                              <a:latin typeface="Cambria Math" charset="0"/>
                            </a:rPr>
                            <m:t>𝑛𝑢𝑚𝑏𝑒𝑟</m:t>
                          </m:r>
                          <m:r>
                            <a:rPr lang="en-GB" i="1">
                              <a:latin typeface="Cambria Math" charset="0"/>
                            </a:rPr>
                            <m:t> </m:t>
                          </m:r>
                          <m:r>
                            <a:rPr lang="en-GB" i="1">
                              <a:latin typeface="Cambria Math" charset="0"/>
                            </a:rPr>
                            <m:t>𝑜𝑓</m:t>
                          </m:r>
                          <m:r>
                            <a:rPr lang="en-GB" i="1">
                              <a:latin typeface="Cambria Math" charset="0"/>
                            </a:rPr>
                            <m:t> </m:t>
                          </m:r>
                          <m:r>
                            <a:rPr lang="en-GB" i="1">
                              <a:latin typeface="Cambria Math" charset="0"/>
                            </a:rPr>
                            <m:t>𝑝𝑒𝑛𝑎𝑙𝑡𝑖𝑒𝑠</m:t>
                          </m:r>
                          <m:r>
                            <a:rPr lang="en-GB" i="1">
                              <a:latin typeface="Cambria Math" charset="0"/>
                            </a:rPr>
                            <m:t> </m:t>
                          </m:r>
                          <m:r>
                            <a:rPr lang="en-GB" i="1">
                              <a:latin typeface="Cambria Math" charset="0"/>
                            </a:rPr>
                            <m:t>𝑠𝑐𝑜𝑟𝑒𝑑</m:t>
                          </m:r>
                          <m:r>
                            <a:rPr lang="en-GB" i="1">
                              <a:latin typeface="Cambria Math" charset="0"/>
                            </a:rPr>
                            <m:t>)</m:t>
                          </m:r>
                        </m:num>
                        <m:den>
                          <m:r>
                            <a:rPr lang="en-GB" i="1">
                              <a:latin typeface="Cambria Math" charset="0"/>
                            </a:rPr>
                            <m:t>𝑇𝑜𝑡𝑎𝑙</m:t>
                          </m:r>
                          <m:r>
                            <a:rPr lang="en-GB" i="1">
                              <a:latin typeface="Cambria Math" charset="0"/>
                            </a:rPr>
                            <m:t> </m:t>
                          </m:r>
                          <m:r>
                            <a:rPr lang="en-GB" i="1">
                              <a:latin typeface="Cambria Math" charset="0"/>
                            </a:rPr>
                            <m:t>𝑛𝑢𝑚𝑏𝑒𝑟</m:t>
                          </m:r>
                          <m:r>
                            <a:rPr lang="en-GB" i="1">
                              <a:latin typeface="Cambria Math" charset="0"/>
                            </a:rPr>
                            <m:t> </m:t>
                          </m:r>
                          <m:r>
                            <a:rPr lang="en-GB" i="1">
                              <a:latin typeface="Cambria Math" charset="0"/>
                            </a:rPr>
                            <m:t>𝑜𝑓</m:t>
                          </m:r>
                          <m:r>
                            <a:rPr lang="en-GB" i="1">
                              <a:latin typeface="Cambria Math" charset="0"/>
                            </a:rPr>
                            <m:t> </m:t>
                          </m:r>
                          <m:r>
                            <a:rPr lang="en-GB" i="1">
                              <a:latin typeface="Cambria Math" charset="0"/>
                            </a:rPr>
                            <m:t>𝑓𝑟𝑒𝑒</m:t>
                          </m:r>
                          <m:r>
                            <a:rPr lang="en-GB" i="1">
                              <a:latin typeface="Cambria Math" charset="0"/>
                            </a:rPr>
                            <m:t> </m:t>
                          </m:r>
                          <m:r>
                            <a:rPr lang="en-GB" i="1">
                              <a:latin typeface="Cambria Math" charset="0"/>
                            </a:rPr>
                            <m:t>𝑘𝑖𝑐𝑘𝑠</m:t>
                          </m:r>
                        </m:den>
                      </m:f>
                    </m:oMath>
                  </m:oMathPara>
                </a14:m>
                <a:endParaRPr lang="en-US" dirty="0"/>
              </a:p>
            </p:txBody>
          </p:sp>
        </mc:Choice>
        <mc:Fallback>
          <p:sp>
            <p:nvSpPr>
              <p:cNvPr id="3" name="Rectangle 2"/>
              <p:cNvSpPr>
                <a:spLocks noRot="1" noChangeAspect="1" noMove="1" noResize="1" noEditPoints="1" noAdjustHandles="1" noChangeArrowheads="1" noChangeShapeType="1" noTextEdit="1"/>
              </p:cNvSpPr>
              <p:nvPr/>
            </p:nvSpPr>
            <p:spPr>
              <a:xfrm>
                <a:off x="3048000" y="5501138"/>
                <a:ext cx="6096000" cy="939168"/>
              </a:xfrm>
              <a:prstGeom prst="rect">
                <a:avLst/>
              </a:prstGeom>
              <a:blipFill rotWithShape="0">
                <a:blip r:embed="rId3"/>
                <a:stretch>
                  <a:fillRect t="-37013" r="-14700"/>
                </a:stretch>
              </a:blipFill>
            </p:spPr>
            <p:txBody>
              <a:bodyPr/>
              <a:lstStyle/>
              <a:p>
                <a:r>
                  <a:rPr lang="en-US">
                    <a:noFill/>
                  </a:rPr>
                  <a:t> </a:t>
                </a:r>
              </a:p>
            </p:txBody>
          </p:sp>
        </mc:Fallback>
      </mc:AlternateContent>
    </p:spTree>
    <p:extLst>
      <p:ext uri="{BB962C8B-B14F-4D97-AF65-F5344CB8AC3E}">
        <p14:creationId xmlns:p14="http://schemas.microsoft.com/office/powerpoint/2010/main" val="5680600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rPr>
              <a:t>Shots Effectiveness</a:t>
            </a:r>
            <a:endParaRPr lang="en-IN" sz="2400" b="1" dirty="0">
              <a:solidFill>
                <a:schemeClr val="accent2">
                  <a:lumMod val="75000"/>
                </a:schemeClr>
              </a:solidFill>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BIG </a:t>
            </a:r>
            <a:r>
              <a:rPr lang="en-US" sz="2400" b="1" dirty="0" smtClean="0">
                <a:solidFill>
                  <a:schemeClr val="accent1">
                    <a:lumMod val="75000"/>
                  </a:schemeClr>
                </a:solidFill>
              </a:rPr>
              <a:t>DATA</a:t>
            </a:r>
            <a:endParaRPr lang="en-US" sz="2400" b="1" dirty="0" smtClean="0">
              <a:solidFill>
                <a:schemeClr val="accent1">
                  <a:lumMod val="75000"/>
                </a:schemeClr>
              </a:solidFill>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p:cNvSpPr>
            <a:spLocks noGrp="1"/>
          </p:cNvSpPr>
          <p:nvPr>
            <p:ph idx="1"/>
          </p:nvPr>
        </p:nvSpPr>
        <p:spPr/>
        <p:txBody>
          <a:bodyPr/>
          <a:lstStyle/>
          <a:p>
            <a:r>
              <a:rPr lang="en-US" dirty="0"/>
              <a:t>Shot is signified by </a:t>
            </a:r>
            <a:r>
              <a:rPr lang="en-US" dirty="0" err="1"/>
              <a:t>eventId</a:t>
            </a:r>
            <a:r>
              <a:rPr lang="en-US" dirty="0"/>
              <a:t> = 10</a:t>
            </a:r>
          </a:p>
          <a:p>
            <a:r>
              <a:rPr lang="en-US" dirty="0"/>
              <a:t>Value must be bound between 0 and 1</a:t>
            </a:r>
          </a:p>
          <a:p>
            <a:r>
              <a:rPr lang="en-US" dirty="0"/>
              <a:t>For each shot if tags have,</a:t>
            </a:r>
          </a:p>
          <a:p>
            <a:pPr lvl="1"/>
            <a:r>
              <a:rPr lang="en-US" dirty="0"/>
              <a:t>‘id’ = 1801, shot is on target</a:t>
            </a:r>
          </a:p>
          <a:p>
            <a:pPr lvl="1"/>
            <a:r>
              <a:rPr lang="en-US" dirty="0"/>
              <a:t>‘id’ = 1802, shot is not on target</a:t>
            </a:r>
          </a:p>
          <a:p>
            <a:pPr lvl="1"/>
            <a:r>
              <a:rPr lang="en-US" dirty="0"/>
              <a:t>‘id’ = 101, shot was a goal</a:t>
            </a:r>
          </a:p>
          <a:p>
            <a:endParaRPr lang="en-US" dirty="0"/>
          </a:p>
          <a:p>
            <a:endParaRPr lang="en-US" dirty="0"/>
          </a:p>
          <a:p>
            <a:endParaRPr lang="en-US" dirty="0"/>
          </a:p>
        </p:txBody>
      </p:sp>
      <mc:AlternateContent xmlns:mc="http://schemas.openxmlformats.org/markup-compatibility/2006">
        <mc:Choice xmlns:a14="http://schemas.microsoft.com/office/drawing/2010/main" Requires="a14">
          <p:sp>
            <p:nvSpPr>
              <p:cNvPr id="8" name="Rectangle 7"/>
              <p:cNvSpPr/>
              <p:nvPr/>
            </p:nvSpPr>
            <p:spPr>
              <a:xfrm>
                <a:off x="1085056" y="5027457"/>
                <a:ext cx="9732169" cy="62991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smtClean="0">
                          <a:latin typeface="Cambria Math" charset="0"/>
                        </a:rPr>
                        <m:t>𝑆h𝑜𝑡</m:t>
                      </m:r>
                      <m:r>
                        <a:rPr lang="en-GB" i="1" smtClean="0">
                          <a:latin typeface="Cambria Math" charset="0"/>
                        </a:rPr>
                        <m:t> </m:t>
                      </m:r>
                      <m:r>
                        <a:rPr lang="en-GB" i="1" smtClean="0">
                          <a:latin typeface="Cambria Math" charset="0"/>
                        </a:rPr>
                        <m:t>𝐸𝑓𝑓𝑒𝑐𝑡𝑖𝑣𝑒𝑛𝑒𝑠𝑠</m:t>
                      </m:r>
                      <m:r>
                        <a:rPr lang="en-GB" i="1" smtClean="0">
                          <a:latin typeface="Cambria Math" charset="0"/>
                        </a:rPr>
                        <m:t>= </m:t>
                      </m:r>
                      <m:f>
                        <m:fPr>
                          <m:ctrlPr>
                            <a:rPr lang="bg-BG" i="1">
                              <a:latin typeface="Cambria Math" charset="0"/>
                            </a:rPr>
                          </m:ctrlPr>
                        </m:fPr>
                        <m:num>
                          <m:r>
                            <a:rPr lang="en-GB" b="0" i="1" smtClean="0">
                              <a:latin typeface="Cambria Math" charset="0"/>
                            </a:rPr>
                            <m:t>(</m:t>
                          </m:r>
                          <m:r>
                            <a:rPr lang="en-GB" i="1">
                              <a:latin typeface="Cambria Math" charset="0"/>
                            </a:rPr>
                            <m:t>𝑆h𝑜𝑡𝑠</m:t>
                          </m:r>
                          <m:r>
                            <a:rPr lang="en-GB" i="1">
                              <a:latin typeface="Cambria Math" charset="0"/>
                            </a:rPr>
                            <m:t> </m:t>
                          </m:r>
                          <m:r>
                            <a:rPr lang="en-GB" i="1">
                              <a:latin typeface="Cambria Math" charset="0"/>
                            </a:rPr>
                            <m:t>𝑜𝑛</m:t>
                          </m:r>
                          <m:r>
                            <a:rPr lang="en-GB" i="1">
                              <a:latin typeface="Cambria Math" charset="0"/>
                            </a:rPr>
                            <m:t> </m:t>
                          </m:r>
                          <m:r>
                            <a:rPr lang="en-GB" i="1">
                              <a:latin typeface="Cambria Math" charset="0"/>
                            </a:rPr>
                            <m:t>𝑡𝑎𝑟𝑔𝑒𝑡</m:t>
                          </m:r>
                          <m:r>
                            <a:rPr lang="en-GB" i="1">
                              <a:latin typeface="Cambria Math" charset="0"/>
                            </a:rPr>
                            <m:t> </m:t>
                          </m:r>
                          <m:r>
                            <a:rPr lang="en-GB" i="1">
                              <a:latin typeface="Cambria Math" charset="0"/>
                            </a:rPr>
                            <m:t>𝑎𝑛𝑑</m:t>
                          </m:r>
                          <m:r>
                            <a:rPr lang="en-GB" i="1">
                              <a:latin typeface="Cambria Math" charset="0"/>
                            </a:rPr>
                            <m:t> </m:t>
                          </m:r>
                          <m:r>
                            <a:rPr lang="en-GB" i="1">
                              <a:latin typeface="Cambria Math" charset="0"/>
                            </a:rPr>
                            <m:t>𝑔𝑜𝑎𝑙𝑠</m:t>
                          </m:r>
                          <m:r>
                            <a:rPr lang="en-GB" i="1">
                              <a:latin typeface="Cambria Math" charset="0"/>
                            </a:rPr>
                            <m:t>+</m:t>
                          </m:r>
                          <m:d>
                            <m:dPr>
                              <m:ctrlPr>
                                <a:rPr lang="en-GB" i="1">
                                  <a:latin typeface="Cambria Math" charset="0"/>
                                </a:rPr>
                              </m:ctrlPr>
                            </m:dPr>
                            <m:e>
                              <m:r>
                                <a:rPr lang="en-GB" i="1">
                                  <a:latin typeface="Cambria Math" charset="0"/>
                                </a:rPr>
                                <m:t>𝑆h𝑜𝑡𝑠</m:t>
                              </m:r>
                              <m:r>
                                <a:rPr lang="en-GB" i="1">
                                  <a:latin typeface="Cambria Math" charset="0"/>
                                </a:rPr>
                                <m:t> </m:t>
                              </m:r>
                              <m:r>
                                <a:rPr lang="en-GB" i="1">
                                  <a:latin typeface="Cambria Math" charset="0"/>
                                </a:rPr>
                                <m:t>𝑜𝑛</m:t>
                              </m:r>
                              <m:r>
                                <a:rPr lang="en-GB" i="1">
                                  <a:latin typeface="Cambria Math" charset="0"/>
                                </a:rPr>
                                <m:t> </m:t>
                              </m:r>
                              <m:r>
                                <a:rPr lang="en-GB" i="1">
                                  <a:latin typeface="Cambria Math" charset="0"/>
                                </a:rPr>
                                <m:t>𝑡𝑎𝑟𝑔𝑒𝑡</m:t>
                              </m:r>
                              <m:r>
                                <a:rPr lang="en-GB" i="1">
                                  <a:latin typeface="Cambria Math" charset="0"/>
                                </a:rPr>
                                <m:t> </m:t>
                              </m:r>
                              <m:r>
                                <a:rPr lang="en-GB" i="1">
                                  <a:latin typeface="Cambria Math" charset="0"/>
                                </a:rPr>
                                <m:t>𝑏𝑢𝑡</m:t>
                              </m:r>
                              <m:r>
                                <a:rPr lang="en-GB" i="1">
                                  <a:latin typeface="Cambria Math" charset="0"/>
                                </a:rPr>
                                <m:t> </m:t>
                              </m:r>
                              <m:r>
                                <a:rPr lang="en-GB" i="1">
                                  <a:latin typeface="Cambria Math" charset="0"/>
                                </a:rPr>
                                <m:t>𝑛𝑜𝑡</m:t>
                              </m:r>
                              <m:r>
                                <a:rPr lang="en-GB" i="1">
                                  <a:latin typeface="Cambria Math" charset="0"/>
                                </a:rPr>
                                <m:t> </m:t>
                              </m:r>
                              <m:r>
                                <a:rPr lang="en-GB" i="1">
                                  <a:latin typeface="Cambria Math" charset="0"/>
                                </a:rPr>
                                <m:t>𝑔𝑎𝑜𝑙𝑠</m:t>
                              </m:r>
                              <m:r>
                                <a:rPr lang="en-GB" i="1">
                                  <a:latin typeface="Cambria Math" charset="0"/>
                                </a:rPr>
                                <m:t>∗0.5</m:t>
                              </m:r>
                            </m:e>
                          </m:d>
                          <m:r>
                            <a:rPr lang="en-GB" b="0" i="1" smtClean="0">
                              <a:latin typeface="Cambria Math" charset="0"/>
                            </a:rPr>
                            <m:t>)</m:t>
                          </m:r>
                        </m:num>
                        <m:den>
                          <m:r>
                            <a:rPr lang="en-GB" i="1">
                              <a:latin typeface="Cambria Math" charset="0"/>
                            </a:rPr>
                            <m:t>𝑇𝑜𝑡𝑎𝑙</m:t>
                          </m:r>
                          <m:r>
                            <a:rPr lang="en-GB" i="1">
                              <a:latin typeface="Cambria Math" charset="0"/>
                            </a:rPr>
                            <m:t> </m:t>
                          </m:r>
                          <m:r>
                            <a:rPr lang="en-GB" i="1">
                              <a:latin typeface="Cambria Math" charset="0"/>
                            </a:rPr>
                            <m:t>𝑠h𝑜𝑡𝑠</m:t>
                          </m:r>
                        </m:den>
                      </m:f>
                    </m:oMath>
                  </m:oMathPara>
                </a14:m>
                <a:endParaRPr lang="en-US" dirty="0"/>
              </a:p>
            </p:txBody>
          </p:sp>
        </mc:Choice>
        <mc:Fallback>
          <p:sp>
            <p:nvSpPr>
              <p:cNvPr id="8" name="Rectangle 7"/>
              <p:cNvSpPr>
                <a:spLocks noRot="1" noChangeAspect="1" noMove="1" noResize="1" noEditPoints="1" noAdjustHandles="1" noChangeArrowheads="1" noChangeShapeType="1" noTextEdit="1"/>
              </p:cNvSpPr>
              <p:nvPr/>
            </p:nvSpPr>
            <p:spPr>
              <a:xfrm>
                <a:off x="1085056" y="5027457"/>
                <a:ext cx="9732169" cy="629916"/>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936518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rPr>
              <a:t>Shots on Target</a:t>
            </a:r>
            <a:endParaRPr lang="en-IN" sz="2400" b="1" dirty="0">
              <a:solidFill>
                <a:schemeClr val="accent2">
                  <a:lumMod val="75000"/>
                </a:schemeClr>
              </a:solidFill>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BIG </a:t>
            </a:r>
            <a:r>
              <a:rPr lang="en-US" sz="2400" b="1" dirty="0" smtClean="0">
                <a:solidFill>
                  <a:schemeClr val="accent1">
                    <a:lumMod val="75000"/>
                  </a:schemeClr>
                </a:solidFill>
              </a:rPr>
              <a:t>DATA</a:t>
            </a:r>
            <a:endParaRPr lang="en-US" sz="2400" b="1" dirty="0" smtClean="0">
              <a:solidFill>
                <a:schemeClr val="accent1">
                  <a:lumMod val="75000"/>
                </a:schemeClr>
              </a:solidFill>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p:cNvSpPr>
            <a:spLocks noGrp="1"/>
          </p:cNvSpPr>
          <p:nvPr>
            <p:ph idx="1"/>
          </p:nvPr>
        </p:nvSpPr>
        <p:spPr/>
        <p:txBody>
          <a:bodyPr/>
          <a:lstStyle/>
          <a:p>
            <a:r>
              <a:rPr lang="en-US" dirty="0"/>
              <a:t>Shot is signified by </a:t>
            </a:r>
            <a:r>
              <a:rPr lang="en-US" dirty="0" err="1"/>
              <a:t>eventId</a:t>
            </a:r>
            <a:r>
              <a:rPr lang="en-US" dirty="0"/>
              <a:t> = 10</a:t>
            </a:r>
          </a:p>
          <a:p>
            <a:r>
              <a:rPr lang="en-US" dirty="0"/>
              <a:t>Value must be bound between 0 and 1</a:t>
            </a:r>
          </a:p>
          <a:p>
            <a:r>
              <a:rPr lang="en-US" dirty="0"/>
              <a:t>For each shot if tags have,</a:t>
            </a:r>
          </a:p>
          <a:p>
            <a:pPr lvl="1"/>
            <a:r>
              <a:rPr lang="en-US" dirty="0"/>
              <a:t>‘id’ = 1801, shot is on target</a:t>
            </a:r>
          </a:p>
          <a:p>
            <a:pPr lvl="1"/>
            <a:r>
              <a:rPr lang="en-US" dirty="0"/>
              <a:t>‘id’ = 1802, shot is not on target</a:t>
            </a:r>
          </a:p>
          <a:p>
            <a:pPr lvl="1"/>
            <a:r>
              <a:rPr lang="en-US" dirty="0"/>
              <a:t>‘id’ = 101, shot was a goal</a:t>
            </a:r>
          </a:p>
          <a:p>
            <a:endParaRPr lang="en-US" dirty="0"/>
          </a:p>
          <a:p>
            <a:endParaRPr lang="en-US" dirty="0"/>
          </a:p>
          <a:p>
            <a:endParaRPr lang="en-US" dirty="0"/>
          </a:p>
        </p:txBody>
      </p:sp>
      <mc:AlternateContent xmlns:mc="http://schemas.openxmlformats.org/markup-compatibility/2006">
        <mc:Choice xmlns:a14="http://schemas.microsoft.com/office/drawing/2010/main" Requires="a14">
          <p:sp>
            <p:nvSpPr>
              <p:cNvPr id="8" name="Rectangle 7"/>
              <p:cNvSpPr/>
              <p:nvPr/>
            </p:nvSpPr>
            <p:spPr>
              <a:xfrm>
                <a:off x="1085056" y="5027457"/>
                <a:ext cx="9732169" cy="62991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smtClean="0">
                          <a:latin typeface="Cambria Math" charset="0"/>
                        </a:rPr>
                        <m:t>𝑆h𝑜𝑡</m:t>
                      </m:r>
                      <m:r>
                        <a:rPr lang="en-GB" i="1" smtClean="0">
                          <a:latin typeface="Cambria Math" charset="0"/>
                        </a:rPr>
                        <m:t> </m:t>
                      </m:r>
                      <m:r>
                        <a:rPr lang="en-GB" i="1" smtClean="0">
                          <a:latin typeface="Cambria Math" charset="0"/>
                        </a:rPr>
                        <m:t>𝐸𝑓𝑓𝑒𝑐𝑡𝑖𝑣𝑒𝑛𝑒𝑠𝑠</m:t>
                      </m:r>
                      <m:r>
                        <a:rPr lang="en-GB" i="1" smtClean="0">
                          <a:latin typeface="Cambria Math" charset="0"/>
                        </a:rPr>
                        <m:t>= </m:t>
                      </m:r>
                      <m:f>
                        <m:fPr>
                          <m:ctrlPr>
                            <a:rPr lang="bg-BG" i="1">
                              <a:latin typeface="Cambria Math" charset="0"/>
                            </a:rPr>
                          </m:ctrlPr>
                        </m:fPr>
                        <m:num>
                          <m:r>
                            <a:rPr lang="en-GB" b="0" i="1" smtClean="0">
                              <a:latin typeface="Cambria Math" charset="0"/>
                            </a:rPr>
                            <m:t>(</m:t>
                          </m:r>
                          <m:r>
                            <a:rPr lang="en-GB" i="1">
                              <a:latin typeface="Cambria Math" charset="0"/>
                            </a:rPr>
                            <m:t>𝑆h𝑜𝑡𝑠</m:t>
                          </m:r>
                          <m:r>
                            <a:rPr lang="en-GB" i="1">
                              <a:latin typeface="Cambria Math" charset="0"/>
                            </a:rPr>
                            <m:t> </m:t>
                          </m:r>
                          <m:r>
                            <a:rPr lang="en-GB" i="1">
                              <a:latin typeface="Cambria Math" charset="0"/>
                            </a:rPr>
                            <m:t>𝑜𝑛</m:t>
                          </m:r>
                          <m:r>
                            <a:rPr lang="en-GB" i="1">
                              <a:latin typeface="Cambria Math" charset="0"/>
                            </a:rPr>
                            <m:t> </m:t>
                          </m:r>
                          <m:r>
                            <a:rPr lang="en-GB" i="1">
                              <a:latin typeface="Cambria Math" charset="0"/>
                            </a:rPr>
                            <m:t>𝑡𝑎𝑟𝑔𝑒𝑡</m:t>
                          </m:r>
                          <m:r>
                            <a:rPr lang="en-GB" i="1">
                              <a:latin typeface="Cambria Math" charset="0"/>
                            </a:rPr>
                            <m:t> </m:t>
                          </m:r>
                          <m:r>
                            <a:rPr lang="en-GB" i="1">
                              <a:latin typeface="Cambria Math" charset="0"/>
                            </a:rPr>
                            <m:t>𝑎𝑛𝑑</m:t>
                          </m:r>
                          <m:r>
                            <a:rPr lang="en-GB" i="1">
                              <a:latin typeface="Cambria Math" charset="0"/>
                            </a:rPr>
                            <m:t> </m:t>
                          </m:r>
                          <m:r>
                            <a:rPr lang="en-GB" i="1">
                              <a:latin typeface="Cambria Math" charset="0"/>
                            </a:rPr>
                            <m:t>𝑔𝑜𝑎𝑙𝑠</m:t>
                          </m:r>
                          <m:r>
                            <a:rPr lang="en-GB" i="1">
                              <a:latin typeface="Cambria Math" charset="0"/>
                            </a:rPr>
                            <m:t>+</m:t>
                          </m:r>
                          <m:d>
                            <m:dPr>
                              <m:ctrlPr>
                                <a:rPr lang="en-GB" i="1">
                                  <a:latin typeface="Cambria Math" charset="0"/>
                                </a:rPr>
                              </m:ctrlPr>
                            </m:dPr>
                            <m:e>
                              <m:r>
                                <a:rPr lang="en-GB" i="1">
                                  <a:latin typeface="Cambria Math" charset="0"/>
                                </a:rPr>
                                <m:t>𝑆h𝑜𝑡𝑠</m:t>
                              </m:r>
                              <m:r>
                                <a:rPr lang="en-GB" i="1">
                                  <a:latin typeface="Cambria Math" charset="0"/>
                                </a:rPr>
                                <m:t> </m:t>
                              </m:r>
                              <m:r>
                                <a:rPr lang="en-GB" i="1">
                                  <a:latin typeface="Cambria Math" charset="0"/>
                                </a:rPr>
                                <m:t>𝑜𝑛</m:t>
                              </m:r>
                              <m:r>
                                <a:rPr lang="en-GB" i="1">
                                  <a:latin typeface="Cambria Math" charset="0"/>
                                </a:rPr>
                                <m:t> </m:t>
                              </m:r>
                              <m:r>
                                <a:rPr lang="en-GB" i="1">
                                  <a:latin typeface="Cambria Math" charset="0"/>
                                </a:rPr>
                                <m:t>𝑡𝑎𝑟𝑔𝑒𝑡</m:t>
                              </m:r>
                              <m:r>
                                <a:rPr lang="en-GB" i="1">
                                  <a:latin typeface="Cambria Math" charset="0"/>
                                </a:rPr>
                                <m:t> </m:t>
                              </m:r>
                              <m:r>
                                <a:rPr lang="en-GB" i="1">
                                  <a:latin typeface="Cambria Math" charset="0"/>
                                </a:rPr>
                                <m:t>𝑏𝑢𝑡</m:t>
                              </m:r>
                              <m:r>
                                <a:rPr lang="en-GB" i="1">
                                  <a:latin typeface="Cambria Math" charset="0"/>
                                </a:rPr>
                                <m:t> </m:t>
                              </m:r>
                              <m:r>
                                <a:rPr lang="en-GB" i="1">
                                  <a:latin typeface="Cambria Math" charset="0"/>
                                </a:rPr>
                                <m:t>𝑛𝑜𝑡</m:t>
                              </m:r>
                              <m:r>
                                <a:rPr lang="en-GB" i="1">
                                  <a:latin typeface="Cambria Math" charset="0"/>
                                </a:rPr>
                                <m:t> </m:t>
                              </m:r>
                              <m:r>
                                <a:rPr lang="en-GB" i="1">
                                  <a:latin typeface="Cambria Math" charset="0"/>
                                </a:rPr>
                                <m:t>𝑔𝑎𝑜𝑙𝑠</m:t>
                              </m:r>
                              <m:r>
                                <a:rPr lang="en-GB" i="1">
                                  <a:latin typeface="Cambria Math" charset="0"/>
                                </a:rPr>
                                <m:t>∗0.5</m:t>
                              </m:r>
                            </m:e>
                          </m:d>
                          <m:r>
                            <a:rPr lang="en-GB" b="0" i="1" smtClean="0">
                              <a:latin typeface="Cambria Math" charset="0"/>
                            </a:rPr>
                            <m:t>)</m:t>
                          </m:r>
                        </m:num>
                        <m:den>
                          <m:r>
                            <a:rPr lang="en-GB" i="1">
                              <a:latin typeface="Cambria Math" charset="0"/>
                            </a:rPr>
                            <m:t>𝑇𝑜𝑡𝑎𝑙</m:t>
                          </m:r>
                          <m:r>
                            <a:rPr lang="en-GB" i="1">
                              <a:latin typeface="Cambria Math" charset="0"/>
                            </a:rPr>
                            <m:t> </m:t>
                          </m:r>
                          <m:r>
                            <a:rPr lang="en-GB" i="1">
                              <a:latin typeface="Cambria Math" charset="0"/>
                            </a:rPr>
                            <m:t>𝑠h𝑜𝑡𝑠</m:t>
                          </m:r>
                        </m:den>
                      </m:f>
                    </m:oMath>
                  </m:oMathPara>
                </a14:m>
                <a:endParaRPr lang="en-US" dirty="0"/>
              </a:p>
            </p:txBody>
          </p:sp>
        </mc:Choice>
        <mc:Fallback>
          <p:sp>
            <p:nvSpPr>
              <p:cNvPr id="8" name="Rectangle 7"/>
              <p:cNvSpPr>
                <a:spLocks noRot="1" noChangeAspect="1" noMove="1" noResize="1" noEditPoints="1" noAdjustHandles="1" noChangeArrowheads="1" noChangeShapeType="1" noTextEdit="1"/>
              </p:cNvSpPr>
              <p:nvPr/>
            </p:nvSpPr>
            <p:spPr>
              <a:xfrm>
                <a:off x="1085056" y="5027457"/>
                <a:ext cx="9732169" cy="629916"/>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293239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rPr>
              <a:t>Foul Loss</a:t>
            </a:r>
            <a:endParaRPr lang="en-IN" sz="2400" b="1" dirty="0">
              <a:solidFill>
                <a:schemeClr val="accent2">
                  <a:lumMod val="75000"/>
                </a:schemeClr>
              </a:solidFill>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BIG </a:t>
            </a:r>
            <a:r>
              <a:rPr lang="en-US" sz="2400" b="1" dirty="0" smtClean="0">
                <a:solidFill>
                  <a:schemeClr val="accent1">
                    <a:lumMod val="75000"/>
                  </a:schemeClr>
                </a:solidFill>
              </a:rPr>
              <a:t>DATA</a:t>
            </a:r>
            <a:endParaRPr lang="en-US" sz="2400" b="1" dirty="0" smtClean="0">
              <a:solidFill>
                <a:schemeClr val="accent1">
                  <a:lumMod val="75000"/>
                </a:schemeClr>
              </a:solidFill>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p:cNvSpPr>
            <a:spLocks noGrp="1"/>
          </p:cNvSpPr>
          <p:nvPr>
            <p:ph idx="1"/>
          </p:nvPr>
        </p:nvSpPr>
        <p:spPr/>
        <p:txBody>
          <a:bodyPr/>
          <a:lstStyle/>
          <a:p>
            <a:r>
              <a:rPr lang="en-US" dirty="0"/>
              <a:t>Foul is signified by </a:t>
            </a:r>
            <a:r>
              <a:rPr lang="en-US" dirty="0" err="1"/>
              <a:t>eventId</a:t>
            </a:r>
            <a:r>
              <a:rPr lang="en-US" dirty="0"/>
              <a:t> = 2</a:t>
            </a:r>
          </a:p>
          <a:p>
            <a:r>
              <a:rPr lang="en-US" dirty="0"/>
              <a:t>Count number of fouls committed by each player</a:t>
            </a:r>
          </a:p>
          <a:p>
            <a:r>
              <a:rPr lang="en-US" dirty="0"/>
              <a:t>Player </a:t>
            </a:r>
            <a:r>
              <a:rPr lang="en-GB" dirty="0" smtClean="0"/>
              <a:t>contribution</a:t>
            </a:r>
            <a:r>
              <a:rPr lang="en-US" dirty="0" smtClean="0"/>
              <a:t> </a:t>
            </a:r>
            <a:r>
              <a:rPr lang="en-US" dirty="0"/>
              <a:t>will  be </a:t>
            </a:r>
            <a:r>
              <a:rPr lang="en-US" dirty="0" err="1"/>
              <a:t>penalised</a:t>
            </a:r>
            <a:r>
              <a:rPr lang="en-US" dirty="0"/>
              <a:t> for number of fouls committed</a:t>
            </a:r>
          </a:p>
          <a:p>
            <a:pPr marL="0" indent="0">
              <a:buNone/>
            </a:pPr>
            <a:endParaRPr lang="en-GB" dirty="0" smtClean="0"/>
          </a:p>
          <a:p>
            <a:endParaRPr lang="en-US" dirty="0"/>
          </a:p>
          <a:p>
            <a:endParaRPr lang="en-US" dirty="0"/>
          </a:p>
        </p:txBody>
      </p:sp>
    </p:spTree>
    <p:extLst>
      <p:ext uri="{BB962C8B-B14F-4D97-AF65-F5344CB8AC3E}">
        <p14:creationId xmlns:p14="http://schemas.microsoft.com/office/powerpoint/2010/main" val="17528520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rPr>
              <a:t>Own Goal</a:t>
            </a:r>
            <a:endParaRPr lang="en-IN" sz="2400" b="1" dirty="0">
              <a:solidFill>
                <a:schemeClr val="accent2">
                  <a:lumMod val="75000"/>
                </a:schemeClr>
              </a:solidFill>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BIG </a:t>
            </a:r>
            <a:r>
              <a:rPr lang="en-US" sz="2400" b="1" dirty="0" smtClean="0">
                <a:solidFill>
                  <a:schemeClr val="accent1">
                    <a:lumMod val="75000"/>
                  </a:schemeClr>
                </a:solidFill>
              </a:rPr>
              <a:t>DATA</a:t>
            </a:r>
            <a:endParaRPr lang="en-US" sz="2400" b="1" dirty="0" smtClean="0">
              <a:solidFill>
                <a:schemeClr val="accent1">
                  <a:lumMod val="75000"/>
                </a:schemeClr>
              </a:solidFill>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p:cNvSpPr>
            <a:spLocks noGrp="1"/>
          </p:cNvSpPr>
          <p:nvPr>
            <p:ph idx="1"/>
          </p:nvPr>
        </p:nvSpPr>
        <p:spPr/>
        <p:txBody>
          <a:bodyPr/>
          <a:lstStyle/>
          <a:p>
            <a:r>
              <a:rPr lang="en-US" dirty="0"/>
              <a:t>If for any event, the tags has id = 102, it is an own goal</a:t>
            </a:r>
          </a:p>
          <a:p>
            <a:r>
              <a:rPr lang="en-US" dirty="0"/>
              <a:t>Count number of own goals scored by each player</a:t>
            </a:r>
          </a:p>
          <a:p>
            <a:r>
              <a:rPr lang="en-US" dirty="0"/>
              <a:t>Player contribution will  be </a:t>
            </a:r>
            <a:r>
              <a:rPr lang="en-GB" dirty="0" smtClean="0"/>
              <a:t>penalised</a:t>
            </a:r>
            <a:r>
              <a:rPr lang="en-US" dirty="0" smtClean="0"/>
              <a:t> </a:t>
            </a:r>
            <a:r>
              <a:rPr lang="en-US" dirty="0"/>
              <a:t>for number of own goals scored</a:t>
            </a:r>
          </a:p>
          <a:p>
            <a:endParaRPr lang="en-US" dirty="0"/>
          </a:p>
        </p:txBody>
      </p:sp>
    </p:spTree>
    <p:extLst>
      <p:ext uri="{BB962C8B-B14F-4D97-AF65-F5344CB8AC3E}">
        <p14:creationId xmlns:p14="http://schemas.microsoft.com/office/powerpoint/2010/main" val="12821836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rPr>
              <a:t>Player Contribution</a:t>
            </a:r>
            <a:endParaRPr lang="en-IN" sz="2400" b="1" dirty="0">
              <a:solidFill>
                <a:schemeClr val="accent2">
                  <a:lumMod val="75000"/>
                </a:schemeClr>
              </a:solidFill>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BIG </a:t>
            </a:r>
            <a:r>
              <a:rPr lang="en-US" sz="2400" b="1" dirty="0" smtClean="0">
                <a:solidFill>
                  <a:schemeClr val="accent1">
                    <a:lumMod val="75000"/>
                  </a:schemeClr>
                </a:solidFill>
              </a:rPr>
              <a:t>DATA</a:t>
            </a:r>
            <a:endParaRPr lang="en-US" sz="2400" b="1" dirty="0" smtClean="0">
              <a:solidFill>
                <a:schemeClr val="accent1">
                  <a:lumMod val="75000"/>
                </a:schemeClr>
              </a:solidFill>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Content Placeholder 2"/>
              <p:cNvSpPr>
                <a:spLocks noGrp="1"/>
              </p:cNvSpPr>
              <p:nvPr>
                <p:ph idx="1"/>
              </p:nvPr>
            </p:nvSpPr>
            <p:spPr/>
            <p:txBody>
              <a:bodyPr/>
              <a:lstStyle/>
              <a:p>
                <a:r>
                  <a:rPr lang="en-US" dirty="0"/>
                  <a:t>At the end of each match, calculate the following for each player who played at any time during the match</a:t>
                </a:r>
              </a:p>
              <a:p>
                <a:r>
                  <a:rPr lang="en-US" dirty="0"/>
                  <a:t>Player contribution is calculated by the given formula</a:t>
                </a:r>
              </a:p>
              <a:p>
                <a:r>
                  <a:rPr lang="en-US" dirty="0"/>
                  <a:t>Player contribution is </a:t>
                </a:r>
                <a:r>
                  <a:rPr lang="en-US" dirty="0" err="1"/>
                  <a:t>normalised</a:t>
                </a:r>
                <a:r>
                  <a:rPr lang="en-US" dirty="0"/>
                  <a:t> by multiplying with proportion of match played</a:t>
                </a:r>
              </a:p>
              <a:p>
                <a:pPr lvl="1"/>
                <a:r>
                  <a:rPr lang="en-US" dirty="0"/>
                  <a:t>For players who were never substituted in or out contribution is multiplied by 1.05</a:t>
                </a:r>
              </a:p>
              <a:p>
                <a:pPr lvl="1"/>
                <a:r>
                  <a:rPr lang="en-US" dirty="0"/>
                  <a:t>For all other players it is multiplied by </a:t>
                </a:r>
                <a14:m>
                  <m:oMath xmlns:m="http://schemas.openxmlformats.org/officeDocument/2006/math">
                    <m:f>
                      <m:fPr>
                        <m:ctrlPr>
                          <a:rPr lang="bg-BG" i="1">
                            <a:latin typeface="Cambria Math" charset="0"/>
                          </a:rPr>
                        </m:ctrlPr>
                      </m:fPr>
                      <m:num>
                        <m:r>
                          <a:rPr lang="en-GB" i="1">
                            <a:latin typeface="Cambria Math" charset="0"/>
                          </a:rPr>
                          <m:t>𝑚𝑖𝑛𝑢𝑡𝑒𝑠</m:t>
                        </m:r>
                        <m:r>
                          <a:rPr lang="en-GB" i="1">
                            <a:latin typeface="Cambria Math" charset="0"/>
                          </a:rPr>
                          <m:t> </m:t>
                        </m:r>
                        <m:r>
                          <a:rPr lang="en-GB" i="1">
                            <a:latin typeface="Cambria Math" charset="0"/>
                          </a:rPr>
                          <m:t>𝑝𝑙𝑎𝑦𝑒𝑑</m:t>
                        </m:r>
                      </m:num>
                      <m:den>
                        <m:r>
                          <a:rPr lang="en-GB" i="1">
                            <a:latin typeface="Cambria Math" charset="0"/>
                          </a:rPr>
                          <m:t>90</m:t>
                        </m:r>
                      </m:den>
                    </m:f>
                  </m:oMath>
                </a14:m>
                <a:endParaRPr lang="en-US" dirty="0" smtClean="0"/>
              </a:p>
              <a:p>
                <a:pPr marL="457200" lvl="1" indent="0">
                  <a:buNone/>
                </a:pPr>
                <a:endParaRPr lang="en-US" dirty="0" smtClean="0"/>
              </a:p>
              <a:p>
                <a:pPr lvl="1"/>
                <a:endParaRPr lang="en-US" dirty="0"/>
              </a:p>
              <a:p>
                <a:pPr lvl="1"/>
                <a:endParaRPr lang="en-US" dirty="0"/>
              </a:p>
            </p:txBody>
          </p:sp>
        </mc:Choice>
        <mc:Fallback>
          <p:sp>
            <p:nvSpPr>
              <p:cNvPr id="12"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t="-2241" r="-87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489284" y="5661647"/>
                <a:ext cx="11111119" cy="8027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charset="0"/>
                        </a:rPr>
                        <m:t>𝑃𝑙𝑎𝑦𝑒𝑟</m:t>
                      </m:r>
                      <m:r>
                        <a:rPr lang="en-GB" i="1" smtClean="0">
                          <a:latin typeface="Cambria Math" charset="0"/>
                        </a:rPr>
                        <m:t> </m:t>
                      </m:r>
                      <m:r>
                        <a:rPr lang="en-GB" i="1" smtClean="0">
                          <a:latin typeface="Cambria Math" charset="0"/>
                        </a:rPr>
                        <m:t>𝑐𝑜𝑛𝑡𝑟𝑖𝑏𝑢𝑡𝑖𝑜𝑛</m:t>
                      </m:r>
                      <m:r>
                        <a:rPr lang="en-GB" i="1" smtClean="0">
                          <a:latin typeface="Cambria Math" charset="0"/>
                        </a:rPr>
                        <m:t>= </m:t>
                      </m:r>
                      <m:f>
                        <m:fPr>
                          <m:ctrlPr>
                            <a:rPr lang="bg-BG" i="1">
                              <a:latin typeface="Cambria Math" charset="0"/>
                            </a:rPr>
                          </m:ctrlPr>
                        </m:fPr>
                        <m:num>
                          <m:r>
                            <a:rPr lang="en-GB" b="0" i="1" smtClean="0">
                              <a:latin typeface="Cambria Math" charset="0"/>
                            </a:rPr>
                            <m:t>(</m:t>
                          </m:r>
                          <m:r>
                            <a:rPr lang="en-GB" i="1">
                              <a:latin typeface="Cambria Math" charset="0"/>
                            </a:rPr>
                            <m:t>𝑝𝑎𝑠𝑠</m:t>
                          </m:r>
                          <m:r>
                            <a:rPr lang="en-GB" i="1">
                              <a:latin typeface="Cambria Math" charset="0"/>
                            </a:rPr>
                            <m:t> </m:t>
                          </m:r>
                          <m:r>
                            <a:rPr lang="en-GB" i="1">
                              <a:latin typeface="Cambria Math" charset="0"/>
                            </a:rPr>
                            <m:t>𝑎𝑐𝑐𝑢𝑟𝑎𝑐𝑦</m:t>
                          </m:r>
                          <m:r>
                            <a:rPr lang="en-GB" i="1">
                              <a:latin typeface="Cambria Math" charset="0"/>
                            </a:rPr>
                            <m:t>+</m:t>
                          </m:r>
                          <m:r>
                            <a:rPr lang="en-GB" i="1">
                              <a:latin typeface="Cambria Math" charset="0"/>
                            </a:rPr>
                            <m:t>𝑑𝑢𝑒𝑙</m:t>
                          </m:r>
                          <m:r>
                            <a:rPr lang="en-GB" i="1">
                              <a:latin typeface="Cambria Math" charset="0"/>
                            </a:rPr>
                            <m:t> </m:t>
                          </m:r>
                          <m:r>
                            <a:rPr lang="en-GB" i="1">
                              <a:latin typeface="Cambria Math" charset="0"/>
                            </a:rPr>
                            <m:t>𝑒𝑓𝑓𝑒𝑐𝑡𝑖𝑣𝑒𝑛𝑒𝑠𝑠</m:t>
                          </m:r>
                          <m:r>
                            <a:rPr lang="en-GB" i="1">
                              <a:latin typeface="Cambria Math" charset="0"/>
                            </a:rPr>
                            <m:t>+</m:t>
                          </m:r>
                          <m:r>
                            <a:rPr lang="en-GB" i="1">
                              <a:latin typeface="Cambria Math" charset="0"/>
                            </a:rPr>
                            <m:t>𝑓𝑟𝑒𝑒</m:t>
                          </m:r>
                          <m:r>
                            <a:rPr lang="en-GB" i="1">
                              <a:latin typeface="Cambria Math" charset="0"/>
                            </a:rPr>
                            <m:t> </m:t>
                          </m:r>
                          <m:r>
                            <a:rPr lang="en-GB" i="1">
                              <a:latin typeface="Cambria Math" charset="0"/>
                            </a:rPr>
                            <m:t>𝑘𝑖𝑐𝑘</m:t>
                          </m:r>
                          <m:r>
                            <a:rPr lang="en-GB" i="1">
                              <a:latin typeface="Cambria Math" charset="0"/>
                            </a:rPr>
                            <m:t> </m:t>
                          </m:r>
                          <m:r>
                            <a:rPr lang="en-GB" i="1">
                              <a:latin typeface="Cambria Math" charset="0"/>
                            </a:rPr>
                            <m:t>𝑒𝑓𝑓𝑒𝑐𝑡𝑖𝑣𝑒𝑛𝑒𝑠𝑠</m:t>
                          </m:r>
                          <m:r>
                            <a:rPr lang="en-GB" i="1">
                              <a:latin typeface="Cambria Math" charset="0"/>
                            </a:rPr>
                            <m:t>+</m:t>
                          </m:r>
                          <m:r>
                            <a:rPr lang="en-GB" i="1">
                              <a:latin typeface="Cambria Math" charset="0"/>
                            </a:rPr>
                            <m:t>𝑠h𝑜𝑡𝑠</m:t>
                          </m:r>
                          <m:r>
                            <a:rPr lang="en-GB" i="1">
                              <a:latin typeface="Cambria Math" charset="0"/>
                            </a:rPr>
                            <m:t> </m:t>
                          </m:r>
                          <m:r>
                            <a:rPr lang="en-GB" i="1">
                              <a:latin typeface="Cambria Math" charset="0"/>
                            </a:rPr>
                            <m:t>𝑜𝑛</m:t>
                          </m:r>
                          <m:r>
                            <a:rPr lang="en-GB" i="1">
                              <a:latin typeface="Cambria Math" charset="0"/>
                            </a:rPr>
                            <m:t> </m:t>
                          </m:r>
                          <m:r>
                            <a:rPr lang="en-GB" i="1">
                              <a:latin typeface="Cambria Math" charset="0"/>
                            </a:rPr>
                            <m:t>𝑡𝑎𝑟𝑔𝑒𝑡</m:t>
                          </m:r>
                          <m:r>
                            <a:rPr lang="en-GB" i="1">
                              <a:latin typeface="Cambria Math" charset="0"/>
                            </a:rPr>
                            <m:t> )</m:t>
                          </m:r>
                        </m:num>
                        <m:den>
                          <m:r>
                            <a:rPr lang="en-GB" i="1">
                              <a:latin typeface="Cambria Math" charset="0"/>
                            </a:rPr>
                            <m:t>4</m:t>
                          </m:r>
                        </m:den>
                      </m:f>
                    </m:oMath>
                  </m:oMathPara>
                </a14:m>
                <a:endParaRPr lang="en-GB" i="1" dirty="0">
                  <a:latin typeface="Cambria Math" charset="0"/>
                </a:endParaRPr>
              </a:p>
              <a:p>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489284" y="5661647"/>
                <a:ext cx="11111119" cy="802784"/>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209817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DFE3490-CF8C-4FDE-9D71-2170861F2A61}"/>
              </a:ext>
            </a:extLst>
          </p:cNvPr>
          <p:cNvSpPr/>
          <p:nvPr/>
        </p:nvSpPr>
        <p:spPr>
          <a:xfrm>
            <a:off x="598883" y="1849772"/>
            <a:ext cx="7497214" cy="1200329"/>
          </a:xfrm>
          <a:prstGeom prst="rect">
            <a:avLst/>
          </a:prstGeom>
        </p:spPr>
        <p:txBody>
          <a:bodyPr wrap="square">
            <a:spAutoFit/>
          </a:bodyPr>
          <a:lstStyle/>
          <a:p>
            <a:r>
              <a:rPr lang="en-IN" sz="3600" b="1" cap="all" dirty="0" smtClean="0"/>
              <a:t>BIG DATA</a:t>
            </a:r>
            <a:endParaRPr lang="en-US" sz="3600" b="1" cap="all" dirty="0" smtClean="0"/>
          </a:p>
          <a:p>
            <a:endParaRPr lang="en-US" sz="3600" b="1" cap="all" dirty="0"/>
          </a:p>
        </p:txBody>
      </p:sp>
      <p:sp>
        <p:nvSpPr>
          <p:cNvPr id="13" name="Rectangle 12">
            <a:extLst>
              <a:ext uri="{FF2B5EF4-FFF2-40B4-BE49-F238E27FC236}">
                <a16:creationId xmlns="" xmlns:a16="http://schemas.microsoft.com/office/drawing/2014/main" id="{34CEFAD4-E477-4E46-B5A6-ADB26E6A2863}"/>
              </a:ext>
            </a:extLst>
          </p:cNvPr>
          <p:cNvSpPr/>
          <p:nvPr/>
        </p:nvSpPr>
        <p:spPr>
          <a:xfrm>
            <a:off x="598883" y="2888778"/>
            <a:ext cx="7497214" cy="1200329"/>
          </a:xfrm>
          <a:prstGeom prst="rect">
            <a:avLst/>
          </a:prstGeom>
        </p:spPr>
        <p:txBody>
          <a:bodyPr wrap="square">
            <a:spAutoFit/>
          </a:bodyPr>
          <a:lstStyle/>
          <a:p>
            <a:r>
              <a:rPr lang="en-US" sz="3600" b="1" dirty="0">
                <a:solidFill>
                  <a:schemeClr val="accent1">
                    <a:lumMod val="75000"/>
                  </a:schemeClr>
                </a:solidFill>
              </a:rPr>
              <a:t>Class Project: </a:t>
            </a:r>
            <a:r>
              <a:rPr lang="en-US" sz="3600" b="1" dirty="0" smtClean="0">
                <a:solidFill>
                  <a:schemeClr val="accent1">
                    <a:lumMod val="75000"/>
                  </a:schemeClr>
                </a:solidFill>
              </a:rPr>
              <a:t>FPL</a:t>
            </a:r>
            <a:endParaRPr lang="en-IN" sz="3600" b="1" dirty="0" smtClean="0">
              <a:solidFill>
                <a:schemeClr val="accent1">
                  <a:lumMod val="75000"/>
                </a:schemeClr>
              </a:solidFill>
            </a:endParaRPr>
          </a:p>
          <a:p>
            <a:endParaRPr lang="en-IN" sz="3600" b="1" dirty="0">
              <a:solidFill>
                <a:schemeClr val="accent1">
                  <a:lumMod val="75000"/>
                </a:schemeClr>
              </a:solidFill>
            </a:endParaRPr>
          </a:p>
        </p:txBody>
      </p:sp>
      <p:sp>
        <p:nvSpPr>
          <p:cNvPr id="14" name="Rectangle 13">
            <a:extLst>
              <a:ext uri="{FF2B5EF4-FFF2-40B4-BE49-F238E27FC236}">
                <a16:creationId xmlns="" xmlns:a16="http://schemas.microsoft.com/office/drawing/2014/main" id="{585D8B7B-5B60-4808-A096-FB24198F96E9}"/>
              </a:ext>
            </a:extLst>
          </p:cNvPr>
          <p:cNvSpPr/>
          <p:nvPr/>
        </p:nvSpPr>
        <p:spPr>
          <a:xfrm>
            <a:off x="598883" y="5489699"/>
            <a:ext cx="7497214" cy="830997"/>
          </a:xfrm>
          <a:prstGeom prst="rect">
            <a:avLst/>
          </a:prstGeom>
        </p:spPr>
        <p:txBody>
          <a:bodyPr wrap="square">
            <a:spAutoFit/>
          </a:bodyPr>
          <a:lstStyle/>
          <a:p>
            <a:r>
              <a:rPr lang="en-US" sz="2400" b="1" dirty="0" smtClean="0"/>
              <a:t>K V </a:t>
            </a:r>
            <a:r>
              <a:rPr lang="en-US" sz="2400" b="1" dirty="0" err="1" smtClean="0"/>
              <a:t>Subramaniam</a:t>
            </a:r>
            <a:endParaRPr lang="en-IN" sz="2400" b="1" dirty="0" smtClean="0"/>
          </a:p>
          <a:p>
            <a:endParaRPr lang="en-IN" sz="2400" b="1" dirty="0"/>
          </a:p>
        </p:txBody>
      </p:sp>
      <p:sp>
        <p:nvSpPr>
          <p:cNvPr id="15" name="Rectangle 14">
            <a:extLst>
              <a:ext uri="{FF2B5EF4-FFF2-40B4-BE49-F238E27FC236}">
                <a16:creationId xmlns=""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smtClean="0"/>
              <a:t>Computer Science and Engineering</a:t>
            </a:r>
            <a:endParaRPr lang="en-IN" sz="2000" dirty="0"/>
          </a:p>
        </p:txBody>
      </p:sp>
      <p:grpSp>
        <p:nvGrpSpPr>
          <p:cNvPr id="20" name="Group 19">
            <a:extLst>
              <a:ext uri="{FF2B5EF4-FFF2-40B4-BE49-F238E27FC236}">
                <a16:creationId xmlns=""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rPr>
              <a:t>Player Rating</a:t>
            </a:r>
            <a:endParaRPr lang="en-IN" sz="2400" b="1" dirty="0">
              <a:solidFill>
                <a:schemeClr val="accent2">
                  <a:lumMod val="75000"/>
                </a:schemeClr>
              </a:solidFill>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BIG </a:t>
            </a:r>
            <a:r>
              <a:rPr lang="en-US" sz="2400" b="1" dirty="0" smtClean="0">
                <a:solidFill>
                  <a:schemeClr val="accent1">
                    <a:lumMod val="75000"/>
                  </a:schemeClr>
                </a:solidFill>
              </a:rPr>
              <a:t>DATA</a:t>
            </a:r>
            <a:endParaRPr lang="en-US" sz="2400" b="1" dirty="0" smtClean="0">
              <a:solidFill>
                <a:schemeClr val="accent1">
                  <a:lumMod val="75000"/>
                </a:schemeClr>
              </a:solidFill>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p:cNvSpPr>
            <a:spLocks noGrp="1"/>
          </p:cNvSpPr>
          <p:nvPr>
            <p:ph idx="1"/>
          </p:nvPr>
        </p:nvSpPr>
        <p:spPr/>
        <p:txBody>
          <a:bodyPr/>
          <a:lstStyle/>
          <a:p>
            <a:r>
              <a:rPr lang="en-US" dirty="0"/>
              <a:t>After computing player contribution, calculate player rating</a:t>
            </a:r>
          </a:p>
          <a:p>
            <a:r>
              <a:rPr lang="en-US" dirty="0"/>
              <a:t>Initially, the rating of every player is 0.5</a:t>
            </a:r>
          </a:p>
          <a:p>
            <a:r>
              <a:rPr lang="en-US" dirty="0"/>
              <a:t>Player performance is calculated by reducing the contribution by 0.5% for every foul committed by the player and 5% for every own goal</a:t>
            </a:r>
          </a:p>
          <a:p>
            <a:r>
              <a:rPr lang="en-US" dirty="0"/>
              <a:t>Player rating is calculated by the given formula</a:t>
            </a:r>
            <a:endParaRPr lang="en-US" dirty="0"/>
          </a:p>
        </p:txBody>
      </p:sp>
      <mc:AlternateContent xmlns:mc="http://schemas.openxmlformats.org/markup-compatibility/2006">
        <mc:Choice xmlns:a14="http://schemas.microsoft.com/office/drawing/2010/main" Requires="a14">
          <p:sp>
            <p:nvSpPr>
              <p:cNvPr id="8" name="Rectangle 7"/>
              <p:cNvSpPr/>
              <p:nvPr/>
            </p:nvSpPr>
            <p:spPr>
              <a:xfrm>
                <a:off x="1522413" y="5110695"/>
                <a:ext cx="8458199" cy="61709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smtClean="0">
                          <a:latin typeface="Cambria Math" charset="0"/>
                        </a:rPr>
                        <m:t>𝑃𝑙𝑎𝑦𝑒𝑟</m:t>
                      </m:r>
                      <m:r>
                        <a:rPr lang="en-GB" i="1" smtClean="0">
                          <a:latin typeface="Cambria Math" charset="0"/>
                        </a:rPr>
                        <m:t> </m:t>
                      </m:r>
                      <m:r>
                        <a:rPr lang="en-GB" i="1" smtClean="0">
                          <a:latin typeface="Cambria Math" charset="0"/>
                        </a:rPr>
                        <m:t>𝑟𝑎𝑡𝑖𝑛𝑔</m:t>
                      </m:r>
                      <m:r>
                        <a:rPr lang="en-GB" i="1" smtClean="0">
                          <a:latin typeface="Cambria Math" charset="0"/>
                        </a:rPr>
                        <m:t>=</m:t>
                      </m:r>
                      <m:f>
                        <m:fPr>
                          <m:ctrlPr>
                            <a:rPr lang="bg-BG" i="1">
                              <a:latin typeface="Cambria Math" charset="0"/>
                            </a:rPr>
                          </m:ctrlPr>
                        </m:fPr>
                        <m:num>
                          <m:r>
                            <a:rPr lang="en-GB" b="0" i="1" smtClean="0">
                              <a:latin typeface="Cambria Math" charset="0"/>
                            </a:rPr>
                            <m:t>(</m:t>
                          </m:r>
                          <m:r>
                            <a:rPr lang="en-GB" i="1">
                              <a:latin typeface="Cambria Math" charset="0"/>
                            </a:rPr>
                            <m:t>𝑝𝑙𝑎𝑦𝑒𝑟</m:t>
                          </m:r>
                          <m:r>
                            <a:rPr lang="en-GB" i="1">
                              <a:latin typeface="Cambria Math" charset="0"/>
                            </a:rPr>
                            <m:t> </m:t>
                          </m:r>
                          <m:r>
                            <a:rPr lang="en-GB" i="1">
                              <a:latin typeface="Cambria Math" charset="0"/>
                            </a:rPr>
                            <m:t>𝑝𝑒𝑟𝑓𝑜𝑟𝑚𝑎𝑛𝑐𝑒</m:t>
                          </m:r>
                          <m:r>
                            <a:rPr lang="en-GB" i="1">
                              <a:latin typeface="Cambria Math" charset="0"/>
                            </a:rPr>
                            <m:t>+</m:t>
                          </m:r>
                          <m:r>
                            <a:rPr lang="en-GB" i="1">
                              <a:latin typeface="Cambria Math" charset="0"/>
                            </a:rPr>
                            <m:t>𝑒𝑥𝑖𝑠𝑡𝑖𝑛𝑔</m:t>
                          </m:r>
                          <m:r>
                            <a:rPr lang="en-GB" i="1">
                              <a:latin typeface="Cambria Math" charset="0"/>
                            </a:rPr>
                            <m:t> </m:t>
                          </m:r>
                          <m:r>
                            <a:rPr lang="en-GB" i="1">
                              <a:latin typeface="Cambria Math" charset="0"/>
                            </a:rPr>
                            <m:t>𝑝𝑙𝑎𝑦𝑒𝑟</m:t>
                          </m:r>
                          <m:r>
                            <a:rPr lang="en-GB" i="1">
                              <a:latin typeface="Cambria Math" charset="0"/>
                            </a:rPr>
                            <m:t> </m:t>
                          </m:r>
                          <m:r>
                            <a:rPr lang="en-GB" i="1">
                              <a:latin typeface="Cambria Math" charset="0"/>
                            </a:rPr>
                            <m:t>𝑟𝑎𝑡𝑖𝑛𝑔</m:t>
                          </m:r>
                          <m:r>
                            <m:rPr>
                              <m:nor/>
                            </m:rPr>
                            <a:rPr lang="en-US" dirty="0"/>
                            <m:t> </m:t>
                          </m:r>
                          <m:r>
                            <m:rPr>
                              <m:nor/>
                            </m:rPr>
                            <a:rPr lang="en-GB" b="0" i="0" dirty="0" smtClean="0"/>
                            <m:t>)</m:t>
                          </m:r>
                        </m:num>
                        <m:den>
                          <m:r>
                            <a:rPr lang="en-GB" i="1">
                              <a:latin typeface="Cambria Math" charset="0"/>
                            </a:rPr>
                            <m:t>2</m:t>
                          </m:r>
                        </m:den>
                      </m:f>
                    </m:oMath>
                  </m:oMathPara>
                </a14:m>
                <a:endParaRPr lang="en-US" dirty="0"/>
              </a:p>
            </p:txBody>
          </p:sp>
        </mc:Choice>
        <mc:Fallback>
          <p:sp>
            <p:nvSpPr>
              <p:cNvPr id="8" name="Rectangle 7"/>
              <p:cNvSpPr>
                <a:spLocks noRot="1" noChangeAspect="1" noMove="1" noResize="1" noEditPoints="1" noAdjustHandles="1" noChangeArrowheads="1" noChangeShapeType="1" noTextEdit="1"/>
              </p:cNvSpPr>
              <p:nvPr/>
            </p:nvSpPr>
            <p:spPr>
              <a:xfrm>
                <a:off x="1522413" y="5110695"/>
                <a:ext cx="8458199" cy="617092"/>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806594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rPr>
              <a:t>Chemistry between Pairs of Players</a:t>
            </a:r>
            <a:endParaRPr lang="en-IN" sz="2400" b="1" dirty="0">
              <a:solidFill>
                <a:schemeClr val="accent2">
                  <a:lumMod val="75000"/>
                </a:schemeClr>
              </a:solidFill>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BIG </a:t>
            </a:r>
            <a:r>
              <a:rPr lang="en-US" sz="2400" b="1" dirty="0" smtClean="0">
                <a:solidFill>
                  <a:schemeClr val="accent1">
                    <a:lumMod val="75000"/>
                  </a:schemeClr>
                </a:solidFill>
              </a:rPr>
              <a:t>DATA</a:t>
            </a:r>
            <a:endParaRPr lang="en-US" sz="2400" b="1" dirty="0" smtClean="0">
              <a:solidFill>
                <a:schemeClr val="accent1">
                  <a:lumMod val="75000"/>
                </a:schemeClr>
              </a:solidFill>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p:cNvSpPr>
            <a:spLocks noGrp="1"/>
          </p:cNvSpPr>
          <p:nvPr>
            <p:ph idx="1"/>
          </p:nvPr>
        </p:nvSpPr>
        <p:spPr/>
        <p:txBody>
          <a:bodyPr>
            <a:normAutofit fontScale="92500" lnSpcReduction="20000"/>
          </a:bodyPr>
          <a:lstStyle/>
          <a:p>
            <a:r>
              <a:rPr lang="en-US" dirty="0"/>
              <a:t>Chemistry is to be calculated for each pair of players in the dataset</a:t>
            </a:r>
          </a:p>
          <a:p>
            <a:r>
              <a:rPr lang="en-US" dirty="0"/>
              <a:t>Chemistry between each pair of players is initially 0.5</a:t>
            </a:r>
          </a:p>
          <a:p>
            <a:r>
              <a:rPr lang="en-US" dirty="0"/>
              <a:t>After every match update the chemistry of all pairs of players who played </a:t>
            </a:r>
          </a:p>
          <a:p>
            <a:r>
              <a:rPr lang="en-US" dirty="0"/>
              <a:t>Value must be bound between 0 and 1</a:t>
            </a:r>
          </a:p>
          <a:p>
            <a:r>
              <a:rPr lang="en-US" dirty="0"/>
              <a:t>After every match, </a:t>
            </a:r>
          </a:p>
          <a:p>
            <a:pPr lvl="1"/>
            <a:r>
              <a:rPr lang="en-US" dirty="0"/>
              <a:t>for a pair of a players in the same team, the change in chemistry is absolute value of the average of the change in rating of both players. If rating of both players increased or decreased then chemistry increases but if rating of one player increased while that of other decreased, then chemistry decreases by same value. </a:t>
            </a:r>
          </a:p>
          <a:p>
            <a:pPr lvl="1"/>
            <a:r>
              <a:rPr lang="en-US" dirty="0"/>
              <a:t>for a pair of a players in the opposing teams, the change in chemistry is absolute value of the average of the change in rating of both players. If rating of both players increased or decreased then chemistry decreases but if rating of one player increased while that of other decreased, then chemistry increases by same value. </a:t>
            </a:r>
          </a:p>
          <a:p>
            <a:pPr lvl="1"/>
            <a:endParaRPr lang="en-US" dirty="0"/>
          </a:p>
        </p:txBody>
      </p:sp>
    </p:spTree>
    <p:extLst>
      <p:ext uri="{BB962C8B-B14F-4D97-AF65-F5344CB8AC3E}">
        <p14:creationId xmlns:p14="http://schemas.microsoft.com/office/powerpoint/2010/main" val="5318099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rPr>
              <a:t>Examples</a:t>
            </a:r>
            <a:endParaRPr lang="en-IN" sz="2400" b="1" dirty="0">
              <a:solidFill>
                <a:schemeClr val="accent2">
                  <a:lumMod val="75000"/>
                </a:schemeClr>
              </a:solidFill>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BIG </a:t>
            </a:r>
            <a:r>
              <a:rPr lang="en-US" sz="2400" b="1" dirty="0" smtClean="0">
                <a:solidFill>
                  <a:schemeClr val="accent1">
                    <a:lumMod val="75000"/>
                  </a:schemeClr>
                </a:solidFill>
              </a:rPr>
              <a:t>DATA</a:t>
            </a:r>
            <a:endParaRPr lang="en-US" sz="2400" b="1" dirty="0" smtClean="0">
              <a:solidFill>
                <a:schemeClr val="accent1">
                  <a:lumMod val="75000"/>
                </a:schemeClr>
              </a:solidFill>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p:cNvSpPr>
            <a:spLocks noGrp="1"/>
          </p:cNvSpPr>
          <p:nvPr>
            <p:ph idx="1"/>
          </p:nvPr>
        </p:nvSpPr>
        <p:spPr>
          <a:xfrm>
            <a:off x="610718" y="2070116"/>
            <a:ext cx="10515600" cy="4351338"/>
          </a:xfrm>
        </p:spPr>
        <p:txBody>
          <a:bodyPr>
            <a:normAutofit/>
          </a:bodyPr>
          <a:lstStyle/>
          <a:p>
            <a:r>
              <a:rPr lang="en-US" dirty="0"/>
              <a:t>If </a:t>
            </a:r>
            <a:r>
              <a:rPr lang="en-US" dirty="0" err="1"/>
              <a:t>Rashford</a:t>
            </a:r>
            <a:r>
              <a:rPr lang="en-US" dirty="0"/>
              <a:t> and Salah are playing on opposite sides and their ratings go up by 0.02 and 0.06 respectively, then their chemistry will go down by 0.04</a:t>
            </a:r>
          </a:p>
          <a:p>
            <a:r>
              <a:rPr lang="en-US" dirty="0"/>
              <a:t>If Bale and </a:t>
            </a:r>
            <a:r>
              <a:rPr lang="en-US" dirty="0" err="1"/>
              <a:t>Ozil</a:t>
            </a:r>
            <a:r>
              <a:rPr lang="en-US" dirty="0"/>
              <a:t> are playing on the same team and their ratings go up by 0.07 and down by 0.03 respectively, then their chemistry will go down by 0.02</a:t>
            </a:r>
          </a:p>
          <a:p>
            <a:r>
              <a:rPr lang="en-US" dirty="0"/>
              <a:t>If  </a:t>
            </a:r>
            <a:r>
              <a:rPr lang="en-US" dirty="0" err="1"/>
              <a:t>Pogba</a:t>
            </a:r>
            <a:r>
              <a:rPr lang="en-US" dirty="0"/>
              <a:t> and Kane are playing on opposing teams and their ratings go up by 0.07 and down by 0.03 respectively, then their chemistry will go up by 0.02</a:t>
            </a:r>
          </a:p>
          <a:p>
            <a:pPr lvl="1"/>
            <a:endParaRPr lang="en-US" dirty="0"/>
          </a:p>
        </p:txBody>
      </p:sp>
    </p:spTree>
    <p:extLst>
      <p:ext uri="{BB962C8B-B14F-4D97-AF65-F5344CB8AC3E}">
        <p14:creationId xmlns:p14="http://schemas.microsoft.com/office/powerpoint/2010/main" val="10176159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rPr>
              <a:t>Examples</a:t>
            </a:r>
            <a:endParaRPr lang="en-IN" sz="2400" b="1" dirty="0">
              <a:solidFill>
                <a:schemeClr val="accent2">
                  <a:lumMod val="75000"/>
                </a:schemeClr>
              </a:solidFill>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BIG </a:t>
            </a:r>
            <a:r>
              <a:rPr lang="en-US" sz="2400" b="1" dirty="0" smtClean="0">
                <a:solidFill>
                  <a:schemeClr val="accent1">
                    <a:lumMod val="75000"/>
                  </a:schemeClr>
                </a:solidFill>
              </a:rPr>
              <a:t>DATA</a:t>
            </a:r>
            <a:endParaRPr lang="en-US" sz="2400" b="1" dirty="0" smtClean="0">
              <a:solidFill>
                <a:schemeClr val="accent1">
                  <a:lumMod val="75000"/>
                </a:schemeClr>
              </a:solidFill>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p:cNvSpPr>
            <a:spLocks noGrp="1"/>
          </p:cNvSpPr>
          <p:nvPr>
            <p:ph idx="1"/>
          </p:nvPr>
        </p:nvSpPr>
        <p:spPr>
          <a:xfrm>
            <a:off x="610718" y="2070116"/>
            <a:ext cx="10515600" cy="4351338"/>
          </a:xfrm>
        </p:spPr>
        <p:txBody>
          <a:bodyPr>
            <a:normAutofit/>
          </a:bodyPr>
          <a:lstStyle/>
          <a:p>
            <a:r>
              <a:rPr lang="en-US" dirty="0"/>
              <a:t>If </a:t>
            </a:r>
            <a:r>
              <a:rPr lang="en-US" dirty="0" err="1"/>
              <a:t>Rashford</a:t>
            </a:r>
            <a:r>
              <a:rPr lang="en-US" dirty="0"/>
              <a:t> and Salah are playing on opposite sides and their ratings go up by 0.02 and 0.06 respectively, then their chemistry will go down by 0.04</a:t>
            </a:r>
          </a:p>
          <a:p>
            <a:r>
              <a:rPr lang="en-US" dirty="0"/>
              <a:t>If Bale and </a:t>
            </a:r>
            <a:r>
              <a:rPr lang="en-US" dirty="0" err="1"/>
              <a:t>Ozil</a:t>
            </a:r>
            <a:r>
              <a:rPr lang="en-US" dirty="0"/>
              <a:t> are playing on the same team and their ratings go up by 0.07 and down by 0.03 respectively, then their chemistry will go down by 0.02</a:t>
            </a:r>
          </a:p>
          <a:p>
            <a:r>
              <a:rPr lang="en-US" dirty="0"/>
              <a:t>If  </a:t>
            </a:r>
            <a:r>
              <a:rPr lang="en-US" dirty="0" err="1"/>
              <a:t>Pogba</a:t>
            </a:r>
            <a:r>
              <a:rPr lang="en-US" dirty="0"/>
              <a:t> and Kane are playing on opposing teams and their ratings go up by 0.07 and down by 0.03 respectively, then their chemistry will go up by 0.02</a:t>
            </a:r>
          </a:p>
          <a:p>
            <a:pPr lvl="1"/>
            <a:endParaRPr lang="en-US" dirty="0"/>
          </a:p>
        </p:txBody>
      </p:sp>
    </p:spTree>
    <p:extLst>
      <p:ext uri="{BB962C8B-B14F-4D97-AF65-F5344CB8AC3E}">
        <p14:creationId xmlns:p14="http://schemas.microsoft.com/office/powerpoint/2010/main" val="2651506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rPr>
              <a:t>Player Profile</a:t>
            </a:r>
            <a:endParaRPr lang="en-IN" sz="2400" b="1" dirty="0">
              <a:solidFill>
                <a:schemeClr val="accent2">
                  <a:lumMod val="75000"/>
                </a:schemeClr>
              </a:solidFill>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BIG </a:t>
            </a:r>
            <a:r>
              <a:rPr lang="en-US" sz="2400" b="1" dirty="0" smtClean="0">
                <a:solidFill>
                  <a:schemeClr val="accent1">
                    <a:lumMod val="75000"/>
                  </a:schemeClr>
                </a:solidFill>
              </a:rPr>
              <a:t>DATA</a:t>
            </a:r>
            <a:endParaRPr lang="en-US" sz="2400" b="1" dirty="0" smtClean="0">
              <a:solidFill>
                <a:schemeClr val="accent1">
                  <a:lumMod val="75000"/>
                </a:schemeClr>
              </a:solidFill>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p:cNvSpPr>
            <a:spLocks noGrp="1"/>
          </p:cNvSpPr>
          <p:nvPr>
            <p:ph idx="1"/>
          </p:nvPr>
        </p:nvSpPr>
        <p:spPr>
          <a:xfrm>
            <a:off x="610718" y="2070116"/>
            <a:ext cx="10515600" cy="4351338"/>
          </a:xfrm>
        </p:spPr>
        <p:txBody>
          <a:bodyPr>
            <a:normAutofit/>
          </a:bodyPr>
          <a:lstStyle/>
          <a:p>
            <a:r>
              <a:rPr lang="en-US" dirty="0"/>
              <a:t>Maintain profile of each player</a:t>
            </a:r>
          </a:p>
          <a:p>
            <a:r>
              <a:rPr lang="en-US" dirty="0"/>
              <a:t>All data from the players dataset must be available on the profile</a:t>
            </a:r>
          </a:p>
          <a:p>
            <a:r>
              <a:rPr lang="en-US" dirty="0"/>
              <a:t>Profile should also have the following data, as of at the end training data:</a:t>
            </a:r>
          </a:p>
          <a:p>
            <a:pPr lvl="1"/>
            <a:r>
              <a:rPr lang="en-US" dirty="0"/>
              <a:t>Number of Fouls</a:t>
            </a:r>
          </a:p>
          <a:p>
            <a:pPr lvl="1"/>
            <a:r>
              <a:rPr lang="en-US" dirty="0"/>
              <a:t>Number of Goals</a:t>
            </a:r>
          </a:p>
          <a:p>
            <a:pPr lvl="1"/>
            <a:r>
              <a:rPr lang="en-US" dirty="0"/>
              <a:t>Number of Own Goals </a:t>
            </a:r>
          </a:p>
          <a:p>
            <a:pPr lvl="1"/>
            <a:r>
              <a:rPr lang="en-US" dirty="0"/>
              <a:t>Pass Accuracy</a:t>
            </a:r>
          </a:p>
          <a:p>
            <a:pPr lvl="1"/>
            <a:r>
              <a:rPr lang="en-US" dirty="0"/>
              <a:t>Shots on Target</a:t>
            </a:r>
          </a:p>
        </p:txBody>
      </p:sp>
    </p:spTree>
    <p:extLst>
      <p:ext uri="{BB962C8B-B14F-4D97-AF65-F5344CB8AC3E}">
        <p14:creationId xmlns:p14="http://schemas.microsoft.com/office/powerpoint/2010/main" val="11153785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rPr>
              <a:t>Predict Winning Chances</a:t>
            </a:r>
            <a:endParaRPr lang="en-IN" sz="2400" b="1" dirty="0">
              <a:solidFill>
                <a:schemeClr val="accent2">
                  <a:lumMod val="75000"/>
                </a:schemeClr>
              </a:solidFill>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BIG </a:t>
            </a:r>
            <a:r>
              <a:rPr lang="en-US" sz="2400" b="1" dirty="0" smtClean="0">
                <a:solidFill>
                  <a:schemeClr val="accent1">
                    <a:lumMod val="75000"/>
                  </a:schemeClr>
                </a:solidFill>
              </a:rPr>
              <a:t>DATA</a:t>
            </a:r>
            <a:endParaRPr lang="en-US" sz="2400" b="1" dirty="0" smtClean="0">
              <a:solidFill>
                <a:schemeClr val="accent1">
                  <a:lumMod val="75000"/>
                </a:schemeClr>
              </a:solidFill>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p:cNvSpPr>
            <a:spLocks noGrp="1"/>
          </p:cNvSpPr>
          <p:nvPr>
            <p:ph idx="1"/>
          </p:nvPr>
        </p:nvSpPr>
        <p:spPr>
          <a:xfrm>
            <a:off x="610718" y="1884136"/>
            <a:ext cx="10515600" cy="4351338"/>
          </a:xfrm>
        </p:spPr>
        <p:txBody>
          <a:bodyPr>
            <a:normAutofit/>
          </a:bodyPr>
          <a:lstStyle/>
          <a:p>
            <a:r>
              <a:rPr lang="en-US" dirty="0"/>
              <a:t>For a pair of teams, comprising 11 players each predict the winning chance:</a:t>
            </a:r>
          </a:p>
          <a:p>
            <a:pPr lvl="1"/>
            <a:r>
              <a:rPr lang="en-US" dirty="0"/>
              <a:t>For each player of a team, average of all chemistry coefficients with all other members of that team</a:t>
            </a:r>
          </a:p>
          <a:p>
            <a:pPr lvl="1"/>
            <a:r>
              <a:rPr lang="en-US" dirty="0"/>
              <a:t>Multiply this consolidated chemistry coefficient with the rating of that player to give player strength</a:t>
            </a:r>
          </a:p>
          <a:p>
            <a:pPr lvl="1"/>
            <a:r>
              <a:rPr lang="en-US" dirty="0"/>
              <a:t>Find the team’s overall strength by averaging the player strength of the 11 players</a:t>
            </a:r>
          </a:p>
          <a:p>
            <a:pPr lvl="1"/>
            <a:r>
              <a:rPr lang="en-US" dirty="0"/>
              <a:t>Predict winning chance from team overall strength from given formula</a:t>
            </a:r>
            <a:endParaRPr lang="en-US" dirty="0"/>
          </a:p>
        </p:txBody>
      </p:sp>
      <mc:AlternateContent xmlns:mc="http://schemas.openxmlformats.org/markup-compatibility/2006">
        <mc:Choice xmlns:a14="http://schemas.microsoft.com/office/drawing/2010/main" Requires="a14">
          <p:sp>
            <p:nvSpPr>
              <p:cNvPr id="7" name="TextBox 6"/>
              <p:cNvSpPr txBox="1"/>
              <p:nvPr/>
            </p:nvSpPr>
            <p:spPr>
              <a:xfrm>
                <a:off x="1159486" y="5476538"/>
                <a:ext cx="9184053" cy="5324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𝑐h𝑎𝑛𝑐𝑒</m:t>
                      </m:r>
                      <m:r>
                        <a:rPr lang="en-GB" b="0" i="1" smtClean="0">
                          <a:latin typeface="Cambria Math" charset="0"/>
                        </a:rPr>
                        <m:t> </m:t>
                      </m:r>
                      <m:r>
                        <a:rPr lang="en-GB" b="0" i="1" smtClean="0">
                          <a:latin typeface="Cambria Math" charset="0"/>
                        </a:rPr>
                        <m:t>𝑜𝑓</m:t>
                      </m:r>
                      <m:r>
                        <a:rPr lang="en-GB" b="0" i="1" smtClean="0">
                          <a:latin typeface="Cambria Math" charset="0"/>
                        </a:rPr>
                        <m:t> </m:t>
                      </m:r>
                      <m:r>
                        <a:rPr lang="en-GB" b="0" i="1" smtClean="0">
                          <a:latin typeface="Cambria Math" charset="0"/>
                        </a:rPr>
                        <m:t>𝐴</m:t>
                      </m:r>
                      <m:r>
                        <a:rPr lang="en-GB" b="0" i="1" smtClean="0">
                          <a:latin typeface="Cambria Math" charset="0"/>
                        </a:rPr>
                        <m:t> </m:t>
                      </m:r>
                      <m:r>
                        <a:rPr lang="en-GB" b="0" i="1" smtClean="0">
                          <a:latin typeface="Cambria Math" charset="0"/>
                        </a:rPr>
                        <m:t>𝑤𝑖𝑛𝑛𝑖𝑛𝑔</m:t>
                      </m:r>
                      <m:r>
                        <a:rPr lang="en-GB" b="0" i="1" smtClean="0">
                          <a:latin typeface="Cambria Math" charset="0"/>
                        </a:rPr>
                        <m:t>=</m:t>
                      </m:r>
                      <m:d>
                        <m:dPr>
                          <m:ctrlPr>
                            <a:rPr lang="en-GB" b="0" i="1" smtClean="0">
                              <a:latin typeface="Cambria Math" charset="0"/>
                            </a:rPr>
                          </m:ctrlPr>
                        </m:dPr>
                        <m:e>
                          <m:r>
                            <a:rPr lang="en-GB" b="0" i="1" smtClean="0">
                              <a:latin typeface="Cambria Math" charset="0"/>
                            </a:rPr>
                            <m:t>0.5+</m:t>
                          </m:r>
                          <m:r>
                            <a:rPr lang="en-GB" b="0" i="1" smtClean="0">
                              <a:latin typeface="Cambria Math" charset="0"/>
                            </a:rPr>
                            <m:t>𝑠𝑡𝑟𝑒𝑛𝑔𝑡h</m:t>
                          </m:r>
                          <m:r>
                            <a:rPr lang="en-GB" b="0" i="1" smtClean="0">
                              <a:latin typeface="Cambria Math" charset="0"/>
                            </a:rPr>
                            <m:t> </m:t>
                          </m:r>
                          <m:r>
                            <a:rPr lang="en-GB" b="0" i="1" smtClean="0">
                              <a:latin typeface="Cambria Math" charset="0"/>
                            </a:rPr>
                            <m:t>𝑜𝑓</m:t>
                          </m:r>
                          <m:r>
                            <a:rPr lang="en-GB" b="0" i="1" smtClean="0">
                              <a:latin typeface="Cambria Math" charset="0"/>
                            </a:rPr>
                            <m:t> </m:t>
                          </m:r>
                          <m:r>
                            <a:rPr lang="en-GB" b="0" i="1" smtClean="0">
                              <a:latin typeface="Cambria Math" charset="0"/>
                            </a:rPr>
                            <m:t>𝐴</m:t>
                          </m:r>
                          <m:r>
                            <a:rPr lang="en-GB" b="0" i="1" smtClean="0">
                              <a:latin typeface="Cambria Math" charset="0"/>
                            </a:rPr>
                            <m:t> − </m:t>
                          </m:r>
                          <m:f>
                            <m:fPr>
                              <m:ctrlPr>
                                <a:rPr lang="bg-BG" b="0" i="1" smtClean="0">
                                  <a:latin typeface="Cambria Math" charset="0"/>
                                </a:rPr>
                              </m:ctrlPr>
                            </m:fPr>
                            <m:num>
                              <m:r>
                                <a:rPr lang="en-GB" b="0" i="1" smtClean="0">
                                  <a:latin typeface="Cambria Math" charset="0"/>
                                </a:rPr>
                                <m:t>𝑆𝑡𝑟𝑒𝑛𝑔𝑡h</m:t>
                              </m:r>
                              <m:r>
                                <a:rPr lang="en-GB" b="0" i="1" smtClean="0">
                                  <a:latin typeface="Cambria Math" charset="0"/>
                                </a:rPr>
                                <m:t> </m:t>
                              </m:r>
                              <m:r>
                                <a:rPr lang="en-GB" b="0" i="1" smtClean="0">
                                  <a:latin typeface="Cambria Math" charset="0"/>
                                </a:rPr>
                                <m:t>𝑜𝑓</m:t>
                              </m:r>
                              <m:r>
                                <a:rPr lang="en-GB" b="0" i="1" smtClean="0">
                                  <a:latin typeface="Cambria Math" charset="0"/>
                                </a:rPr>
                                <m:t> </m:t>
                              </m:r>
                              <m:r>
                                <a:rPr lang="en-GB" b="0" i="1" smtClean="0">
                                  <a:latin typeface="Cambria Math" charset="0"/>
                                </a:rPr>
                                <m:t>𝐴</m:t>
                              </m:r>
                              <m:r>
                                <a:rPr lang="en-GB" b="0" i="1" smtClean="0">
                                  <a:latin typeface="Cambria Math" charset="0"/>
                                </a:rPr>
                                <m:t> +</m:t>
                              </m:r>
                              <m:r>
                                <a:rPr lang="en-GB" b="0" i="1" smtClean="0">
                                  <a:latin typeface="Cambria Math" charset="0"/>
                                </a:rPr>
                                <m:t>𝑆𝑡𝑟𝑒𝑛𝑔𝑡h</m:t>
                              </m:r>
                              <m:r>
                                <a:rPr lang="en-GB" b="0" i="1" smtClean="0">
                                  <a:latin typeface="Cambria Math" charset="0"/>
                                </a:rPr>
                                <m:t> </m:t>
                              </m:r>
                              <m:r>
                                <a:rPr lang="en-GB" b="0" i="1" smtClean="0">
                                  <a:latin typeface="Cambria Math" charset="0"/>
                                </a:rPr>
                                <m:t>𝑜𝑓</m:t>
                              </m:r>
                              <m:r>
                                <a:rPr lang="en-GB" b="0" i="1" smtClean="0">
                                  <a:latin typeface="Cambria Math" charset="0"/>
                                </a:rPr>
                                <m:t> </m:t>
                              </m:r>
                              <m:r>
                                <a:rPr lang="en-GB" b="0" i="1" smtClean="0">
                                  <a:latin typeface="Cambria Math" charset="0"/>
                                </a:rPr>
                                <m:t>𝐵</m:t>
                              </m:r>
                            </m:num>
                            <m:den>
                              <m:r>
                                <a:rPr lang="en-GB" b="0" i="1" smtClean="0">
                                  <a:latin typeface="Cambria Math" charset="0"/>
                                </a:rPr>
                                <m:t>2</m:t>
                              </m:r>
                            </m:den>
                          </m:f>
                          <m:r>
                            <a:rPr lang="en-GB" b="0" i="1" smtClean="0">
                              <a:latin typeface="Cambria Math" charset="0"/>
                            </a:rPr>
                            <m:t> </m:t>
                          </m:r>
                        </m:e>
                      </m:d>
                      <m:r>
                        <a:rPr lang="en-GB" b="0" i="1" smtClean="0">
                          <a:latin typeface="Cambria Math" charset="0"/>
                        </a:rPr>
                        <m:t>∗100%</m:t>
                      </m:r>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1159486" y="5476538"/>
                <a:ext cx="9184053" cy="532453"/>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3072926" y="6398960"/>
                <a:ext cx="53571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𝑐h𝑎𝑛𝑐𝑒</m:t>
                      </m:r>
                      <m:r>
                        <a:rPr lang="en-GB" b="0" i="1" smtClean="0">
                          <a:latin typeface="Cambria Math" charset="0"/>
                        </a:rPr>
                        <m:t> </m:t>
                      </m:r>
                      <m:r>
                        <a:rPr lang="en-GB" b="0" i="1" smtClean="0">
                          <a:latin typeface="Cambria Math" charset="0"/>
                        </a:rPr>
                        <m:t>𝑜𝑓</m:t>
                      </m:r>
                      <m:r>
                        <a:rPr lang="en-GB" b="0" i="1" smtClean="0">
                          <a:latin typeface="Cambria Math" charset="0"/>
                        </a:rPr>
                        <m:t> </m:t>
                      </m:r>
                      <m:r>
                        <a:rPr lang="en-GB" b="0" i="1" smtClean="0">
                          <a:latin typeface="Cambria Math" charset="0"/>
                        </a:rPr>
                        <m:t>𝐵</m:t>
                      </m:r>
                      <m:r>
                        <a:rPr lang="en-GB" b="0" i="1" smtClean="0">
                          <a:latin typeface="Cambria Math" charset="0"/>
                        </a:rPr>
                        <m:t> </m:t>
                      </m:r>
                      <m:r>
                        <a:rPr lang="en-GB" b="0" i="1" smtClean="0">
                          <a:latin typeface="Cambria Math" charset="0"/>
                        </a:rPr>
                        <m:t>𝑤𝑖𝑛𝑛𝑖𝑛𝑔</m:t>
                      </m:r>
                      <m:r>
                        <a:rPr lang="en-GB" b="0" i="1" smtClean="0">
                          <a:latin typeface="Cambria Math" charset="0"/>
                        </a:rPr>
                        <m:t>=100 −</m:t>
                      </m:r>
                      <m:r>
                        <a:rPr lang="en-GB" b="0" i="1" smtClean="0">
                          <a:latin typeface="Cambria Math" charset="0"/>
                        </a:rPr>
                        <m:t>𝑐h𝑎𝑛𝑐𝑒</m:t>
                      </m:r>
                      <m:r>
                        <a:rPr lang="en-GB" b="0" i="1" smtClean="0">
                          <a:latin typeface="Cambria Math" charset="0"/>
                        </a:rPr>
                        <m:t> </m:t>
                      </m:r>
                      <m:r>
                        <a:rPr lang="en-GB" b="0" i="1" smtClean="0">
                          <a:latin typeface="Cambria Math" charset="0"/>
                        </a:rPr>
                        <m:t>𝑜𝑓</m:t>
                      </m:r>
                      <m:r>
                        <a:rPr lang="en-GB" b="0" i="1" smtClean="0">
                          <a:latin typeface="Cambria Math" charset="0"/>
                        </a:rPr>
                        <m:t> </m:t>
                      </m:r>
                      <m:r>
                        <a:rPr lang="en-GB" b="0" i="1" smtClean="0">
                          <a:latin typeface="Cambria Math" charset="0"/>
                        </a:rPr>
                        <m:t>𝐴</m:t>
                      </m:r>
                      <m:r>
                        <a:rPr lang="en-GB" b="0" i="1" smtClean="0">
                          <a:latin typeface="Cambria Math" charset="0"/>
                        </a:rPr>
                        <m:t> </m:t>
                      </m:r>
                      <m:r>
                        <a:rPr lang="en-GB" b="0" i="1" smtClean="0">
                          <a:latin typeface="Cambria Math" charset="0"/>
                        </a:rPr>
                        <m:t>𝑤𝑖𝑛𝑛𝑖𝑛𝑔</m:t>
                      </m:r>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3072926" y="6398960"/>
                <a:ext cx="5357172" cy="276999"/>
              </a:xfrm>
              <a:prstGeom prst="rect">
                <a:avLst/>
              </a:prstGeom>
              <a:blipFill rotWithShape="0">
                <a:blip r:embed="rId4"/>
                <a:stretch>
                  <a:fillRect l="-683" t="-148889" r="-1024" b="-180000"/>
                </a:stretch>
              </a:blipFill>
            </p:spPr>
            <p:txBody>
              <a:bodyPr/>
              <a:lstStyle/>
              <a:p>
                <a:r>
                  <a:rPr lang="en-US">
                    <a:noFill/>
                  </a:rPr>
                  <a:t> </a:t>
                </a:r>
              </a:p>
            </p:txBody>
          </p:sp>
        </mc:Fallback>
      </mc:AlternateContent>
    </p:spTree>
    <p:extLst>
      <p:ext uri="{BB962C8B-B14F-4D97-AF65-F5344CB8AC3E}">
        <p14:creationId xmlns:p14="http://schemas.microsoft.com/office/powerpoint/2010/main" val="15045665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rPr>
              <a:t>Problems</a:t>
            </a:r>
            <a:endParaRPr lang="en-IN" sz="2400" b="1" dirty="0">
              <a:solidFill>
                <a:schemeClr val="accent2">
                  <a:lumMod val="75000"/>
                </a:schemeClr>
              </a:solidFill>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BIG </a:t>
            </a:r>
            <a:r>
              <a:rPr lang="en-US" sz="2400" b="1" dirty="0" smtClean="0">
                <a:solidFill>
                  <a:schemeClr val="accent1">
                    <a:lumMod val="75000"/>
                  </a:schemeClr>
                </a:solidFill>
              </a:rPr>
              <a:t>DATA</a:t>
            </a:r>
            <a:endParaRPr lang="en-US" sz="2400" b="1" dirty="0" smtClean="0">
              <a:solidFill>
                <a:schemeClr val="accent1">
                  <a:lumMod val="75000"/>
                </a:schemeClr>
              </a:solidFill>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p:cNvSpPr>
            <a:spLocks noGrp="1"/>
          </p:cNvSpPr>
          <p:nvPr>
            <p:ph idx="1"/>
          </p:nvPr>
        </p:nvSpPr>
        <p:spPr>
          <a:xfrm>
            <a:off x="610718" y="1884136"/>
            <a:ext cx="10515600" cy="4351338"/>
          </a:xfrm>
        </p:spPr>
        <p:txBody>
          <a:bodyPr>
            <a:normAutofit/>
          </a:bodyPr>
          <a:lstStyle/>
          <a:p>
            <a:r>
              <a:rPr lang="en-US" dirty="0"/>
              <a:t>Some players may not have played enough matches in the given data to accurately assess their ratings</a:t>
            </a:r>
          </a:p>
          <a:p>
            <a:r>
              <a:rPr lang="en-US" dirty="0"/>
              <a:t>Ratings of players are a function of their age and thus will change according to when match is held</a:t>
            </a:r>
            <a:endParaRPr lang="en-US" dirty="0"/>
          </a:p>
        </p:txBody>
      </p:sp>
    </p:spTree>
    <p:extLst>
      <p:ext uri="{BB962C8B-B14F-4D97-AF65-F5344CB8AC3E}">
        <p14:creationId xmlns:p14="http://schemas.microsoft.com/office/powerpoint/2010/main" val="16385432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rPr>
              <a:t>Solution: Clustering</a:t>
            </a:r>
            <a:endParaRPr lang="en-IN" sz="2400" b="1" dirty="0">
              <a:solidFill>
                <a:schemeClr val="accent2">
                  <a:lumMod val="75000"/>
                </a:schemeClr>
              </a:solidFill>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BIG </a:t>
            </a:r>
            <a:r>
              <a:rPr lang="en-US" sz="2400" b="1" dirty="0" smtClean="0">
                <a:solidFill>
                  <a:schemeClr val="accent1">
                    <a:lumMod val="75000"/>
                  </a:schemeClr>
                </a:solidFill>
              </a:rPr>
              <a:t>DATA</a:t>
            </a:r>
            <a:endParaRPr lang="en-US" sz="2400" b="1" dirty="0" smtClean="0">
              <a:solidFill>
                <a:schemeClr val="accent1">
                  <a:lumMod val="75000"/>
                </a:schemeClr>
              </a:solidFill>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p:cNvSpPr>
            <a:spLocks noGrp="1"/>
          </p:cNvSpPr>
          <p:nvPr>
            <p:ph idx="1"/>
          </p:nvPr>
        </p:nvSpPr>
        <p:spPr>
          <a:xfrm>
            <a:off x="610718" y="1884136"/>
            <a:ext cx="10515600" cy="4351338"/>
          </a:xfrm>
        </p:spPr>
        <p:txBody>
          <a:bodyPr>
            <a:normAutofit/>
          </a:bodyPr>
          <a:lstStyle/>
          <a:p>
            <a:r>
              <a:rPr lang="en-US" dirty="0"/>
              <a:t>Cluster players into 5 groups to approximate rating and chemistry coefficient for players who have played less than 5 matches in training data</a:t>
            </a:r>
          </a:p>
          <a:p>
            <a:r>
              <a:rPr lang="en-US" dirty="0"/>
              <a:t>Cluster based on the profile of the players </a:t>
            </a:r>
          </a:p>
          <a:p>
            <a:r>
              <a:rPr lang="en-US" dirty="0"/>
              <a:t>Take average rating and chemistry coefficient of cluster for players who have played less than 5 matches</a:t>
            </a:r>
          </a:p>
          <a:p>
            <a:endParaRPr lang="en-US" dirty="0"/>
          </a:p>
        </p:txBody>
      </p:sp>
    </p:spTree>
    <p:extLst>
      <p:ext uri="{BB962C8B-B14F-4D97-AF65-F5344CB8AC3E}">
        <p14:creationId xmlns:p14="http://schemas.microsoft.com/office/powerpoint/2010/main" val="7766884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rPr>
              <a:t>Solution: Regression</a:t>
            </a:r>
            <a:endParaRPr lang="en-IN" sz="2400" b="1" dirty="0">
              <a:solidFill>
                <a:schemeClr val="accent2">
                  <a:lumMod val="75000"/>
                </a:schemeClr>
              </a:solidFill>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BIG </a:t>
            </a:r>
            <a:r>
              <a:rPr lang="en-US" sz="2400" b="1" dirty="0" smtClean="0">
                <a:solidFill>
                  <a:schemeClr val="accent1">
                    <a:lumMod val="75000"/>
                  </a:schemeClr>
                </a:solidFill>
              </a:rPr>
              <a:t>DATA</a:t>
            </a:r>
            <a:endParaRPr lang="en-US" sz="2400" b="1" dirty="0" smtClean="0">
              <a:solidFill>
                <a:schemeClr val="accent1">
                  <a:lumMod val="75000"/>
                </a:schemeClr>
              </a:solidFill>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p:cNvSpPr>
            <a:spLocks noGrp="1"/>
          </p:cNvSpPr>
          <p:nvPr>
            <p:ph idx="1"/>
          </p:nvPr>
        </p:nvSpPr>
        <p:spPr>
          <a:xfrm>
            <a:off x="610718" y="1884136"/>
            <a:ext cx="10515600" cy="4351338"/>
          </a:xfrm>
        </p:spPr>
        <p:txBody>
          <a:bodyPr>
            <a:normAutofit/>
          </a:bodyPr>
          <a:lstStyle/>
          <a:p>
            <a:r>
              <a:rPr lang="en-US" dirty="0"/>
              <a:t>Use </a:t>
            </a:r>
            <a:r>
              <a:rPr lang="en-US" dirty="0" smtClean="0"/>
              <a:t>non linear (quadratic) regression </a:t>
            </a:r>
            <a:r>
              <a:rPr lang="en-US" dirty="0"/>
              <a:t>to model the change in player’s rating with age </a:t>
            </a:r>
          </a:p>
          <a:p>
            <a:r>
              <a:rPr lang="en-US" dirty="0"/>
              <a:t>When a user provides teams for a match and match date, use regression to get the player’s rating at that date and the compute winning chance</a:t>
            </a:r>
          </a:p>
        </p:txBody>
      </p:sp>
    </p:spTree>
    <p:extLst>
      <p:ext uri="{BB962C8B-B14F-4D97-AF65-F5344CB8AC3E}">
        <p14:creationId xmlns:p14="http://schemas.microsoft.com/office/powerpoint/2010/main" val="1053421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rPr>
              <a:t>User Interface</a:t>
            </a:r>
            <a:endParaRPr lang="en-IN" sz="2400" b="1" dirty="0">
              <a:solidFill>
                <a:schemeClr val="accent2">
                  <a:lumMod val="75000"/>
                </a:schemeClr>
              </a:solidFill>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BIG </a:t>
            </a:r>
            <a:r>
              <a:rPr lang="en-US" sz="2400" b="1" dirty="0" smtClean="0">
                <a:solidFill>
                  <a:schemeClr val="accent1">
                    <a:lumMod val="75000"/>
                  </a:schemeClr>
                </a:solidFill>
              </a:rPr>
              <a:t>DATA</a:t>
            </a:r>
            <a:endParaRPr lang="en-US" sz="2400" b="1" dirty="0" smtClean="0">
              <a:solidFill>
                <a:schemeClr val="accent1">
                  <a:lumMod val="75000"/>
                </a:schemeClr>
              </a:solidFill>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p:cNvSpPr>
            <a:spLocks noGrp="1"/>
          </p:cNvSpPr>
          <p:nvPr>
            <p:ph idx="1"/>
          </p:nvPr>
        </p:nvSpPr>
        <p:spPr>
          <a:xfrm>
            <a:off x="610718" y="1884136"/>
            <a:ext cx="10515600" cy="4351338"/>
          </a:xfrm>
        </p:spPr>
        <p:txBody>
          <a:bodyPr>
            <a:normAutofit fontScale="92500" lnSpcReduction="20000"/>
          </a:bodyPr>
          <a:lstStyle/>
          <a:p>
            <a:r>
              <a:rPr lang="en-US" dirty="0"/>
              <a:t>Users can provide a date of a match and 2 teams of 11 players each</a:t>
            </a:r>
          </a:p>
          <a:p>
            <a:r>
              <a:rPr lang="en-US" dirty="0"/>
              <a:t>System must ensure that the list of players have:</a:t>
            </a:r>
          </a:p>
          <a:p>
            <a:pPr lvl="1"/>
            <a:r>
              <a:rPr lang="en-US" dirty="0"/>
              <a:t>1 Goalkeeper</a:t>
            </a:r>
          </a:p>
          <a:p>
            <a:pPr lvl="1"/>
            <a:r>
              <a:rPr lang="en-US" dirty="0"/>
              <a:t>At least 2 defenders</a:t>
            </a:r>
          </a:p>
          <a:p>
            <a:pPr lvl="1"/>
            <a:r>
              <a:rPr lang="en-US" dirty="0"/>
              <a:t>At least 2 Mid fielders</a:t>
            </a:r>
          </a:p>
          <a:p>
            <a:pPr lvl="1"/>
            <a:r>
              <a:rPr lang="en-US" dirty="0"/>
              <a:t>And at least 1 Forward</a:t>
            </a:r>
          </a:p>
          <a:p>
            <a:pPr lvl="1"/>
            <a:r>
              <a:rPr lang="en-US" dirty="0"/>
              <a:t>Return Invalid team in case the above conditions are not met</a:t>
            </a:r>
          </a:p>
          <a:p>
            <a:r>
              <a:rPr lang="en-US" dirty="0"/>
              <a:t>After regression make sure that the rating of any player is not below 0.2, if any player has a rating of less than 0.2, return that the player has retired</a:t>
            </a:r>
          </a:p>
          <a:p>
            <a:r>
              <a:rPr lang="en-US" dirty="0"/>
              <a:t>If all conditions are met, return chance of either team winning the match</a:t>
            </a:r>
          </a:p>
          <a:p>
            <a:r>
              <a:rPr lang="en-US" dirty="0"/>
              <a:t>GUI is not required, file can be read from command like and written to a destination</a:t>
            </a:r>
            <a:endParaRPr lang="en-US" dirty="0"/>
          </a:p>
        </p:txBody>
      </p:sp>
    </p:spTree>
    <p:extLst>
      <p:ext uri="{BB962C8B-B14F-4D97-AF65-F5344CB8AC3E}">
        <p14:creationId xmlns:p14="http://schemas.microsoft.com/office/powerpoint/2010/main" val="19635625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4964272"/>
            <a:ext cx="7999758" cy="461665"/>
          </a:xfrm>
          <a:prstGeom prst="rect">
            <a:avLst/>
          </a:prstGeom>
        </p:spPr>
        <p:txBody>
          <a:bodyPr wrap="square">
            <a:spAutoFit/>
          </a:bodyPr>
          <a:lstStyle/>
          <a:p>
            <a:r>
              <a:rPr lang="en-IN" altLang="en-US" sz="2400" b="1" dirty="0" err="1" smtClean="0">
                <a:solidFill>
                  <a:schemeClr val="accent2">
                    <a:lumMod val="75000"/>
                  </a:schemeClr>
                </a:solidFill>
              </a:rPr>
              <a:t>Introduciton</a:t>
            </a:r>
            <a:endParaRPr lang="en-IN" sz="2400" b="1" dirty="0">
              <a:solidFill>
                <a:schemeClr val="accent2">
                  <a:lumMod val="75000"/>
                </a:schemeClr>
              </a:solidFill>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06025" y="4475897"/>
            <a:ext cx="7497214" cy="830997"/>
          </a:xfrm>
          <a:prstGeom prst="rect">
            <a:avLst/>
          </a:prstGeom>
        </p:spPr>
        <p:txBody>
          <a:bodyPr wrap="square">
            <a:spAutoFit/>
          </a:bodyPr>
          <a:lstStyle/>
          <a:p>
            <a:r>
              <a:rPr lang="en-US" sz="2400" b="1" dirty="0" smtClean="0">
                <a:solidFill>
                  <a:schemeClr val="accent1">
                    <a:lumMod val="75000"/>
                  </a:schemeClr>
                </a:solidFill>
              </a:rPr>
              <a:t>BIG DATA</a:t>
            </a:r>
          </a:p>
          <a:p>
            <a:endParaRPr lang="en-US" sz="2400" b="1" dirty="0">
              <a:solidFill>
                <a:schemeClr val="accent1">
                  <a:lumMod val="75000"/>
                </a:schemeClr>
              </a:solidFill>
            </a:endParaRPr>
          </a:p>
        </p:txBody>
      </p:sp>
      <p:cxnSp>
        <p:nvCxnSpPr>
          <p:cNvPr id="5" name="Straight Connector 4">
            <a:extLst>
              <a:ext uri="{FF2B5EF4-FFF2-40B4-BE49-F238E27FC236}">
                <a16:creationId xmlns="" xmlns:a16="http://schemas.microsoft.com/office/drawing/2014/main" id="{1EEB87D2-BD33-43D4-B135-6F0E91C4917A}"/>
              </a:ext>
            </a:extLst>
          </p:cNvPr>
          <p:cNvCxnSpPr>
            <a:cxnSpLocks/>
          </p:cNvCxnSpPr>
          <p:nvPr/>
        </p:nvCxnSpPr>
        <p:spPr>
          <a:xfrm flipV="1">
            <a:off x="311516" y="5549350"/>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04776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rPr>
              <a:t>User Interface</a:t>
            </a:r>
            <a:endParaRPr lang="en-IN" sz="2400" b="1" dirty="0">
              <a:solidFill>
                <a:schemeClr val="accent2">
                  <a:lumMod val="75000"/>
                </a:schemeClr>
              </a:solidFill>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BIG </a:t>
            </a:r>
            <a:r>
              <a:rPr lang="en-US" sz="2400" b="1" dirty="0" smtClean="0">
                <a:solidFill>
                  <a:schemeClr val="accent1">
                    <a:lumMod val="75000"/>
                  </a:schemeClr>
                </a:solidFill>
              </a:rPr>
              <a:t>DATA</a:t>
            </a:r>
            <a:endParaRPr lang="en-US" sz="2400" b="1" dirty="0" smtClean="0">
              <a:solidFill>
                <a:schemeClr val="accent1">
                  <a:lumMod val="75000"/>
                </a:schemeClr>
              </a:solidFill>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p:cNvSpPr>
            <a:spLocks noGrp="1"/>
          </p:cNvSpPr>
          <p:nvPr>
            <p:ph idx="1"/>
          </p:nvPr>
        </p:nvSpPr>
        <p:spPr>
          <a:xfrm>
            <a:off x="610718" y="1884136"/>
            <a:ext cx="10515600" cy="4351338"/>
          </a:xfrm>
        </p:spPr>
        <p:txBody>
          <a:bodyPr>
            <a:normAutofit/>
          </a:bodyPr>
          <a:lstStyle/>
          <a:p>
            <a:r>
              <a:rPr lang="en-US" dirty="0"/>
              <a:t>User can request the profile of each player</a:t>
            </a:r>
          </a:p>
          <a:p>
            <a:r>
              <a:rPr lang="en-US" dirty="0"/>
              <a:t>User can request details of any match from training data by providing match label and date</a:t>
            </a:r>
          </a:p>
          <a:p>
            <a:r>
              <a:rPr lang="en-US" dirty="0"/>
              <a:t> The system should read a JSON file for the request from the user and write back a JSON file as result</a:t>
            </a:r>
          </a:p>
        </p:txBody>
      </p:sp>
    </p:spTree>
    <p:extLst>
      <p:ext uri="{BB962C8B-B14F-4D97-AF65-F5344CB8AC3E}">
        <p14:creationId xmlns:p14="http://schemas.microsoft.com/office/powerpoint/2010/main" val="14045977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rPr>
              <a:t>Marks Break up</a:t>
            </a:r>
            <a:endParaRPr lang="en-IN" sz="2400" b="1" dirty="0">
              <a:solidFill>
                <a:schemeClr val="accent2">
                  <a:lumMod val="75000"/>
                </a:schemeClr>
              </a:solidFill>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BIG </a:t>
            </a:r>
            <a:r>
              <a:rPr lang="en-US" sz="2400" b="1" dirty="0" smtClean="0">
                <a:solidFill>
                  <a:schemeClr val="accent1">
                    <a:lumMod val="75000"/>
                  </a:schemeClr>
                </a:solidFill>
              </a:rPr>
              <a:t>DATA</a:t>
            </a:r>
            <a:endParaRPr lang="en-US" sz="2400" b="1" dirty="0" smtClean="0">
              <a:solidFill>
                <a:schemeClr val="accent1">
                  <a:lumMod val="75000"/>
                </a:schemeClr>
              </a:solidFill>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5"/>
          <p:cNvGraphicFramePr>
            <a:graphicFrameLocks noGrp="1"/>
          </p:cNvGraphicFramePr>
          <p:nvPr>
            <p:ph idx="1"/>
            <p:extLst>
              <p:ext uri="{D42A27DB-BD31-4B8C-83A1-F6EECF244321}">
                <p14:modId xmlns:p14="http://schemas.microsoft.com/office/powerpoint/2010/main" val="438589548"/>
              </p:ext>
            </p:extLst>
          </p:nvPr>
        </p:nvGraphicFramePr>
        <p:xfrm>
          <a:off x="685800" y="2141538"/>
          <a:ext cx="10131426" cy="3708400"/>
        </p:xfrm>
        <a:graphic>
          <a:graphicData uri="http://schemas.openxmlformats.org/drawingml/2006/table">
            <a:tbl>
              <a:tblPr firstRow="1" bandRow="1">
                <a:tableStyleId>{F5AB1C69-6EDB-4FF4-983F-18BD219EF322}</a:tableStyleId>
              </a:tblPr>
              <a:tblGrid>
                <a:gridCol w="5065713"/>
                <a:gridCol w="5065713"/>
              </a:tblGrid>
              <a:tr h="370840">
                <a:tc>
                  <a:txBody>
                    <a:bodyPr/>
                    <a:lstStyle/>
                    <a:p>
                      <a:r>
                        <a:rPr lang="en-US" dirty="0" smtClean="0"/>
                        <a:t>Task</a:t>
                      </a:r>
                      <a:endParaRPr lang="en-US" dirty="0"/>
                    </a:p>
                  </a:txBody>
                  <a:tcPr/>
                </a:tc>
                <a:tc>
                  <a:txBody>
                    <a:bodyPr/>
                    <a:lstStyle/>
                    <a:p>
                      <a:r>
                        <a:rPr lang="en-US" dirty="0" smtClean="0"/>
                        <a:t>Marks</a:t>
                      </a:r>
                      <a:endParaRPr lang="en-US" dirty="0"/>
                    </a:p>
                  </a:txBody>
                  <a:tcPr/>
                </a:tc>
              </a:tr>
              <a:tr h="370840">
                <a:tc>
                  <a:txBody>
                    <a:bodyPr/>
                    <a:lstStyle/>
                    <a:p>
                      <a:pPr>
                        <a:spcAft>
                          <a:spcPts val="0"/>
                        </a:spcAft>
                      </a:pPr>
                      <a:r>
                        <a:rPr lang="en-US" dirty="0"/>
                        <a:t>Accepting Streamed data on streaming spark</a:t>
                      </a:r>
                    </a:p>
                  </a:txBody>
                  <a:tcPr marL="68580" marR="68580" marT="0" marB="0"/>
                </a:tc>
                <a:tc>
                  <a:txBody>
                    <a:bodyPr/>
                    <a:lstStyle/>
                    <a:p>
                      <a:pPr algn="just">
                        <a:spcAft>
                          <a:spcPts val="0"/>
                        </a:spcAft>
                        <a:tabLst>
                          <a:tab pos="1143000" algn="l"/>
                        </a:tabLst>
                      </a:pPr>
                      <a:r>
                        <a:rPr lang="en-GB" dirty="0"/>
                        <a:t>2</a:t>
                      </a:r>
                      <a:endParaRPr lang="en-US" dirty="0"/>
                    </a:p>
                  </a:txBody>
                  <a:tcPr marL="68580" marR="68580" marT="0" marB="0"/>
                </a:tc>
              </a:tr>
              <a:tr h="370840">
                <a:tc>
                  <a:txBody>
                    <a:bodyPr/>
                    <a:lstStyle/>
                    <a:p>
                      <a:pPr>
                        <a:spcAft>
                          <a:spcPts val="0"/>
                        </a:spcAft>
                      </a:pPr>
                      <a:r>
                        <a:rPr lang="en-US" dirty="0"/>
                        <a:t>Compute metrics for each match</a:t>
                      </a:r>
                    </a:p>
                  </a:txBody>
                  <a:tcPr marL="68580" marR="68580" marT="0" marB="0"/>
                </a:tc>
                <a:tc>
                  <a:txBody>
                    <a:bodyPr/>
                    <a:lstStyle/>
                    <a:p>
                      <a:pPr algn="just">
                        <a:spcAft>
                          <a:spcPts val="0"/>
                        </a:spcAft>
                        <a:tabLst>
                          <a:tab pos="1143000" algn="l"/>
                        </a:tabLst>
                      </a:pPr>
                      <a:r>
                        <a:rPr lang="en-GB"/>
                        <a:t>2</a:t>
                      </a:r>
                      <a:endParaRPr lang="en-US"/>
                    </a:p>
                  </a:txBody>
                  <a:tcPr marL="68580" marR="68580" marT="0" marB="0"/>
                </a:tc>
              </a:tr>
              <a:tr h="370840">
                <a:tc>
                  <a:txBody>
                    <a:bodyPr/>
                    <a:lstStyle/>
                    <a:p>
                      <a:pPr>
                        <a:spcAft>
                          <a:spcPts val="0"/>
                        </a:spcAft>
                      </a:pPr>
                      <a:r>
                        <a:rPr lang="en-US"/>
                        <a:t>Maintaining player profile</a:t>
                      </a:r>
                    </a:p>
                  </a:txBody>
                  <a:tcPr marL="68580" marR="68580" marT="0" marB="0"/>
                </a:tc>
                <a:tc>
                  <a:txBody>
                    <a:bodyPr/>
                    <a:lstStyle/>
                    <a:p>
                      <a:pPr algn="just">
                        <a:spcAft>
                          <a:spcPts val="0"/>
                        </a:spcAft>
                        <a:tabLst>
                          <a:tab pos="1143000" algn="l"/>
                        </a:tabLst>
                      </a:pPr>
                      <a:r>
                        <a:rPr lang="en-GB"/>
                        <a:t>2</a:t>
                      </a:r>
                      <a:endParaRPr lang="en-US"/>
                    </a:p>
                  </a:txBody>
                  <a:tcPr marL="68580" marR="68580" marT="0" marB="0"/>
                </a:tc>
              </a:tr>
              <a:tr h="370840">
                <a:tc>
                  <a:txBody>
                    <a:bodyPr/>
                    <a:lstStyle/>
                    <a:p>
                      <a:pPr algn="just">
                        <a:spcAft>
                          <a:spcPts val="0"/>
                        </a:spcAft>
                        <a:tabLst>
                          <a:tab pos="1143000" algn="l"/>
                        </a:tabLst>
                      </a:pPr>
                      <a:r>
                        <a:rPr lang="en-GB"/>
                        <a:t>Clustering</a:t>
                      </a:r>
                      <a:endParaRPr lang="en-US"/>
                    </a:p>
                  </a:txBody>
                  <a:tcPr marL="68580" marR="68580" marT="0" marB="0"/>
                </a:tc>
                <a:tc>
                  <a:txBody>
                    <a:bodyPr/>
                    <a:lstStyle/>
                    <a:p>
                      <a:pPr algn="just">
                        <a:spcAft>
                          <a:spcPts val="0"/>
                        </a:spcAft>
                        <a:tabLst>
                          <a:tab pos="1143000" algn="l"/>
                        </a:tabLst>
                      </a:pPr>
                      <a:r>
                        <a:rPr lang="en-GB" dirty="0"/>
                        <a:t>3</a:t>
                      </a:r>
                      <a:endParaRPr lang="en-US" dirty="0"/>
                    </a:p>
                  </a:txBody>
                  <a:tcPr marL="68580" marR="68580" marT="0" marB="0"/>
                </a:tc>
              </a:tr>
              <a:tr h="370840">
                <a:tc>
                  <a:txBody>
                    <a:bodyPr/>
                    <a:lstStyle/>
                    <a:p>
                      <a:pPr algn="just">
                        <a:spcAft>
                          <a:spcPts val="0"/>
                        </a:spcAft>
                        <a:tabLst>
                          <a:tab pos="1143000" algn="l"/>
                        </a:tabLst>
                      </a:pPr>
                      <a:r>
                        <a:rPr lang="en-GB"/>
                        <a:t>Regression</a:t>
                      </a:r>
                      <a:endParaRPr lang="en-US"/>
                    </a:p>
                  </a:txBody>
                  <a:tcPr marL="68580" marR="68580" marT="0" marB="0"/>
                </a:tc>
                <a:tc>
                  <a:txBody>
                    <a:bodyPr/>
                    <a:lstStyle/>
                    <a:p>
                      <a:pPr algn="just">
                        <a:spcAft>
                          <a:spcPts val="0"/>
                        </a:spcAft>
                        <a:tabLst>
                          <a:tab pos="1143000" algn="l"/>
                        </a:tabLst>
                      </a:pPr>
                      <a:r>
                        <a:rPr lang="en-GB" dirty="0"/>
                        <a:t>3</a:t>
                      </a:r>
                      <a:endParaRPr lang="en-US" dirty="0"/>
                    </a:p>
                  </a:txBody>
                  <a:tcPr marL="68580" marR="68580" marT="0" marB="0"/>
                </a:tc>
              </a:tr>
              <a:tr h="370840">
                <a:tc>
                  <a:txBody>
                    <a:bodyPr/>
                    <a:lstStyle/>
                    <a:p>
                      <a:pPr>
                        <a:spcAft>
                          <a:spcPts val="0"/>
                        </a:spcAft>
                      </a:pPr>
                      <a:r>
                        <a:rPr lang="en-US"/>
                        <a:t>Prediction of winning chances</a:t>
                      </a:r>
                    </a:p>
                  </a:txBody>
                  <a:tcPr marL="68580" marR="68580" marT="0" marB="0"/>
                </a:tc>
                <a:tc>
                  <a:txBody>
                    <a:bodyPr/>
                    <a:lstStyle/>
                    <a:p>
                      <a:pPr algn="just">
                        <a:spcAft>
                          <a:spcPts val="0"/>
                        </a:spcAft>
                        <a:tabLst>
                          <a:tab pos="1143000" algn="l"/>
                        </a:tabLst>
                      </a:pPr>
                      <a:r>
                        <a:rPr lang="en-GB" dirty="0"/>
                        <a:t>1</a:t>
                      </a:r>
                      <a:endParaRPr lang="en-US" dirty="0"/>
                    </a:p>
                  </a:txBody>
                  <a:tcPr marL="68580" marR="68580" marT="0" marB="0"/>
                </a:tc>
              </a:tr>
              <a:tr h="370840">
                <a:tc>
                  <a:txBody>
                    <a:bodyPr/>
                    <a:lstStyle/>
                    <a:p>
                      <a:pPr>
                        <a:spcAft>
                          <a:spcPts val="0"/>
                        </a:spcAft>
                      </a:pPr>
                      <a:r>
                        <a:rPr lang="en-US"/>
                        <a:t>Processing request and giving response</a:t>
                      </a:r>
                    </a:p>
                  </a:txBody>
                  <a:tcPr marL="68580" marR="68580" marT="0" marB="0"/>
                </a:tc>
                <a:tc>
                  <a:txBody>
                    <a:bodyPr/>
                    <a:lstStyle/>
                    <a:p>
                      <a:pPr algn="just">
                        <a:spcAft>
                          <a:spcPts val="0"/>
                        </a:spcAft>
                        <a:tabLst>
                          <a:tab pos="1143000" algn="l"/>
                        </a:tabLst>
                      </a:pPr>
                      <a:r>
                        <a:rPr lang="en-GB" dirty="0"/>
                        <a:t>3 (1 Each)</a:t>
                      </a:r>
                      <a:endParaRPr lang="en-US" dirty="0"/>
                    </a:p>
                  </a:txBody>
                  <a:tcPr marL="68580" marR="68580" marT="0" marB="0"/>
                </a:tc>
              </a:tr>
              <a:tr h="370840">
                <a:tc>
                  <a:txBody>
                    <a:bodyPr/>
                    <a:lstStyle/>
                    <a:p>
                      <a:pPr>
                        <a:spcAft>
                          <a:spcPts val="0"/>
                        </a:spcAft>
                      </a:pPr>
                      <a:r>
                        <a:rPr lang="en-US"/>
                        <a:t>Report</a:t>
                      </a:r>
                    </a:p>
                  </a:txBody>
                  <a:tcPr marL="68580" marR="68580" marT="0" marB="0"/>
                </a:tc>
                <a:tc>
                  <a:txBody>
                    <a:bodyPr/>
                    <a:lstStyle/>
                    <a:p>
                      <a:pPr algn="just">
                        <a:spcAft>
                          <a:spcPts val="0"/>
                        </a:spcAft>
                        <a:tabLst>
                          <a:tab pos="1143000" algn="l"/>
                        </a:tabLst>
                      </a:pPr>
                      <a:r>
                        <a:rPr lang="en-GB" dirty="0"/>
                        <a:t>2</a:t>
                      </a:r>
                      <a:endParaRPr lang="en-US" dirty="0"/>
                    </a:p>
                  </a:txBody>
                  <a:tcPr marL="68580" marR="68580" marT="0" marB="0"/>
                </a:tc>
              </a:tr>
              <a:tr h="370840">
                <a:tc>
                  <a:txBody>
                    <a:bodyPr/>
                    <a:lstStyle/>
                    <a:p>
                      <a:pPr>
                        <a:spcAft>
                          <a:spcPts val="0"/>
                        </a:spcAft>
                      </a:pPr>
                      <a:r>
                        <a:rPr lang="en-US"/>
                        <a:t>Viva and Demo</a:t>
                      </a:r>
                    </a:p>
                  </a:txBody>
                  <a:tcPr marL="68580" marR="68580" marT="0" marB="0"/>
                </a:tc>
                <a:tc>
                  <a:txBody>
                    <a:bodyPr/>
                    <a:lstStyle/>
                    <a:p>
                      <a:pPr algn="just">
                        <a:spcAft>
                          <a:spcPts val="0"/>
                        </a:spcAft>
                        <a:tabLst>
                          <a:tab pos="1143000" algn="l"/>
                        </a:tabLst>
                      </a:pPr>
                      <a:r>
                        <a:rPr lang="en-GB" dirty="0"/>
                        <a:t>2</a:t>
                      </a:r>
                      <a:endParaRPr lang="en-US" dirty="0"/>
                    </a:p>
                  </a:txBody>
                  <a:tcPr marL="68580" marR="68580" marT="0" marB="0"/>
                </a:tc>
              </a:tr>
            </a:tbl>
          </a:graphicData>
        </a:graphic>
      </p:graphicFrame>
    </p:spTree>
    <p:extLst>
      <p:ext uri="{BB962C8B-B14F-4D97-AF65-F5344CB8AC3E}">
        <p14:creationId xmlns:p14="http://schemas.microsoft.com/office/powerpoint/2010/main" val="436971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rPr>
              <a:t>Other Info</a:t>
            </a:r>
            <a:endParaRPr lang="en-IN" sz="2400" b="1" dirty="0">
              <a:solidFill>
                <a:schemeClr val="accent2">
                  <a:lumMod val="75000"/>
                </a:schemeClr>
              </a:solidFill>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BIG </a:t>
            </a:r>
            <a:r>
              <a:rPr lang="en-US" sz="2400" b="1" dirty="0" smtClean="0">
                <a:solidFill>
                  <a:schemeClr val="accent1">
                    <a:lumMod val="75000"/>
                  </a:schemeClr>
                </a:solidFill>
              </a:rPr>
              <a:t>DATA</a:t>
            </a:r>
            <a:endParaRPr lang="en-US" sz="2400" b="1" dirty="0" smtClean="0">
              <a:solidFill>
                <a:schemeClr val="accent1">
                  <a:lumMod val="75000"/>
                </a:schemeClr>
              </a:solidFill>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idx="1"/>
          </p:nvPr>
        </p:nvSpPr>
        <p:spPr/>
        <p:txBody>
          <a:bodyPr/>
          <a:lstStyle/>
          <a:p>
            <a:r>
              <a:rPr lang="en-US" dirty="0"/>
              <a:t>Due Date: 01/12/2020</a:t>
            </a:r>
          </a:p>
          <a:p>
            <a:r>
              <a:rPr lang="en-US" dirty="0"/>
              <a:t>Final Report: the submission has to be accompanied by a final report which should outline your inferences and findings from the data and problems and difficulties faced while doing the project.</a:t>
            </a:r>
          </a:p>
          <a:p>
            <a:endParaRPr lang="en-US" dirty="0"/>
          </a:p>
        </p:txBody>
      </p:sp>
    </p:spTree>
    <p:extLst>
      <p:ext uri="{BB962C8B-B14F-4D97-AF65-F5344CB8AC3E}">
        <p14:creationId xmlns:p14="http://schemas.microsoft.com/office/powerpoint/2010/main" val="14906813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 xmlns:a16="http://schemas.microsoft.com/office/drawing/2014/main" id="{EC43E8D5-98D6-4BA6-B3EA-B5411DA566A9}"/>
              </a:ext>
            </a:extLst>
          </p:cNvPr>
          <p:cNvSpPr/>
          <p:nvPr/>
        </p:nvSpPr>
        <p:spPr>
          <a:xfrm>
            <a:off x="5460537" y="4049738"/>
            <a:ext cx="5748746" cy="461665"/>
          </a:xfrm>
          <a:prstGeom prst="rect">
            <a:avLst/>
          </a:prstGeom>
        </p:spPr>
        <p:txBody>
          <a:bodyPr wrap="square">
            <a:spAutoFit/>
          </a:bodyPr>
          <a:lstStyle/>
          <a:p>
            <a:r>
              <a:rPr lang="en-US" sz="2400" b="1" dirty="0" smtClean="0"/>
              <a:t>subramaniamkv@pes.edu</a:t>
            </a:r>
            <a:endParaRPr lang="en-IN" sz="2400" b="1" dirty="0"/>
          </a:p>
        </p:txBody>
      </p:sp>
      <p:sp>
        <p:nvSpPr>
          <p:cNvPr id="12" name="Rectangle 11">
            <a:extLst>
              <a:ext uri="{FF2B5EF4-FFF2-40B4-BE49-F238E27FC236}">
                <a16:creationId xmlns="" xmlns:a16="http://schemas.microsoft.com/office/drawing/2014/main" id="{A9F03FCF-7A6F-4612-88F7-18437FC4F2ED}"/>
              </a:ext>
            </a:extLst>
          </p:cNvPr>
          <p:cNvSpPr/>
          <p:nvPr/>
        </p:nvSpPr>
        <p:spPr>
          <a:xfrm>
            <a:off x="5460537" y="4573019"/>
            <a:ext cx="6190180" cy="461665"/>
          </a:xfrm>
          <a:prstGeom prst="rect">
            <a:avLst/>
          </a:prstGeom>
        </p:spPr>
        <p:txBody>
          <a:bodyPr wrap="square">
            <a:spAutoFit/>
          </a:bodyPr>
          <a:lstStyle/>
          <a:p>
            <a:r>
              <a:rPr lang="en-US" sz="2400" dirty="0" smtClean="0"/>
              <a:t>+91 80 6666 3333 </a:t>
            </a:r>
            <a:r>
              <a:rPr lang="en-US" sz="2400" dirty="0" err="1" smtClean="0"/>
              <a:t>Extn</a:t>
            </a:r>
            <a:r>
              <a:rPr lang="en-US" sz="2400" dirty="0" smtClean="0"/>
              <a:t> 877</a:t>
            </a:r>
            <a:endParaRPr lang="en-IN" sz="2400" dirty="0" smtClean="0"/>
          </a:p>
        </p:txBody>
      </p:sp>
      <p:grpSp>
        <p:nvGrpSpPr>
          <p:cNvPr id="13" name="Group 12">
            <a:extLst>
              <a:ext uri="{FF2B5EF4-FFF2-40B4-BE49-F238E27FC236}">
                <a16:creationId xmlns=""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 xmlns:a16="http://schemas.microsoft.com/office/drawing/2014/main" id="{97E8DF64-61DB-4438-8664-105788459AD2}"/>
              </a:ext>
            </a:extLst>
          </p:cNvPr>
          <p:cNvSpPr/>
          <p:nvPr/>
        </p:nvSpPr>
        <p:spPr>
          <a:xfrm>
            <a:off x="5448168" y="3128242"/>
            <a:ext cx="5477335" cy="461665"/>
          </a:xfrm>
          <a:prstGeom prst="rect">
            <a:avLst/>
          </a:prstGeom>
        </p:spPr>
        <p:txBody>
          <a:bodyPr wrap="square">
            <a:spAutoFit/>
          </a:bodyPr>
          <a:lstStyle/>
          <a:p>
            <a:r>
              <a:rPr lang="en-US" sz="2400" b="1" dirty="0" smtClean="0"/>
              <a:t>K V </a:t>
            </a:r>
            <a:r>
              <a:rPr lang="en-US" sz="2400" b="1" dirty="0" err="1" smtClean="0"/>
              <a:t>Subramaniam</a:t>
            </a:r>
            <a:endParaRPr lang="en-IN" sz="2400" b="1" dirty="0"/>
          </a:p>
        </p:txBody>
      </p:sp>
      <p:sp>
        <p:nvSpPr>
          <p:cNvPr id="21" name="Rectangle 20">
            <a:extLst>
              <a:ext uri="{FF2B5EF4-FFF2-40B4-BE49-F238E27FC236}">
                <a16:creationId xmlns="" xmlns:a16="http://schemas.microsoft.com/office/drawing/2014/main" id="{0916C8C7-6436-48A9-9CF7-1AAC7653EAAE}"/>
              </a:ext>
            </a:extLst>
          </p:cNvPr>
          <p:cNvSpPr/>
          <p:nvPr/>
        </p:nvSpPr>
        <p:spPr>
          <a:xfrm>
            <a:off x="5448168" y="3525847"/>
            <a:ext cx="5256618" cy="461665"/>
          </a:xfrm>
          <a:prstGeom prst="rect">
            <a:avLst/>
          </a:prstGeom>
        </p:spPr>
        <p:txBody>
          <a:bodyPr wrap="square">
            <a:spAutoFit/>
          </a:bodyPr>
          <a:lstStyle/>
          <a:p>
            <a:r>
              <a:rPr lang="en-US" sz="2400" dirty="0" smtClean="0"/>
              <a:t>Computer Science and Engineering</a:t>
            </a:r>
            <a:endParaRPr lang="en-IN" sz="2400" dirty="0"/>
          </a:p>
        </p:txBody>
      </p:sp>
    </p:spTree>
    <p:extLst>
      <p:ext uri="{BB962C8B-B14F-4D97-AF65-F5344CB8AC3E}">
        <p14:creationId xmlns:p14="http://schemas.microsoft.com/office/powerpoint/2010/main" val="14595037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chemeClr val="accent2">
                    <a:lumMod val="75000"/>
                  </a:schemeClr>
                </a:solidFill>
              </a:rPr>
              <a:t>Aim</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BIG DATA</a:t>
            </a:r>
            <a:endParaRPr lang="en-US" sz="2400" b="1" dirty="0">
              <a:solidFill>
                <a:schemeClr val="accent1">
                  <a:lumMod val="75000"/>
                </a:schemeClr>
              </a:solidFill>
            </a:endParaRPr>
          </a:p>
        </p:txBody>
      </p:sp>
      <p:sp>
        <p:nvSpPr>
          <p:cNvPr id="9" name="Content Placeholder 2"/>
          <p:cNvSpPr>
            <a:spLocks noGrp="1"/>
          </p:cNvSpPr>
          <p:nvPr>
            <p:ph idx="1"/>
          </p:nvPr>
        </p:nvSpPr>
        <p:spPr>
          <a:xfrm>
            <a:off x="685801" y="1660804"/>
            <a:ext cx="10131425" cy="3649133"/>
          </a:xfrm>
        </p:spPr>
        <p:txBody>
          <a:bodyPr/>
          <a:lstStyle/>
          <a:p>
            <a:r>
              <a:rPr lang="en-US" dirty="0" smtClean="0"/>
              <a:t>Rate and rank players</a:t>
            </a:r>
          </a:p>
          <a:p>
            <a:r>
              <a:rPr lang="en-US" dirty="0" smtClean="0"/>
              <a:t>Real time analysis of match event data</a:t>
            </a:r>
          </a:p>
          <a:p>
            <a:r>
              <a:rPr lang="en-US" dirty="0" smtClean="0"/>
              <a:t>Compute strength of team</a:t>
            </a:r>
          </a:p>
          <a:p>
            <a:r>
              <a:rPr lang="en-US" dirty="0" smtClean="0"/>
              <a:t>Predict rating of player</a:t>
            </a:r>
          </a:p>
          <a:p>
            <a:endParaRPr lang="en-US" dirty="0"/>
          </a:p>
        </p:txBody>
      </p:sp>
      <p:pic>
        <p:nvPicPr>
          <p:cNvPr id="11"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463" y="4375484"/>
            <a:ext cx="11774905" cy="2136967"/>
          </a:xfrm>
          <a:prstGeom prst="rect">
            <a:avLst/>
          </a:prstGeom>
        </p:spPr>
      </p:pic>
    </p:spTree>
    <p:extLst>
      <p:ext uri="{BB962C8B-B14F-4D97-AF65-F5344CB8AC3E}">
        <p14:creationId xmlns:p14="http://schemas.microsoft.com/office/powerpoint/2010/main" val="665001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altLang="en-US" sz="2400" b="1" dirty="0" smtClean="0">
                <a:solidFill>
                  <a:schemeClr val="accent2">
                    <a:lumMod val="75000"/>
                  </a:schemeClr>
                </a:solidFill>
              </a:rPr>
              <a:t>Requirements</a:t>
            </a:r>
            <a:endParaRPr lang="en-IN" sz="2400" b="1" dirty="0">
              <a:solidFill>
                <a:schemeClr val="accent2">
                  <a:lumMod val="75000"/>
                </a:schemeClr>
              </a:solidFill>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BIG </a:t>
            </a:r>
            <a:r>
              <a:rPr lang="en-US" sz="2400" b="1" dirty="0" smtClean="0">
                <a:solidFill>
                  <a:schemeClr val="accent1">
                    <a:lumMod val="75000"/>
                  </a:schemeClr>
                </a:solidFill>
              </a:rPr>
              <a:t>DATA</a:t>
            </a:r>
            <a:endParaRPr lang="en-US" sz="2400" b="1" dirty="0" smtClean="0">
              <a:solidFill>
                <a:schemeClr val="accent1">
                  <a:lumMod val="75000"/>
                </a:schemeClr>
              </a:solidFill>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7" name="Content Placeholder 2"/>
          <p:cNvSpPr>
            <a:spLocks noGrp="1"/>
          </p:cNvSpPr>
          <p:nvPr>
            <p:ph idx="1"/>
          </p:nvPr>
        </p:nvSpPr>
        <p:spPr>
          <a:xfrm>
            <a:off x="685801" y="2142067"/>
            <a:ext cx="10131425" cy="3649133"/>
          </a:xfrm>
        </p:spPr>
        <p:txBody>
          <a:bodyPr/>
          <a:lstStyle/>
          <a:p>
            <a:r>
              <a:rPr lang="en-US" dirty="0"/>
              <a:t>Use only Spark to do this assignment </a:t>
            </a:r>
          </a:p>
          <a:p>
            <a:r>
              <a:rPr lang="en-US" dirty="0" err="1"/>
              <a:t>PySpark</a:t>
            </a:r>
            <a:r>
              <a:rPr lang="en-US" dirty="0"/>
              <a:t> library can be used </a:t>
            </a:r>
          </a:p>
          <a:p>
            <a:r>
              <a:rPr lang="en-US" dirty="0"/>
              <a:t>Use Spark </a:t>
            </a:r>
            <a:r>
              <a:rPr lang="en-US" dirty="0" err="1"/>
              <a:t>Mllib</a:t>
            </a:r>
            <a:r>
              <a:rPr lang="en-US" dirty="0"/>
              <a:t> for clustering and regression</a:t>
            </a:r>
          </a:p>
          <a:p>
            <a:r>
              <a:rPr lang="en-US" dirty="0"/>
              <a:t>No native python code will be allowed, all code must be compatible with </a:t>
            </a:r>
            <a:r>
              <a:rPr lang="en-US" dirty="0" err="1"/>
              <a:t>PySpark</a:t>
            </a:r>
            <a:r>
              <a:rPr lang="en-US" dirty="0"/>
              <a:t> and executed on Spark </a:t>
            </a:r>
          </a:p>
          <a:p>
            <a:r>
              <a:rPr lang="en-US" dirty="0"/>
              <a:t>Use Streaming spark to accept the streamed match and event data</a:t>
            </a:r>
          </a:p>
          <a:p>
            <a:endParaRPr lang="en-US" dirty="0"/>
          </a:p>
        </p:txBody>
      </p:sp>
    </p:spTree>
    <p:extLst>
      <p:ext uri="{BB962C8B-B14F-4D97-AF65-F5344CB8AC3E}">
        <p14:creationId xmlns:p14="http://schemas.microsoft.com/office/powerpoint/2010/main" val="30904776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altLang="en-US" sz="2400" b="1" dirty="0" smtClean="0">
                <a:solidFill>
                  <a:schemeClr val="accent2">
                    <a:lumMod val="75000"/>
                  </a:schemeClr>
                </a:solidFill>
              </a:rPr>
              <a:t>Initialisation</a:t>
            </a:r>
            <a:endParaRPr lang="en-IN" sz="2400" b="1" dirty="0">
              <a:solidFill>
                <a:schemeClr val="accent2">
                  <a:lumMod val="75000"/>
                </a:schemeClr>
              </a:solidFill>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BIG </a:t>
            </a:r>
            <a:r>
              <a:rPr lang="en-US" sz="2400" b="1" dirty="0" smtClean="0">
                <a:solidFill>
                  <a:schemeClr val="accent1">
                    <a:lumMod val="75000"/>
                  </a:schemeClr>
                </a:solidFill>
              </a:rPr>
              <a:t>DATA</a:t>
            </a:r>
            <a:endParaRPr lang="en-US" sz="2400" b="1" dirty="0" smtClean="0">
              <a:solidFill>
                <a:schemeClr val="accent1">
                  <a:lumMod val="75000"/>
                </a:schemeClr>
              </a:solidFill>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idx="1"/>
          </p:nvPr>
        </p:nvSpPr>
        <p:spPr/>
        <p:txBody>
          <a:bodyPr/>
          <a:lstStyle/>
          <a:p>
            <a:r>
              <a:rPr lang="en-US" dirty="0" err="1"/>
              <a:t>Players.csv</a:t>
            </a:r>
            <a:r>
              <a:rPr lang="en-US" dirty="0"/>
              <a:t> will provide the background info for all players, this info will be a part of player profile</a:t>
            </a:r>
          </a:p>
          <a:p>
            <a:r>
              <a:rPr lang="en-US" dirty="0"/>
              <a:t>A streaming file will be provided that will stream match data on port 6100</a:t>
            </a:r>
          </a:p>
          <a:p>
            <a:r>
              <a:rPr lang="en-US" dirty="0"/>
              <a:t>Read match event data from 6100</a:t>
            </a:r>
          </a:p>
          <a:p>
            <a:r>
              <a:rPr lang="en-US" dirty="0"/>
              <a:t>At the beginning of a match a match JSON object is sent and then events JSON objects are sent for that match. </a:t>
            </a:r>
          </a:p>
          <a:p>
            <a:r>
              <a:rPr lang="en-US" dirty="0"/>
              <a:t>Not all data streamed will be useful, be careful while processing and discard data not required for your use case</a:t>
            </a:r>
          </a:p>
          <a:p>
            <a:endParaRPr lang="en-US" dirty="0"/>
          </a:p>
        </p:txBody>
      </p:sp>
    </p:spTree>
    <p:extLst>
      <p:ext uri="{BB962C8B-B14F-4D97-AF65-F5344CB8AC3E}">
        <p14:creationId xmlns:p14="http://schemas.microsoft.com/office/powerpoint/2010/main" val="1627759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altLang="en-US" sz="2400" b="1" dirty="0" smtClean="0">
                <a:solidFill>
                  <a:schemeClr val="accent2">
                    <a:lumMod val="75000"/>
                  </a:schemeClr>
                </a:solidFill>
              </a:rPr>
              <a:t>Match JSON</a:t>
            </a:r>
            <a:endParaRPr lang="en-IN" sz="2400" b="1" dirty="0">
              <a:solidFill>
                <a:schemeClr val="accent2">
                  <a:lumMod val="75000"/>
                </a:schemeClr>
              </a:solidFill>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BIG </a:t>
            </a:r>
            <a:r>
              <a:rPr lang="en-US" sz="2400" b="1" dirty="0" smtClean="0">
                <a:solidFill>
                  <a:schemeClr val="accent1">
                    <a:lumMod val="75000"/>
                  </a:schemeClr>
                </a:solidFill>
              </a:rPr>
              <a:t>DATA</a:t>
            </a:r>
            <a:endParaRPr lang="en-US" sz="2400" b="1" dirty="0" smtClean="0">
              <a:solidFill>
                <a:schemeClr val="accent1">
                  <a:lumMod val="75000"/>
                </a:schemeClr>
              </a:solidFill>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Content Placeholder 3"/>
          <p:cNvGraphicFramePr>
            <a:graphicFrameLocks/>
          </p:cNvGraphicFramePr>
          <p:nvPr>
            <p:extLst>
              <p:ext uri="{D42A27DB-BD31-4B8C-83A1-F6EECF244321}">
                <p14:modId xmlns:p14="http://schemas.microsoft.com/office/powerpoint/2010/main" val="373268629"/>
              </p:ext>
            </p:extLst>
          </p:nvPr>
        </p:nvGraphicFramePr>
        <p:xfrm>
          <a:off x="453322" y="1516155"/>
          <a:ext cx="9629274" cy="5156200"/>
        </p:xfrm>
        <a:graphic>
          <a:graphicData uri="http://schemas.openxmlformats.org/drawingml/2006/table">
            <a:tbl>
              <a:tblPr firstRow="1" bandRow="1">
                <a:tableStyleId>{F5AB1C69-6EDB-4FF4-983F-18BD219EF322}</a:tableStyleId>
              </a:tblPr>
              <a:tblGrid>
                <a:gridCol w="1711475"/>
                <a:gridCol w="7917799"/>
              </a:tblGrid>
              <a:tr h="0">
                <a:tc>
                  <a:txBody>
                    <a:bodyPr/>
                    <a:lstStyle/>
                    <a:p>
                      <a:r>
                        <a:rPr lang="en-US" dirty="0" smtClean="0"/>
                        <a:t>Field</a:t>
                      </a:r>
                      <a:endParaRPr lang="en-US" dirty="0"/>
                    </a:p>
                  </a:txBody>
                  <a:tcPr/>
                </a:tc>
                <a:tc>
                  <a:txBody>
                    <a:bodyPr/>
                    <a:lstStyle/>
                    <a:p>
                      <a:r>
                        <a:rPr lang="en-US" dirty="0" smtClean="0"/>
                        <a:t>Description</a:t>
                      </a:r>
                      <a:endParaRPr lang="en-US" dirty="0"/>
                    </a:p>
                  </a:txBody>
                  <a:tcPr/>
                </a:tc>
              </a:tr>
              <a:tr h="370840">
                <a:tc>
                  <a:txBody>
                    <a:bodyPr/>
                    <a:lstStyle/>
                    <a:p>
                      <a:r>
                        <a:rPr lang="en-US" b="1" dirty="0" err="1" smtClean="0"/>
                        <a:t>competitionId</a:t>
                      </a:r>
                      <a:endParaRPr lang="en-US" dirty="0"/>
                    </a:p>
                  </a:txBody>
                  <a:tcPr/>
                </a:tc>
                <a:tc>
                  <a:txBody>
                    <a:bodyPr/>
                    <a:lstStyle/>
                    <a:p>
                      <a:r>
                        <a:rPr lang="en-US" dirty="0" smtClean="0"/>
                        <a:t>the identifier of the competition to which the match belongs to. It is a integer and refers to the field "</a:t>
                      </a:r>
                      <a:r>
                        <a:rPr lang="en-US" dirty="0" err="1" smtClean="0"/>
                        <a:t>wyId</a:t>
                      </a:r>
                      <a:r>
                        <a:rPr lang="en-US" dirty="0" smtClean="0"/>
                        <a:t>" of the </a:t>
                      </a:r>
                      <a:r>
                        <a:rPr lang="en-US" i="1" dirty="0" smtClean="0"/>
                        <a:t>competition</a:t>
                      </a:r>
                      <a:r>
                        <a:rPr lang="en-US" dirty="0" smtClean="0"/>
                        <a:t> document;</a:t>
                      </a:r>
                      <a:endParaRPr lang="en-US" dirty="0"/>
                    </a:p>
                  </a:txBody>
                  <a:tcPr/>
                </a:tc>
              </a:tr>
              <a:tr h="370840">
                <a:tc>
                  <a:txBody>
                    <a:bodyPr/>
                    <a:lstStyle/>
                    <a:p>
                      <a:r>
                        <a:rPr lang="en-US" b="1" dirty="0" smtClean="0"/>
                        <a:t>date</a:t>
                      </a:r>
                      <a:r>
                        <a:rPr lang="en-US" dirty="0" smtClean="0"/>
                        <a:t> and </a:t>
                      </a:r>
                      <a:r>
                        <a:rPr lang="en-US" b="1" dirty="0" err="1" smtClean="0"/>
                        <a:t>dateutc</a:t>
                      </a:r>
                      <a:endParaRPr lang="en-US" dirty="0"/>
                    </a:p>
                  </a:txBody>
                  <a:tcPr/>
                </a:tc>
                <a:tc>
                  <a:txBody>
                    <a:bodyPr/>
                    <a:lstStyle/>
                    <a:p>
                      <a:r>
                        <a:rPr lang="en-US" dirty="0" smtClean="0"/>
                        <a:t>the former specifies date and time when the match starts in explicit format (e.g., May 20, 2018 at 8:45:00 PM GMT+2), the latter contains the same information but in the compact format YYYY-MM-DD </a:t>
                      </a:r>
                      <a:r>
                        <a:rPr lang="en-US" dirty="0" err="1" smtClean="0"/>
                        <a:t>hh:mm:ss</a:t>
                      </a:r>
                      <a:r>
                        <a:rPr lang="en-US" dirty="0" smtClean="0"/>
                        <a:t>; </a:t>
                      </a:r>
                      <a:endParaRPr lang="en-US" dirty="0"/>
                    </a:p>
                  </a:txBody>
                  <a:tcPr/>
                </a:tc>
              </a:tr>
              <a:tr h="370840">
                <a:tc>
                  <a:txBody>
                    <a:bodyPr/>
                    <a:lstStyle/>
                    <a:p>
                      <a:r>
                        <a:rPr lang="en-US" b="1" dirty="0" smtClean="0"/>
                        <a:t>duration</a:t>
                      </a:r>
                      <a:endParaRPr lang="en-US" dirty="0"/>
                    </a:p>
                  </a:txBody>
                  <a:tcPr/>
                </a:tc>
                <a:tc>
                  <a:txBody>
                    <a:bodyPr/>
                    <a:lstStyle/>
                    <a:p>
                      <a:r>
                        <a:rPr lang="en-US" dirty="0" smtClean="0"/>
                        <a:t>the duration of the match. It can be "Regular”,  “</a:t>
                      </a:r>
                      <a:r>
                        <a:rPr lang="en-US" dirty="0" err="1" smtClean="0"/>
                        <a:t>ExtraTime</a:t>
                      </a:r>
                      <a:r>
                        <a:rPr lang="en-US" dirty="0" smtClean="0"/>
                        <a:t>”, “Penalties”</a:t>
                      </a:r>
                      <a:endParaRPr lang="en-US" dirty="0"/>
                    </a:p>
                  </a:txBody>
                  <a:tcPr/>
                </a:tc>
              </a:tr>
              <a:tr h="370840">
                <a:tc>
                  <a:txBody>
                    <a:bodyPr/>
                    <a:lstStyle/>
                    <a:p>
                      <a:r>
                        <a:rPr lang="en-US" b="1" dirty="0" err="1" smtClean="0"/>
                        <a:t>gameweek</a:t>
                      </a:r>
                      <a:endParaRPr lang="en-US" dirty="0"/>
                    </a:p>
                  </a:txBody>
                  <a:tcPr/>
                </a:tc>
                <a:tc>
                  <a:txBody>
                    <a:bodyPr/>
                    <a:lstStyle/>
                    <a:p>
                      <a:r>
                        <a:rPr lang="en-US" dirty="0" smtClean="0"/>
                        <a:t>the week of the league, starting from the beginning of the league;</a:t>
                      </a:r>
                      <a:endParaRPr lang="en-US" dirty="0"/>
                    </a:p>
                  </a:txBody>
                  <a:tcPr/>
                </a:tc>
              </a:tr>
              <a:tr h="370840">
                <a:tc>
                  <a:txBody>
                    <a:bodyPr/>
                    <a:lstStyle/>
                    <a:p>
                      <a:r>
                        <a:rPr lang="en-US" b="1" dirty="0" err="1" smtClean="0"/>
                        <a:t>roundID</a:t>
                      </a:r>
                      <a:endParaRPr lang="en-US" dirty="0"/>
                    </a:p>
                  </a:txBody>
                  <a:tcPr/>
                </a:tc>
                <a:tc>
                  <a:txBody>
                    <a:bodyPr/>
                    <a:lstStyle/>
                    <a:p>
                      <a:r>
                        <a:rPr lang="en-US" dirty="0" smtClean="0"/>
                        <a:t>indicates the match-day of the competition to which the match belongs to. </a:t>
                      </a:r>
                      <a:endParaRPr lang="en-US" dirty="0"/>
                    </a:p>
                  </a:txBody>
                  <a:tcPr/>
                </a:tc>
              </a:tr>
              <a:tr h="370840">
                <a:tc>
                  <a:txBody>
                    <a:bodyPr/>
                    <a:lstStyle/>
                    <a:p>
                      <a:r>
                        <a:rPr lang="en-US" b="1" dirty="0" err="1" smtClean="0"/>
                        <a:t>seasonId</a:t>
                      </a:r>
                      <a:endParaRPr lang="en-US" dirty="0"/>
                    </a:p>
                  </a:txBody>
                  <a:tcPr/>
                </a:tc>
                <a:tc>
                  <a:txBody>
                    <a:bodyPr/>
                    <a:lstStyle/>
                    <a:p>
                      <a:r>
                        <a:rPr lang="en-US" dirty="0" smtClean="0"/>
                        <a:t>indicates the season of the match;</a:t>
                      </a:r>
                      <a:endParaRPr lang="en-US" dirty="0"/>
                    </a:p>
                  </a:txBody>
                  <a:tcPr/>
                </a:tc>
              </a:tr>
              <a:tr h="370840">
                <a:tc>
                  <a:txBody>
                    <a:bodyPr/>
                    <a:lstStyle/>
                    <a:p>
                      <a:r>
                        <a:rPr lang="en-US" b="1" dirty="0" smtClean="0"/>
                        <a:t>status</a:t>
                      </a:r>
                      <a:endParaRPr lang="en-US" dirty="0"/>
                    </a:p>
                  </a:txBody>
                  <a:tcPr/>
                </a:tc>
                <a:tc>
                  <a:txBody>
                    <a:bodyPr/>
                    <a:lstStyle/>
                    <a:p>
                      <a:r>
                        <a:rPr lang="en-US" dirty="0" smtClean="0"/>
                        <a:t>it can be "Played”, "Cancelled”, "Postponed" or "Suspended”;</a:t>
                      </a:r>
                      <a:endParaRPr lang="en-US" dirty="0"/>
                    </a:p>
                  </a:txBody>
                  <a:tcPr/>
                </a:tc>
              </a:tr>
              <a:tr h="370840">
                <a:tc>
                  <a:txBody>
                    <a:bodyPr/>
                    <a:lstStyle/>
                    <a:p>
                      <a:r>
                        <a:rPr lang="en-US" b="1" dirty="0" smtClean="0"/>
                        <a:t>venue</a:t>
                      </a:r>
                      <a:endParaRPr lang="en-US" dirty="0"/>
                    </a:p>
                  </a:txBody>
                  <a:tcPr/>
                </a:tc>
                <a:tc>
                  <a:txBody>
                    <a:bodyPr/>
                    <a:lstStyle/>
                    <a:p>
                      <a:r>
                        <a:rPr lang="en-US" dirty="0" smtClean="0"/>
                        <a:t>the stadium where the match was held (e.g., "</a:t>
                      </a:r>
                      <a:r>
                        <a:rPr lang="en-US" dirty="0" err="1" smtClean="0"/>
                        <a:t>Stadio</a:t>
                      </a:r>
                      <a:r>
                        <a:rPr lang="en-US" dirty="0" smtClean="0"/>
                        <a:t> </a:t>
                      </a:r>
                      <a:r>
                        <a:rPr lang="en-US" dirty="0" err="1" smtClean="0"/>
                        <a:t>Olimpico</a:t>
                      </a:r>
                      <a:r>
                        <a:rPr lang="en-US" dirty="0" smtClean="0"/>
                        <a:t>");</a:t>
                      </a:r>
                      <a:endParaRPr lang="en-US" dirty="0"/>
                    </a:p>
                  </a:txBody>
                  <a:tcPr/>
                </a:tc>
              </a:tr>
              <a:tr h="370840">
                <a:tc>
                  <a:txBody>
                    <a:bodyPr/>
                    <a:lstStyle/>
                    <a:p>
                      <a:r>
                        <a:rPr lang="en-US" b="1" dirty="0" smtClean="0"/>
                        <a:t>winner</a:t>
                      </a:r>
                      <a:endParaRPr lang="en-US" dirty="0"/>
                    </a:p>
                  </a:txBody>
                  <a:tcPr/>
                </a:tc>
                <a:tc>
                  <a:txBody>
                    <a:bodyPr/>
                    <a:lstStyle/>
                    <a:p>
                      <a:r>
                        <a:rPr lang="en-US" dirty="0" smtClean="0"/>
                        <a:t>the identifier of the team which won the game, or 0 if the match ended with a draw;</a:t>
                      </a:r>
                      <a:endParaRPr lang="en-US" dirty="0"/>
                    </a:p>
                  </a:txBody>
                  <a:tcPr/>
                </a:tc>
              </a:tr>
              <a:tr h="370840">
                <a:tc>
                  <a:txBody>
                    <a:bodyPr/>
                    <a:lstStyle/>
                    <a:p>
                      <a:r>
                        <a:rPr lang="en-US" b="1" dirty="0" err="1" smtClean="0"/>
                        <a:t>wyId</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identifier of the match</a:t>
                      </a:r>
                    </a:p>
                  </a:txBody>
                  <a:tcPr/>
                </a:tc>
              </a:tr>
            </a:tbl>
          </a:graphicData>
        </a:graphic>
      </p:graphicFrame>
    </p:spTree>
    <p:extLst>
      <p:ext uri="{BB962C8B-B14F-4D97-AF65-F5344CB8AC3E}">
        <p14:creationId xmlns:p14="http://schemas.microsoft.com/office/powerpoint/2010/main" val="19819500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altLang="en-US" sz="2400" b="1" dirty="0" smtClean="0">
                <a:solidFill>
                  <a:schemeClr val="accent2">
                    <a:lumMod val="75000"/>
                  </a:schemeClr>
                </a:solidFill>
              </a:rPr>
              <a:t>Match JSON Contd.</a:t>
            </a:r>
            <a:endParaRPr lang="en-IN" sz="2400" b="1" dirty="0">
              <a:solidFill>
                <a:schemeClr val="accent2">
                  <a:lumMod val="75000"/>
                </a:schemeClr>
              </a:solidFill>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BIG </a:t>
            </a:r>
            <a:r>
              <a:rPr lang="en-US" sz="2400" b="1" dirty="0" smtClean="0">
                <a:solidFill>
                  <a:schemeClr val="accent1">
                    <a:lumMod val="75000"/>
                  </a:schemeClr>
                </a:solidFill>
              </a:rPr>
              <a:t>DATA</a:t>
            </a:r>
            <a:endParaRPr lang="en-US" sz="2400" b="1" dirty="0" smtClean="0">
              <a:solidFill>
                <a:schemeClr val="accent1">
                  <a:lumMod val="75000"/>
                </a:schemeClr>
              </a:solidFill>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3"/>
          <p:cNvGraphicFramePr>
            <a:graphicFrameLocks noGrp="1"/>
          </p:cNvGraphicFramePr>
          <p:nvPr>
            <p:ph idx="1"/>
            <p:extLst>
              <p:ext uri="{D42A27DB-BD31-4B8C-83A1-F6EECF244321}">
                <p14:modId xmlns:p14="http://schemas.microsoft.com/office/powerpoint/2010/main" val="1894499337"/>
              </p:ext>
            </p:extLst>
          </p:nvPr>
        </p:nvGraphicFramePr>
        <p:xfrm>
          <a:off x="437827" y="2101327"/>
          <a:ext cx="10410989" cy="4671428"/>
        </p:xfrm>
        <a:graphic>
          <a:graphicData uri="http://schemas.openxmlformats.org/drawingml/2006/table">
            <a:tbl>
              <a:tblPr firstRow="1" bandRow="1">
                <a:tableStyleId>{F5AB1C69-6EDB-4FF4-983F-18BD219EF322}</a:tableStyleId>
              </a:tblPr>
              <a:tblGrid>
                <a:gridCol w="1586660"/>
                <a:gridCol w="8824329"/>
              </a:tblGrid>
              <a:tr h="313327">
                <a:tc>
                  <a:txBody>
                    <a:bodyPr/>
                    <a:lstStyle/>
                    <a:p>
                      <a:r>
                        <a:rPr lang="en-US" sz="1400" dirty="0" smtClean="0"/>
                        <a:t>Sub-field</a:t>
                      </a:r>
                      <a:endParaRPr lang="en-US" sz="1400" dirty="0"/>
                    </a:p>
                  </a:txBody>
                  <a:tcPr/>
                </a:tc>
                <a:tc>
                  <a:txBody>
                    <a:bodyPr/>
                    <a:lstStyle/>
                    <a:p>
                      <a:r>
                        <a:rPr lang="en-US" sz="1400" dirty="0" smtClean="0"/>
                        <a:t>Description</a:t>
                      </a:r>
                      <a:endParaRPr lang="en-US" sz="1400" dirty="0"/>
                    </a:p>
                  </a:txBody>
                  <a:tcPr/>
                </a:tc>
              </a:tr>
              <a:tr h="313327">
                <a:tc>
                  <a:txBody>
                    <a:bodyPr/>
                    <a:lstStyle/>
                    <a:p>
                      <a:r>
                        <a:rPr lang="en-US" sz="1400" b="1" dirty="0" err="1" smtClean="0"/>
                        <a:t>hasFormation</a:t>
                      </a:r>
                      <a:endParaRPr lang="en-US" sz="1400" dirty="0"/>
                    </a:p>
                  </a:txBody>
                  <a:tcPr/>
                </a:tc>
                <a:tc>
                  <a:txBody>
                    <a:bodyPr/>
                    <a:lstStyle/>
                    <a:p>
                      <a:r>
                        <a:rPr lang="en-US" sz="1400" dirty="0" smtClean="0"/>
                        <a:t>it has value 0 if no formation (lineups and benches) is present, and 1 otherwise;</a:t>
                      </a:r>
                      <a:endParaRPr lang="en-US" sz="1400" dirty="0"/>
                    </a:p>
                  </a:txBody>
                  <a:tcPr/>
                </a:tc>
              </a:tr>
              <a:tr h="313327">
                <a:tc>
                  <a:txBody>
                    <a:bodyPr/>
                    <a:lstStyle/>
                    <a:p>
                      <a:r>
                        <a:rPr lang="en-US" sz="1400" b="1" dirty="0" smtClean="0"/>
                        <a:t>score</a:t>
                      </a:r>
                      <a:endParaRPr lang="en-US" sz="1400" dirty="0"/>
                    </a:p>
                  </a:txBody>
                  <a:tcPr/>
                </a:tc>
                <a:tc>
                  <a:txBody>
                    <a:bodyPr/>
                    <a:lstStyle/>
                    <a:p>
                      <a:r>
                        <a:rPr lang="en-US" sz="1400" dirty="0" smtClean="0"/>
                        <a:t>the number of goals scored by the team during the match (not counting penalties); </a:t>
                      </a:r>
                      <a:endParaRPr lang="en-US" sz="1400" dirty="0"/>
                    </a:p>
                  </a:txBody>
                  <a:tcPr/>
                </a:tc>
              </a:tr>
              <a:tr h="541203">
                <a:tc>
                  <a:txBody>
                    <a:bodyPr/>
                    <a:lstStyle/>
                    <a:p>
                      <a:r>
                        <a:rPr lang="en-US" sz="1400" b="1" dirty="0" err="1" smtClean="0"/>
                        <a:t>scoreET</a:t>
                      </a:r>
                      <a:endParaRPr lang="en-US" sz="1400" dirty="0"/>
                    </a:p>
                  </a:txBody>
                  <a:tcPr/>
                </a:tc>
                <a:tc>
                  <a:txBody>
                    <a:bodyPr/>
                    <a:lstStyle/>
                    <a:p>
                      <a:r>
                        <a:rPr lang="en-US" sz="1400" dirty="0" smtClean="0"/>
                        <a:t>the number of goals scored by the team during the match, including the extra time (not counting penalties); </a:t>
                      </a:r>
                      <a:endParaRPr lang="en-US" sz="1400" dirty="0"/>
                    </a:p>
                  </a:txBody>
                  <a:tcPr/>
                </a:tc>
              </a:tr>
              <a:tr h="313327">
                <a:tc>
                  <a:txBody>
                    <a:bodyPr/>
                    <a:lstStyle/>
                    <a:p>
                      <a:r>
                        <a:rPr lang="en-US" sz="1400" b="1" dirty="0" err="1" smtClean="0"/>
                        <a:t>scoreHT</a:t>
                      </a:r>
                      <a:endParaRPr lang="en-US" sz="1400" dirty="0"/>
                    </a:p>
                  </a:txBody>
                  <a:tcPr/>
                </a:tc>
                <a:tc>
                  <a:txBody>
                    <a:bodyPr/>
                    <a:lstStyle/>
                    <a:p>
                      <a:r>
                        <a:rPr lang="en-US" sz="1400" dirty="0" smtClean="0"/>
                        <a:t>the number of goals scored by the team during the first half of the match; </a:t>
                      </a:r>
                      <a:endParaRPr lang="en-US" sz="1400" dirty="0"/>
                    </a:p>
                  </a:txBody>
                  <a:tcPr/>
                </a:tc>
              </a:tr>
              <a:tr h="313327">
                <a:tc>
                  <a:txBody>
                    <a:bodyPr/>
                    <a:lstStyle/>
                    <a:p>
                      <a:r>
                        <a:rPr lang="en-US" sz="1400" b="1" dirty="0" err="1" smtClean="0"/>
                        <a:t>scoreP</a:t>
                      </a:r>
                      <a:endParaRPr lang="en-US" sz="1400" dirty="0"/>
                    </a:p>
                  </a:txBody>
                  <a:tcPr/>
                </a:tc>
                <a:tc>
                  <a:txBody>
                    <a:bodyPr/>
                    <a:lstStyle/>
                    <a:p>
                      <a:r>
                        <a:rPr lang="en-US" sz="1400" dirty="0" smtClean="0"/>
                        <a:t>the total number of goals scored by the team after the penalties;</a:t>
                      </a:r>
                      <a:endParaRPr lang="en-US" sz="1400" dirty="0"/>
                    </a:p>
                  </a:txBody>
                  <a:tcPr/>
                </a:tc>
              </a:tr>
              <a:tr h="313327">
                <a:tc>
                  <a:txBody>
                    <a:bodyPr/>
                    <a:lstStyle/>
                    <a:p>
                      <a:r>
                        <a:rPr lang="en-US" sz="1400" b="1" dirty="0" smtClean="0"/>
                        <a:t>side</a:t>
                      </a:r>
                      <a:endParaRPr lang="en-US" sz="1400" dirty="0"/>
                    </a:p>
                  </a:txBody>
                  <a:tcPr/>
                </a:tc>
                <a:tc>
                  <a:txBody>
                    <a:bodyPr/>
                    <a:lstStyle/>
                    <a:p>
                      <a:r>
                        <a:rPr lang="en-US" sz="1400" dirty="0" smtClean="0"/>
                        <a:t>the team side in the match (it can be "home" or "away");</a:t>
                      </a:r>
                      <a:endParaRPr lang="en-US" sz="1400" dirty="0"/>
                    </a:p>
                  </a:txBody>
                  <a:tcPr/>
                </a:tc>
              </a:tr>
              <a:tr h="313327">
                <a:tc>
                  <a:txBody>
                    <a:bodyPr/>
                    <a:lstStyle/>
                    <a:p>
                      <a:r>
                        <a:rPr lang="en-US" sz="1400" b="1" dirty="0" err="1" smtClean="0"/>
                        <a:t>teamId</a:t>
                      </a:r>
                      <a:endParaRPr lang="en-US" sz="1400" dirty="0"/>
                    </a:p>
                  </a:txBody>
                  <a:tcPr/>
                </a:tc>
                <a:tc>
                  <a:txBody>
                    <a:bodyPr/>
                    <a:lstStyle/>
                    <a:p>
                      <a:r>
                        <a:rPr lang="en-US" sz="1400" dirty="0" smtClean="0"/>
                        <a:t>the identifier of the team;</a:t>
                      </a:r>
                      <a:endParaRPr lang="en-US" sz="1400" dirty="0"/>
                    </a:p>
                  </a:txBody>
                  <a:tcPr/>
                </a:tc>
              </a:tr>
              <a:tr h="313327">
                <a:tc>
                  <a:txBody>
                    <a:bodyPr/>
                    <a:lstStyle/>
                    <a:p>
                      <a:r>
                        <a:rPr lang="en-US" sz="1400" b="1" dirty="0" err="1" smtClean="0"/>
                        <a:t>coachId</a:t>
                      </a:r>
                      <a:endParaRPr lang="en-US" sz="1400" dirty="0"/>
                    </a:p>
                  </a:txBody>
                  <a:tcPr/>
                </a:tc>
                <a:tc>
                  <a:txBody>
                    <a:bodyPr/>
                    <a:lstStyle/>
                    <a:p>
                      <a:r>
                        <a:rPr lang="en-US" sz="1400" dirty="0" smtClean="0"/>
                        <a:t>the identifier of the team's coach;</a:t>
                      </a:r>
                      <a:endParaRPr lang="en-US" sz="1400" dirty="0"/>
                    </a:p>
                  </a:txBody>
                  <a:tcPr/>
                </a:tc>
              </a:tr>
              <a:tr h="541203">
                <a:tc>
                  <a:txBody>
                    <a:bodyPr/>
                    <a:lstStyle/>
                    <a:p>
                      <a:r>
                        <a:rPr lang="en-US" sz="1400" b="1" dirty="0" smtClean="0"/>
                        <a:t>bench</a:t>
                      </a:r>
                      <a:endParaRPr lang="en-US" sz="1400" dirty="0"/>
                    </a:p>
                  </a:txBody>
                  <a:tcPr/>
                </a:tc>
                <a:tc>
                  <a:txBody>
                    <a:bodyPr/>
                    <a:lstStyle/>
                    <a:p>
                      <a:r>
                        <a:rPr lang="en-US" sz="1400" dirty="0" smtClean="0"/>
                        <a:t>the list of the team's players that started the match in the bench and some basic statistics about their performance during the match (goals, own goals, cards);</a:t>
                      </a:r>
                      <a:endParaRPr lang="en-US" sz="1400" dirty="0"/>
                    </a:p>
                  </a:txBody>
                  <a:tcPr/>
                </a:tc>
              </a:tr>
              <a:tr h="541203">
                <a:tc>
                  <a:txBody>
                    <a:bodyPr/>
                    <a:lstStyle/>
                    <a:p>
                      <a:r>
                        <a:rPr lang="en-US" sz="1400" b="1" dirty="0" smtClean="0"/>
                        <a:t>lineup</a:t>
                      </a:r>
                      <a:endParaRPr lang="en-US" sz="1400" dirty="0"/>
                    </a:p>
                  </a:txBody>
                  <a:tcPr/>
                </a:tc>
                <a:tc>
                  <a:txBody>
                    <a:bodyPr/>
                    <a:lstStyle/>
                    <a:p>
                      <a:r>
                        <a:rPr lang="en-US" sz="1400" dirty="0" smtClean="0"/>
                        <a:t>the list of the team's players in the starting lineup and some basic statistics about their performance during the match (goals, own goals, cards);</a:t>
                      </a:r>
                      <a:endParaRPr lang="en-US" sz="1400" dirty="0"/>
                    </a:p>
                  </a:txBody>
                  <a:tcPr/>
                </a:tc>
              </a:tr>
              <a:tr h="541203">
                <a:tc>
                  <a:txBody>
                    <a:bodyPr/>
                    <a:lstStyle/>
                    <a:p>
                      <a:r>
                        <a:rPr lang="en-US" sz="1400" b="1" dirty="0" smtClean="0"/>
                        <a:t>substitutions</a:t>
                      </a:r>
                      <a:endParaRPr lang="en-US" sz="140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400" dirty="0" smtClean="0"/>
                        <a:t>the list of team's substitutions during the match, describing the players involved and the minute of the substitution.</a:t>
                      </a:r>
                    </a:p>
                  </a:txBody>
                  <a:tcPr/>
                </a:tc>
              </a:tr>
            </a:tbl>
          </a:graphicData>
        </a:graphic>
      </p:graphicFrame>
      <p:sp>
        <p:nvSpPr>
          <p:cNvPr id="11" name="Rectangle 10"/>
          <p:cNvSpPr/>
          <p:nvPr/>
        </p:nvSpPr>
        <p:spPr>
          <a:xfrm>
            <a:off x="361370" y="1421615"/>
            <a:ext cx="9741570" cy="646331"/>
          </a:xfrm>
          <a:prstGeom prst="rect">
            <a:avLst/>
          </a:prstGeom>
        </p:spPr>
        <p:txBody>
          <a:bodyPr wrap="square">
            <a:spAutoFit/>
          </a:bodyPr>
          <a:lstStyle/>
          <a:p>
            <a:r>
              <a:rPr lang="en-US" dirty="0"/>
              <a:t> </a:t>
            </a:r>
            <a:r>
              <a:rPr lang="en-US" b="1" dirty="0" err="1"/>
              <a:t>teamsData</a:t>
            </a:r>
            <a:r>
              <a:rPr lang="en-US" dirty="0"/>
              <a:t>: it contains several subfields describing information about each team that is playing that match: such as lineup, bench composition, list of substitutions, coach and scores:</a:t>
            </a:r>
          </a:p>
        </p:txBody>
      </p:sp>
    </p:spTree>
    <p:extLst>
      <p:ext uri="{BB962C8B-B14F-4D97-AF65-F5344CB8AC3E}">
        <p14:creationId xmlns:p14="http://schemas.microsoft.com/office/powerpoint/2010/main" val="1959789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altLang="en-US" sz="2400" b="1" dirty="0" smtClean="0">
                <a:solidFill>
                  <a:schemeClr val="accent2">
                    <a:lumMod val="75000"/>
                  </a:schemeClr>
                </a:solidFill>
              </a:rPr>
              <a:t>Events JSON</a:t>
            </a:r>
            <a:endParaRPr lang="en-IN" sz="2400" b="1" dirty="0">
              <a:solidFill>
                <a:schemeClr val="accent2">
                  <a:lumMod val="75000"/>
                </a:schemeClr>
              </a:solidFill>
            </a:endParaRPr>
          </a:p>
        </p:txBody>
      </p: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BIG </a:t>
            </a:r>
            <a:r>
              <a:rPr lang="en-US" sz="2400" b="1" dirty="0" smtClean="0">
                <a:solidFill>
                  <a:schemeClr val="accent1">
                    <a:lumMod val="75000"/>
                  </a:schemeClr>
                </a:solidFill>
              </a:rPr>
              <a:t>DATA</a:t>
            </a:r>
            <a:endParaRPr lang="en-US" sz="2400" b="1" dirty="0" smtClean="0">
              <a:solidFill>
                <a:schemeClr val="accent1">
                  <a:lumMod val="75000"/>
                </a:schemeClr>
              </a:solidFill>
            </a:endParaRPr>
          </a:p>
        </p:txBody>
      </p:sp>
      <p:cxnSp>
        <p:nvCxnSpPr>
          <p:cNvPr id="10" name="Straight Connector 9">
            <a:extLst>
              <a:ext uri="{FF2B5EF4-FFF2-40B4-BE49-F238E27FC236}">
                <a16:creationId xmlns=""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4"/>
          <p:cNvGraphicFramePr>
            <a:graphicFrameLocks noGrp="1"/>
          </p:cNvGraphicFramePr>
          <p:nvPr>
            <p:ph idx="1"/>
            <p:extLst>
              <p:ext uri="{D42A27DB-BD31-4B8C-83A1-F6EECF244321}">
                <p14:modId xmlns:p14="http://schemas.microsoft.com/office/powerpoint/2010/main" val="730994311"/>
              </p:ext>
            </p:extLst>
          </p:nvPr>
        </p:nvGraphicFramePr>
        <p:xfrm>
          <a:off x="453331" y="1499251"/>
          <a:ext cx="9326100" cy="5125700"/>
        </p:xfrm>
        <a:graphic>
          <a:graphicData uri="http://schemas.openxmlformats.org/drawingml/2006/table">
            <a:tbl>
              <a:tblPr firstRow="1" bandRow="1">
                <a:tableStyleId>{F5AB1C69-6EDB-4FF4-983F-18BD219EF322}</a:tableStyleId>
              </a:tblPr>
              <a:tblGrid>
                <a:gridCol w="1628057"/>
                <a:gridCol w="7698043"/>
              </a:tblGrid>
              <a:tr h="333504">
                <a:tc>
                  <a:txBody>
                    <a:bodyPr/>
                    <a:lstStyle/>
                    <a:p>
                      <a:r>
                        <a:rPr lang="en-US" sz="1400" dirty="0" smtClean="0"/>
                        <a:t>Field</a:t>
                      </a:r>
                      <a:endParaRPr lang="en-US" sz="1400" dirty="0"/>
                    </a:p>
                  </a:txBody>
                  <a:tcPr marL="93713" marR="93713" marT="46857" marB="46857"/>
                </a:tc>
                <a:tc>
                  <a:txBody>
                    <a:bodyPr/>
                    <a:lstStyle/>
                    <a:p>
                      <a:r>
                        <a:rPr lang="en-US" sz="1400" dirty="0" smtClean="0"/>
                        <a:t>Description</a:t>
                      </a:r>
                      <a:endParaRPr lang="en-US" sz="1400" dirty="0"/>
                    </a:p>
                  </a:txBody>
                  <a:tcPr marL="93713" marR="93713" marT="46857" marB="46857"/>
                </a:tc>
              </a:tr>
              <a:tr h="333504">
                <a:tc>
                  <a:txBody>
                    <a:bodyPr/>
                    <a:lstStyle/>
                    <a:p>
                      <a:r>
                        <a:rPr lang="en-US" sz="1400" b="1" dirty="0" err="1" smtClean="0"/>
                        <a:t>eventId</a:t>
                      </a:r>
                      <a:endParaRPr lang="en-US" sz="1400" dirty="0"/>
                    </a:p>
                  </a:txBody>
                  <a:tcPr marL="93713" marR="93713" marT="46857" marB="46857"/>
                </a:tc>
                <a:tc>
                  <a:txBody>
                    <a:bodyPr/>
                    <a:lstStyle/>
                    <a:p>
                      <a:r>
                        <a:rPr lang="en-US" sz="1400" dirty="0" smtClean="0"/>
                        <a:t>the identifier of the event's type. Each </a:t>
                      </a:r>
                      <a:r>
                        <a:rPr lang="en-US" sz="1400" dirty="0" err="1" smtClean="0"/>
                        <a:t>eventId</a:t>
                      </a:r>
                      <a:r>
                        <a:rPr lang="en-US" sz="1400" dirty="0" smtClean="0"/>
                        <a:t> is associated with an event name (see next point);</a:t>
                      </a:r>
                      <a:endParaRPr lang="en-US" sz="1400" dirty="0"/>
                    </a:p>
                  </a:txBody>
                  <a:tcPr marL="93713" marR="93713" marT="46857" marB="46857"/>
                </a:tc>
              </a:tr>
              <a:tr h="531041">
                <a:tc>
                  <a:txBody>
                    <a:bodyPr/>
                    <a:lstStyle/>
                    <a:p>
                      <a:r>
                        <a:rPr lang="en-US" sz="1400" b="1" dirty="0" err="1" smtClean="0"/>
                        <a:t>eventName</a:t>
                      </a:r>
                      <a:endParaRPr lang="en-US" sz="1400" dirty="0"/>
                    </a:p>
                  </a:txBody>
                  <a:tcPr marL="93713" marR="93713" marT="46857" marB="46857"/>
                </a:tc>
                <a:tc>
                  <a:txBody>
                    <a:bodyPr/>
                    <a:lstStyle/>
                    <a:p>
                      <a:r>
                        <a:rPr lang="en-US" sz="1400" dirty="0" smtClean="0"/>
                        <a:t>name of the event's type. There are seven types of events: pass, foul, shot, duel, free kick, offside and touch;</a:t>
                      </a:r>
                      <a:endParaRPr lang="en-US" sz="1400" dirty="0"/>
                    </a:p>
                  </a:txBody>
                  <a:tcPr marL="93713" marR="93713" marT="46857" marB="46857"/>
                </a:tc>
              </a:tr>
              <a:tr h="531041">
                <a:tc>
                  <a:txBody>
                    <a:bodyPr/>
                    <a:lstStyle/>
                    <a:p>
                      <a:r>
                        <a:rPr lang="en-US" sz="1400" b="1" dirty="0" err="1" smtClean="0"/>
                        <a:t>subEventId</a:t>
                      </a:r>
                      <a:endParaRPr lang="en-US" sz="1400" dirty="0"/>
                    </a:p>
                  </a:txBody>
                  <a:tcPr marL="93713" marR="93713" marT="46857" marB="46857"/>
                </a:tc>
                <a:tc>
                  <a:txBody>
                    <a:bodyPr/>
                    <a:lstStyle/>
                    <a:p>
                      <a:r>
                        <a:rPr lang="en-US" sz="1400" dirty="0" smtClean="0"/>
                        <a:t>the identifier of the </a:t>
                      </a:r>
                      <a:r>
                        <a:rPr lang="en-US" sz="1400" dirty="0" err="1" smtClean="0"/>
                        <a:t>subevent's</a:t>
                      </a:r>
                      <a:r>
                        <a:rPr lang="en-US" sz="1400" dirty="0" smtClean="0"/>
                        <a:t> type. Each </a:t>
                      </a:r>
                      <a:r>
                        <a:rPr lang="en-US" sz="1400" dirty="0" err="1" smtClean="0"/>
                        <a:t>subEventId</a:t>
                      </a:r>
                      <a:r>
                        <a:rPr lang="en-US" sz="1400" dirty="0" smtClean="0"/>
                        <a:t> is associated with a </a:t>
                      </a:r>
                      <a:r>
                        <a:rPr lang="en-US" sz="1400" dirty="0" err="1" smtClean="0"/>
                        <a:t>subevent</a:t>
                      </a:r>
                      <a:r>
                        <a:rPr lang="en-US" sz="1400" dirty="0" smtClean="0"/>
                        <a:t> name (see next point);</a:t>
                      </a:r>
                      <a:endParaRPr lang="en-US" sz="1400" dirty="0"/>
                    </a:p>
                  </a:txBody>
                  <a:tcPr marL="93713" marR="93713" marT="46857" marB="46857"/>
                </a:tc>
              </a:tr>
              <a:tr h="333504">
                <a:tc>
                  <a:txBody>
                    <a:bodyPr/>
                    <a:lstStyle/>
                    <a:p>
                      <a:r>
                        <a:rPr lang="en-US" sz="1400" b="1" dirty="0" err="1" smtClean="0"/>
                        <a:t>subEventName</a:t>
                      </a:r>
                      <a:endParaRPr lang="en-US" sz="1400" dirty="0"/>
                    </a:p>
                  </a:txBody>
                  <a:tcPr marL="93713" marR="93713" marT="46857" marB="46857"/>
                </a:tc>
                <a:tc>
                  <a:txBody>
                    <a:bodyPr/>
                    <a:lstStyle/>
                    <a:p>
                      <a:r>
                        <a:rPr lang="en-US" sz="1400" dirty="0" smtClean="0"/>
                        <a:t>the name of the </a:t>
                      </a:r>
                      <a:r>
                        <a:rPr lang="en-US" sz="1400" dirty="0" err="1" smtClean="0"/>
                        <a:t>subevent's</a:t>
                      </a:r>
                      <a:r>
                        <a:rPr lang="en-US" sz="1400" dirty="0" smtClean="0"/>
                        <a:t> type. Each event type is associated with a different set of </a:t>
                      </a:r>
                      <a:r>
                        <a:rPr lang="en-US" sz="1400" dirty="0" err="1" smtClean="0"/>
                        <a:t>subevent</a:t>
                      </a:r>
                      <a:r>
                        <a:rPr lang="en-US" sz="1400" dirty="0" smtClean="0"/>
                        <a:t> types;</a:t>
                      </a:r>
                      <a:endParaRPr lang="en-US" sz="1400" dirty="0"/>
                    </a:p>
                  </a:txBody>
                  <a:tcPr marL="93713" marR="93713" marT="46857" marB="46857"/>
                </a:tc>
              </a:tr>
              <a:tr h="531041">
                <a:tc>
                  <a:txBody>
                    <a:bodyPr/>
                    <a:lstStyle/>
                    <a:p>
                      <a:r>
                        <a:rPr lang="en-US" sz="1400" b="1" dirty="0" smtClean="0"/>
                        <a:t>tags</a:t>
                      </a:r>
                      <a:endParaRPr lang="en-US" sz="1400" dirty="0"/>
                    </a:p>
                  </a:txBody>
                  <a:tcPr marL="93713" marR="93713" marT="46857" marB="46857"/>
                </a:tc>
                <a:tc>
                  <a:txBody>
                    <a:bodyPr/>
                    <a:lstStyle/>
                    <a:p>
                      <a:r>
                        <a:rPr lang="en-US" sz="1400" dirty="0" smtClean="0"/>
                        <a:t>a list of event tags, each one describes additional information about the event (e.g., accurate). Each event type is associated with a different set of tags;</a:t>
                      </a:r>
                      <a:endParaRPr lang="en-US" sz="1400" dirty="0"/>
                    </a:p>
                  </a:txBody>
                  <a:tcPr marL="93713" marR="93713" marT="46857" marB="46857"/>
                </a:tc>
              </a:tr>
              <a:tr h="333504">
                <a:tc>
                  <a:txBody>
                    <a:bodyPr/>
                    <a:lstStyle/>
                    <a:p>
                      <a:r>
                        <a:rPr lang="en-US" sz="1400" b="1" dirty="0" err="1" smtClean="0"/>
                        <a:t>eventSec</a:t>
                      </a:r>
                      <a:endParaRPr lang="en-US" sz="1400" dirty="0"/>
                    </a:p>
                  </a:txBody>
                  <a:tcPr marL="93713" marR="93713" marT="46857" marB="46857"/>
                </a:tc>
                <a:tc>
                  <a:txBody>
                    <a:bodyPr/>
                    <a:lstStyle/>
                    <a:p>
                      <a:r>
                        <a:rPr lang="en-US" sz="1400" dirty="0" smtClean="0"/>
                        <a:t>the time when the event occurs (in seconds since the beginning of the current half of the match);</a:t>
                      </a:r>
                      <a:endParaRPr lang="en-US" sz="1400" dirty="0"/>
                    </a:p>
                  </a:txBody>
                  <a:tcPr marL="93713" marR="93713" marT="46857" marB="46857"/>
                </a:tc>
              </a:tr>
              <a:tr h="333504">
                <a:tc>
                  <a:txBody>
                    <a:bodyPr/>
                    <a:lstStyle/>
                    <a:p>
                      <a:r>
                        <a:rPr lang="en-US" sz="1400" b="1" dirty="0" smtClean="0"/>
                        <a:t>id</a:t>
                      </a:r>
                      <a:endParaRPr lang="en-US" sz="1400" dirty="0"/>
                    </a:p>
                  </a:txBody>
                  <a:tcPr marL="93713" marR="93713" marT="46857" marB="46857"/>
                </a:tc>
                <a:tc>
                  <a:txBody>
                    <a:bodyPr/>
                    <a:lstStyle/>
                    <a:p>
                      <a:r>
                        <a:rPr lang="en-US" sz="1400" dirty="0" smtClean="0"/>
                        <a:t>a unique identifier of the event;</a:t>
                      </a:r>
                      <a:endParaRPr lang="en-US" sz="1400" dirty="0"/>
                    </a:p>
                  </a:txBody>
                  <a:tcPr marL="93713" marR="93713" marT="46857" marB="46857"/>
                </a:tc>
              </a:tr>
              <a:tr h="333504">
                <a:tc>
                  <a:txBody>
                    <a:bodyPr/>
                    <a:lstStyle/>
                    <a:p>
                      <a:r>
                        <a:rPr lang="en-US" sz="1400" b="1" dirty="0" err="1" smtClean="0"/>
                        <a:t>matchId</a:t>
                      </a:r>
                      <a:endParaRPr lang="en-US" sz="1400" dirty="0"/>
                    </a:p>
                  </a:txBody>
                  <a:tcPr marL="93713" marR="93713" marT="46857" marB="46857"/>
                </a:tc>
                <a:tc>
                  <a:txBody>
                    <a:bodyPr/>
                    <a:lstStyle/>
                    <a:p>
                      <a:r>
                        <a:rPr lang="en-US" sz="1400" dirty="0" smtClean="0"/>
                        <a:t>the identifier of the match the event refers to</a:t>
                      </a:r>
                      <a:endParaRPr lang="en-US" sz="1400" dirty="0"/>
                    </a:p>
                  </a:txBody>
                  <a:tcPr marL="93713" marR="93713" marT="46857" marB="46857"/>
                </a:tc>
              </a:tr>
              <a:tr h="531041">
                <a:tc>
                  <a:txBody>
                    <a:bodyPr/>
                    <a:lstStyle/>
                    <a:p>
                      <a:r>
                        <a:rPr lang="en-US" sz="1400" b="1" dirty="0" err="1" smtClean="0"/>
                        <a:t>matchPeriod</a:t>
                      </a:r>
                      <a:endParaRPr lang="en-US" sz="1400" dirty="0"/>
                    </a:p>
                  </a:txBody>
                  <a:tcPr marL="93713" marR="93713" marT="46857" marB="46857"/>
                </a:tc>
                <a:tc>
                  <a:txBody>
                    <a:bodyPr/>
                    <a:lstStyle/>
                    <a:p>
                      <a:r>
                        <a:rPr lang="en-US" sz="1400" dirty="0" smtClean="0"/>
                        <a:t>the period of the match. It can be "1H" (first half of the match), "2H" (second half of the match), "E1" (first extra time), "E2" (second extra time) or "P" (penalties time);</a:t>
                      </a:r>
                      <a:endParaRPr lang="en-US" sz="1400" dirty="0"/>
                    </a:p>
                  </a:txBody>
                  <a:tcPr marL="93713" marR="93713" marT="46857" marB="46857"/>
                </a:tc>
              </a:tr>
              <a:tr h="333504">
                <a:tc>
                  <a:txBody>
                    <a:bodyPr/>
                    <a:lstStyle/>
                    <a:p>
                      <a:r>
                        <a:rPr lang="en-US" sz="1400" b="1" dirty="0" err="1" smtClean="0"/>
                        <a:t>playerId</a:t>
                      </a:r>
                      <a:endParaRPr lang="en-US" sz="1400" dirty="0"/>
                    </a:p>
                  </a:txBody>
                  <a:tcPr marL="93713" marR="93713" marT="46857" marB="46857"/>
                </a:tc>
                <a:tc>
                  <a:txBody>
                    <a:bodyPr/>
                    <a:lstStyle/>
                    <a:p>
                      <a:r>
                        <a:rPr lang="en-US" sz="1400" dirty="0" smtClean="0"/>
                        <a:t>the identifier of the player who generated the event. </a:t>
                      </a:r>
                      <a:endParaRPr lang="en-US" sz="1400" dirty="0"/>
                    </a:p>
                  </a:txBody>
                  <a:tcPr marL="93713" marR="93713" marT="46857" marB="46857"/>
                </a:tc>
              </a:tr>
              <a:tr h="333504">
                <a:tc>
                  <a:txBody>
                    <a:bodyPr/>
                    <a:lstStyle/>
                    <a:p>
                      <a:r>
                        <a:rPr lang="en-US" sz="1400" b="1" dirty="0" smtClean="0"/>
                        <a:t>positions</a:t>
                      </a:r>
                      <a:endParaRPr lang="en-US" sz="1400" dirty="0"/>
                    </a:p>
                  </a:txBody>
                  <a:tcPr marL="93713" marR="93713" marT="46857" marB="46857"/>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the origin and destination positions associated with the event. </a:t>
                      </a:r>
                    </a:p>
                  </a:txBody>
                  <a:tcPr marL="93713" marR="93713" marT="46857" marB="46857"/>
                </a:tc>
              </a:tr>
              <a:tr h="333504">
                <a:tc>
                  <a:txBody>
                    <a:bodyPr/>
                    <a:lstStyle/>
                    <a:p>
                      <a:r>
                        <a:rPr lang="en-US" sz="1400" b="1" dirty="0" err="1" smtClean="0"/>
                        <a:t>teamId</a:t>
                      </a:r>
                      <a:endParaRPr lang="en-US" sz="1400" dirty="0"/>
                    </a:p>
                  </a:txBody>
                  <a:tcPr marL="93713" marR="93713" marT="46857" marB="46857"/>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the identifier of the player's team. </a:t>
                      </a:r>
                    </a:p>
                  </a:txBody>
                  <a:tcPr marL="93713" marR="93713" marT="46857" marB="46857"/>
                </a:tc>
              </a:tr>
            </a:tbl>
          </a:graphicData>
        </a:graphic>
      </p:graphicFrame>
    </p:spTree>
    <p:extLst>
      <p:ext uri="{BB962C8B-B14F-4D97-AF65-F5344CB8AC3E}">
        <p14:creationId xmlns:p14="http://schemas.microsoft.com/office/powerpoint/2010/main" val="18123413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802</TotalTime>
  <Words>2393</Words>
  <Application>Microsoft Macintosh PowerPoint</Application>
  <PresentationFormat>Widescreen</PresentationFormat>
  <Paragraphs>299</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Calibri</vt:lpstr>
      <vt:lpstr>Calibri Light</vt:lpstr>
      <vt:lpstr>Cambria Math</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Microsoft Office User</cp:lastModifiedBy>
  <cp:revision>131</cp:revision>
  <dcterms:created xsi:type="dcterms:W3CDTF">2020-06-03T14:19:11Z</dcterms:created>
  <dcterms:modified xsi:type="dcterms:W3CDTF">2020-11-06T07:41:49Z</dcterms:modified>
</cp:coreProperties>
</file>