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1" roundtripDataSignature="AMtx7mgS66imQul026uzHeRYOpcdd8qR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628936-2B03-4504-B277-2DC03EF7856D}">
  <a:tblStyle styleId="{B3628936-2B03-4504-B277-2DC03EF785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0" name="Google Shape;2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8" name="Google Shape;29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1" name="Google Shape;35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1" name="Google Shape;36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1" name="Google Shape;37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1" name="Google Shape;38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1" name="Google Shape;39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9" name="Google Shape;40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7" name="Google Shape;427;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4" name="Google Shape;45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4" name="Google Shape;464;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5" name="Google Shape;21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1688267"/>
            <a:ext cx="7497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C55A11"/>
                </a:solidFill>
                <a:latin typeface="Calibri"/>
                <a:ea typeface="Calibri"/>
                <a:cs typeface="Calibri"/>
                <a:sym typeface="Calibri"/>
              </a:rPr>
              <a:t>BIG DATA</a:t>
            </a:r>
            <a:endParaRPr b="1" sz="3600">
              <a:solidFill>
                <a:srgbClr val="C55A11"/>
              </a:solidFill>
              <a:latin typeface="Calibri"/>
              <a:ea typeface="Calibri"/>
              <a:cs typeface="Calibri"/>
              <a:sym typeface="Calibri"/>
            </a:endParaRPr>
          </a:p>
        </p:txBody>
      </p:sp>
      <p:sp>
        <p:nvSpPr>
          <p:cNvPr id="89" name="Google Shape;89;p1"/>
          <p:cNvSpPr/>
          <p:nvPr/>
        </p:nvSpPr>
        <p:spPr>
          <a:xfrm>
            <a:off x="4781916" y="2841955"/>
            <a:ext cx="7497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2F5496"/>
                </a:solidFill>
                <a:latin typeface="Calibri"/>
                <a:ea typeface="Calibri"/>
                <a:cs typeface="Calibri"/>
                <a:sym typeface="Calibri"/>
              </a:rPr>
              <a:t>Class Project: YACS</a:t>
            </a:r>
            <a:endParaRPr b="1" sz="3600">
              <a:solidFill>
                <a:srgbClr val="2F5496"/>
              </a:solidFill>
              <a:latin typeface="Calibri"/>
              <a:ea typeface="Calibri"/>
              <a:cs typeface="Calibri"/>
              <a:sym typeface="Calibri"/>
            </a:endParaRPr>
          </a:p>
        </p:txBody>
      </p:sp>
      <p:sp>
        <p:nvSpPr>
          <p:cNvPr id="90" name="Google Shape;90;p1"/>
          <p:cNvSpPr/>
          <p:nvPr/>
        </p:nvSpPr>
        <p:spPr>
          <a:xfrm>
            <a:off x="4781916" y="4415503"/>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K V Subramaniam</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91" name="Google Shape;91;p1"/>
          <p:cNvSpPr/>
          <p:nvPr/>
        </p:nvSpPr>
        <p:spPr>
          <a:xfrm>
            <a:off x="4781916" y="4813108"/>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Computer Science and Engineering</a:t>
            </a:r>
            <a:endParaRPr sz="2400">
              <a:solidFill>
                <a:schemeClr val="dk1"/>
              </a:solidFill>
              <a:latin typeface="Calibri"/>
              <a:ea typeface="Calibri"/>
              <a:cs typeface="Calibri"/>
              <a:sym typeface="Calibri"/>
            </a:endParaRPr>
          </a:p>
        </p:txBody>
      </p:sp>
      <p:grpSp>
        <p:nvGrpSpPr>
          <p:cNvPr id="92" name="Google Shape;92;p1"/>
          <p:cNvGrpSpPr/>
          <p:nvPr/>
        </p:nvGrpSpPr>
        <p:grpSpPr>
          <a:xfrm>
            <a:off x="313844" y="5489699"/>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95" name="Google Shape;95;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6" name="Google Shape;96;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7" name="Google Shape;97;p1"/>
          <p:cNvGrpSpPr/>
          <p:nvPr/>
        </p:nvGrpSpPr>
        <p:grpSpPr>
          <a:xfrm rot="10800000">
            <a:off x="10855702" y="266068"/>
            <a:ext cx="1066895" cy="1078155"/>
            <a:chOff x="313844" y="5489699"/>
            <a:chExt cx="1066895" cy="1078155"/>
          </a:xfrm>
        </p:grpSpPr>
        <p:sp>
          <p:nvSpPr>
            <p:cNvPr id="98" name="Google Shape;98;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Part 1: Simulation</a:t>
            </a:r>
            <a:endParaRPr b="1" sz="2400">
              <a:solidFill>
                <a:srgbClr val="C55A11"/>
              </a:solidFill>
              <a:latin typeface="Calibri"/>
              <a:ea typeface="Calibri"/>
              <a:cs typeface="Calibri"/>
              <a:sym typeface="Calibri"/>
            </a:endParaRPr>
          </a:p>
        </p:txBody>
      </p:sp>
      <p:pic>
        <p:nvPicPr>
          <p:cNvPr descr="A close up of a logo&#10;&#10;Description automatically generated" id="247" name="Google Shape;247;p10"/>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48" name="Google Shape;248;p10"/>
          <p:cNvSpPr/>
          <p:nvPr/>
        </p:nvSpPr>
        <p:spPr>
          <a:xfrm>
            <a:off x="306025" y="4475897"/>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49" name="Google Shape;249;p10"/>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Simulation - Overview</a:t>
            </a:r>
            <a:endParaRPr b="1" sz="2400">
              <a:solidFill>
                <a:srgbClr val="C55A11"/>
              </a:solidFill>
              <a:latin typeface="Calibri"/>
              <a:ea typeface="Calibri"/>
              <a:cs typeface="Calibri"/>
              <a:sym typeface="Calibri"/>
            </a:endParaRPr>
          </a:p>
        </p:txBody>
      </p:sp>
      <p:pic>
        <p:nvPicPr>
          <p:cNvPr descr="A close up of a logo&#10;&#10;Description automatically generated" id="255" name="Google Shape;255;p11"/>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56" name="Google Shape;256;p1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57" name="Google Shape;257;p11"/>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58" name="Google Shape;25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Simulate YACS with</a:t>
            </a:r>
            <a:r>
              <a:rPr b="1" lang="en-US"/>
              <a:t> 1 Master process and 3 Worker processes</a:t>
            </a:r>
            <a:r>
              <a:rPr lang="en-US"/>
              <a:t>.</a:t>
            </a:r>
            <a:endParaRPr/>
          </a:p>
          <a:p>
            <a:pPr indent="-228600" lvl="0" marL="228600" rtl="0" algn="l">
              <a:lnSpc>
                <a:spcPct val="90000"/>
              </a:lnSpc>
              <a:spcBef>
                <a:spcPts val="1000"/>
              </a:spcBef>
              <a:spcAft>
                <a:spcPts val="0"/>
              </a:spcAft>
              <a:buClr>
                <a:schemeClr val="dk1"/>
              </a:buClr>
              <a:buSzPts val="2800"/>
              <a:buChar char="•"/>
            </a:pPr>
            <a:r>
              <a:rPr lang="en-US"/>
              <a:t>All processes will run on the same PC.</a:t>
            </a:r>
            <a:endParaRPr/>
          </a:p>
          <a:p>
            <a:pPr indent="-228600" lvl="0" marL="228600" rtl="0" algn="l">
              <a:lnSpc>
                <a:spcPct val="90000"/>
              </a:lnSpc>
              <a:spcBef>
                <a:spcPts val="1000"/>
              </a:spcBef>
              <a:spcAft>
                <a:spcPts val="0"/>
              </a:spcAft>
              <a:buClr>
                <a:schemeClr val="dk1"/>
              </a:buClr>
              <a:buSzPts val="2800"/>
              <a:buChar char="•"/>
            </a:pPr>
            <a:r>
              <a:rPr lang="en-US"/>
              <a:t>However, must behave as though each is a component deployed on a dedicated machine.</a:t>
            </a:r>
            <a:endParaRPr/>
          </a:p>
          <a:p>
            <a:pPr indent="-228600" lvl="0" marL="228600" rtl="0" algn="l">
              <a:lnSpc>
                <a:spcPct val="90000"/>
              </a:lnSpc>
              <a:spcBef>
                <a:spcPts val="1000"/>
              </a:spcBef>
              <a:spcAft>
                <a:spcPts val="0"/>
              </a:spcAft>
              <a:buClr>
                <a:schemeClr val="dk1"/>
              </a:buClr>
              <a:buSzPts val="2800"/>
              <a:buChar char="•"/>
            </a:pPr>
            <a:r>
              <a:rPr lang="en-US" u="sng"/>
              <a:t>Simulated machine has nothing to do with the PC on which you will be running the simulation</a:t>
            </a:r>
            <a:r>
              <a:rPr lang="en-US"/>
              <a:t>.</a:t>
            </a:r>
            <a:endParaRPr/>
          </a:p>
          <a:p>
            <a:pPr indent="-228600" lvl="0" marL="228600" rtl="0" algn="l">
              <a:lnSpc>
                <a:spcPct val="90000"/>
              </a:lnSpc>
              <a:spcBef>
                <a:spcPts val="1000"/>
              </a:spcBef>
              <a:spcAft>
                <a:spcPts val="0"/>
              </a:spcAft>
              <a:buClr>
                <a:schemeClr val="dk1"/>
              </a:buClr>
              <a:buSzPts val="2800"/>
              <a:buChar char="•"/>
            </a:pPr>
            <a:r>
              <a:rPr lang="en-US"/>
              <a:t>The number of slots in each simulated Worker machine is as per the config passed to the Master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Simulation – Machine resources (Slots)</a:t>
            </a:r>
            <a:endParaRPr b="1" sz="2400">
              <a:solidFill>
                <a:srgbClr val="C55A11"/>
              </a:solidFill>
              <a:latin typeface="Calibri"/>
              <a:ea typeface="Calibri"/>
              <a:cs typeface="Calibri"/>
              <a:sym typeface="Calibri"/>
            </a:endParaRPr>
          </a:p>
        </p:txBody>
      </p:sp>
      <p:pic>
        <p:nvPicPr>
          <p:cNvPr descr="A close up of a logo&#10;&#10;Description automatically generated" id="264" name="Google Shape;264;p1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65" name="Google Shape;265;p1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66" name="Google Shape;266;p1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67" name="Google Shape;26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your implementation, </a:t>
            </a:r>
            <a:r>
              <a:rPr i="1" lang="en-US"/>
              <a:t>slots</a:t>
            </a:r>
            <a:r>
              <a:rPr lang="en-US"/>
              <a:t> are only an abstraction. </a:t>
            </a:r>
            <a:endParaRPr/>
          </a:p>
          <a:p>
            <a:pPr indent="-228600" lvl="0" marL="228600" rtl="0" algn="l">
              <a:lnSpc>
                <a:spcPct val="90000"/>
              </a:lnSpc>
              <a:spcBef>
                <a:spcPts val="1000"/>
              </a:spcBef>
              <a:spcAft>
                <a:spcPts val="0"/>
              </a:spcAft>
              <a:buClr>
                <a:schemeClr val="dk1"/>
              </a:buClr>
              <a:buSzPts val="2800"/>
              <a:buChar char="•"/>
            </a:pPr>
            <a:r>
              <a:rPr lang="en-US"/>
              <a:t>For instance, the value of available slots for a simulated machine is only a number. </a:t>
            </a:r>
            <a:endParaRPr/>
          </a:p>
          <a:p>
            <a:pPr indent="-228600" lvl="0" marL="228600" rtl="0" algn="l">
              <a:lnSpc>
                <a:spcPct val="90000"/>
              </a:lnSpc>
              <a:spcBef>
                <a:spcPts val="1000"/>
              </a:spcBef>
              <a:spcAft>
                <a:spcPts val="0"/>
              </a:spcAft>
              <a:buClr>
                <a:schemeClr val="dk1"/>
              </a:buClr>
              <a:buSzPts val="2800"/>
              <a:buChar char="•"/>
            </a:pPr>
            <a:r>
              <a:rPr lang="en-US"/>
              <a:t>It is decremented when a slot is said to have been allocated to a task</a:t>
            </a:r>
            <a:endParaRPr/>
          </a:p>
          <a:p>
            <a:pPr indent="-228600" lvl="0" marL="228600" rtl="0" algn="l">
              <a:lnSpc>
                <a:spcPct val="90000"/>
              </a:lnSpc>
              <a:spcBef>
                <a:spcPts val="1000"/>
              </a:spcBef>
              <a:spcAft>
                <a:spcPts val="0"/>
              </a:spcAft>
              <a:buClr>
                <a:schemeClr val="dk1"/>
              </a:buClr>
              <a:buSzPts val="2800"/>
              <a:buChar char="•"/>
            </a:pPr>
            <a:r>
              <a:rPr lang="en-US"/>
              <a:t>It is incremented when a slot is said to have been freed on a task’s completion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Simulation – Worker process and task execution</a:t>
            </a:r>
            <a:endParaRPr b="1" sz="2400">
              <a:solidFill>
                <a:srgbClr val="C55A11"/>
              </a:solidFill>
              <a:latin typeface="Calibri"/>
              <a:ea typeface="Calibri"/>
              <a:cs typeface="Calibri"/>
              <a:sym typeface="Calibri"/>
            </a:endParaRPr>
          </a:p>
        </p:txBody>
      </p:sp>
      <p:pic>
        <p:nvPicPr>
          <p:cNvPr descr="A close up of a logo&#10;&#10;Description automatically generated" id="273" name="Google Shape;273;p1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74" name="Google Shape;274;p1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75" name="Google Shape;275;p1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76" name="Google Shape;276;p13"/>
          <p:cNvSpPr txBox="1"/>
          <p:nvPr>
            <p:ph idx="1" type="body"/>
          </p:nvPr>
        </p:nvSpPr>
        <p:spPr>
          <a:xfrm>
            <a:off x="838200" y="1825625"/>
            <a:ext cx="10134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Char char="•"/>
            </a:pPr>
            <a:r>
              <a:rPr lang="en-US" sz="2590"/>
              <a:t>The Worker process listens for task launch message from the Master.</a:t>
            </a:r>
            <a:endParaRPr/>
          </a:p>
          <a:p>
            <a:pPr indent="-228600" lvl="0" marL="228600" rtl="0" algn="l">
              <a:lnSpc>
                <a:spcPct val="90000"/>
              </a:lnSpc>
              <a:spcBef>
                <a:spcPts val="1000"/>
              </a:spcBef>
              <a:spcAft>
                <a:spcPts val="0"/>
              </a:spcAft>
              <a:buClr>
                <a:schemeClr val="dk1"/>
              </a:buClr>
              <a:buSzPts val="2590"/>
              <a:buChar char="•"/>
            </a:pPr>
            <a:r>
              <a:rPr lang="en-US" sz="2590"/>
              <a:t> When it receives a task launch message, it adds the task to its execution pool. </a:t>
            </a:r>
            <a:endParaRPr sz="2590"/>
          </a:p>
          <a:p>
            <a:pPr indent="-228600" lvl="0" marL="228600" rtl="0" algn="l">
              <a:lnSpc>
                <a:spcPct val="90000"/>
              </a:lnSpc>
              <a:spcBef>
                <a:spcPts val="1000"/>
              </a:spcBef>
              <a:spcAft>
                <a:spcPts val="0"/>
              </a:spcAft>
              <a:buClr>
                <a:schemeClr val="dk1"/>
              </a:buClr>
              <a:buSzPts val="2590"/>
              <a:buChar char="•"/>
            </a:pPr>
            <a:r>
              <a:rPr lang="en-US" sz="2590"/>
              <a:t>The Worker process must </a:t>
            </a:r>
            <a:r>
              <a:rPr i="1" lang="en-US" sz="2590"/>
              <a:t>simulate</a:t>
            </a:r>
            <a:r>
              <a:rPr lang="en-US" sz="2590"/>
              <a:t> the running of the tasks in the execution pool. </a:t>
            </a:r>
            <a:endParaRPr sz="2590"/>
          </a:p>
          <a:p>
            <a:pPr indent="-228600" lvl="0" marL="228600" rtl="0" algn="l">
              <a:lnSpc>
                <a:spcPct val="90000"/>
              </a:lnSpc>
              <a:spcBef>
                <a:spcPts val="1000"/>
              </a:spcBef>
              <a:spcAft>
                <a:spcPts val="0"/>
              </a:spcAft>
              <a:buClr>
                <a:schemeClr val="dk1"/>
              </a:buClr>
              <a:buSzPts val="2590"/>
              <a:buChar char="•"/>
            </a:pPr>
            <a:r>
              <a:rPr lang="en-US" sz="2590"/>
              <a:t>It does so by decrementing the </a:t>
            </a:r>
            <a:r>
              <a:rPr i="1" lang="en-US" sz="2590"/>
              <a:t>remaining_duration </a:t>
            </a:r>
            <a:r>
              <a:rPr lang="en-US" sz="2590"/>
              <a:t>value</a:t>
            </a:r>
            <a:r>
              <a:rPr i="1" lang="en-US" sz="2590"/>
              <a:t> </a:t>
            </a:r>
            <a:r>
              <a:rPr lang="en-US" sz="2590"/>
              <a:t>of each task, every second, until it reaches 0. </a:t>
            </a:r>
            <a:endParaRPr sz="2590"/>
          </a:p>
          <a:p>
            <a:pPr indent="-228600" lvl="0" marL="228600" rtl="0" algn="l">
              <a:lnSpc>
                <a:spcPct val="90000"/>
              </a:lnSpc>
              <a:spcBef>
                <a:spcPts val="1000"/>
              </a:spcBef>
              <a:spcAft>
                <a:spcPts val="0"/>
              </a:spcAft>
              <a:buClr>
                <a:schemeClr val="dk1"/>
              </a:buClr>
              <a:buSzPts val="2590"/>
              <a:buChar char="•"/>
            </a:pPr>
            <a:r>
              <a:rPr lang="en-US" sz="2590"/>
              <a:t>Once the </a:t>
            </a:r>
            <a:r>
              <a:rPr i="1" lang="en-US" sz="2590"/>
              <a:t>remaining_duration </a:t>
            </a:r>
            <a:r>
              <a:rPr lang="en-US" sz="2590"/>
              <a:t>of a task reaches 0, the Worker removes the task from its execution pool and reports to the Master that the task has completed its execution. </a:t>
            </a:r>
            <a:endParaRPr/>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Simulation – Inter-task dependency</a:t>
            </a:r>
            <a:endParaRPr b="1" sz="2400">
              <a:solidFill>
                <a:srgbClr val="C55A11"/>
              </a:solidFill>
              <a:latin typeface="Calibri"/>
              <a:ea typeface="Calibri"/>
              <a:cs typeface="Calibri"/>
              <a:sym typeface="Calibri"/>
            </a:endParaRPr>
          </a:p>
        </p:txBody>
      </p:sp>
      <p:pic>
        <p:nvPicPr>
          <p:cNvPr descr="A close up of a logo&#10;&#10;Description automatically generated" id="283" name="Google Shape;283;p14"/>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84" name="Google Shape;284;p1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85" name="Google Shape;285;p14"/>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86" name="Google Shape;2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60"/>
              <a:buChar char="•"/>
            </a:pPr>
            <a:r>
              <a:rPr lang="en-US" sz="1960"/>
              <a:t>The framework will have to respect the map-reduce dependency in the jobs. </a:t>
            </a:r>
            <a:endParaRPr sz="1960"/>
          </a:p>
          <a:p>
            <a:pPr indent="-228600" lvl="0" marL="228600" rtl="0" algn="l">
              <a:lnSpc>
                <a:spcPct val="100000"/>
              </a:lnSpc>
              <a:spcBef>
                <a:spcPts val="1000"/>
              </a:spcBef>
              <a:spcAft>
                <a:spcPts val="0"/>
              </a:spcAft>
              <a:buClr>
                <a:schemeClr val="dk1"/>
              </a:buClr>
              <a:buSzPts val="1960"/>
              <a:buChar char="•"/>
            </a:pPr>
            <a:r>
              <a:rPr lang="en-US" sz="1960"/>
              <a:t>When a map task completes execution, the Master will have to check if it satisfies the dependencies of any reduce tasks and whether the reduce tasks can now be launched. </a:t>
            </a:r>
            <a:endParaRPr sz="1960"/>
          </a:p>
          <a:p>
            <a:pPr indent="-228600" lvl="0" marL="228600" rtl="0" algn="l">
              <a:lnSpc>
                <a:spcPct val="100000"/>
              </a:lnSpc>
              <a:spcBef>
                <a:spcPts val="1000"/>
              </a:spcBef>
              <a:spcAft>
                <a:spcPts val="0"/>
              </a:spcAft>
              <a:buClr>
                <a:schemeClr val="dk1"/>
              </a:buClr>
              <a:buSzPts val="1960"/>
              <a:buChar char="•"/>
            </a:pPr>
            <a:r>
              <a:rPr lang="en-US" sz="1960"/>
              <a:t>A job is said to have completed execution only when all the tasks in the job have finished executing.  </a:t>
            </a:r>
            <a:endParaRPr/>
          </a:p>
          <a:p>
            <a:pPr indent="-228600" lvl="0" marL="228600" rtl="0" algn="l">
              <a:lnSpc>
                <a:spcPct val="100000"/>
              </a:lnSpc>
              <a:spcBef>
                <a:spcPts val="1000"/>
              </a:spcBef>
              <a:spcAft>
                <a:spcPts val="0"/>
              </a:spcAft>
              <a:buClr>
                <a:schemeClr val="dk1"/>
              </a:buClr>
              <a:buSzPts val="1960"/>
              <a:buChar char="•"/>
            </a:pPr>
            <a:r>
              <a:rPr lang="en-US" sz="1960"/>
              <a:t>All jobs have 2 stages only - The first stage consists of map tasks and the second stage consists of reduce tasks. </a:t>
            </a:r>
            <a:endParaRPr sz="1960"/>
          </a:p>
          <a:p>
            <a:pPr indent="-228600" lvl="0" marL="228600" rtl="0" algn="l">
              <a:lnSpc>
                <a:spcPct val="100000"/>
              </a:lnSpc>
              <a:spcBef>
                <a:spcPts val="1000"/>
              </a:spcBef>
              <a:spcAft>
                <a:spcPts val="0"/>
              </a:spcAft>
              <a:buClr>
                <a:schemeClr val="dk1"/>
              </a:buClr>
              <a:buSzPts val="1960"/>
              <a:buChar char="•"/>
            </a:pPr>
            <a:r>
              <a:rPr lang="en-US" sz="1960"/>
              <a:t>The reduce tasks in a job can only execute after all the map tasks in the job have finished executing. </a:t>
            </a:r>
            <a:endParaRPr sz="1960"/>
          </a:p>
          <a:p>
            <a:pPr indent="-228600" lvl="0" marL="228600" rtl="0" algn="l">
              <a:lnSpc>
                <a:spcPct val="100000"/>
              </a:lnSpc>
              <a:spcBef>
                <a:spcPts val="1000"/>
              </a:spcBef>
              <a:spcAft>
                <a:spcPts val="0"/>
              </a:spcAft>
              <a:buClr>
                <a:schemeClr val="dk1"/>
              </a:buClr>
              <a:buSzPts val="1960"/>
              <a:buChar char="•"/>
            </a:pPr>
            <a:r>
              <a:rPr lang="en-US" sz="1960"/>
              <a:t>There is no ordering within reduce tasks, or within map tasks. All map tasks can run in parallel, and all reduce tasks can run in parallel. </a:t>
            </a:r>
            <a:endParaRPr/>
          </a:p>
          <a:p>
            <a:pPr indent="-104140" lvl="0" marL="228600" rtl="0" algn="l">
              <a:lnSpc>
                <a:spcPct val="100000"/>
              </a:lnSpc>
              <a:spcBef>
                <a:spcPts val="1000"/>
              </a:spcBef>
              <a:spcAft>
                <a:spcPts val="0"/>
              </a:spcAft>
              <a:buClr>
                <a:schemeClr val="dk1"/>
              </a:buClr>
              <a:buSzPts val="1960"/>
              <a:buNone/>
            </a:pPr>
            <a:r>
              <a:t/>
            </a:r>
            <a:endParaRPr sz="19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Scheduling Algorithms</a:t>
            </a:r>
            <a:endParaRPr b="1" sz="2400">
              <a:solidFill>
                <a:srgbClr val="C55A11"/>
              </a:solidFill>
              <a:latin typeface="Calibri"/>
              <a:ea typeface="Calibri"/>
              <a:cs typeface="Calibri"/>
              <a:sym typeface="Calibri"/>
            </a:endParaRPr>
          </a:p>
        </p:txBody>
      </p:sp>
      <p:pic>
        <p:nvPicPr>
          <p:cNvPr descr="A close up of a logo&#10;&#10;Description automatically generated" id="292" name="Google Shape;292;p15"/>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93" name="Google Shape;293;p15"/>
          <p:cNvSpPr/>
          <p:nvPr/>
        </p:nvSpPr>
        <p:spPr>
          <a:xfrm>
            <a:off x="306025" y="4475897"/>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a:p>
            <a:pPr indent="0" lvl="0" marL="0" marR="0" rtl="0" algn="l">
              <a:spcBef>
                <a:spcPts val="0"/>
              </a:spcBef>
              <a:spcAft>
                <a:spcPts val="0"/>
              </a:spcAft>
              <a:buNone/>
            </a:pPr>
            <a:r>
              <a:t/>
            </a:r>
            <a:endParaRPr b="1" sz="2400">
              <a:solidFill>
                <a:srgbClr val="2F5496"/>
              </a:solidFill>
              <a:latin typeface="Calibri"/>
              <a:ea typeface="Calibri"/>
              <a:cs typeface="Calibri"/>
              <a:sym typeface="Calibri"/>
            </a:endParaRPr>
          </a:p>
        </p:txBody>
      </p:sp>
      <p:cxnSp>
        <p:nvCxnSpPr>
          <p:cNvPr id="294" name="Google Shape;294;p15"/>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Scheduling Algorithms</a:t>
            </a:r>
            <a:endParaRPr b="1" sz="2400">
              <a:solidFill>
                <a:srgbClr val="C55A11"/>
              </a:solidFill>
              <a:latin typeface="Calibri"/>
              <a:ea typeface="Calibri"/>
              <a:cs typeface="Calibri"/>
              <a:sym typeface="Calibri"/>
            </a:endParaRPr>
          </a:p>
        </p:txBody>
      </p:sp>
      <p:pic>
        <p:nvPicPr>
          <p:cNvPr descr="A close up of a logo&#10;&#10;Description automatically generated" id="301" name="Google Shape;301;p16"/>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02" name="Google Shape;302;p1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03" name="Google Shape;303;p1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04" name="Google Shape;3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170"/>
              <a:buChar char="•"/>
            </a:pPr>
            <a:r>
              <a:rPr b="1" lang="en-US" sz="2170"/>
              <a:t>Random:</a:t>
            </a:r>
            <a:r>
              <a:rPr lang="en-US" sz="2170"/>
              <a:t> The Master chooses a machine at random. It then checks if the machine has free slots available. If yes, it launches the task on the machine. Else, it chooses another machine at random. This process continues until a free slot is found.</a:t>
            </a:r>
            <a:endParaRPr/>
          </a:p>
          <a:p>
            <a:pPr indent="-228600" lvl="0" marL="228600" rtl="0" algn="l">
              <a:lnSpc>
                <a:spcPct val="100000"/>
              </a:lnSpc>
              <a:spcBef>
                <a:spcPts val="1000"/>
              </a:spcBef>
              <a:spcAft>
                <a:spcPts val="0"/>
              </a:spcAft>
              <a:buClr>
                <a:schemeClr val="dk1"/>
              </a:buClr>
              <a:buSzPts val="2170"/>
              <a:buChar char="•"/>
            </a:pPr>
            <a:r>
              <a:rPr b="1" lang="en-US" sz="2170"/>
              <a:t>Round-Robin:</a:t>
            </a:r>
            <a:r>
              <a:rPr lang="en-US" sz="2170"/>
              <a:t> The machines are ordered based on worker_id of the Worker running on the machine. The Master picks a machine in round-robin fashion. If the machine does not have a free slot, the Master moves on to the next worker_id in the ordering. This process continues until a free slot is found.</a:t>
            </a:r>
            <a:endParaRPr/>
          </a:p>
          <a:p>
            <a:pPr indent="-228600" lvl="0" marL="228600" rtl="0" algn="l">
              <a:lnSpc>
                <a:spcPct val="100000"/>
              </a:lnSpc>
              <a:spcBef>
                <a:spcPts val="1000"/>
              </a:spcBef>
              <a:spcAft>
                <a:spcPts val="0"/>
              </a:spcAft>
              <a:buClr>
                <a:schemeClr val="dk1"/>
              </a:buClr>
              <a:buSzPts val="2170"/>
              <a:buChar char="•"/>
            </a:pPr>
            <a:r>
              <a:rPr b="1" lang="en-US" sz="2170"/>
              <a:t>Least-Loaded:</a:t>
            </a:r>
            <a:r>
              <a:rPr lang="en-US" sz="2170"/>
              <a:t> The Master looks at the state of all the machines and checks which machine has most number of free slots. It then launches the task on that machine. If none of the machines have free slots available, the Master waits for 1 second and repeats the process. This process continues until a free slot is found.</a:t>
            </a:r>
            <a:endParaRPr sz="217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Workflow</a:t>
            </a:r>
            <a:endParaRPr b="1" sz="2400">
              <a:solidFill>
                <a:srgbClr val="C55A11"/>
              </a:solidFill>
              <a:latin typeface="Calibri"/>
              <a:ea typeface="Calibri"/>
              <a:cs typeface="Calibri"/>
              <a:sym typeface="Calibri"/>
            </a:endParaRPr>
          </a:p>
        </p:txBody>
      </p:sp>
      <p:pic>
        <p:nvPicPr>
          <p:cNvPr descr="A close up of a logo&#10;&#10;Description automatically generated" id="310" name="Google Shape;310;p17"/>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11" name="Google Shape;311;p17"/>
          <p:cNvSpPr/>
          <p:nvPr/>
        </p:nvSpPr>
        <p:spPr>
          <a:xfrm>
            <a:off x="306025" y="4475897"/>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a:p>
            <a:pPr indent="0" lvl="0" marL="0" marR="0" rtl="0" algn="l">
              <a:spcBef>
                <a:spcPts val="0"/>
              </a:spcBef>
              <a:spcAft>
                <a:spcPts val="0"/>
              </a:spcAft>
              <a:buNone/>
            </a:pPr>
            <a:r>
              <a:t/>
            </a:r>
            <a:endParaRPr b="1" sz="2400">
              <a:solidFill>
                <a:srgbClr val="2F5496"/>
              </a:solidFill>
              <a:latin typeface="Calibri"/>
              <a:ea typeface="Calibri"/>
              <a:cs typeface="Calibri"/>
              <a:sym typeface="Calibri"/>
            </a:endParaRPr>
          </a:p>
        </p:txBody>
      </p:sp>
      <p:cxnSp>
        <p:nvCxnSpPr>
          <p:cNvPr id="312" name="Google Shape;312;p17"/>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Workflow- overview</a:t>
            </a:r>
            <a:endParaRPr b="1" sz="2400">
              <a:solidFill>
                <a:srgbClr val="C55A11"/>
              </a:solidFill>
              <a:latin typeface="Calibri"/>
              <a:ea typeface="Calibri"/>
              <a:cs typeface="Calibri"/>
              <a:sym typeface="Calibri"/>
            </a:endParaRPr>
          </a:p>
        </p:txBody>
      </p:sp>
      <p:pic>
        <p:nvPicPr>
          <p:cNvPr descr="A close up of a logo&#10;&#10;Description automatically generated" id="319" name="Google Shape;319;p18"/>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20" name="Google Shape;320;p1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21" name="Google Shape;321;p18"/>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22" name="Google Shape;32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arenR"/>
            </a:pPr>
            <a:r>
              <a:rPr lang="en-US"/>
              <a:t>The Master will need to have at least 2 threads:</a:t>
            </a:r>
            <a:endParaRPr/>
          </a:p>
          <a:p>
            <a:pPr indent="-457200" lvl="1" marL="914400" rtl="0" algn="l">
              <a:lnSpc>
                <a:spcPct val="90000"/>
              </a:lnSpc>
              <a:spcBef>
                <a:spcPts val="500"/>
              </a:spcBef>
              <a:spcAft>
                <a:spcPts val="0"/>
              </a:spcAft>
              <a:buClr>
                <a:schemeClr val="dk1"/>
              </a:buClr>
              <a:buSzPts val="2400"/>
              <a:buFont typeface="Calibri"/>
              <a:buAutoNum type="alphaLcPeriod"/>
            </a:pPr>
            <a:r>
              <a:rPr lang="en-US"/>
              <a:t>to listen for job requests</a:t>
            </a:r>
            <a:endParaRPr/>
          </a:p>
          <a:p>
            <a:pPr indent="-457200" lvl="1" marL="914400" rtl="0" algn="l">
              <a:lnSpc>
                <a:spcPct val="90000"/>
              </a:lnSpc>
              <a:spcBef>
                <a:spcPts val="500"/>
              </a:spcBef>
              <a:spcAft>
                <a:spcPts val="0"/>
              </a:spcAft>
              <a:buClr>
                <a:schemeClr val="dk1"/>
              </a:buClr>
              <a:buSzPts val="2400"/>
              <a:buFont typeface="Calibri"/>
              <a:buAutoNum type="alphaLcPeriod"/>
            </a:pPr>
            <a:r>
              <a:rPr lang="en-US"/>
              <a:t>to listen for updates from Workers.</a:t>
            </a:r>
            <a:endParaRPr/>
          </a:p>
          <a:p>
            <a:pPr indent="-514350" lvl="0" marL="514350" rtl="0" algn="l">
              <a:lnSpc>
                <a:spcPct val="90000"/>
              </a:lnSpc>
              <a:spcBef>
                <a:spcPts val="1000"/>
              </a:spcBef>
              <a:spcAft>
                <a:spcPts val="0"/>
              </a:spcAft>
              <a:buClr>
                <a:schemeClr val="dk1"/>
              </a:buClr>
              <a:buSzPts val="2800"/>
              <a:buFont typeface="Calibri"/>
              <a:buAutoNum type="arabicParenR"/>
            </a:pPr>
            <a:r>
              <a:rPr lang="en-US"/>
              <a:t>Each Worker will need to have at least 2 threads:</a:t>
            </a:r>
            <a:endParaRPr/>
          </a:p>
          <a:p>
            <a:pPr indent="-457200" lvl="1" marL="914400" rtl="0" algn="l">
              <a:lnSpc>
                <a:spcPct val="90000"/>
              </a:lnSpc>
              <a:spcBef>
                <a:spcPts val="500"/>
              </a:spcBef>
              <a:spcAft>
                <a:spcPts val="0"/>
              </a:spcAft>
              <a:buClr>
                <a:schemeClr val="dk1"/>
              </a:buClr>
              <a:buSzPts val="2400"/>
              <a:buFont typeface="Calibri"/>
              <a:buAutoNum type="alphaLcPeriod" startAt="3"/>
            </a:pPr>
            <a:r>
              <a:rPr lang="en-US"/>
              <a:t>for listening for task launch messages from Master</a:t>
            </a:r>
            <a:endParaRPr/>
          </a:p>
          <a:p>
            <a:pPr indent="-457200" lvl="1" marL="914400" rtl="0" algn="l">
              <a:lnSpc>
                <a:spcPct val="90000"/>
              </a:lnSpc>
              <a:spcBef>
                <a:spcPts val="500"/>
              </a:spcBef>
              <a:spcAft>
                <a:spcPts val="0"/>
              </a:spcAft>
              <a:buClr>
                <a:schemeClr val="dk1"/>
              </a:buClr>
              <a:buSzPts val="2400"/>
              <a:buFont typeface="Calibri"/>
              <a:buAutoNum type="alphaLcPeriod" startAt="3"/>
            </a:pPr>
            <a:r>
              <a:rPr lang="en-US"/>
              <a:t>to simulate the execution of the tasks and to send updates to the Master.</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The workflows of  the threads a, b, c, and d are depicted in the next slide.</a:t>
            </a: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Workflow- overview</a:t>
            </a:r>
            <a:endParaRPr b="1" sz="2400">
              <a:solidFill>
                <a:srgbClr val="C55A11"/>
              </a:solidFill>
              <a:latin typeface="Calibri"/>
              <a:ea typeface="Calibri"/>
              <a:cs typeface="Calibri"/>
              <a:sym typeface="Calibri"/>
            </a:endParaRPr>
          </a:p>
        </p:txBody>
      </p:sp>
      <p:sp>
        <p:nvSpPr>
          <p:cNvPr id="329" name="Google Shape;329;p1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30" name="Google Shape;330;p1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id="331" name="Google Shape;331;p19"/>
          <p:cNvPicPr preferRelativeResize="0"/>
          <p:nvPr/>
        </p:nvPicPr>
        <p:blipFill rotWithShape="1">
          <a:blip r:embed="rId3">
            <a:alphaModFix/>
          </a:blip>
          <a:srcRect b="0" l="0" r="0" t="0"/>
          <a:stretch/>
        </p:blipFill>
        <p:spPr>
          <a:xfrm>
            <a:off x="1093126" y="1516485"/>
            <a:ext cx="1817102" cy="4922519"/>
          </a:xfrm>
          <a:prstGeom prst="rect">
            <a:avLst/>
          </a:prstGeom>
          <a:noFill/>
          <a:ln>
            <a:noFill/>
          </a:ln>
        </p:spPr>
      </p:pic>
      <p:sp>
        <p:nvSpPr>
          <p:cNvPr id="332" name="Google Shape;332;p19"/>
          <p:cNvSpPr txBox="1"/>
          <p:nvPr/>
        </p:nvSpPr>
        <p:spPr>
          <a:xfrm>
            <a:off x="1678675" y="6454364"/>
            <a:ext cx="4363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pic>
        <p:nvPicPr>
          <p:cNvPr id="333" name="Google Shape;333;p19"/>
          <p:cNvPicPr preferRelativeResize="0"/>
          <p:nvPr/>
        </p:nvPicPr>
        <p:blipFill rotWithShape="1">
          <a:blip r:embed="rId4">
            <a:alphaModFix/>
          </a:blip>
          <a:srcRect b="0" l="0" r="0" t="0"/>
          <a:stretch/>
        </p:blipFill>
        <p:spPr>
          <a:xfrm>
            <a:off x="3567360" y="1516485"/>
            <a:ext cx="1641259" cy="5036279"/>
          </a:xfrm>
          <a:prstGeom prst="rect">
            <a:avLst/>
          </a:prstGeom>
          <a:noFill/>
          <a:ln>
            <a:noFill/>
          </a:ln>
        </p:spPr>
      </p:pic>
      <p:sp>
        <p:nvSpPr>
          <p:cNvPr id="334" name="Google Shape;334;p19"/>
          <p:cNvSpPr txBox="1"/>
          <p:nvPr/>
        </p:nvSpPr>
        <p:spPr>
          <a:xfrm>
            <a:off x="3917939" y="6454364"/>
            <a:ext cx="4475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pic>
        <p:nvPicPr>
          <p:cNvPr id="335" name="Google Shape;335;p19"/>
          <p:cNvPicPr preferRelativeResize="0"/>
          <p:nvPr/>
        </p:nvPicPr>
        <p:blipFill rotWithShape="1">
          <a:blip r:embed="rId5">
            <a:alphaModFix/>
          </a:blip>
          <a:srcRect b="0" l="0" r="0" t="0"/>
          <a:stretch/>
        </p:blipFill>
        <p:spPr>
          <a:xfrm>
            <a:off x="8361128" y="1405430"/>
            <a:ext cx="2749698" cy="5144627"/>
          </a:xfrm>
          <a:prstGeom prst="rect">
            <a:avLst/>
          </a:prstGeom>
          <a:noFill/>
          <a:ln>
            <a:noFill/>
          </a:ln>
        </p:spPr>
      </p:pic>
      <p:pic>
        <p:nvPicPr>
          <p:cNvPr id="336" name="Google Shape;336;p19"/>
          <p:cNvPicPr preferRelativeResize="0"/>
          <p:nvPr/>
        </p:nvPicPr>
        <p:blipFill rotWithShape="1">
          <a:blip r:embed="rId6">
            <a:alphaModFix/>
          </a:blip>
          <a:srcRect b="0" l="0" r="0" t="0"/>
          <a:stretch/>
        </p:blipFill>
        <p:spPr>
          <a:xfrm>
            <a:off x="6005392" y="3390762"/>
            <a:ext cx="1809150" cy="3048242"/>
          </a:xfrm>
          <a:prstGeom prst="rect">
            <a:avLst/>
          </a:prstGeom>
          <a:noFill/>
          <a:ln>
            <a:noFill/>
          </a:ln>
        </p:spPr>
      </p:pic>
      <p:sp>
        <p:nvSpPr>
          <p:cNvPr id="337" name="Google Shape;337;p19"/>
          <p:cNvSpPr txBox="1"/>
          <p:nvPr/>
        </p:nvSpPr>
        <p:spPr>
          <a:xfrm>
            <a:off x="6486453" y="6439004"/>
            <a:ext cx="4235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pic>
        <p:nvPicPr>
          <p:cNvPr descr="A close up of a logo&#10;&#10;Description automatically generated" id="338" name="Google Shape;338;p19"/>
          <p:cNvPicPr preferRelativeResize="0"/>
          <p:nvPr/>
        </p:nvPicPr>
        <p:blipFill rotWithShape="1">
          <a:blip r:embed="rId7">
            <a:alphaModFix/>
          </a:blip>
          <a:srcRect b="0" l="0" r="0" t="0"/>
          <a:stretch/>
        </p:blipFill>
        <p:spPr>
          <a:xfrm>
            <a:off x="10659519" y="469890"/>
            <a:ext cx="933598" cy="1398963"/>
          </a:xfrm>
          <a:prstGeom prst="rect">
            <a:avLst/>
          </a:prstGeom>
          <a:noFill/>
          <a:ln>
            <a:noFill/>
          </a:ln>
        </p:spPr>
      </p:pic>
      <p:sp>
        <p:nvSpPr>
          <p:cNvPr id="339" name="Google Shape;339;p19"/>
          <p:cNvSpPr txBox="1"/>
          <p:nvPr/>
        </p:nvSpPr>
        <p:spPr>
          <a:xfrm>
            <a:off x="9021475" y="6440901"/>
            <a:ext cx="4475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p:nvPr/>
        </p:nvSpPr>
        <p:spPr>
          <a:xfrm>
            <a:off x="598883" y="1849772"/>
            <a:ext cx="74972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cap="none">
                <a:solidFill>
                  <a:schemeClr val="dk1"/>
                </a:solidFill>
                <a:latin typeface="Calibri"/>
                <a:ea typeface="Calibri"/>
                <a:cs typeface="Calibri"/>
                <a:sym typeface="Calibri"/>
              </a:rPr>
              <a:t>BIG DATA</a:t>
            </a:r>
            <a:endParaRPr b="1" sz="3600" cap="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cap="none">
              <a:solidFill>
                <a:schemeClr val="dk1"/>
              </a:solidFill>
              <a:latin typeface="Calibri"/>
              <a:ea typeface="Calibri"/>
              <a:cs typeface="Calibri"/>
              <a:sym typeface="Calibri"/>
            </a:endParaRPr>
          </a:p>
        </p:txBody>
      </p:sp>
      <p:sp>
        <p:nvSpPr>
          <p:cNvPr id="105" name="Google Shape;105;p2"/>
          <p:cNvSpPr/>
          <p:nvPr/>
        </p:nvSpPr>
        <p:spPr>
          <a:xfrm>
            <a:off x="598883" y="2888778"/>
            <a:ext cx="749721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2F5496"/>
                </a:solidFill>
                <a:latin typeface="Calibri"/>
                <a:ea typeface="Calibri"/>
                <a:cs typeface="Calibri"/>
                <a:sym typeface="Calibri"/>
              </a:rPr>
              <a:t>Class Project: YACS - </a:t>
            </a:r>
            <a:r>
              <a:rPr b="1" lang="en-US" sz="3600">
                <a:solidFill>
                  <a:schemeClr val="dk1"/>
                </a:solidFill>
                <a:latin typeface="Calibri"/>
                <a:ea typeface="Calibri"/>
                <a:cs typeface="Calibri"/>
                <a:sym typeface="Calibri"/>
              </a:rPr>
              <a:t>Yet Another Centralized Scheduler</a:t>
            </a:r>
            <a:endParaRPr/>
          </a:p>
          <a:p>
            <a:pPr indent="0" lvl="0" marL="0" marR="0" rtl="0" algn="l">
              <a:spcBef>
                <a:spcPts val="0"/>
              </a:spcBef>
              <a:spcAft>
                <a:spcPts val="0"/>
              </a:spcAft>
              <a:buNone/>
            </a:pPr>
            <a:r>
              <a:t/>
            </a:r>
            <a:endParaRPr b="1" sz="3600">
              <a:solidFill>
                <a:srgbClr val="2F5496"/>
              </a:solidFill>
              <a:latin typeface="Calibri"/>
              <a:ea typeface="Calibri"/>
              <a:cs typeface="Calibri"/>
              <a:sym typeface="Calibri"/>
            </a:endParaRPr>
          </a:p>
          <a:p>
            <a:pPr indent="0" lvl="0" marL="0" marR="0" rtl="0" algn="l">
              <a:spcBef>
                <a:spcPts val="0"/>
              </a:spcBef>
              <a:spcAft>
                <a:spcPts val="0"/>
              </a:spcAft>
              <a:buNone/>
            </a:pPr>
            <a:r>
              <a:t/>
            </a:r>
            <a:endParaRPr b="1" sz="3600">
              <a:solidFill>
                <a:srgbClr val="2F5496"/>
              </a:solidFill>
              <a:latin typeface="Calibri"/>
              <a:ea typeface="Calibri"/>
              <a:cs typeface="Calibri"/>
              <a:sym typeface="Calibri"/>
            </a:endParaRPr>
          </a:p>
        </p:txBody>
      </p:sp>
      <p:sp>
        <p:nvSpPr>
          <p:cNvPr id="106" name="Google Shape;106;p2"/>
          <p:cNvSpPr/>
          <p:nvPr/>
        </p:nvSpPr>
        <p:spPr>
          <a:xfrm>
            <a:off x="598883" y="5489699"/>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K V Subramaniam</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07" name="Google Shape;107;p2"/>
          <p:cNvSpPr/>
          <p:nvPr/>
        </p:nvSpPr>
        <p:spPr>
          <a:xfrm>
            <a:off x="598883" y="5887304"/>
            <a:ext cx="74972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Computer Science and Engineering</a:t>
            </a:r>
            <a:endParaRPr sz="2000">
              <a:solidFill>
                <a:schemeClr val="dk1"/>
              </a:solidFill>
              <a:latin typeface="Calibri"/>
              <a:ea typeface="Calibri"/>
              <a:cs typeface="Calibri"/>
              <a:sym typeface="Calibri"/>
            </a:endParaRPr>
          </a:p>
        </p:txBody>
      </p:sp>
      <p:grpSp>
        <p:nvGrpSpPr>
          <p:cNvPr id="108" name="Google Shape;108;p2"/>
          <p:cNvGrpSpPr/>
          <p:nvPr/>
        </p:nvGrpSpPr>
        <p:grpSpPr>
          <a:xfrm>
            <a:off x="313844" y="5489699"/>
            <a:ext cx="1066895" cy="1078155"/>
            <a:chOff x="313844" y="5489699"/>
            <a:chExt cx="1066895" cy="1078155"/>
          </a:xfrm>
        </p:grpSpPr>
        <p:sp>
          <p:nvSpPr>
            <p:cNvPr id="109" name="Google Shape;109;p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11" name="Google Shape;111;p2"/>
          <p:cNvCxnSpPr/>
          <p:nvPr/>
        </p:nvCxnSpPr>
        <p:spPr>
          <a:xfrm flipH="1" rot="10800000">
            <a:off x="0" y="2596822"/>
            <a:ext cx="7904054" cy="68537"/>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12" name="Google Shape;112;p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Implementation</a:t>
            </a:r>
            <a:endParaRPr b="1" sz="2400">
              <a:solidFill>
                <a:srgbClr val="C55A11"/>
              </a:solidFill>
              <a:latin typeface="Calibri"/>
              <a:ea typeface="Calibri"/>
              <a:cs typeface="Calibri"/>
              <a:sym typeface="Calibri"/>
            </a:endParaRPr>
          </a:p>
        </p:txBody>
      </p:sp>
      <p:pic>
        <p:nvPicPr>
          <p:cNvPr descr="A close up of a logo&#10;&#10;Description automatically generated" id="345" name="Google Shape;345;p20"/>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46" name="Google Shape;346;p20"/>
          <p:cNvSpPr/>
          <p:nvPr/>
        </p:nvSpPr>
        <p:spPr>
          <a:xfrm>
            <a:off x="306025" y="4475897"/>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a:p>
            <a:pPr indent="0" lvl="0" marL="0" marR="0" rtl="0" algn="l">
              <a:spcBef>
                <a:spcPts val="0"/>
              </a:spcBef>
              <a:spcAft>
                <a:spcPts val="0"/>
              </a:spcAft>
              <a:buNone/>
            </a:pPr>
            <a:r>
              <a:t/>
            </a:r>
            <a:endParaRPr b="1" sz="2400">
              <a:solidFill>
                <a:srgbClr val="2F5496"/>
              </a:solidFill>
              <a:latin typeface="Calibri"/>
              <a:ea typeface="Calibri"/>
              <a:cs typeface="Calibri"/>
              <a:sym typeface="Calibri"/>
            </a:endParaRPr>
          </a:p>
        </p:txBody>
      </p:sp>
      <p:cxnSp>
        <p:nvCxnSpPr>
          <p:cNvPr id="347" name="Google Shape;347;p20"/>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1"/>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Implementation - Overview</a:t>
            </a:r>
            <a:endParaRPr b="1" sz="2400">
              <a:solidFill>
                <a:srgbClr val="C55A11"/>
              </a:solidFill>
              <a:latin typeface="Calibri"/>
              <a:ea typeface="Calibri"/>
              <a:cs typeface="Calibri"/>
              <a:sym typeface="Calibri"/>
            </a:endParaRPr>
          </a:p>
        </p:txBody>
      </p:sp>
      <p:pic>
        <p:nvPicPr>
          <p:cNvPr descr="A close up of a logo&#10;&#10;Description automatically generated" id="354" name="Google Shape;354;p21"/>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55" name="Google Shape;355;p2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56" name="Google Shape;356;p21"/>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57" name="Google Shape;35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Char char="•"/>
            </a:pPr>
            <a:r>
              <a:rPr lang="en-US" sz="2590"/>
              <a:t>You will be using sockets for all communications between the Master and Workers</a:t>
            </a:r>
            <a:endParaRPr/>
          </a:p>
          <a:p>
            <a:pPr indent="-228600" lvl="0" marL="228600" rtl="0" algn="l">
              <a:lnSpc>
                <a:spcPct val="90000"/>
              </a:lnSpc>
              <a:spcBef>
                <a:spcPts val="1000"/>
              </a:spcBef>
              <a:spcAft>
                <a:spcPts val="0"/>
              </a:spcAft>
              <a:buClr>
                <a:schemeClr val="dk1"/>
              </a:buClr>
              <a:buSzPts val="2590"/>
              <a:buChar char="•"/>
            </a:pPr>
            <a:r>
              <a:rPr lang="en-US" sz="2590"/>
              <a:t>To prevent race conditions, make sure to use locks for data structures that are shared between the threads in a component. </a:t>
            </a:r>
            <a:endParaRPr sz="2590"/>
          </a:p>
          <a:p>
            <a:pPr indent="-228600" lvl="0" marL="228600" rtl="0" algn="l">
              <a:lnSpc>
                <a:spcPct val="90000"/>
              </a:lnSpc>
              <a:spcBef>
                <a:spcPts val="1000"/>
              </a:spcBef>
              <a:spcAft>
                <a:spcPts val="0"/>
              </a:spcAft>
              <a:buClr>
                <a:schemeClr val="dk1"/>
              </a:buClr>
              <a:buSzPts val="2590"/>
              <a:buChar char="•"/>
            </a:pPr>
            <a:r>
              <a:rPr i="1" lang="en-US" sz="2590" u="sng"/>
              <a:t>Even though you are running the Master and Worker processes on the same machine, do not make any assumptions which prevent the Master or any of the Workers from being deployed on separate machines</a:t>
            </a:r>
            <a:r>
              <a:rPr lang="en-US" sz="2590"/>
              <a:t>.</a:t>
            </a:r>
            <a:endParaRPr/>
          </a:p>
          <a:p>
            <a:pPr indent="-228600" lvl="0" marL="228600" rtl="0" algn="l">
              <a:lnSpc>
                <a:spcPct val="90000"/>
              </a:lnSpc>
              <a:spcBef>
                <a:spcPts val="1000"/>
              </a:spcBef>
              <a:spcAft>
                <a:spcPts val="0"/>
              </a:spcAft>
              <a:buClr>
                <a:schemeClr val="dk1"/>
              </a:buClr>
              <a:buSzPts val="2590"/>
              <a:buChar char="•"/>
            </a:pPr>
            <a:r>
              <a:rPr lang="en-US" sz="2590"/>
              <a:t>Ensure that all data sharing between the various components takes this aspect into account. Do not rely on methods such as shared files or global variables for communicating between the Workers and Master.</a:t>
            </a:r>
            <a:endParaRPr/>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2"/>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Format of Job Request Message (JSON):</a:t>
            </a:r>
            <a:endParaRPr b="1" sz="2400">
              <a:solidFill>
                <a:srgbClr val="C55A11"/>
              </a:solidFill>
              <a:latin typeface="Calibri"/>
              <a:ea typeface="Calibri"/>
              <a:cs typeface="Calibri"/>
              <a:sym typeface="Calibri"/>
            </a:endParaRPr>
          </a:p>
        </p:txBody>
      </p:sp>
      <p:pic>
        <p:nvPicPr>
          <p:cNvPr descr="A close up of a logo&#10;&#10;Description automatically generated" id="364" name="Google Shape;364;p2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65" name="Google Shape;365;p2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66" name="Google Shape;366;p2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67" name="Google Shape;36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en-US" sz="2170"/>
              <a:t>{	"job_id":&lt;job_id&gt;,	</a:t>
            </a:r>
            <a:endParaRPr sz="2170"/>
          </a:p>
          <a:p>
            <a:pPr indent="0" lvl="0" marL="0" rtl="0" algn="l">
              <a:lnSpc>
                <a:spcPct val="70000"/>
              </a:lnSpc>
              <a:spcBef>
                <a:spcPts val="1000"/>
              </a:spcBef>
              <a:spcAft>
                <a:spcPts val="0"/>
              </a:spcAft>
              <a:buClr>
                <a:schemeClr val="dk1"/>
              </a:buClr>
              <a:buSzPts val="2170"/>
              <a:buNone/>
            </a:pPr>
            <a:r>
              <a:rPr lang="en-US" sz="2170"/>
              <a:t>	"map_tasks":[</a:t>
            </a:r>
            <a:endParaRPr/>
          </a:p>
          <a:p>
            <a:pPr indent="0" lvl="0" marL="0" rtl="0" algn="l">
              <a:lnSpc>
                <a:spcPct val="70000"/>
              </a:lnSpc>
              <a:spcBef>
                <a:spcPts val="1000"/>
              </a:spcBef>
              <a:spcAft>
                <a:spcPts val="0"/>
              </a:spcAft>
              <a:buClr>
                <a:schemeClr val="dk1"/>
              </a:buClr>
              <a:buSzPts val="2170"/>
              <a:buNone/>
            </a:pPr>
            <a:r>
              <a:rPr lang="en-US" sz="2170"/>
              <a:t>		{"task_id":"&lt;task_id&gt;","duration":&lt;in seconds&gt;},	</a:t>
            </a:r>
            <a:endParaRPr sz="2170"/>
          </a:p>
          <a:p>
            <a:pPr indent="0" lvl="0" marL="0" rtl="0" algn="l">
              <a:lnSpc>
                <a:spcPct val="70000"/>
              </a:lnSpc>
              <a:spcBef>
                <a:spcPts val="1000"/>
              </a:spcBef>
              <a:spcAft>
                <a:spcPts val="0"/>
              </a:spcAft>
              <a:buClr>
                <a:schemeClr val="dk1"/>
              </a:buClr>
              <a:buSzPts val="2170"/>
              <a:buNone/>
            </a:pPr>
            <a:r>
              <a:rPr lang="en-US" sz="2170"/>
              <a:t>		{"task_id":"&lt;task_id&gt;","duration":&lt;in seconds&gt;}	</a:t>
            </a:r>
            <a:endParaRPr sz="2170"/>
          </a:p>
          <a:p>
            <a:pPr indent="0" lvl="0" marL="0" rtl="0" algn="l">
              <a:lnSpc>
                <a:spcPct val="70000"/>
              </a:lnSpc>
              <a:spcBef>
                <a:spcPts val="1000"/>
              </a:spcBef>
              <a:spcAft>
                <a:spcPts val="0"/>
              </a:spcAft>
              <a:buClr>
                <a:schemeClr val="dk1"/>
              </a:buClr>
              <a:buSzPts val="2170"/>
              <a:buNone/>
            </a:pPr>
            <a:r>
              <a:rPr lang="en-US" sz="2170"/>
              <a:t>		...	</a:t>
            </a:r>
            <a:endParaRPr sz="2170"/>
          </a:p>
          <a:p>
            <a:pPr indent="0" lvl="0" marL="0" rtl="0" algn="l">
              <a:lnSpc>
                <a:spcPct val="70000"/>
              </a:lnSpc>
              <a:spcBef>
                <a:spcPts val="1000"/>
              </a:spcBef>
              <a:spcAft>
                <a:spcPts val="0"/>
              </a:spcAft>
              <a:buClr>
                <a:schemeClr val="dk1"/>
              </a:buClr>
              <a:buSzPts val="2170"/>
              <a:buNone/>
            </a:pPr>
            <a:r>
              <a:rPr lang="en-US" sz="2170"/>
              <a:t>	],	</a:t>
            </a:r>
            <a:endParaRPr sz="2170"/>
          </a:p>
          <a:p>
            <a:pPr indent="0" lvl="0" marL="0" rtl="0" algn="l">
              <a:lnSpc>
                <a:spcPct val="70000"/>
              </a:lnSpc>
              <a:spcBef>
                <a:spcPts val="1000"/>
              </a:spcBef>
              <a:spcAft>
                <a:spcPts val="0"/>
              </a:spcAft>
              <a:buClr>
                <a:schemeClr val="dk1"/>
              </a:buClr>
              <a:buSzPts val="2170"/>
              <a:buNone/>
            </a:pPr>
            <a:r>
              <a:rPr lang="en-US" sz="2170"/>
              <a:t>	"reduce_tasks":[	</a:t>
            </a:r>
            <a:endParaRPr sz="2170"/>
          </a:p>
          <a:p>
            <a:pPr indent="0" lvl="0" marL="0" rtl="0" algn="l">
              <a:lnSpc>
                <a:spcPct val="70000"/>
              </a:lnSpc>
              <a:spcBef>
                <a:spcPts val="1000"/>
              </a:spcBef>
              <a:spcAft>
                <a:spcPts val="0"/>
              </a:spcAft>
              <a:buClr>
                <a:schemeClr val="dk1"/>
              </a:buClr>
              <a:buSzPts val="2170"/>
              <a:buNone/>
            </a:pPr>
            <a:r>
              <a:rPr lang="en-US" sz="2170"/>
              <a:t>		{"task_id":"&lt;task_id&gt;","duration":&lt;in seconds&gt;},	</a:t>
            </a:r>
            <a:endParaRPr sz="2170"/>
          </a:p>
          <a:p>
            <a:pPr indent="0" lvl="0" marL="0" rtl="0" algn="l">
              <a:lnSpc>
                <a:spcPct val="70000"/>
              </a:lnSpc>
              <a:spcBef>
                <a:spcPts val="1000"/>
              </a:spcBef>
              <a:spcAft>
                <a:spcPts val="0"/>
              </a:spcAft>
              <a:buClr>
                <a:schemeClr val="dk1"/>
              </a:buClr>
              <a:buSzPts val="2170"/>
              <a:buNone/>
            </a:pPr>
            <a:r>
              <a:rPr lang="en-US" sz="2170"/>
              <a:t>		{"task_id":"&lt;task_id&gt;","duration":&lt;in seconds&gt;}</a:t>
            </a:r>
            <a:endParaRPr/>
          </a:p>
          <a:p>
            <a:pPr indent="0" lvl="0" marL="0" rtl="0" algn="l">
              <a:lnSpc>
                <a:spcPct val="70000"/>
              </a:lnSpc>
              <a:spcBef>
                <a:spcPts val="1000"/>
              </a:spcBef>
              <a:spcAft>
                <a:spcPts val="0"/>
              </a:spcAft>
              <a:buClr>
                <a:schemeClr val="dk1"/>
              </a:buClr>
              <a:buSzPts val="2170"/>
              <a:buNone/>
            </a:pPr>
            <a:r>
              <a:rPr lang="en-US" sz="2170"/>
              <a:t>		...	</a:t>
            </a:r>
            <a:endParaRPr sz="2170"/>
          </a:p>
          <a:p>
            <a:pPr indent="0" lvl="0" marL="0" rtl="0" algn="l">
              <a:lnSpc>
                <a:spcPct val="70000"/>
              </a:lnSpc>
              <a:spcBef>
                <a:spcPts val="1000"/>
              </a:spcBef>
              <a:spcAft>
                <a:spcPts val="0"/>
              </a:spcAft>
              <a:buClr>
                <a:schemeClr val="dk1"/>
              </a:buClr>
              <a:buSzPts val="2170"/>
              <a:buNone/>
            </a:pPr>
            <a:r>
              <a:rPr lang="en-US" sz="2170"/>
              <a:t>	]</a:t>
            </a:r>
            <a:endParaRPr/>
          </a:p>
          <a:p>
            <a:pPr indent="0" lvl="0" marL="0" rtl="0" algn="l">
              <a:lnSpc>
                <a:spcPct val="70000"/>
              </a:lnSpc>
              <a:spcBef>
                <a:spcPts val="1000"/>
              </a:spcBef>
              <a:spcAft>
                <a:spcPts val="0"/>
              </a:spcAft>
              <a:buClr>
                <a:schemeClr val="dk1"/>
              </a:buClr>
              <a:buSzPts val="2170"/>
              <a:buNone/>
            </a:pPr>
            <a:r>
              <a:rPr lang="en-US" sz="2170"/>
              <a:t>}</a:t>
            </a:r>
            <a:endParaRPr sz="217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3"/>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Format of config file for Master (JSON):</a:t>
            </a:r>
            <a:endParaRPr b="1" sz="2400">
              <a:solidFill>
                <a:srgbClr val="C55A11"/>
              </a:solidFill>
              <a:latin typeface="Calibri"/>
              <a:ea typeface="Calibri"/>
              <a:cs typeface="Calibri"/>
              <a:sym typeface="Calibri"/>
            </a:endParaRPr>
          </a:p>
        </p:txBody>
      </p:sp>
      <p:pic>
        <p:nvPicPr>
          <p:cNvPr descr="A close up of a logo&#10;&#10;Description automatically generated" id="374" name="Google Shape;374;p2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75" name="Google Shape;375;p2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76" name="Google Shape;376;p2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77" name="Google Shape;37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540"/>
              <a:buNone/>
            </a:pPr>
            <a:r>
              <a:rPr lang="en-US" sz="1540"/>
              <a:t>{</a:t>
            </a:r>
            <a:endParaRPr/>
          </a:p>
          <a:p>
            <a:pPr indent="0" lvl="0" marL="0" rtl="0" algn="l">
              <a:lnSpc>
                <a:spcPct val="70000"/>
              </a:lnSpc>
              <a:spcBef>
                <a:spcPts val="1000"/>
              </a:spcBef>
              <a:spcAft>
                <a:spcPts val="0"/>
              </a:spcAft>
              <a:buClr>
                <a:schemeClr val="dk1"/>
              </a:buClr>
              <a:buSzPts val="1540"/>
              <a:buNone/>
            </a:pPr>
            <a:r>
              <a:rPr lang="en-US" sz="1540"/>
              <a:t>	 "Workers": [ </a:t>
            </a:r>
            <a:r>
              <a:rPr i="1" lang="en-US" sz="1540"/>
              <a:t>//one worker per machine</a:t>
            </a:r>
            <a:endParaRPr sz="1540"/>
          </a:p>
          <a:p>
            <a:pPr indent="0" lvl="0" marL="0" rtl="0" algn="l">
              <a:lnSpc>
                <a:spcPct val="70000"/>
              </a:lnSpc>
              <a:spcBef>
                <a:spcPts val="1000"/>
              </a:spcBef>
              <a:spcAft>
                <a:spcPts val="0"/>
              </a:spcAft>
              <a:buClr>
                <a:schemeClr val="dk1"/>
              </a:buClr>
              <a:buSzPts val="1540"/>
              <a:buNone/>
            </a:pPr>
            <a:r>
              <a:rPr lang="en-US" sz="1540"/>
              <a:t>	    {</a:t>
            </a:r>
            <a:endParaRPr/>
          </a:p>
          <a:p>
            <a:pPr indent="0" lvl="0" marL="0" rtl="0" algn="l">
              <a:lnSpc>
                <a:spcPct val="70000"/>
              </a:lnSpc>
              <a:spcBef>
                <a:spcPts val="1000"/>
              </a:spcBef>
              <a:spcAft>
                <a:spcPts val="0"/>
              </a:spcAft>
              <a:buClr>
                <a:schemeClr val="dk1"/>
              </a:buClr>
              <a:buSzPts val="1540"/>
              <a:buNone/>
            </a:pPr>
            <a:r>
              <a:rPr lang="en-US" sz="1540"/>
              <a:t>		      "worker_id": &lt;worker_id&gt;,</a:t>
            </a:r>
            <a:endParaRPr/>
          </a:p>
          <a:p>
            <a:pPr indent="0" lvl="0" marL="0" rtl="0" algn="l">
              <a:lnSpc>
                <a:spcPct val="70000"/>
              </a:lnSpc>
              <a:spcBef>
                <a:spcPts val="1000"/>
              </a:spcBef>
              <a:spcAft>
                <a:spcPts val="0"/>
              </a:spcAft>
              <a:buClr>
                <a:schemeClr val="dk1"/>
              </a:buClr>
              <a:buSzPts val="1540"/>
              <a:buNone/>
            </a:pPr>
            <a:r>
              <a:rPr lang="en-US" sz="1540"/>
              <a:t>		      "slots": &lt;number of slots&gt;, </a:t>
            </a:r>
            <a:r>
              <a:rPr i="1" lang="en-US" sz="1540"/>
              <a:t>// number of slots in the machine</a:t>
            </a:r>
            <a:endParaRPr sz="1540"/>
          </a:p>
          <a:p>
            <a:pPr indent="0" lvl="0" marL="0" rtl="0" algn="l">
              <a:lnSpc>
                <a:spcPct val="70000"/>
              </a:lnSpc>
              <a:spcBef>
                <a:spcPts val="1000"/>
              </a:spcBef>
              <a:spcAft>
                <a:spcPts val="0"/>
              </a:spcAft>
              <a:buClr>
                <a:schemeClr val="dk1"/>
              </a:buClr>
              <a:buSzPts val="1540"/>
              <a:buNone/>
            </a:pPr>
            <a:r>
              <a:rPr lang="en-US" sz="1540"/>
              <a:t>		      "port": &lt;port number&gt; </a:t>
            </a:r>
            <a:r>
              <a:rPr i="1" lang="en-US" sz="1540"/>
              <a:t>// port on which the Worker process listens for task launch messages</a:t>
            </a:r>
            <a:endParaRPr sz="1540"/>
          </a:p>
          <a:p>
            <a:pPr indent="0" lvl="0" marL="0" rtl="0" algn="l">
              <a:lnSpc>
                <a:spcPct val="70000"/>
              </a:lnSpc>
              <a:spcBef>
                <a:spcPts val="1000"/>
              </a:spcBef>
              <a:spcAft>
                <a:spcPts val="0"/>
              </a:spcAft>
              <a:buClr>
                <a:schemeClr val="dk1"/>
              </a:buClr>
              <a:buSzPts val="1540"/>
              <a:buNone/>
            </a:pPr>
            <a:r>
              <a:rPr lang="en-US" sz="1540"/>
              <a:t>	    },</a:t>
            </a:r>
            <a:endParaRPr/>
          </a:p>
          <a:p>
            <a:pPr indent="0" lvl="0" marL="0" rtl="0" algn="l">
              <a:lnSpc>
                <a:spcPct val="70000"/>
              </a:lnSpc>
              <a:spcBef>
                <a:spcPts val="1000"/>
              </a:spcBef>
              <a:spcAft>
                <a:spcPts val="0"/>
              </a:spcAft>
              <a:buClr>
                <a:schemeClr val="dk1"/>
              </a:buClr>
              <a:buSzPts val="1540"/>
              <a:buNone/>
            </a:pPr>
            <a:r>
              <a:rPr lang="en-US" sz="1540"/>
              <a:t>	    {</a:t>
            </a:r>
            <a:endParaRPr/>
          </a:p>
          <a:p>
            <a:pPr indent="0" lvl="0" marL="0" rtl="0" algn="l">
              <a:lnSpc>
                <a:spcPct val="70000"/>
              </a:lnSpc>
              <a:spcBef>
                <a:spcPts val="1000"/>
              </a:spcBef>
              <a:spcAft>
                <a:spcPts val="0"/>
              </a:spcAft>
              <a:buClr>
                <a:schemeClr val="dk1"/>
              </a:buClr>
              <a:buSzPts val="1540"/>
              <a:buNone/>
            </a:pPr>
            <a:r>
              <a:rPr lang="en-US" sz="1540"/>
              <a:t>		      ”worker_id": &lt;worker_id&gt;,</a:t>
            </a:r>
            <a:endParaRPr/>
          </a:p>
          <a:p>
            <a:pPr indent="0" lvl="0" marL="0" rtl="0" algn="l">
              <a:lnSpc>
                <a:spcPct val="70000"/>
              </a:lnSpc>
              <a:spcBef>
                <a:spcPts val="1000"/>
              </a:spcBef>
              <a:spcAft>
                <a:spcPts val="0"/>
              </a:spcAft>
              <a:buClr>
                <a:schemeClr val="dk1"/>
              </a:buClr>
              <a:buSzPts val="1540"/>
              <a:buNone/>
            </a:pPr>
            <a:r>
              <a:rPr lang="en-US" sz="1540"/>
              <a:t>		      "slots": &lt;number of slots&gt;,</a:t>
            </a:r>
            <a:endParaRPr/>
          </a:p>
          <a:p>
            <a:pPr indent="0" lvl="0" marL="0" rtl="0" algn="l">
              <a:lnSpc>
                <a:spcPct val="70000"/>
              </a:lnSpc>
              <a:spcBef>
                <a:spcPts val="1000"/>
              </a:spcBef>
              <a:spcAft>
                <a:spcPts val="0"/>
              </a:spcAft>
              <a:buClr>
                <a:schemeClr val="dk1"/>
              </a:buClr>
              <a:buSzPts val="1540"/>
              <a:buNone/>
            </a:pPr>
            <a:r>
              <a:rPr lang="en-US" sz="1540"/>
              <a:t>		      "port": &lt;port number&gt;</a:t>
            </a:r>
            <a:endParaRPr/>
          </a:p>
          <a:p>
            <a:pPr indent="0" lvl="0" marL="0" rtl="0" algn="l">
              <a:lnSpc>
                <a:spcPct val="70000"/>
              </a:lnSpc>
              <a:spcBef>
                <a:spcPts val="1000"/>
              </a:spcBef>
              <a:spcAft>
                <a:spcPts val="0"/>
              </a:spcAft>
              <a:buClr>
                <a:schemeClr val="dk1"/>
              </a:buClr>
              <a:buSzPts val="1540"/>
              <a:buNone/>
            </a:pPr>
            <a:r>
              <a:rPr lang="en-US" sz="1540"/>
              <a:t>	    },</a:t>
            </a:r>
            <a:endParaRPr/>
          </a:p>
          <a:p>
            <a:pPr indent="0" lvl="0" marL="0" rtl="0" algn="l">
              <a:lnSpc>
                <a:spcPct val="70000"/>
              </a:lnSpc>
              <a:spcBef>
                <a:spcPts val="1000"/>
              </a:spcBef>
              <a:spcAft>
                <a:spcPts val="0"/>
              </a:spcAft>
              <a:buClr>
                <a:schemeClr val="dk1"/>
              </a:buClr>
              <a:buSzPts val="1540"/>
              <a:buNone/>
            </a:pPr>
            <a:r>
              <a:rPr lang="en-US" sz="1540"/>
              <a:t>   	   …</a:t>
            </a:r>
            <a:endParaRPr/>
          </a:p>
          <a:p>
            <a:pPr indent="0" lvl="0" marL="0" rtl="0" algn="l">
              <a:lnSpc>
                <a:spcPct val="70000"/>
              </a:lnSpc>
              <a:spcBef>
                <a:spcPts val="1000"/>
              </a:spcBef>
              <a:spcAft>
                <a:spcPts val="0"/>
              </a:spcAft>
              <a:buClr>
                <a:schemeClr val="dk1"/>
              </a:buClr>
              <a:buSzPts val="1540"/>
              <a:buNone/>
            </a:pPr>
            <a:r>
              <a:rPr lang="en-US" sz="1540"/>
              <a:t>	]</a:t>
            </a:r>
            <a:endParaRPr sz="1540"/>
          </a:p>
          <a:p>
            <a:pPr indent="0" lvl="0" marL="0" rtl="0" algn="l">
              <a:lnSpc>
                <a:spcPct val="70000"/>
              </a:lnSpc>
              <a:spcBef>
                <a:spcPts val="1000"/>
              </a:spcBef>
              <a:spcAft>
                <a:spcPts val="0"/>
              </a:spcAft>
              <a:buClr>
                <a:schemeClr val="dk1"/>
              </a:buClr>
              <a:buSzPts val="1540"/>
              <a:buNone/>
            </a:pPr>
            <a:r>
              <a:rPr lang="en-US" sz="1540"/>
              <a:t>}</a:t>
            </a:r>
            <a:endParaRPr/>
          </a:p>
          <a:p>
            <a:pPr indent="0" lvl="0" marL="0" rtl="0" algn="l">
              <a:lnSpc>
                <a:spcPct val="70000"/>
              </a:lnSpc>
              <a:spcBef>
                <a:spcPts val="1000"/>
              </a:spcBef>
              <a:spcAft>
                <a:spcPts val="0"/>
              </a:spcAft>
              <a:buClr>
                <a:schemeClr val="dk1"/>
              </a:buClr>
              <a:buSzPts val="1540"/>
              <a:buNone/>
            </a:pPr>
            <a:r>
              <a:t/>
            </a:r>
            <a:endParaRPr sz="154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4"/>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Setting up Scheduling Framework and running the simulation</a:t>
            </a:r>
            <a:endParaRPr b="1" sz="2400">
              <a:solidFill>
                <a:srgbClr val="C55A11"/>
              </a:solidFill>
              <a:latin typeface="Calibri"/>
              <a:ea typeface="Calibri"/>
              <a:cs typeface="Calibri"/>
              <a:sym typeface="Calibri"/>
            </a:endParaRPr>
          </a:p>
        </p:txBody>
      </p:sp>
      <p:pic>
        <p:nvPicPr>
          <p:cNvPr descr="A close up of a logo&#10;&#10;Description automatically generated" id="384" name="Google Shape;384;p24"/>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85" name="Google Shape;385;p2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86" name="Google Shape;386;p24"/>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87" name="Google Shape;387;p24"/>
          <p:cNvSpPr txBox="1"/>
          <p:nvPr>
            <p:ph idx="1" type="body"/>
          </p:nvPr>
        </p:nvSpPr>
        <p:spPr>
          <a:xfrm>
            <a:off x="838200" y="1825625"/>
            <a:ext cx="8861385"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Implement the Master and the Workers as two separate python programs - one program for the Master, and one for the Worker. </a:t>
            </a:r>
            <a:endParaRPr/>
          </a:p>
          <a:p>
            <a:pPr indent="-228600" lvl="0" marL="228600" rtl="0" algn="l">
              <a:lnSpc>
                <a:spcPct val="90000"/>
              </a:lnSpc>
              <a:spcBef>
                <a:spcPts val="1000"/>
              </a:spcBef>
              <a:spcAft>
                <a:spcPts val="0"/>
              </a:spcAft>
              <a:buClr>
                <a:schemeClr val="dk1"/>
              </a:buClr>
              <a:buSzPts val="2000"/>
              <a:buChar char="•"/>
            </a:pPr>
            <a:r>
              <a:rPr lang="en-US" sz="2000"/>
              <a:t>The Master will be listening for incoming jobs on port </a:t>
            </a:r>
            <a:r>
              <a:rPr b="1" lang="en-US" sz="2000"/>
              <a:t>5000</a:t>
            </a:r>
            <a:r>
              <a:rPr lang="en-US" sz="2000"/>
              <a:t>. </a:t>
            </a:r>
            <a:endParaRPr sz="2000"/>
          </a:p>
          <a:p>
            <a:pPr indent="-228600" lvl="0" marL="228600" rtl="0" algn="l">
              <a:lnSpc>
                <a:spcPct val="90000"/>
              </a:lnSpc>
              <a:spcBef>
                <a:spcPts val="1000"/>
              </a:spcBef>
              <a:spcAft>
                <a:spcPts val="0"/>
              </a:spcAft>
              <a:buClr>
                <a:schemeClr val="dk1"/>
              </a:buClr>
              <a:buSzPts val="2000"/>
              <a:buChar char="•"/>
            </a:pPr>
            <a:r>
              <a:rPr lang="en-US" sz="2000"/>
              <a:t>The path to the config file, and the scheduling algorithm (</a:t>
            </a:r>
            <a:r>
              <a:rPr i="1" lang="en-US" sz="2000"/>
              <a:t>RANDOM, RR, LL</a:t>
            </a:r>
            <a:r>
              <a:rPr lang="en-US" sz="2000"/>
              <a:t>) are given to the Master as command line arguments.</a:t>
            </a:r>
            <a:endParaRPr/>
          </a:p>
          <a:p>
            <a:pPr indent="-228600" lvl="1" marL="685800" rtl="0" algn="l">
              <a:lnSpc>
                <a:spcPct val="90000"/>
              </a:lnSpc>
              <a:spcBef>
                <a:spcPts val="500"/>
              </a:spcBef>
              <a:spcAft>
                <a:spcPts val="0"/>
              </a:spcAft>
              <a:buClr>
                <a:schemeClr val="dk1"/>
              </a:buClr>
              <a:buSzPts val="1800"/>
              <a:buChar char="•"/>
            </a:pPr>
            <a:r>
              <a:rPr lang="en-US" sz="1800"/>
              <a:t>E.g. python Master.py /path/to/config RR</a:t>
            </a:r>
            <a:endParaRPr/>
          </a:p>
          <a:p>
            <a:pPr indent="-228600" lvl="0" marL="228600" rtl="0" algn="l">
              <a:lnSpc>
                <a:spcPct val="90000"/>
              </a:lnSpc>
              <a:spcBef>
                <a:spcPts val="1000"/>
              </a:spcBef>
              <a:spcAft>
                <a:spcPts val="0"/>
              </a:spcAft>
              <a:buClr>
                <a:schemeClr val="dk1"/>
              </a:buClr>
              <a:buSzPts val="2000"/>
              <a:buChar char="•"/>
            </a:pPr>
            <a:r>
              <a:rPr lang="en-US" sz="2000"/>
              <a:t>The Master will listen for updates from Workers on port </a:t>
            </a:r>
            <a:r>
              <a:rPr b="1" lang="en-US" sz="2000"/>
              <a:t>5001</a:t>
            </a:r>
            <a:r>
              <a:rPr lang="en-US" sz="2000"/>
              <a:t>.</a:t>
            </a:r>
            <a:endParaRPr/>
          </a:p>
          <a:p>
            <a:pPr indent="-228600" lvl="0" marL="228600" rtl="0" algn="l">
              <a:lnSpc>
                <a:spcPct val="90000"/>
              </a:lnSpc>
              <a:spcBef>
                <a:spcPts val="1000"/>
              </a:spcBef>
              <a:spcAft>
                <a:spcPts val="0"/>
              </a:spcAft>
              <a:buClr>
                <a:schemeClr val="dk1"/>
              </a:buClr>
              <a:buSzPts val="2000"/>
              <a:buChar char="•"/>
            </a:pPr>
            <a:r>
              <a:rPr lang="en-US" sz="2000"/>
              <a:t>Each Worker will be listening for messages from the Master. </a:t>
            </a:r>
            <a:endParaRPr sz="2000"/>
          </a:p>
          <a:p>
            <a:pPr indent="-228600" lvl="0" marL="228600" rtl="0" algn="l">
              <a:lnSpc>
                <a:spcPct val="90000"/>
              </a:lnSpc>
              <a:spcBef>
                <a:spcPts val="1000"/>
              </a:spcBef>
              <a:spcAft>
                <a:spcPts val="0"/>
              </a:spcAft>
              <a:buClr>
                <a:schemeClr val="dk1"/>
              </a:buClr>
              <a:buSzPts val="2000"/>
              <a:buChar char="•"/>
            </a:pPr>
            <a:r>
              <a:rPr lang="en-US" sz="2000"/>
              <a:t>The port and worker_id are supplied as command line arguments to each Worker program. </a:t>
            </a:r>
            <a:endParaRPr sz="2000"/>
          </a:p>
          <a:p>
            <a:pPr indent="-228600" lvl="0" marL="228600" rtl="0" algn="l">
              <a:lnSpc>
                <a:spcPct val="90000"/>
              </a:lnSpc>
              <a:spcBef>
                <a:spcPts val="1000"/>
              </a:spcBef>
              <a:spcAft>
                <a:spcPts val="0"/>
              </a:spcAft>
              <a:buClr>
                <a:schemeClr val="dk1"/>
              </a:buClr>
              <a:buSzPts val="2000"/>
              <a:buChar char="•"/>
            </a:pPr>
            <a:r>
              <a:rPr lang="en-US" sz="2000"/>
              <a:t>These settings need to be made as per the config file supplied to the Master.</a:t>
            </a:r>
            <a:endParaRPr/>
          </a:p>
          <a:p>
            <a:pPr indent="-228600" lvl="1" marL="685800" rtl="0" algn="l">
              <a:lnSpc>
                <a:spcPct val="90000"/>
              </a:lnSpc>
              <a:spcBef>
                <a:spcPts val="500"/>
              </a:spcBef>
              <a:spcAft>
                <a:spcPts val="0"/>
              </a:spcAft>
              <a:buClr>
                <a:schemeClr val="dk1"/>
              </a:buClr>
              <a:buSzPts val="1800"/>
              <a:buChar char="•"/>
            </a:pPr>
            <a:r>
              <a:rPr lang="en-US" sz="1800"/>
              <a:t>E.g. python Worker.py 4000 1</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Setting up Scheduling Framework and running the simulation</a:t>
            </a:r>
            <a:endParaRPr b="1" sz="2400">
              <a:solidFill>
                <a:srgbClr val="C55A11"/>
              </a:solidFill>
              <a:latin typeface="Calibri"/>
              <a:ea typeface="Calibri"/>
              <a:cs typeface="Calibri"/>
              <a:sym typeface="Calibri"/>
            </a:endParaRPr>
          </a:p>
        </p:txBody>
      </p:sp>
      <p:pic>
        <p:nvPicPr>
          <p:cNvPr descr="A close up of a logo&#10;&#10;Description automatically generated" id="394" name="Google Shape;394;p25"/>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395" name="Google Shape;395;p2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396" name="Google Shape;396;p25"/>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97" name="Google Shape;397;p25"/>
          <p:cNvSpPr txBox="1"/>
          <p:nvPr>
            <p:ph idx="1" type="body"/>
          </p:nvPr>
        </p:nvSpPr>
        <p:spPr>
          <a:xfrm>
            <a:off x="838200" y="1825625"/>
            <a:ext cx="9243349" cy="4351338"/>
          </a:xfrm>
          <a:prstGeom prst="rect">
            <a:avLst/>
          </a:prstGeom>
          <a:noFill/>
          <a:ln>
            <a:noFill/>
          </a:ln>
        </p:spPr>
        <p:txBody>
          <a:bodyPr anchorCtr="0" anchor="t" bIns="45700" lIns="91425" spcFirstLastPara="1" rIns="91425" wrap="square" tIns="45700">
            <a:normAutofit/>
          </a:bodyPr>
          <a:lstStyle/>
          <a:p>
            <a:pPr indent="-87629" lvl="0" marL="228600" rtl="0" algn="l">
              <a:lnSpc>
                <a:spcPct val="70000"/>
              </a:lnSpc>
              <a:spcBef>
                <a:spcPts val="0"/>
              </a:spcBef>
              <a:spcAft>
                <a:spcPts val="0"/>
              </a:spcAft>
              <a:buClr>
                <a:schemeClr val="dk1"/>
              </a:buClr>
              <a:buSzPts val="2220"/>
              <a:buNone/>
            </a:pPr>
            <a:r>
              <a:t/>
            </a:r>
            <a:endParaRPr sz="2220"/>
          </a:p>
          <a:p>
            <a:pPr indent="-228600" lvl="0" marL="228600" rtl="0" algn="l">
              <a:lnSpc>
                <a:spcPct val="70000"/>
              </a:lnSpc>
              <a:spcBef>
                <a:spcPts val="1000"/>
              </a:spcBef>
              <a:spcAft>
                <a:spcPts val="0"/>
              </a:spcAft>
              <a:buClr>
                <a:schemeClr val="dk1"/>
              </a:buClr>
              <a:buSzPts val="2220"/>
              <a:buChar char="•"/>
            </a:pPr>
            <a:r>
              <a:rPr lang="en-US" sz="2220"/>
              <a:t>Run the requests.py file to generate job requests with exponentially distributed inter-arrival times and send them to the Master. </a:t>
            </a:r>
            <a:endParaRPr sz="2220"/>
          </a:p>
          <a:p>
            <a:pPr indent="-228600" lvl="0" marL="228600" rtl="0" algn="l">
              <a:lnSpc>
                <a:spcPct val="70000"/>
              </a:lnSpc>
              <a:spcBef>
                <a:spcPts val="1000"/>
              </a:spcBef>
              <a:spcAft>
                <a:spcPts val="0"/>
              </a:spcAft>
              <a:buClr>
                <a:schemeClr val="dk1"/>
              </a:buClr>
              <a:buSzPts val="2220"/>
              <a:buChar char="•"/>
            </a:pPr>
            <a:r>
              <a:rPr lang="en-US" sz="2220"/>
              <a:t>The program takes as command line argument the number of requests to be sent to the Master. </a:t>
            </a:r>
            <a:endParaRPr sz="2220"/>
          </a:p>
          <a:p>
            <a:pPr indent="-228600" lvl="1" marL="685800" rtl="0" algn="l">
              <a:lnSpc>
                <a:spcPct val="70000"/>
              </a:lnSpc>
              <a:spcBef>
                <a:spcPts val="500"/>
              </a:spcBef>
              <a:spcAft>
                <a:spcPts val="0"/>
              </a:spcAft>
              <a:buClr>
                <a:schemeClr val="dk1"/>
              </a:buClr>
              <a:buSzPts val="1850"/>
              <a:buChar char="•"/>
            </a:pPr>
            <a:r>
              <a:rPr lang="en-US" sz="1850"/>
              <a:t>E.g. python requests.py 10</a:t>
            </a:r>
            <a:endParaRPr/>
          </a:p>
          <a:p>
            <a:pPr indent="-228600" lvl="0" marL="228600" rtl="0" algn="l">
              <a:lnSpc>
                <a:spcPct val="70000"/>
              </a:lnSpc>
              <a:spcBef>
                <a:spcPts val="1000"/>
              </a:spcBef>
              <a:spcAft>
                <a:spcPts val="0"/>
              </a:spcAft>
              <a:buClr>
                <a:schemeClr val="dk1"/>
              </a:buClr>
              <a:buSzPts val="2220"/>
              <a:buChar char="•"/>
            </a:pPr>
            <a:r>
              <a:rPr lang="en-US" sz="2220"/>
              <a:t> The program requires the following python modules to be installed:</a:t>
            </a:r>
            <a:endParaRPr/>
          </a:p>
          <a:p>
            <a:pPr indent="-228600" lvl="1" marL="685800" rtl="0" algn="l">
              <a:lnSpc>
                <a:spcPct val="70000"/>
              </a:lnSpc>
              <a:spcBef>
                <a:spcPts val="500"/>
              </a:spcBef>
              <a:spcAft>
                <a:spcPts val="0"/>
              </a:spcAft>
              <a:buClr>
                <a:schemeClr val="dk1"/>
              </a:buClr>
              <a:buSzPts val="1850"/>
              <a:buChar char="•"/>
            </a:pPr>
            <a:r>
              <a:rPr lang="en-US" sz="1850"/>
              <a:t>json</a:t>
            </a:r>
            <a:endParaRPr sz="1850"/>
          </a:p>
          <a:p>
            <a:pPr indent="-228600" lvl="1" marL="685800" rtl="0" algn="l">
              <a:lnSpc>
                <a:spcPct val="70000"/>
              </a:lnSpc>
              <a:spcBef>
                <a:spcPts val="500"/>
              </a:spcBef>
              <a:spcAft>
                <a:spcPts val="0"/>
              </a:spcAft>
              <a:buClr>
                <a:schemeClr val="dk1"/>
              </a:buClr>
              <a:buSzPts val="1850"/>
              <a:buChar char="•"/>
            </a:pPr>
            <a:r>
              <a:rPr lang="en-US" sz="1850"/>
              <a:t>socket</a:t>
            </a:r>
            <a:endParaRPr sz="1850"/>
          </a:p>
          <a:p>
            <a:pPr indent="-228600" lvl="1" marL="685800" rtl="0" algn="l">
              <a:lnSpc>
                <a:spcPct val="70000"/>
              </a:lnSpc>
              <a:spcBef>
                <a:spcPts val="500"/>
              </a:spcBef>
              <a:spcAft>
                <a:spcPts val="0"/>
              </a:spcAft>
              <a:buClr>
                <a:schemeClr val="dk1"/>
              </a:buClr>
              <a:buSzPts val="1850"/>
              <a:buChar char="•"/>
            </a:pPr>
            <a:r>
              <a:rPr lang="en-US" sz="1850"/>
              <a:t>time</a:t>
            </a:r>
            <a:endParaRPr/>
          </a:p>
          <a:p>
            <a:pPr indent="-228600" lvl="1" marL="685800" rtl="0" algn="l">
              <a:lnSpc>
                <a:spcPct val="70000"/>
              </a:lnSpc>
              <a:spcBef>
                <a:spcPts val="500"/>
              </a:spcBef>
              <a:spcAft>
                <a:spcPts val="0"/>
              </a:spcAft>
              <a:buClr>
                <a:schemeClr val="dk1"/>
              </a:buClr>
              <a:buSzPts val="1850"/>
              <a:buChar char="•"/>
            </a:pPr>
            <a:r>
              <a:rPr lang="en-US" sz="1850"/>
              <a:t>sys</a:t>
            </a:r>
            <a:endParaRPr/>
          </a:p>
          <a:p>
            <a:pPr indent="-228600" lvl="1" marL="685800" rtl="0" algn="l">
              <a:lnSpc>
                <a:spcPct val="70000"/>
              </a:lnSpc>
              <a:spcBef>
                <a:spcPts val="500"/>
              </a:spcBef>
              <a:spcAft>
                <a:spcPts val="0"/>
              </a:spcAft>
              <a:buClr>
                <a:schemeClr val="dk1"/>
              </a:buClr>
              <a:buSzPts val="1850"/>
              <a:buChar char="•"/>
            </a:pPr>
            <a:r>
              <a:rPr lang="en-US" sz="1850"/>
              <a:t>random</a:t>
            </a:r>
            <a:endParaRPr/>
          </a:p>
          <a:p>
            <a:pPr indent="-228600" lvl="1" marL="685800" rtl="0" algn="l">
              <a:lnSpc>
                <a:spcPct val="70000"/>
              </a:lnSpc>
              <a:spcBef>
                <a:spcPts val="500"/>
              </a:spcBef>
              <a:spcAft>
                <a:spcPts val="0"/>
              </a:spcAft>
              <a:buClr>
                <a:schemeClr val="dk1"/>
              </a:buClr>
              <a:buSzPts val="1850"/>
              <a:buChar char="•"/>
            </a:pPr>
            <a:r>
              <a:rPr lang="en-US" sz="1850"/>
              <a:t>numpy</a:t>
            </a:r>
            <a:endParaRPr sz="1850"/>
          </a:p>
          <a:p>
            <a:pPr indent="-228600" lvl="0" marL="228600" rtl="0" algn="l">
              <a:lnSpc>
                <a:spcPct val="70000"/>
              </a:lnSpc>
              <a:spcBef>
                <a:spcPts val="1000"/>
              </a:spcBef>
              <a:spcAft>
                <a:spcPts val="0"/>
              </a:spcAft>
              <a:buClr>
                <a:schemeClr val="dk1"/>
              </a:buClr>
              <a:buSzPts val="2220"/>
              <a:buChar char="•"/>
            </a:pPr>
            <a:r>
              <a:rPr lang="en-US" sz="2220"/>
              <a:t>The Master and the Workers need to maintain a log of important events.</a:t>
            </a:r>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Part 2: Results to be analyzed from logs:</a:t>
            </a:r>
            <a:endParaRPr b="1" sz="2400">
              <a:solidFill>
                <a:srgbClr val="C55A11"/>
              </a:solidFill>
              <a:latin typeface="Calibri"/>
              <a:ea typeface="Calibri"/>
              <a:cs typeface="Calibri"/>
              <a:sym typeface="Calibri"/>
            </a:endParaRPr>
          </a:p>
        </p:txBody>
      </p:sp>
      <p:pic>
        <p:nvPicPr>
          <p:cNvPr descr="A close up of a logo&#10;&#10;Description automatically generated" id="403" name="Google Shape;403;p26"/>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04" name="Google Shape;404;p26"/>
          <p:cNvSpPr/>
          <p:nvPr/>
        </p:nvSpPr>
        <p:spPr>
          <a:xfrm>
            <a:off x="306025" y="4475897"/>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05" name="Google Shape;405;p26"/>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7"/>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Analyzing results</a:t>
            </a:r>
            <a:endParaRPr b="1" sz="2400">
              <a:solidFill>
                <a:srgbClr val="C55A11"/>
              </a:solidFill>
              <a:latin typeface="Calibri"/>
              <a:ea typeface="Calibri"/>
              <a:cs typeface="Calibri"/>
              <a:sym typeface="Calibri"/>
            </a:endParaRPr>
          </a:p>
        </p:txBody>
      </p:sp>
      <p:pic>
        <p:nvPicPr>
          <p:cNvPr descr="A close up of a logo&#10;&#10;Description automatically generated" id="412" name="Google Shape;412;p27"/>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13" name="Google Shape;413;p2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14" name="Google Shape;414;p27"/>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15" name="Google Shape;415;p27"/>
          <p:cNvSpPr txBox="1"/>
          <p:nvPr>
            <p:ph idx="1" type="body"/>
          </p:nvPr>
        </p:nvSpPr>
        <p:spPr>
          <a:xfrm>
            <a:off x="361369" y="1663579"/>
            <a:ext cx="10078995"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170"/>
              <a:buNone/>
            </a:pPr>
            <a:r>
              <a:rPr lang="en-US" sz="2170"/>
              <a:t>Write a program that does the following:</a:t>
            </a:r>
            <a:endParaRPr/>
          </a:p>
          <a:p>
            <a:pPr indent="-228600" lvl="0" marL="228600" rtl="0" algn="l">
              <a:lnSpc>
                <a:spcPct val="70000"/>
              </a:lnSpc>
              <a:spcBef>
                <a:spcPts val="1000"/>
              </a:spcBef>
              <a:spcAft>
                <a:spcPts val="0"/>
              </a:spcAft>
              <a:buClr>
                <a:schemeClr val="dk1"/>
              </a:buClr>
              <a:buSzPts val="2170"/>
              <a:buChar char="•"/>
            </a:pPr>
            <a:r>
              <a:rPr lang="en-US" sz="2170"/>
              <a:t>Calculates the mean and median task and job completion times for the 3 scheduling algorithms.</a:t>
            </a:r>
            <a:endParaRPr/>
          </a:p>
          <a:p>
            <a:pPr indent="-228600" lvl="1" marL="685800" rtl="0" algn="l">
              <a:lnSpc>
                <a:spcPct val="150000"/>
              </a:lnSpc>
              <a:spcBef>
                <a:spcPts val="500"/>
              </a:spcBef>
              <a:spcAft>
                <a:spcPts val="0"/>
              </a:spcAft>
              <a:buClr>
                <a:schemeClr val="dk1"/>
              </a:buClr>
              <a:buSzPts val="1860"/>
              <a:buChar char="•"/>
            </a:pPr>
            <a:r>
              <a:rPr lang="en-US" sz="1860"/>
              <a:t>task completion time: </a:t>
            </a:r>
            <a:br>
              <a:rPr lang="en-US" sz="1860"/>
            </a:br>
            <a:r>
              <a:rPr i="1" lang="en-US" sz="1782">
                <a:latin typeface="Courier New"/>
                <a:ea typeface="Courier New"/>
                <a:cs typeface="Courier New"/>
                <a:sym typeface="Courier New"/>
              </a:rPr>
              <a:t>(end time of task in Worker)–(arrival time of task at Worker) </a:t>
            </a:r>
            <a:endParaRPr sz="1860">
              <a:latin typeface="Courier New"/>
              <a:ea typeface="Courier New"/>
              <a:cs typeface="Courier New"/>
              <a:sym typeface="Courier New"/>
            </a:endParaRPr>
          </a:p>
          <a:p>
            <a:pPr indent="-228600" lvl="1" marL="685800" rtl="0" algn="l">
              <a:lnSpc>
                <a:spcPct val="150000"/>
              </a:lnSpc>
              <a:spcBef>
                <a:spcPts val="500"/>
              </a:spcBef>
              <a:spcAft>
                <a:spcPts val="0"/>
              </a:spcAft>
              <a:buClr>
                <a:schemeClr val="dk1"/>
              </a:buClr>
              <a:buSzPts val="1860"/>
              <a:buChar char="•"/>
            </a:pPr>
            <a:r>
              <a:rPr lang="en-US" sz="1860"/>
              <a:t>job completion time:</a:t>
            </a:r>
            <a:br>
              <a:rPr lang="en-US" sz="1860"/>
            </a:br>
            <a:r>
              <a:rPr lang="en-US" sz="1782">
                <a:latin typeface="Courier New"/>
                <a:ea typeface="Courier New"/>
                <a:cs typeface="Courier New"/>
                <a:sym typeface="Courier New"/>
              </a:rPr>
              <a:t>(</a:t>
            </a:r>
            <a:r>
              <a:rPr i="1" lang="en-US" sz="1782">
                <a:latin typeface="Courier New"/>
                <a:ea typeface="Courier New"/>
                <a:cs typeface="Courier New"/>
                <a:sym typeface="Courier New"/>
              </a:rPr>
              <a:t>end time of the last reduce task)–(arrival time of job at Master)</a:t>
            </a:r>
            <a:endParaRPr sz="1860"/>
          </a:p>
          <a:p>
            <a:pPr indent="-228600" lvl="0" marL="228600" rtl="0" algn="l">
              <a:lnSpc>
                <a:spcPct val="70000"/>
              </a:lnSpc>
              <a:spcBef>
                <a:spcPts val="1000"/>
              </a:spcBef>
              <a:spcAft>
                <a:spcPts val="0"/>
              </a:spcAft>
              <a:buClr>
                <a:schemeClr val="dk1"/>
              </a:buClr>
              <a:buSzPts val="2170"/>
              <a:buChar char="•"/>
            </a:pPr>
            <a:r>
              <a:rPr lang="en-US" sz="2170"/>
              <a:t>Plots the number of tasks scheduled on each machine, against time, for each scheduling algorithm.</a:t>
            </a:r>
            <a:endParaRPr sz="2170"/>
          </a:p>
          <a:p>
            <a:pPr indent="-228600" lvl="0" marL="228600" rtl="0" algn="l">
              <a:lnSpc>
                <a:spcPct val="100000"/>
              </a:lnSpc>
              <a:spcBef>
                <a:spcPts val="1000"/>
              </a:spcBef>
              <a:spcAft>
                <a:spcPts val="0"/>
              </a:spcAft>
              <a:buClr>
                <a:schemeClr val="dk1"/>
              </a:buClr>
              <a:buSzPts val="2170"/>
              <a:buChar char="•"/>
            </a:pPr>
            <a:r>
              <a:rPr lang="en-US" sz="2170"/>
              <a:t>Note:</a:t>
            </a:r>
            <a:r>
              <a:rPr lang="en-US" sz="2170" u="sng"/>
              <a:t> During evaluation, you may be asked to modify the config and run the simulation for the new config, and also generate the results again.</a:t>
            </a:r>
            <a:endParaRPr/>
          </a:p>
          <a:p>
            <a:pPr indent="-90804" lvl="0" marL="228600" rtl="0" algn="l">
              <a:lnSpc>
                <a:spcPct val="100000"/>
              </a:lnSpc>
              <a:spcBef>
                <a:spcPts val="1000"/>
              </a:spcBef>
              <a:spcAft>
                <a:spcPts val="0"/>
              </a:spcAft>
              <a:buClr>
                <a:schemeClr val="dk1"/>
              </a:buClr>
              <a:buSzPts val="2170"/>
              <a:buNone/>
            </a:pPr>
            <a:r>
              <a:t/>
            </a:r>
            <a:endParaRPr sz="217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Hints</a:t>
            </a:r>
            <a:endParaRPr b="1" sz="2400">
              <a:solidFill>
                <a:srgbClr val="C55A11"/>
              </a:solidFill>
              <a:latin typeface="Calibri"/>
              <a:ea typeface="Calibri"/>
              <a:cs typeface="Calibri"/>
              <a:sym typeface="Calibri"/>
            </a:endParaRPr>
          </a:p>
        </p:txBody>
      </p:sp>
      <p:pic>
        <p:nvPicPr>
          <p:cNvPr descr="A close up of a logo&#10;&#10;Description automatically generated" id="421" name="Google Shape;421;p28"/>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22" name="Google Shape;422;p28"/>
          <p:cNvSpPr/>
          <p:nvPr/>
        </p:nvSpPr>
        <p:spPr>
          <a:xfrm>
            <a:off x="306025" y="4475897"/>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23" name="Google Shape;423;p28"/>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9"/>
          <p:cNvSpPr/>
          <p:nvPr/>
        </p:nvSpPr>
        <p:spPr>
          <a:xfrm>
            <a:off x="361370" y="653530"/>
            <a:ext cx="799975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Suggested order of implementation: </a:t>
            </a:r>
            <a:endParaRPr/>
          </a:p>
          <a:p>
            <a:pPr indent="0" lvl="0" marL="0" marR="0" rtl="0" algn="l">
              <a:spcBef>
                <a:spcPts val="0"/>
              </a:spcBef>
              <a:spcAft>
                <a:spcPts val="0"/>
              </a:spcAft>
              <a:buNone/>
            </a:pPr>
            <a:r>
              <a:t/>
            </a:r>
            <a:endParaRPr b="1" sz="2400">
              <a:solidFill>
                <a:srgbClr val="C55A11"/>
              </a:solidFill>
              <a:latin typeface="Calibri"/>
              <a:ea typeface="Calibri"/>
              <a:cs typeface="Calibri"/>
              <a:sym typeface="Calibri"/>
            </a:endParaRPr>
          </a:p>
        </p:txBody>
      </p:sp>
      <p:pic>
        <p:nvPicPr>
          <p:cNvPr descr="A close up of a logo&#10;&#10;Description automatically generated" id="430" name="Google Shape;430;p29"/>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31" name="Google Shape;431;p2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32" name="Google Shape;432;p2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33" name="Google Shape;433;p29"/>
          <p:cNvSpPr txBox="1"/>
          <p:nvPr>
            <p:ph idx="1" type="body"/>
          </p:nvPr>
        </p:nvSpPr>
        <p:spPr>
          <a:xfrm>
            <a:off x="361369" y="1663579"/>
            <a:ext cx="9430813"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750"/>
              <a:buNone/>
            </a:pPr>
            <a:r>
              <a:rPr lang="en-US" sz="1750"/>
              <a:t>To always have a working project, and to get partial marks even if some of the features are incomplete, you could follow this order:</a:t>
            </a:r>
            <a:endParaRPr/>
          </a:p>
          <a:p>
            <a:pPr indent="-228600" lvl="0" marL="228600" rtl="0" algn="l">
              <a:lnSpc>
                <a:spcPct val="100000"/>
              </a:lnSpc>
              <a:spcBef>
                <a:spcPts val="1000"/>
              </a:spcBef>
              <a:spcAft>
                <a:spcPts val="0"/>
              </a:spcAft>
              <a:buClr>
                <a:schemeClr val="dk1"/>
              </a:buClr>
              <a:buSzPts val="1750"/>
              <a:buChar char="•"/>
            </a:pPr>
            <a:r>
              <a:rPr lang="en-US" sz="1750"/>
              <a:t>Write simple code for both Master and Workers to just listen for incoming requests.</a:t>
            </a:r>
            <a:endParaRPr/>
          </a:p>
          <a:p>
            <a:pPr indent="-228600" lvl="0" marL="228600" rtl="0" algn="l">
              <a:lnSpc>
                <a:spcPct val="100000"/>
              </a:lnSpc>
              <a:spcBef>
                <a:spcPts val="1000"/>
              </a:spcBef>
              <a:spcAft>
                <a:spcPts val="0"/>
              </a:spcAft>
              <a:buClr>
                <a:schemeClr val="dk1"/>
              </a:buClr>
              <a:buSzPts val="1750"/>
              <a:buChar char="•"/>
            </a:pPr>
            <a:r>
              <a:rPr lang="en-US" sz="1750"/>
              <a:t>Decide on data structures needed in both, and which ones need to be shared between threads.</a:t>
            </a:r>
            <a:endParaRPr/>
          </a:p>
          <a:p>
            <a:pPr indent="-228600" lvl="0" marL="228600" rtl="0" algn="l">
              <a:lnSpc>
                <a:spcPct val="100000"/>
              </a:lnSpc>
              <a:spcBef>
                <a:spcPts val="1000"/>
              </a:spcBef>
              <a:spcAft>
                <a:spcPts val="0"/>
              </a:spcAft>
              <a:buClr>
                <a:schemeClr val="dk1"/>
              </a:buClr>
              <a:buSzPts val="1750"/>
              <a:buChar char="•"/>
            </a:pPr>
            <a:r>
              <a:rPr lang="en-US" sz="1750"/>
              <a:t>Implement map task launch in Master for any one scheduling algorithm</a:t>
            </a:r>
            <a:endParaRPr/>
          </a:p>
          <a:p>
            <a:pPr indent="-228600" lvl="0" marL="228600" rtl="0" algn="l">
              <a:lnSpc>
                <a:spcPct val="100000"/>
              </a:lnSpc>
              <a:spcBef>
                <a:spcPts val="1000"/>
              </a:spcBef>
              <a:spcAft>
                <a:spcPts val="0"/>
              </a:spcAft>
              <a:buClr>
                <a:schemeClr val="dk1"/>
              </a:buClr>
              <a:buSzPts val="1750"/>
              <a:buChar char="•"/>
            </a:pPr>
            <a:r>
              <a:rPr lang="en-US" sz="1750"/>
              <a:t>Implement simulation of task execution in Worker.</a:t>
            </a:r>
            <a:endParaRPr/>
          </a:p>
          <a:p>
            <a:pPr indent="-228600" lvl="0" marL="228600" rtl="0" algn="l">
              <a:lnSpc>
                <a:spcPct val="100000"/>
              </a:lnSpc>
              <a:spcBef>
                <a:spcPts val="1000"/>
              </a:spcBef>
              <a:spcAft>
                <a:spcPts val="0"/>
              </a:spcAft>
              <a:buClr>
                <a:schemeClr val="dk1"/>
              </a:buClr>
              <a:buSzPts val="1750"/>
              <a:buChar char="•"/>
            </a:pPr>
            <a:r>
              <a:rPr lang="en-US" sz="1750"/>
              <a:t>Implement Master logic to take care of reduce task dependencies.</a:t>
            </a:r>
            <a:endParaRPr/>
          </a:p>
          <a:p>
            <a:pPr indent="-228600" lvl="0" marL="228600" rtl="0" algn="l">
              <a:lnSpc>
                <a:spcPct val="100000"/>
              </a:lnSpc>
              <a:spcBef>
                <a:spcPts val="1000"/>
              </a:spcBef>
              <a:spcAft>
                <a:spcPts val="0"/>
              </a:spcAft>
              <a:buClr>
                <a:schemeClr val="dk1"/>
              </a:buClr>
              <a:buSzPts val="1750"/>
              <a:buChar char="•"/>
            </a:pPr>
            <a:r>
              <a:rPr lang="en-US" sz="1750"/>
              <a:t>Implement the remaining scheduling algorithms</a:t>
            </a:r>
            <a:endParaRPr/>
          </a:p>
          <a:p>
            <a:pPr indent="-228600" lvl="0" marL="228600" rtl="0" algn="l">
              <a:lnSpc>
                <a:spcPct val="100000"/>
              </a:lnSpc>
              <a:spcBef>
                <a:spcPts val="1000"/>
              </a:spcBef>
              <a:spcAft>
                <a:spcPts val="0"/>
              </a:spcAft>
              <a:buClr>
                <a:schemeClr val="dk1"/>
              </a:buClr>
              <a:buSzPts val="1750"/>
              <a:buChar char="•"/>
            </a:pPr>
            <a:r>
              <a:rPr lang="en-US" sz="1750"/>
              <a:t>Check what all events need to be logged to obtain results described in part 2 and implement the logging in a consistent format.</a:t>
            </a:r>
            <a:endParaRPr/>
          </a:p>
          <a:p>
            <a:pPr indent="-228600" lvl="0" marL="228600" rtl="0" algn="l">
              <a:lnSpc>
                <a:spcPct val="100000"/>
              </a:lnSpc>
              <a:spcBef>
                <a:spcPts val="1000"/>
              </a:spcBef>
              <a:spcAft>
                <a:spcPts val="0"/>
              </a:spcAft>
              <a:buClr>
                <a:schemeClr val="dk1"/>
              </a:buClr>
              <a:buSzPts val="1750"/>
              <a:buChar char="•"/>
            </a:pPr>
            <a:r>
              <a:rPr lang="en-US" sz="1750"/>
              <a:t>Write code that takes in logs from the Workers and Master to generate the results.  </a:t>
            </a:r>
            <a:endParaRPr/>
          </a:p>
          <a:p>
            <a:pPr indent="-117475" lvl="0" marL="228600" rtl="0" algn="l">
              <a:lnSpc>
                <a:spcPct val="100000"/>
              </a:lnSpc>
              <a:spcBef>
                <a:spcPts val="1000"/>
              </a:spcBef>
              <a:spcAft>
                <a:spcPts val="0"/>
              </a:spcAft>
              <a:buClr>
                <a:schemeClr val="dk1"/>
              </a:buClr>
              <a:buSzPts val="1750"/>
              <a:buNone/>
            </a:pPr>
            <a:r>
              <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Introduction</a:t>
            </a:r>
            <a:endParaRPr b="1" sz="2400">
              <a:solidFill>
                <a:srgbClr val="C55A11"/>
              </a:solidFill>
              <a:latin typeface="Calibri"/>
              <a:ea typeface="Calibri"/>
              <a:cs typeface="Calibri"/>
              <a:sym typeface="Calibri"/>
            </a:endParaRPr>
          </a:p>
        </p:txBody>
      </p:sp>
      <p:pic>
        <p:nvPicPr>
          <p:cNvPr descr="A close up of a logo&#10;&#10;Description automatically generated" id="118" name="Google Shape;118;p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19" name="Google Shape;119;p3"/>
          <p:cNvSpPr/>
          <p:nvPr/>
        </p:nvSpPr>
        <p:spPr>
          <a:xfrm>
            <a:off x="306025" y="4475897"/>
            <a:ext cx="74972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a:p>
            <a:pPr indent="0" lvl="0" marL="0" marR="0" rtl="0" algn="l">
              <a:spcBef>
                <a:spcPts val="0"/>
              </a:spcBef>
              <a:spcAft>
                <a:spcPts val="0"/>
              </a:spcAft>
              <a:buNone/>
            </a:pPr>
            <a:r>
              <a:t/>
            </a:r>
            <a:endParaRPr b="1" sz="2400">
              <a:solidFill>
                <a:srgbClr val="2F5496"/>
              </a:solidFill>
              <a:latin typeface="Calibri"/>
              <a:ea typeface="Calibri"/>
              <a:cs typeface="Calibri"/>
              <a:sym typeface="Calibri"/>
            </a:endParaRPr>
          </a:p>
        </p:txBody>
      </p:sp>
      <p:cxnSp>
        <p:nvCxnSpPr>
          <p:cNvPr id="120" name="Google Shape;120;p3"/>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0"/>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Debugging Tips</a:t>
            </a:r>
            <a:endParaRPr b="1" sz="2400">
              <a:solidFill>
                <a:srgbClr val="C55A11"/>
              </a:solidFill>
              <a:latin typeface="Calibri"/>
              <a:ea typeface="Calibri"/>
              <a:cs typeface="Calibri"/>
              <a:sym typeface="Calibri"/>
            </a:endParaRPr>
          </a:p>
        </p:txBody>
      </p:sp>
      <p:pic>
        <p:nvPicPr>
          <p:cNvPr descr="A close up of a logo&#10;&#10;Description automatically generated" id="439" name="Google Shape;439;p30"/>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40" name="Google Shape;440;p30"/>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41" name="Google Shape;441;p30"/>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42" name="Google Shape;442;p30"/>
          <p:cNvSpPr txBox="1"/>
          <p:nvPr>
            <p:ph idx="1" type="body"/>
          </p:nvPr>
        </p:nvSpPr>
        <p:spPr>
          <a:xfrm>
            <a:off x="162801" y="1516485"/>
            <a:ext cx="10254413" cy="508108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960"/>
              <a:buNone/>
            </a:pPr>
            <a:r>
              <a:rPr lang="en-US" sz="1960"/>
              <a:t>Since you are dealing with multiple parallel components, each of which is multithreaded, you could use the following suggestions, apart from logging, to help you debug any issues:</a:t>
            </a:r>
            <a:endParaRPr/>
          </a:p>
          <a:p>
            <a:pPr indent="-228600" lvl="0" marL="228600" rtl="0" algn="l">
              <a:lnSpc>
                <a:spcPct val="100000"/>
              </a:lnSpc>
              <a:spcBef>
                <a:spcPts val="1000"/>
              </a:spcBef>
              <a:spcAft>
                <a:spcPts val="0"/>
              </a:spcAft>
              <a:buClr>
                <a:schemeClr val="dk1"/>
              </a:buClr>
              <a:buSzPts val="1960"/>
              <a:buChar char="•"/>
            </a:pPr>
            <a:r>
              <a:rPr lang="en-US" sz="1960"/>
              <a:t>Send custom job requests to the server to trace the functioning of your scheduling algorithm.</a:t>
            </a:r>
            <a:endParaRPr/>
          </a:p>
          <a:p>
            <a:pPr indent="-228600" lvl="0" marL="228600" rtl="0" algn="l">
              <a:lnSpc>
                <a:spcPct val="100000"/>
              </a:lnSpc>
              <a:spcBef>
                <a:spcPts val="1000"/>
              </a:spcBef>
              <a:spcAft>
                <a:spcPts val="0"/>
              </a:spcAft>
              <a:buClr>
                <a:schemeClr val="dk1"/>
              </a:buClr>
              <a:buSzPts val="1960"/>
              <a:buChar char="•"/>
            </a:pPr>
            <a:r>
              <a:rPr lang="en-US" sz="1960"/>
              <a:t>To verify the correctness of your code, work out a few examples by hand (for RR and LL) and see if the system functions the same way.</a:t>
            </a:r>
            <a:endParaRPr/>
          </a:p>
          <a:p>
            <a:pPr indent="-228600" lvl="0" marL="228600" rtl="0" algn="l">
              <a:lnSpc>
                <a:spcPct val="100000"/>
              </a:lnSpc>
              <a:spcBef>
                <a:spcPts val="1000"/>
              </a:spcBef>
              <a:spcAft>
                <a:spcPts val="0"/>
              </a:spcAft>
              <a:buClr>
                <a:schemeClr val="dk1"/>
              </a:buClr>
              <a:buSzPts val="1960"/>
              <a:buChar char="•"/>
            </a:pPr>
            <a:r>
              <a:rPr lang="en-US" sz="1960"/>
              <a:t>To examine the state of variables at any point of time:</a:t>
            </a:r>
            <a:endParaRPr/>
          </a:p>
          <a:p>
            <a:pPr indent="-228600" lvl="1" marL="685800" rtl="0" algn="l">
              <a:lnSpc>
                <a:spcPct val="100000"/>
              </a:lnSpc>
              <a:spcBef>
                <a:spcPts val="500"/>
              </a:spcBef>
              <a:spcAft>
                <a:spcPts val="0"/>
              </a:spcAft>
              <a:buClr>
                <a:schemeClr val="dk1"/>
              </a:buClr>
              <a:buSzPts val="1679"/>
              <a:buChar char="•"/>
            </a:pPr>
            <a:r>
              <a:rPr lang="en-US" sz="1679"/>
              <a:t> create a thread in each component that accepts variable names from standard input and prints the value of the corresponding variable. </a:t>
            </a:r>
            <a:endParaRPr sz="1679"/>
          </a:p>
          <a:p>
            <a:pPr indent="-228600" lvl="1" marL="685800" rtl="0" algn="l">
              <a:lnSpc>
                <a:spcPct val="100000"/>
              </a:lnSpc>
              <a:spcBef>
                <a:spcPts val="500"/>
              </a:spcBef>
              <a:spcAft>
                <a:spcPts val="0"/>
              </a:spcAft>
              <a:buClr>
                <a:schemeClr val="dk1"/>
              </a:buClr>
              <a:buSzPts val="1679"/>
              <a:buChar char="•"/>
            </a:pPr>
            <a:r>
              <a:rPr lang="en-US" sz="1679"/>
              <a:t>This will help you debug race conditions and deadlocks (one or more threads may hang). </a:t>
            </a:r>
            <a:endParaRPr sz="1679"/>
          </a:p>
          <a:p>
            <a:pPr indent="-228600" lvl="1" marL="685800" rtl="0" algn="l">
              <a:lnSpc>
                <a:spcPct val="100000"/>
              </a:lnSpc>
              <a:spcBef>
                <a:spcPts val="500"/>
              </a:spcBef>
              <a:spcAft>
                <a:spcPts val="0"/>
              </a:spcAft>
              <a:buClr>
                <a:schemeClr val="dk1"/>
              </a:buClr>
              <a:buSzPts val="1679"/>
              <a:buChar char="•"/>
            </a:pPr>
            <a:r>
              <a:rPr lang="en-US" sz="1679"/>
              <a:t>To debug Worker-related issues, examine variables that store the number of slots available, or the state of the tasks executing on the Worker. </a:t>
            </a:r>
            <a:endParaRPr sz="1679"/>
          </a:p>
          <a:p>
            <a:pPr indent="-228600" lvl="1" marL="685800" rtl="0" algn="l">
              <a:lnSpc>
                <a:spcPct val="100000"/>
              </a:lnSpc>
              <a:spcBef>
                <a:spcPts val="500"/>
              </a:spcBef>
              <a:spcAft>
                <a:spcPts val="0"/>
              </a:spcAft>
              <a:buClr>
                <a:schemeClr val="dk1"/>
              </a:buClr>
              <a:buSzPts val="1679"/>
              <a:buChar char="•"/>
            </a:pPr>
            <a:r>
              <a:rPr lang="en-US" sz="1679"/>
              <a:t>For the Master, variables that store counters for RR or the state of the Workers in the system may give you valuable insight. </a:t>
            </a:r>
            <a:endParaRPr sz="1679"/>
          </a:p>
          <a:p>
            <a:pPr indent="-228600" lvl="1" marL="685800" rtl="0" algn="l">
              <a:lnSpc>
                <a:spcPct val="100000"/>
              </a:lnSpc>
              <a:spcBef>
                <a:spcPts val="500"/>
              </a:spcBef>
              <a:spcAft>
                <a:spcPts val="0"/>
              </a:spcAft>
              <a:buClr>
                <a:schemeClr val="dk1"/>
              </a:buClr>
              <a:buSzPts val="1679"/>
              <a:buChar char="•"/>
            </a:pPr>
            <a:r>
              <a:rPr lang="en-US" sz="1679"/>
              <a:t>Additionally, you could take as input a keyword “all” that dumps the entire internal state of the component.</a:t>
            </a:r>
            <a:endParaRPr sz="1679"/>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p:nvPr/>
        </p:nvSpPr>
        <p:spPr>
          <a:xfrm>
            <a:off x="361370" y="4964272"/>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Evaluation</a:t>
            </a:r>
            <a:endParaRPr b="1" sz="2400">
              <a:solidFill>
                <a:srgbClr val="C55A11"/>
              </a:solidFill>
              <a:latin typeface="Calibri"/>
              <a:ea typeface="Calibri"/>
              <a:cs typeface="Calibri"/>
              <a:sym typeface="Calibri"/>
            </a:endParaRPr>
          </a:p>
        </p:txBody>
      </p:sp>
      <p:pic>
        <p:nvPicPr>
          <p:cNvPr descr="A close up of a logo&#10;&#10;Description automatically generated" id="448" name="Google Shape;448;p31"/>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49" name="Google Shape;449;p31"/>
          <p:cNvSpPr/>
          <p:nvPr/>
        </p:nvSpPr>
        <p:spPr>
          <a:xfrm>
            <a:off x="306025" y="4475897"/>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50" name="Google Shape;450;p31"/>
          <p:cNvCxnSpPr/>
          <p:nvPr/>
        </p:nvCxnSpPr>
        <p:spPr>
          <a:xfrm flipH="1" rot="10800000">
            <a:off x="311516" y="5549350"/>
            <a:ext cx="4581449" cy="1"/>
          </a:xfrm>
          <a:prstGeom prst="straightConnector1">
            <a:avLst/>
          </a:prstGeom>
          <a:noFill/>
          <a:ln cap="flat" cmpd="sng" w="38100">
            <a:solidFill>
              <a:srgbClr val="C55A11"/>
            </a:solidFill>
            <a:prstDash val="solid"/>
            <a:miter lim="800000"/>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2"/>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Marks Breakup</a:t>
            </a:r>
            <a:endParaRPr b="1" sz="2400">
              <a:solidFill>
                <a:srgbClr val="C55A11"/>
              </a:solidFill>
              <a:latin typeface="Calibri"/>
              <a:ea typeface="Calibri"/>
              <a:cs typeface="Calibri"/>
              <a:sym typeface="Calibri"/>
            </a:endParaRPr>
          </a:p>
        </p:txBody>
      </p:sp>
      <p:pic>
        <p:nvPicPr>
          <p:cNvPr descr="A close up of a logo&#10;&#10;Description automatically generated" id="457" name="Google Shape;457;p3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58" name="Google Shape;458;p3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59" name="Google Shape;459;p3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graphicFrame>
        <p:nvGraphicFramePr>
          <p:cNvPr id="460" name="Google Shape;460;p32"/>
          <p:cNvGraphicFramePr/>
          <p:nvPr/>
        </p:nvGraphicFramePr>
        <p:xfrm>
          <a:off x="534521" y="1775604"/>
          <a:ext cx="3000000" cy="3000000"/>
        </p:xfrm>
        <a:graphic>
          <a:graphicData uri="http://schemas.openxmlformats.org/drawingml/2006/table">
            <a:tbl>
              <a:tblPr>
                <a:noFill/>
                <a:tableStyleId>{B3628936-2B03-4504-B277-2DC03EF7856D}</a:tableStyleId>
              </a:tblPr>
              <a:tblGrid>
                <a:gridCol w="1155725"/>
                <a:gridCol w="4305525"/>
                <a:gridCol w="2731525"/>
              </a:tblGrid>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S. No</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Feature</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Marks</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23750">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1</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Master listens on port 5000 and receives job requests</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1</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2</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Workers started according to config</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1</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3</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Scheduling Algorithm in Master</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3 (1 each)</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4</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Tasks received by Worker</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1</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5</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Task execution simulated</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2</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6</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Task completion update processed by Master</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1</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23750">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7</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After map tasks, dependent reduce tasks launched</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3</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8</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700"/>
                        <a:buFont typeface="Calibri"/>
                        <a:buNone/>
                      </a:pPr>
                      <a:r>
                        <a:rPr lang="en-US" sz="1700" u="none" cap="none" strike="noStrike">
                          <a:latin typeface="Calibri"/>
                          <a:ea typeface="Calibri"/>
                          <a:cs typeface="Calibri"/>
                          <a:sym typeface="Calibri"/>
                        </a:rPr>
                        <a:t>Part 2, result 1 </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2</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t/>
                      </a:r>
                      <a:endParaRPr sz="1700" u="none" cap="none" strike="noStrike">
                        <a:latin typeface="Calibri"/>
                        <a:ea typeface="Calibri"/>
                        <a:cs typeface="Calibri"/>
                        <a:sym typeface="Calibri"/>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 Part 2 result 2</a:t>
                      </a:r>
                      <a:endParaRPr sz="1700">
                        <a:latin typeface="Calibri"/>
                        <a:ea typeface="Calibri"/>
                        <a:cs typeface="Calibri"/>
                        <a:sym typeface="Calibri"/>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latin typeface="Calibri"/>
                          <a:ea typeface="Calibri"/>
                          <a:cs typeface="Calibri"/>
                          <a:sym typeface="Calibri"/>
                        </a:rPr>
                        <a:t>2</a:t>
                      </a:r>
                      <a:endParaRPr sz="1700" u="none" cap="none" strike="noStrike">
                        <a:latin typeface="Calibri"/>
                        <a:ea typeface="Calibri"/>
                        <a:cs typeface="Calibri"/>
                        <a:sym typeface="Calibri"/>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04752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9</a:t>
                      </a:r>
                      <a:endParaRPr sz="1700" u="none" cap="none" strike="noStrike">
                        <a:latin typeface="Calibri"/>
                        <a:ea typeface="Calibri"/>
                        <a:cs typeface="Calibri"/>
                        <a:sym typeface="Calibri"/>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Report – illustrating design, assumptions made, and a list of all challenges your team had to solve </a:t>
                      </a:r>
                      <a:endParaRPr/>
                    </a:p>
                    <a:p>
                      <a:pPr indent="0" lvl="0" marL="0" marR="0" rtl="0" algn="l">
                        <a:spcBef>
                          <a:spcPts val="0"/>
                        </a:spcBef>
                        <a:spcAft>
                          <a:spcPts val="0"/>
                        </a:spcAft>
                        <a:buNone/>
                      </a:pPr>
                      <a:r>
                        <a:rPr lang="en-US" sz="1700" u="none" cap="none" strike="noStrike">
                          <a:latin typeface="Calibri"/>
                          <a:ea typeface="Calibri"/>
                          <a:cs typeface="Calibri"/>
                          <a:sym typeface="Calibri"/>
                        </a:rPr>
                        <a:t> </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2</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1875">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10</a:t>
                      </a:r>
                      <a:endParaRPr sz="1700" u="none" cap="none" strike="noStrike">
                        <a:latin typeface="Calibri"/>
                        <a:ea typeface="Calibri"/>
                        <a:cs typeface="Calibri"/>
                        <a:sym typeface="Calibri"/>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latin typeface="Calibri"/>
                          <a:ea typeface="Calibri"/>
                          <a:cs typeface="Calibri"/>
                          <a:sym typeface="Calibri"/>
                        </a:rPr>
                        <a:t>Viva and Demo</a:t>
                      </a:r>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latin typeface="Calibri"/>
                          <a:ea typeface="Calibri"/>
                          <a:cs typeface="Calibri"/>
                          <a:sym typeface="Calibri"/>
                        </a:rPr>
                        <a:t>2</a:t>
                      </a:r>
                      <a:endParaRPr sz="1700" u="none" cap="none" strike="noStrike">
                        <a:latin typeface="Calibri"/>
                        <a:ea typeface="Calibri"/>
                        <a:cs typeface="Calibri"/>
                        <a:sym typeface="Calibri"/>
                      </a:endParaRPr>
                    </a:p>
                  </a:txBody>
                  <a:tcPr marT="0" marB="0" marR="98200" marL="98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Submission</a:t>
            </a:r>
            <a:endParaRPr b="1" sz="2400">
              <a:solidFill>
                <a:srgbClr val="C55A11"/>
              </a:solidFill>
              <a:latin typeface="Calibri"/>
              <a:ea typeface="Calibri"/>
              <a:cs typeface="Calibri"/>
              <a:sym typeface="Calibri"/>
            </a:endParaRPr>
          </a:p>
        </p:txBody>
      </p:sp>
      <p:pic>
        <p:nvPicPr>
          <p:cNvPr descr="A close up of a logo&#10;&#10;Description automatically generated" id="467" name="Google Shape;467;p3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468" name="Google Shape;468;p3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469" name="Google Shape;469;p3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70" name="Google Shape;47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Due Date: 01/12/2020</a:t>
            </a:r>
            <a:endParaRPr/>
          </a:p>
          <a:p>
            <a:pPr indent="-228600" lvl="0" marL="228600" rtl="0" algn="l">
              <a:lnSpc>
                <a:spcPct val="90000"/>
              </a:lnSpc>
              <a:spcBef>
                <a:spcPts val="1000"/>
              </a:spcBef>
              <a:spcAft>
                <a:spcPts val="0"/>
              </a:spcAft>
              <a:buClr>
                <a:schemeClr val="dk1"/>
              </a:buClr>
              <a:buSzPts val="2800"/>
              <a:buChar char="•"/>
            </a:pPr>
            <a:r>
              <a:rPr lang="en-US"/>
              <a:t>Final Report: the submission has to be accompanied by a final report which should outline</a:t>
            </a:r>
            <a:endParaRPr/>
          </a:p>
          <a:p>
            <a:pPr indent="-228600" lvl="1" marL="685800" rtl="0" algn="l">
              <a:lnSpc>
                <a:spcPct val="90000"/>
              </a:lnSpc>
              <a:spcBef>
                <a:spcPts val="500"/>
              </a:spcBef>
              <a:spcAft>
                <a:spcPts val="0"/>
              </a:spcAft>
              <a:buClr>
                <a:schemeClr val="dk1"/>
              </a:buClr>
              <a:buSzPts val="2400"/>
              <a:buChar char="•"/>
            </a:pPr>
            <a:r>
              <a:rPr lang="en-US"/>
              <a:t>your design</a:t>
            </a:r>
            <a:endParaRPr/>
          </a:p>
          <a:p>
            <a:pPr indent="-228600" lvl="1" marL="685800" rtl="0" algn="l">
              <a:lnSpc>
                <a:spcPct val="90000"/>
              </a:lnSpc>
              <a:spcBef>
                <a:spcPts val="500"/>
              </a:spcBef>
              <a:spcAft>
                <a:spcPts val="0"/>
              </a:spcAft>
              <a:buClr>
                <a:schemeClr val="dk1"/>
              </a:buClr>
              <a:buSzPts val="2400"/>
              <a:buChar char="•"/>
            </a:pPr>
            <a:r>
              <a:rPr lang="en-US"/>
              <a:t>assumptions made during design</a:t>
            </a:r>
            <a:endParaRPr/>
          </a:p>
          <a:p>
            <a:pPr indent="-228600" lvl="1" marL="685800" rtl="0" algn="l">
              <a:lnSpc>
                <a:spcPct val="90000"/>
              </a:lnSpc>
              <a:spcBef>
                <a:spcPts val="500"/>
              </a:spcBef>
              <a:spcAft>
                <a:spcPts val="0"/>
              </a:spcAft>
              <a:buClr>
                <a:schemeClr val="dk1"/>
              </a:buClr>
              <a:buSzPts val="2400"/>
              <a:buChar char="•"/>
            </a:pPr>
            <a:r>
              <a:rPr lang="en-US"/>
              <a:t>the results of your experiments and analysis.</a:t>
            </a:r>
            <a:endParaRPr/>
          </a:p>
          <a:p>
            <a:pPr indent="-228600" lvl="1" marL="685800" rtl="0" algn="l">
              <a:lnSpc>
                <a:spcPct val="90000"/>
              </a:lnSpc>
              <a:spcBef>
                <a:spcPts val="500"/>
              </a:spcBef>
              <a:spcAft>
                <a:spcPts val="0"/>
              </a:spcAft>
              <a:buClr>
                <a:schemeClr val="dk1"/>
              </a:buClr>
              <a:buSzPts val="2400"/>
              <a:buChar char="•"/>
            </a:pPr>
            <a:r>
              <a:rPr lang="en-US"/>
              <a:t>challenges faced by team</a:t>
            </a:r>
            <a:endParaRPr/>
          </a:p>
          <a:p>
            <a:pPr indent="-228600" lvl="0" marL="228600" rtl="0" algn="l">
              <a:lnSpc>
                <a:spcPct val="90000"/>
              </a:lnSpc>
              <a:spcBef>
                <a:spcPts val="1000"/>
              </a:spcBef>
              <a:spcAft>
                <a:spcPts val="0"/>
              </a:spcAft>
              <a:buClr>
                <a:schemeClr val="dk1"/>
              </a:buClr>
              <a:buSzPts val="2800"/>
              <a:buChar char="•"/>
            </a:pPr>
            <a:r>
              <a:rPr lang="en-US"/>
              <a:t>Note:</a:t>
            </a:r>
            <a:r>
              <a:rPr lang="en-US" u="sng"/>
              <a:t> During evaluation, you may be asked to modify the config and run the simulation for the new config, and also generate the results again.</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cxnSp>
        <p:nvCxnSpPr>
          <p:cNvPr id="475" name="Google Shape;475;p34"/>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476" name="Google Shape;476;p34"/>
          <p:cNvSpPr/>
          <p:nvPr/>
        </p:nvSpPr>
        <p:spPr>
          <a:xfrm>
            <a:off x="5460537" y="4049738"/>
            <a:ext cx="57487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subramaniamkv@pes.edu</a:t>
            </a:r>
            <a:endParaRPr b="1" sz="2400">
              <a:solidFill>
                <a:schemeClr val="dk1"/>
              </a:solidFill>
              <a:latin typeface="Calibri"/>
              <a:ea typeface="Calibri"/>
              <a:cs typeface="Calibri"/>
              <a:sym typeface="Calibri"/>
            </a:endParaRPr>
          </a:p>
        </p:txBody>
      </p:sp>
      <p:sp>
        <p:nvSpPr>
          <p:cNvPr id="477" name="Google Shape;477;p34"/>
          <p:cNvSpPr/>
          <p:nvPr/>
        </p:nvSpPr>
        <p:spPr>
          <a:xfrm>
            <a:off x="5460537" y="4573019"/>
            <a:ext cx="61901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+91 80 6666 3333 Extn 877</a:t>
            </a:r>
            <a:endParaRPr sz="2400">
              <a:solidFill>
                <a:schemeClr val="dk1"/>
              </a:solidFill>
              <a:latin typeface="Calibri"/>
              <a:ea typeface="Calibri"/>
              <a:cs typeface="Calibri"/>
              <a:sym typeface="Calibri"/>
            </a:endParaRPr>
          </a:p>
        </p:txBody>
      </p:sp>
      <p:grpSp>
        <p:nvGrpSpPr>
          <p:cNvPr id="478" name="Google Shape;478;p34"/>
          <p:cNvGrpSpPr/>
          <p:nvPr/>
        </p:nvGrpSpPr>
        <p:grpSpPr>
          <a:xfrm>
            <a:off x="313844" y="349466"/>
            <a:ext cx="11518407" cy="6218388"/>
            <a:chOff x="313844" y="349466"/>
            <a:chExt cx="11518407" cy="6218388"/>
          </a:xfrm>
        </p:grpSpPr>
        <p:sp>
          <p:nvSpPr>
            <p:cNvPr id="479" name="Google Shape;479;p34"/>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34"/>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34"/>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34"/>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A close up of a logo&#10;&#10;Description automatically generated" id="483" name="Google Shape;483;p34"/>
          <p:cNvPicPr preferRelativeResize="0"/>
          <p:nvPr/>
        </p:nvPicPr>
        <p:blipFill rotWithShape="1">
          <a:blip r:embed="rId3">
            <a:alphaModFix/>
          </a:blip>
          <a:srcRect b="0" l="0" r="0" t="0"/>
          <a:stretch/>
        </p:blipFill>
        <p:spPr>
          <a:xfrm>
            <a:off x="2411974" y="1606241"/>
            <a:ext cx="2369218" cy="3550188"/>
          </a:xfrm>
          <a:prstGeom prst="rect">
            <a:avLst/>
          </a:prstGeom>
          <a:noFill/>
          <a:ln>
            <a:noFill/>
          </a:ln>
        </p:spPr>
      </p:pic>
      <p:sp>
        <p:nvSpPr>
          <p:cNvPr id="484" name="Google Shape;484;p34"/>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55A11"/>
                </a:solidFill>
                <a:latin typeface="Calibri"/>
                <a:ea typeface="Calibri"/>
                <a:cs typeface="Calibri"/>
                <a:sym typeface="Calibri"/>
              </a:rPr>
              <a:t>THANK YOU</a:t>
            </a:r>
            <a:endParaRPr/>
          </a:p>
        </p:txBody>
      </p:sp>
      <p:sp>
        <p:nvSpPr>
          <p:cNvPr id="485" name="Google Shape;485;p34"/>
          <p:cNvSpPr/>
          <p:nvPr/>
        </p:nvSpPr>
        <p:spPr>
          <a:xfrm>
            <a:off x="5448168" y="3128242"/>
            <a:ext cx="547733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K V Subramaniam</a:t>
            </a:r>
            <a:endParaRPr b="1" sz="2400">
              <a:solidFill>
                <a:schemeClr val="dk1"/>
              </a:solidFill>
              <a:latin typeface="Calibri"/>
              <a:ea typeface="Calibri"/>
              <a:cs typeface="Calibri"/>
              <a:sym typeface="Calibri"/>
            </a:endParaRPr>
          </a:p>
        </p:txBody>
      </p:sp>
      <p:sp>
        <p:nvSpPr>
          <p:cNvPr id="486" name="Google Shape;486;p34"/>
          <p:cNvSpPr/>
          <p:nvPr/>
        </p:nvSpPr>
        <p:spPr>
          <a:xfrm>
            <a:off x="5448168" y="3525847"/>
            <a:ext cx="52566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Computer Science and Engineering</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Aim</a:t>
            </a:r>
            <a:endParaRPr b="1" sz="2400">
              <a:solidFill>
                <a:srgbClr val="C55A11"/>
              </a:solidFill>
              <a:latin typeface="Calibri"/>
              <a:ea typeface="Calibri"/>
              <a:cs typeface="Calibri"/>
              <a:sym typeface="Calibri"/>
            </a:endParaRPr>
          </a:p>
        </p:txBody>
      </p:sp>
      <p:cxnSp>
        <p:nvCxnSpPr>
          <p:cNvPr id="126" name="Google Shape;126;p4"/>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127" name="Google Shape;127;p4"/>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28" name="Google Shape;128;p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b="1" sz="2400">
              <a:solidFill>
                <a:srgbClr val="2F5496"/>
              </a:solidFill>
              <a:latin typeface="Calibri"/>
              <a:ea typeface="Calibri"/>
              <a:cs typeface="Calibri"/>
              <a:sym typeface="Calibri"/>
            </a:endParaRPr>
          </a:p>
        </p:txBody>
      </p:sp>
      <p:sp>
        <p:nvSpPr>
          <p:cNvPr id="129" name="Google Shape;129;p4"/>
          <p:cNvSpPr txBox="1"/>
          <p:nvPr>
            <p:ph idx="1" type="body"/>
          </p:nvPr>
        </p:nvSpPr>
        <p:spPr>
          <a:xfrm>
            <a:off x="685801" y="1660804"/>
            <a:ext cx="10131425" cy="36491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Simulate the working of a centralized scheduling framework.</a:t>
            </a:r>
            <a:endParaRPr/>
          </a:p>
          <a:p>
            <a:pPr indent="-228600" lvl="0" marL="228600" rtl="0" algn="l">
              <a:lnSpc>
                <a:spcPct val="90000"/>
              </a:lnSpc>
              <a:spcBef>
                <a:spcPts val="1000"/>
              </a:spcBef>
              <a:spcAft>
                <a:spcPts val="0"/>
              </a:spcAft>
              <a:buClr>
                <a:schemeClr val="dk1"/>
              </a:buClr>
              <a:buSzPts val="2800"/>
              <a:buChar char="•"/>
            </a:pPr>
            <a:r>
              <a:rPr lang="en-US"/>
              <a:t>Implement the functioning of 3 different scheduling algorithms.</a:t>
            </a:r>
            <a:endParaRPr/>
          </a:p>
          <a:p>
            <a:pPr indent="-228600" lvl="0" marL="228600" rtl="0" algn="l">
              <a:lnSpc>
                <a:spcPct val="90000"/>
              </a:lnSpc>
              <a:spcBef>
                <a:spcPts val="1000"/>
              </a:spcBef>
              <a:spcAft>
                <a:spcPts val="0"/>
              </a:spcAft>
              <a:buClr>
                <a:schemeClr val="dk1"/>
              </a:buClr>
              <a:buSzPts val="2800"/>
              <a:buChar char="•"/>
            </a:pPr>
            <a:r>
              <a:rPr lang="en-US"/>
              <a:t>Calculate metrics and analyze the results.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Overview</a:t>
            </a:r>
            <a:endParaRPr b="1" sz="2400">
              <a:solidFill>
                <a:srgbClr val="C55A11"/>
              </a:solidFill>
              <a:latin typeface="Calibri"/>
              <a:ea typeface="Calibri"/>
              <a:cs typeface="Calibri"/>
              <a:sym typeface="Calibri"/>
            </a:endParaRPr>
          </a:p>
        </p:txBody>
      </p:sp>
      <p:pic>
        <p:nvPicPr>
          <p:cNvPr descr="A close up of a logo&#10;&#10;Description automatically generated" id="135" name="Google Shape;135;p5"/>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36" name="Google Shape;136;p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137" name="Google Shape;137;p5"/>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138" name="Google Shape;138;p5"/>
          <p:cNvSpPr txBox="1"/>
          <p:nvPr>
            <p:ph idx="1" type="body"/>
          </p:nvPr>
        </p:nvSpPr>
        <p:spPr>
          <a:xfrm>
            <a:off x="273256" y="1719587"/>
            <a:ext cx="6070056" cy="44088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Char char="•"/>
            </a:pPr>
            <a:r>
              <a:rPr lang="en-US" sz="2590"/>
              <a:t>Big data workloads consist of multiple jobs from different applications. </a:t>
            </a:r>
            <a:endParaRPr sz="2590"/>
          </a:p>
          <a:p>
            <a:pPr indent="-228600" lvl="0" marL="228600" rtl="0" algn="l">
              <a:lnSpc>
                <a:spcPct val="90000"/>
              </a:lnSpc>
              <a:spcBef>
                <a:spcPts val="1000"/>
              </a:spcBef>
              <a:spcAft>
                <a:spcPts val="0"/>
              </a:spcAft>
              <a:buClr>
                <a:schemeClr val="dk1"/>
              </a:buClr>
              <a:buSzPts val="2590"/>
              <a:buChar char="•"/>
            </a:pPr>
            <a:r>
              <a:rPr lang="en-US" sz="2590"/>
              <a:t>These workloads are too large to run on a single machine.</a:t>
            </a:r>
            <a:endParaRPr/>
          </a:p>
          <a:p>
            <a:pPr indent="-228600" lvl="0" marL="228600" rtl="0" algn="l">
              <a:lnSpc>
                <a:spcPct val="90000"/>
              </a:lnSpc>
              <a:spcBef>
                <a:spcPts val="1000"/>
              </a:spcBef>
              <a:spcAft>
                <a:spcPts val="0"/>
              </a:spcAft>
              <a:buClr>
                <a:schemeClr val="dk1"/>
              </a:buClr>
              <a:buSzPts val="2590"/>
              <a:buChar char="•"/>
            </a:pPr>
            <a:r>
              <a:rPr lang="en-US" sz="2590"/>
              <a:t>They run on clusters of interconnected machines. </a:t>
            </a:r>
            <a:endParaRPr sz="2590"/>
          </a:p>
          <a:p>
            <a:pPr indent="-228600" lvl="0" marL="228600" rtl="0" algn="l">
              <a:lnSpc>
                <a:spcPct val="90000"/>
              </a:lnSpc>
              <a:spcBef>
                <a:spcPts val="1000"/>
              </a:spcBef>
              <a:spcAft>
                <a:spcPts val="0"/>
              </a:spcAft>
              <a:buClr>
                <a:schemeClr val="dk1"/>
              </a:buClr>
              <a:buSzPts val="2590"/>
              <a:buChar char="•"/>
            </a:pPr>
            <a:r>
              <a:rPr lang="en-US" sz="2590"/>
              <a:t>A scheduling framework is used to manage and allocate the resources of the cluster (CPUs, memory, disk, network bandwidth, etc.) to the different jobs in the workload. </a:t>
            </a:r>
            <a:endParaRPr/>
          </a:p>
          <a:p>
            <a:pPr indent="-64135" lvl="0" marL="228600" rtl="0" algn="l">
              <a:lnSpc>
                <a:spcPct val="90000"/>
              </a:lnSpc>
              <a:spcBef>
                <a:spcPts val="1000"/>
              </a:spcBef>
              <a:spcAft>
                <a:spcPts val="0"/>
              </a:spcAft>
              <a:buClr>
                <a:schemeClr val="dk1"/>
              </a:buClr>
              <a:buSzPts val="2590"/>
              <a:buNone/>
            </a:pPr>
            <a:r>
              <a:t/>
            </a:r>
            <a:endParaRPr sz="2590"/>
          </a:p>
        </p:txBody>
      </p:sp>
      <p:grpSp>
        <p:nvGrpSpPr>
          <p:cNvPr id="139" name="Google Shape;139;p5"/>
          <p:cNvGrpSpPr/>
          <p:nvPr/>
        </p:nvGrpSpPr>
        <p:grpSpPr>
          <a:xfrm>
            <a:off x="6785532" y="2456598"/>
            <a:ext cx="5155369" cy="3307308"/>
            <a:chOff x="6785532" y="2679710"/>
            <a:chExt cx="4807585" cy="3084195"/>
          </a:xfrm>
        </p:grpSpPr>
        <p:sp>
          <p:nvSpPr>
            <p:cNvPr id="140" name="Google Shape;140;p5"/>
            <p:cNvSpPr/>
            <p:nvPr/>
          </p:nvSpPr>
          <p:spPr>
            <a:xfrm>
              <a:off x="6789342" y="4391670"/>
              <a:ext cx="4803775"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Scheduling framework</a:t>
              </a:r>
              <a:endParaRPr/>
            </a:p>
          </p:txBody>
        </p:sp>
        <p:sp>
          <p:nvSpPr>
            <p:cNvPr id="141" name="Google Shape;141;p5"/>
            <p:cNvSpPr/>
            <p:nvPr/>
          </p:nvSpPr>
          <p:spPr>
            <a:xfrm>
              <a:off x="6785532" y="4808230"/>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Machine1</a:t>
              </a:r>
              <a:endParaRPr sz="1200">
                <a:solidFill>
                  <a:schemeClr val="lt1"/>
                </a:solidFill>
                <a:latin typeface="Calibri"/>
                <a:ea typeface="Calibri"/>
                <a:cs typeface="Calibri"/>
                <a:sym typeface="Calibri"/>
              </a:endParaRPr>
            </a:p>
          </p:txBody>
        </p:sp>
        <p:sp>
          <p:nvSpPr>
            <p:cNvPr id="142" name="Google Shape;142;p5"/>
            <p:cNvSpPr/>
            <p:nvPr/>
          </p:nvSpPr>
          <p:spPr>
            <a:xfrm>
              <a:off x="8041562" y="4808230"/>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Machine2</a:t>
              </a:r>
              <a:endParaRPr sz="1200">
                <a:solidFill>
                  <a:schemeClr val="lt1"/>
                </a:solidFill>
                <a:latin typeface="Calibri"/>
                <a:ea typeface="Calibri"/>
                <a:cs typeface="Calibri"/>
                <a:sym typeface="Calibri"/>
              </a:endParaRPr>
            </a:p>
          </p:txBody>
        </p:sp>
        <p:sp>
          <p:nvSpPr>
            <p:cNvPr id="143" name="Google Shape;143;p5"/>
            <p:cNvSpPr/>
            <p:nvPr/>
          </p:nvSpPr>
          <p:spPr>
            <a:xfrm>
              <a:off x="9298227" y="4808230"/>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Machine3</a:t>
              </a:r>
              <a:endParaRPr sz="1200">
                <a:solidFill>
                  <a:schemeClr val="lt1"/>
                </a:solidFill>
                <a:latin typeface="Calibri"/>
                <a:ea typeface="Calibri"/>
                <a:cs typeface="Calibri"/>
                <a:sym typeface="Calibri"/>
              </a:endParaRPr>
            </a:p>
          </p:txBody>
        </p:sp>
        <p:sp>
          <p:nvSpPr>
            <p:cNvPr id="144" name="Google Shape;144;p5"/>
            <p:cNvSpPr/>
            <p:nvPr/>
          </p:nvSpPr>
          <p:spPr>
            <a:xfrm>
              <a:off x="10791112" y="4813945"/>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a:t>
              </a:r>
              <a:r>
                <a:rPr lang="en-US" sz="1050">
                  <a:solidFill>
                    <a:schemeClr val="lt1"/>
                  </a:solidFill>
                  <a:latin typeface="Calibri"/>
                  <a:ea typeface="Calibri"/>
                  <a:cs typeface="Calibri"/>
                  <a:sym typeface="Calibri"/>
                </a:rPr>
                <a:t>e </a:t>
              </a:r>
              <a:r>
                <a:rPr lang="en-US" sz="1000">
                  <a:solidFill>
                    <a:schemeClr val="lt1"/>
                  </a:solidFill>
                  <a:latin typeface="Calibri"/>
                  <a:ea typeface="Calibri"/>
                  <a:cs typeface="Calibri"/>
                  <a:sym typeface="Calibri"/>
                </a:rPr>
                <a:t>N</a:t>
              </a:r>
              <a:endParaRPr sz="1200">
                <a:solidFill>
                  <a:schemeClr val="lt1"/>
                </a:solidFill>
                <a:latin typeface="Calibri"/>
                <a:ea typeface="Calibri"/>
                <a:cs typeface="Calibri"/>
                <a:sym typeface="Calibri"/>
              </a:endParaRPr>
            </a:p>
          </p:txBody>
        </p:sp>
        <p:sp>
          <p:nvSpPr>
            <p:cNvPr id="145" name="Google Shape;145;p5"/>
            <p:cNvSpPr/>
            <p:nvPr/>
          </p:nvSpPr>
          <p:spPr>
            <a:xfrm>
              <a:off x="6899832" y="5078105"/>
              <a:ext cx="455930" cy="233045"/>
            </a:xfrm>
            <a:prstGeom prst="rect">
              <a:avLst/>
            </a:prstGeom>
            <a:solidFill>
              <a:srgbClr val="E1EFD8"/>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Task1</a:t>
              </a:r>
              <a:endParaRPr sz="1200">
                <a:solidFill>
                  <a:schemeClr val="dk1"/>
                </a:solidFill>
                <a:latin typeface="Calibri"/>
                <a:ea typeface="Calibri"/>
                <a:cs typeface="Calibri"/>
                <a:sym typeface="Calibri"/>
              </a:endParaRPr>
            </a:p>
          </p:txBody>
        </p:sp>
        <p:sp>
          <p:nvSpPr>
            <p:cNvPr id="146" name="Google Shape;146;p5"/>
            <p:cNvSpPr/>
            <p:nvPr/>
          </p:nvSpPr>
          <p:spPr>
            <a:xfrm>
              <a:off x="8157767" y="5075565"/>
              <a:ext cx="455930" cy="233045"/>
            </a:xfrm>
            <a:prstGeom prst="rect">
              <a:avLst/>
            </a:prstGeom>
            <a:solidFill>
              <a:srgbClr val="E1EFD8"/>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Task2</a:t>
              </a:r>
              <a:endParaRPr sz="1200">
                <a:solidFill>
                  <a:schemeClr val="dk1"/>
                </a:solidFill>
                <a:latin typeface="Calibri"/>
                <a:ea typeface="Calibri"/>
                <a:cs typeface="Calibri"/>
                <a:sym typeface="Calibri"/>
              </a:endParaRPr>
            </a:p>
          </p:txBody>
        </p:sp>
        <p:sp>
          <p:nvSpPr>
            <p:cNvPr id="147" name="Google Shape;147;p5"/>
            <p:cNvSpPr/>
            <p:nvPr/>
          </p:nvSpPr>
          <p:spPr>
            <a:xfrm>
              <a:off x="8157767" y="542100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Task1</a:t>
              </a:r>
              <a:endParaRPr sz="1200">
                <a:solidFill>
                  <a:schemeClr val="dk1"/>
                </a:solidFill>
                <a:latin typeface="Calibri"/>
                <a:ea typeface="Calibri"/>
                <a:cs typeface="Calibri"/>
                <a:sym typeface="Calibri"/>
              </a:endParaRPr>
            </a:p>
          </p:txBody>
        </p:sp>
        <p:sp>
          <p:nvSpPr>
            <p:cNvPr id="148" name="Google Shape;148;p5"/>
            <p:cNvSpPr/>
            <p:nvPr/>
          </p:nvSpPr>
          <p:spPr>
            <a:xfrm>
              <a:off x="9415702" y="541846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Task2</a:t>
              </a:r>
              <a:endParaRPr sz="1200">
                <a:solidFill>
                  <a:schemeClr val="dk1"/>
                </a:solidFill>
                <a:latin typeface="Calibri"/>
                <a:ea typeface="Calibri"/>
                <a:cs typeface="Calibri"/>
                <a:sym typeface="Calibri"/>
              </a:endParaRPr>
            </a:p>
          </p:txBody>
        </p:sp>
        <p:sp>
          <p:nvSpPr>
            <p:cNvPr id="149" name="Google Shape;149;p5"/>
            <p:cNvSpPr/>
            <p:nvPr/>
          </p:nvSpPr>
          <p:spPr>
            <a:xfrm>
              <a:off x="8957232" y="2679710"/>
              <a:ext cx="460375" cy="102743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 </a:t>
              </a:r>
              <a:endParaRPr/>
            </a:p>
          </p:txBody>
        </p:sp>
        <p:sp>
          <p:nvSpPr>
            <p:cNvPr id="150" name="Google Shape;150;p5"/>
            <p:cNvSpPr/>
            <p:nvPr/>
          </p:nvSpPr>
          <p:spPr>
            <a:xfrm>
              <a:off x="8957867" y="347536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Task4</a:t>
              </a:r>
              <a:endParaRPr sz="1200">
                <a:solidFill>
                  <a:schemeClr val="dk1"/>
                </a:solidFill>
                <a:latin typeface="Calibri"/>
                <a:ea typeface="Calibri"/>
                <a:cs typeface="Calibri"/>
                <a:sym typeface="Calibri"/>
              </a:endParaRPr>
            </a:p>
          </p:txBody>
        </p:sp>
        <p:sp>
          <p:nvSpPr>
            <p:cNvPr id="151" name="Google Shape;151;p5"/>
            <p:cNvSpPr/>
            <p:nvPr/>
          </p:nvSpPr>
          <p:spPr>
            <a:xfrm>
              <a:off x="8957867" y="3241050"/>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Task5</a:t>
              </a:r>
              <a:endParaRPr sz="1200">
                <a:solidFill>
                  <a:schemeClr val="dk1"/>
                </a:solidFill>
                <a:latin typeface="Calibri"/>
                <a:ea typeface="Calibri"/>
                <a:cs typeface="Calibri"/>
                <a:sym typeface="Calibri"/>
              </a:endParaRPr>
            </a:p>
          </p:txBody>
        </p:sp>
        <p:sp>
          <p:nvSpPr>
            <p:cNvPr id="152" name="Google Shape;152;p5"/>
            <p:cNvSpPr/>
            <p:nvPr/>
          </p:nvSpPr>
          <p:spPr>
            <a:xfrm>
              <a:off x="8957867" y="3021340"/>
              <a:ext cx="455930" cy="233045"/>
            </a:xfrm>
            <a:prstGeom prst="rect">
              <a:avLst/>
            </a:prstGeom>
            <a:solidFill>
              <a:srgbClr val="DDEAF6"/>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Task1</a:t>
              </a:r>
              <a:endParaRPr sz="1200">
                <a:solidFill>
                  <a:schemeClr val="dk1"/>
                </a:solidFill>
                <a:latin typeface="Calibri"/>
                <a:ea typeface="Calibri"/>
                <a:cs typeface="Calibri"/>
                <a:sym typeface="Calibri"/>
              </a:endParaRPr>
            </a:p>
          </p:txBody>
        </p:sp>
        <p:sp>
          <p:nvSpPr>
            <p:cNvPr id="153" name="Google Shape;153;p5"/>
            <p:cNvSpPr txBox="1"/>
            <p:nvPr/>
          </p:nvSpPr>
          <p:spPr>
            <a:xfrm rot="-5400000">
              <a:off x="8303499" y="3102303"/>
              <a:ext cx="962025" cy="345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Job requests </a:t>
              </a:r>
              <a:endParaRPr/>
            </a:p>
          </p:txBody>
        </p:sp>
        <p:cxnSp>
          <p:nvCxnSpPr>
            <p:cNvPr id="154" name="Google Shape;154;p5"/>
            <p:cNvCxnSpPr/>
            <p:nvPr/>
          </p:nvCxnSpPr>
          <p:spPr>
            <a:xfrm>
              <a:off x="9186467" y="3704600"/>
              <a:ext cx="0" cy="228600"/>
            </a:xfrm>
            <a:prstGeom prst="straightConnector1">
              <a:avLst/>
            </a:prstGeom>
            <a:noFill/>
            <a:ln cap="flat" cmpd="sng" w="9525">
              <a:solidFill>
                <a:schemeClr val="accent1"/>
              </a:solidFill>
              <a:prstDash val="solid"/>
              <a:miter lim="800000"/>
              <a:headEnd len="sm" w="sm" type="none"/>
              <a:tailEnd len="med" w="med" type="triangle"/>
            </a:ln>
          </p:spPr>
        </p:cxnSp>
        <p:sp>
          <p:nvSpPr>
            <p:cNvPr id="155" name="Google Shape;155;p5"/>
            <p:cNvSpPr/>
            <p:nvPr/>
          </p:nvSpPr>
          <p:spPr>
            <a:xfrm>
              <a:off x="9416337" y="5076200"/>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56" name="Google Shape;156;p5"/>
            <p:cNvSpPr/>
            <p:nvPr/>
          </p:nvSpPr>
          <p:spPr>
            <a:xfrm>
              <a:off x="10900967" y="5076835"/>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57" name="Google Shape;157;p5"/>
            <p:cNvSpPr/>
            <p:nvPr/>
          </p:nvSpPr>
          <p:spPr>
            <a:xfrm>
              <a:off x="10900967" y="5419735"/>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58" name="Google Shape;158;p5"/>
            <p:cNvSpPr/>
            <p:nvPr/>
          </p:nvSpPr>
          <p:spPr>
            <a:xfrm>
              <a:off x="6900467" y="5417195"/>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59" name="Google Shape;159;p5"/>
            <p:cNvSpPr txBox="1"/>
            <p:nvPr/>
          </p:nvSpPr>
          <p:spPr>
            <a:xfrm>
              <a:off x="9529367" y="3018165"/>
              <a:ext cx="1529080" cy="4559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900">
                  <a:solidFill>
                    <a:schemeClr val="dk1"/>
                  </a:solidFill>
                  <a:latin typeface="Calibri"/>
                  <a:ea typeface="Calibri"/>
                  <a:cs typeface="Calibri"/>
                  <a:sym typeface="Calibri"/>
                </a:rPr>
                <a:t>The tasks of the same colour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en-US" sz="900">
                  <a:solidFill>
                    <a:schemeClr val="dk1"/>
                  </a:solidFill>
                  <a:latin typeface="Calibri"/>
                  <a:ea typeface="Calibri"/>
                  <a:cs typeface="Calibri"/>
                  <a:sym typeface="Calibri"/>
                </a:rPr>
                <a:t>belong to the same job</a:t>
              </a:r>
              <a:endParaRPr sz="1200">
                <a:solidFill>
                  <a:schemeClr val="dk1"/>
                </a:solidFill>
                <a:latin typeface="Calibri"/>
                <a:ea typeface="Calibri"/>
                <a:cs typeface="Calibri"/>
                <a:sym typeface="Calibri"/>
              </a:endParaRPr>
            </a:p>
          </p:txBody>
        </p:sp>
        <p:sp>
          <p:nvSpPr>
            <p:cNvPr id="160" name="Google Shape;160;p5"/>
            <p:cNvSpPr/>
            <p:nvPr/>
          </p:nvSpPr>
          <p:spPr>
            <a:xfrm>
              <a:off x="8954692" y="404813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Task3</a:t>
              </a:r>
              <a:endParaRPr sz="1200">
                <a:solidFill>
                  <a:schemeClr val="dk1"/>
                </a:solidFill>
                <a:latin typeface="Calibri"/>
                <a:ea typeface="Calibri"/>
                <a:cs typeface="Calibri"/>
                <a:sym typeface="Calibri"/>
              </a:endParaRPr>
            </a:p>
          </p:txBody>
        </p:sp>
        <p:sp>
          <p:nvSpPr>
            <p:cNvPr id="161" name="Google Shape;161;p5"/>
            <p:cNvSpPr txBox="1"/>
            <p:nvPr/>
          </p:nvSpPr>
          <p:spPr>
            <a:xfrm rot="5400000">
              <a:off x="8982949" y="2656533"/>
              <a:ext cx="403225" cy="4559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900">
                  <a:solidFill>
                    <a:srgbClr val="FFFFFF"/>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en-US" sz="900">
                  <a:solidFill>
                    <a:srgbClr val="FFFFFF"/>
                  </a:solidFill>
                  <a:latin typeface="Calibri"/>
                  <a:ea typeface="Calibri"/>
                  <a:cs typeface="Calibri"/>
                  <a:sym typeface="Calibri"/>
                </a:rPr>
                <a:t>. . . .</a:t>
              </a:r>
              <a:endParaRPr sz="1200">
                <a:solidFill>
                  <a:schemeClr val="dk1"/>
                </a:solidFill>
                <a:latin typeface="Calibri"/>
                <a:ea typeface="Calibri"/>
                <a:cs typeface="Calibri"/>
                <a:sym typeface="Calibri"/>
              </a:endParaRPr>
            </a:p>
          </p:txBody>
        </p:sp>
        <p:cxnSp>
          <p:nvCxnSpPr>
            <p:cNvPr id="162" name="Google Shape;162;p5"/>
            <p:cNvCxnSpPr/>
            <p:nvPr/>
          </p:nvCxnSpPr>
          <p:spPr>
            <a:xfrm>
              <a:off x="9186467" y="4279910"/>
              <a:ext cx="457200" cy="800100"/>
            </a:xfrm>
            <a:prstGeom prst="straightConnector1">
              <a:avLst/>
            </a:prstGeom>
            <a:noFill/>
            <a:ln cap="flat" cmpd="sng" w="12700">
              <a:solidFill>
                <a:schemeClr val="accent2"/>
              </a:solidFill>
              <a:prstDash val="dot"/>
              <a:miter lim="800000"/>
              <a:headEnd len="sm" w="sm" type="none"/>
              <a:tailEnd len="med" w="med" type="triangle"/>
            </a:ln>
          </p:spPr>
        </p:cxnSp>
        <p:sp>
          <p:nvSpPr>
            <p:cNvPr id="163" name="Google Shape;163;p5"/>
            <p:cNvSpPr txBox="1"/>
            <p:nvPr/>
          </p:nvSpPr>
          <p:spPr>
            <a:xfrm>
              <a:off x="10287926" y="5075565"/>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Overview</a:t>
            </a:r>
            <a:endParaRPr b="1" sz="2400">
              <a:solidFill>
                <a:srgbClr val="C55A11"/>
              </a:solidFill>
              <a:latin typeface="Calibri"/>
              <a:ea typeface="Calibri"/>
              <a:cs typeface="Calibri"/>
              <a:sym typeface="Calibri"/>
            </a:endParaRPr>
          </a:p>
        </p:txBody>
      </p:sp>
      <p:pic>
        <p:nvPicPr>
          <p:cNvPr descr="A close up of a logo&#10;&#10;Description automatically generated" id="169" name="Google Shape;169;p6"/>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70" name="Google Shape;170;p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171" name="Google Shape;171;p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172" name="Google Shape;172;p6"/>
          <p:cNvSpPr txBox="1"/>
          <p:nvPr>
            <p:ph idx="1" type="body"/>
          </p:nvPr>
        </p:nvSpPr>
        <p:spPr>
          <a:xfrm>
            <a:off x="248082" y="1800944"/>
            <a:ext cx="6151700" cy="474322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960"/>
              <a:buChar char="•"/>
            </a:pPr>
            <a:r>
              <a:rPr lang="en-US" sz="1960"/>
              <a:t>A job is made of one or more </a:t>
            </a:r>
            <a:r>
              <a:rPr i="1" lang="en-US" sz="1960"/>
              <a:t>tasks</a:t>
            </a:r>
            <a:r>
              <a:rPr lang="en-US" sz="1960"/>
              <a:t>. </a:t>
            </a:r>
            <a:endParaRPr sz="1960"/>
          </a:p>
          <a:p>
            <a:pPr indent="-228600" lvl="0" marL="228600" rtl="0" algn="l">
              <a:lnSpc>
                <a:spcPct val="100000"/>
              </a:lnSpc>
              <a:spcBef>
                <a:spcPts val="1000"/>
              </a:spcBef>
              <a:spcAft>
                <a:spcPts val="0"/>
              </a:spcAft>
              <a:buClr>
                <a:schemeClr val="dk1"/>
              </a:buClr>
              <a:buSzPts val="1960"/>
              <a:buChar char="•"/>
            </a:pPr>
            <a:r>
              <a:rPr lang="en-US" sz="1960"/>
              <a:t>The scheduling framework receives job requests and launches the tasks in the jobs on machines in the cluster. </a:t>
            </a:r>
            <a:endParaRPr sz="1960"/>
          </a:p>
          <a:p>
            <a:pPr indent="-228600" lvl="0" marL="228600" rtl="0" algn="l">
              <a:lnSpc>
                <a:spcPct val="100000"/>
              </a:lnSpc>
              <a:spcBef>
                <a:spcPts val="1000"/>
              </a:spcBef>
              <a:spcAft>
                <a:spcPts val="0"/>
              </a:spcAft>
              <a:buClr>
                <a:schemeClr val="dk1"/>
              </a:buClr>
              <a:buSzPts val="1960"/>
              <a:buChar char="•"/>
            </a:pPr>
            <a:r>
              <a:rPr lang="en-US" sz="1960"/>
              <a:t>In the figure, Task 3 of the orange job is assigned to the free resources on Machine 3.</a:t>
            </a:r>
            <a:endParaRPr/>
          </a:p>
          <a:p>
            <a:pPr indent="-228600" lvl="0" marL="228600" rtl="0" algn="l">
              <a:lnSpc>
                <a:spcPct val="100000"/>
              </a:lnSpc>
              <a:spcBef>
                <a:spcPts val="1000"/>
              </a:spcBef>
              <a:spcAft>
                <a:spcPts val="0"/>
              </a:spcAft>
              <a:buClr>
                <a:schemeClr val="dk1"/>
              </a:buClr>
              <a:buSzPts val="1960"/>
              <a:buChar char="•"/>
            </a:pPr>
            <a:r>
              <a:rPr lang="en-US" sz="1960"/>
              <a:t>Once the task is allocated resources on a machine, it executes its code. </a:t>
            </a:r>
            <a:endParaRPr sz="1960"/>
          </a:p>
          <a:p>
            <a:pPr indent="-228600" lvl="0" marL="228600" rtl="0" algn="l">
              <a:lnSpc>
                <a:spcPct val="100000"/>
              </a:lnSpc>
              <a:spcBef>
                <a:spcPts val="1000"/>
              </a:spcBef>
              <a:spcAft>
                <a:spcPts val="0"/>
              </a:spcAft>
              <a:buClr>
                <a:schemeClr val="dk1"/>
              </a:buClr>
              <a:buSzPts val="1960"/>
              <a:buChar char="•"/>
            </a:pPr>
            <a:r>
              <a:rPr lang="en-US" sz="1960"/>
              <a:t>When a task finishes execution, the scheduling framework is informed, and the resources are freed. </a:t>
            </a:r>
            <a:endParaRPr sz="1960"/>
          </a:p>
          <a:p>
            <a:pPr indent="-228600" lvl="0" marL="228600" rtl="0" algn="l">
              <a:lnSpc>
                <a:spcPct val="100000"/>
              </a:lnSpc>
              <a:spcBef>
                <a:spcPts val="1000"/>
              </a:spcBef>
              <a:spcAft>
                <a:spcPts val="0"/>
              </a:spcAft>
              <a:buClr>
                <a:schemeClr val="dk1"/>
              </a:buClr>
              <a:buSzPts val="1960"/>
              <a:buChar char="•"/>
            </a:pPr>
            <a:r>
              <a:rPr lang="en-US" sz="1960"/>
              <a:t>The framework can thereafter assign these freed resources to other tasks. </a:t>
            </a:r>
            <a:endParaRPr/>
          </a:p>
          <a:p>
            <a:pPr indent="-104140" lvl="0" marL="228600" rtl="0" algn="l">
              <a:lnSpc>
                <a:spcPct val="100000"/>
              </a:lnSpc>
              <a:spcBef>
                <a:spcPts val="1000"/>
              </a:spcBef>
              <a:spcAft>
                <a:spcPts val="0"/>
              </a:spcAft>
              <a:buClr>
                <a:schemeClr val="dk1"/>
              </a:buClr>
              <a:buSzPts val="1960"/>
              <a:buNone/>
            </a:pPr>
            <a:r>
              <a:t/>
            </a:r>
            <a:endParaRPr sz="1960"/>
          </a:p>
        </p:txBody>
      </p:sp>
      <p:grpSp>
        <p:nvGrpSpPr>
          <p:cNvPr id="173" name="Google Shape;173;p6"/>
          <p:cNvGrpSpPr/>
          <p:nvPr/>
        </p:nvGrpSpPr>
        <p:grpSpPr>
          <a:xfrm>
            <a:off x="6785532" y="2456598"/>
            <a:ext cx="5155369" cy="3307308"/>
            <a:chOff x="6785532" y="2679710"/>
            <a:chExt cx="4807585" cy="3084195"/>
          </a:xfrm>
        </p:grpSpPr>
        <p:sp>
          <p:nvSpPr>
            <p:cNvPr id="174" name="Google Shape;174;p6"/>
            <p:cNvSpPr/>
            <p:nvPr/>
          </p:nvSpPr>
          <p:spPr>
            <a:xfrm>
              <a:off x="6789342" y="4391670"/>
              <a:ext cx="4803775"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Scheduling framework</a:t>
              </a:r>
              <a:endParaRPr/>
            </a:p>
          </p:txBody>
        </p:sp>
        <p:sp>
          <p:nvSpPr>
            <p:cNvPr id="175" name="Google Shape;175;p6"/>
            <p:cNvSpPr/>
            <p:nvPr/>
          </p:nvSpPr>
          <p:spPr>
            <a:xfrm>
              <a:off x="6785532" y="4808230"/>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Machine1</a:t>
              </a:r>
              <a:endParaRPr sz="1200">
                <a:solidFill>
                  <a:schemeClr val="lt1"/>
                </a:solidFill>
                <a:latin typeface="Calibri"/>
                <a:ea typeface="Calibri"/>
                <a:cs typeface="Calibri"/>
                <a:sym typeface="Calibri"/>
              </a:endParaRPr>
            </a:p>
          </p:txBody>
        </p:sp>
        <p:sp>
          <p:nvSpPr>
            <p:cNvPr id="176" name="Google Shape;176;p6"/>
            <p:cNvSpPr/>
            <p:nvPr/>
          </p:nvSpPr>
          <p:spPr>
            <a:xfrm>
              <a:off x="8041562" y="4808230"/>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Machine2</a:t>
              </a:r>
              <a:endParaRPr sz="1200">
                <a:solidFill>
                  <a:schemeClr val="lt1"/>
                </a:solidFill>
                <a:latin typeface="Calibri"/>
                <a:ea typeface="Calibri"/>
                <a:cs typeface="Calibri"/>
                <a:sym typeface="Calibri"/>
              </a:endParaRPr>
            </a:p>
          </p:txBody>
        </p:sp>
        <p:sp>
          <p:nvSpPr>
            <p:cNvPr id="177" name="Google Shape;177;p6"/>
            <p:cNvSpPr/>
            <p:nvPr/>
          </p:nvSpPr>
          <p:spPr>
            <a:xfrm>
              <a:off x="9298227" y="4808230"/>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Machine3</a:t>
              </a:r>
              <a:endParaRPr sz="1200">
                <a:solidFill>
                  <a:schemeClr val="lt1"/>
                </a:solidFill>
                <a:latin typeface="Calibri"/>
                <a:ea typeface="Calibri"/>
                <a:cs typeface="Calibri"/>
                <a:sym typeface="Calibri"/>
              </a:endParaRPr>
            </a:p>
          </p:txBody>
        </p:sp>
        <p:sp>
          <p:nvSpPr>
            <p:cNvPr id="178" name="Google Shape;178;p6"/>
            <p:cNvSpPr/>
            <p:nvPr/>
          </p:nvSpPr>
          <p:spPr>
            <a:xfrm>
              <a:off x="10791112" y="4813945"/>
              <a:ext cx="800100" cy="9499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Machin</a:t>
              </a:r>
              <a:r>
                <a:rPr lang="en-US" sz="1050">
                  <a:solidFill>
                    <a:schemeClr val="lt1"/>
                  </a:solidFill>
                  <a:latin typeface="Calibri"/>
                  <a:ea typeface="Calibri"/>
                  <a:cs typeface="Calibri"/>
                  <a:sym typeface="Calibri"/>
                </a:rPr>
                <a:t>e </a:t>
              </a:r>
              <a:r>
                <a:rPr lang="en-US" sz="1000">
                  <a:solidFill>
                    <a:schemeClr val="lt1"/>
                  </a:solidFill>
                  <a:latin typeface="Calibri"/>
                  <a:ea typeface="Calibri"/>
                  <a:cs typeface="Calibri"/>
                  <a:sym typeface="Calibri"/>
                </a:rPr>
                <a:t>N</a:t>
              </a:r>
              <a:endParaRPr sz="1200">
                <a:solidFill>
                  <a:schemeClr val="lt1"/>
                </a:solidFill>
                <a:latin typeface="Calibri"/>
                <a:ea typeface="Calibri"/>
                <a:cs typeface="Calibri"/>
                <a:sym typeface="Calibri"/>
              </a:endParaRPr>
            </a:p>
          </p:txBody>
        </p:sp>
        <p:sp>
          <p:nvSpPr>
            <p:cNvPr id="179" name="Google Shape;179;p6"/>
            <p:cNvSpPr/>
            <p:nvPr/>
          </p:nvSpPr>
          <p:spPr>
            <a:xfrm>
              <a:off x="6899832" y="5078105"/>
              <a:ext cx="455930" cy="233045"/>
            </a:xfrm>
            <a:prstGeom prst="rect">
              <a:avLst/>
            </a:prstGeom>
            <a:solidFill>
              <a:srgbClr val="E1EFD8"/>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Task1</a:t>
              </a:r>
              <a:endParaRPr sz="1200">
                <a:solidFill>
                  <a:schemeClr val="dk1"/>
                </a:solidFill>
                <a:latin typeface="Calibri"/>
                <a:ea typeface="Calibri"/>
                <a:cs typeface="Calibri"/>
                <a:sym typeface="Calibri"/>
              </a:endParaRPr>
            </a:p>
          </p:txBody>
        </p:sp>
        <p:sp>
          <p:nvSpPr>
            <p:cNvPr id="180" name="Google Shape;180;p6"/>
            <p:cNvSpPr/>
            <p:nvPr/>
          </p:nvSpPr>
          <p:spPr>
            <a:xfrm>
              <a:off x="8157767" y="5075565"/>
              <a:ext cx="455930" cy="233045"/>
            </a:xfrm>
            <a:prstGeom prst="rect">
              <a:avLst/>
            </a:prstGeom>
            <a:solidFill>
              <a:srgbClr val="E1EFD8"/>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Task2</a:t>
              </a:r>
              <a:endParaRPr sz="1200">
                <a:solidFill>
                  <a:schemeClr val="dk1"/>
                </a:solidFill>
                <a:latin typeface="Calibri"/>
                <a:ea typeface="Calibri"/>
                <a:cs typeface="Calibri"/>
                <a:sym typeface="Calibri"/>
              </a:endParaRPr>
            </a:p>
          </p:txBody>
        </p:sp>
        <p:sp>
          <p:nvSpPr>
            <p:cNvPr id="181" name="Google Shape;181;p6"/>
            <p:cNvSpPr/>
            <p:nvPr/>
          </p:nvSpPr>
          <p:spPr>
            <a:xfrm>
              <a:off x="8157767" y="542100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Task1</a:t>
              </a:r>
              <a:endParaRPr sz="1200">
                <a:solidFill>
                  <a:schemeClr val="dk1"/>
                </a:solidFill>
                <a:latin typeface="Calibri"/>
                <a:ea typeface="Calibri"/>
                <a:cs typeface="Calibri"/>
                <a:sym typeface="Calibri"/>
              </a:endParaRPr>
            </a:p>
          </p:txBody>
        </p:sp>
        <p:sp>
          <p:nvSpPr>
            <p:cNvPr id="182" name="Google Shape;182;p6"/>
            <p:cNvSpPr/>
            <p:nvPr/>
          </p:nvSpPr>
          <p:spPr>
            <a:xfrm>
              <a:off x="9415702" y="541846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Task2</a:t>
              </a:r>
              <a:endParaRPr sz="1200">
                <a:solidFill>
                  <a:schemeClr val="dk1"/>
                </a:solidFill>
                <a:latin typeface="Calibri"/>
                <a:ea typeface="Calibri"/>
                <a:cs typeface="Calibri"/>
                <a:sym typeface="Calibri"/>
              </a:endParaRPr>
            </a:p>
          </p:txBody>
        </p:sp>
        <p:sp>
          <p:nvSpPr>
            <p:cNvPr id="183" name="Google Shape;183;p6"/>
            <p:cNvSpPr/>
            <p:nvPr/>
          </p:nvSpPr>
          <p:spPr>
            <a:xfrm>
              <a:off x="8957232" y="2679710"/>
              <a:ext cx="460375" cy="102743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 </a:t>
              </a:r>
              <a:endParaRPr/>
            </a:p>
          </p:txBody>
        </p:sp>
        <p:sp>
          <p:nvSpPr>
            <p:cNvPr id="184" name="Google Shape;184;p6"/>
            <p:cNvSpPr/>
            <p:nvPr/>
          </p:nvSpPr>
          <p:spPr>
            <a:xfrm>
              <a:off x="8957867" y="347536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Task4</a:t>
              </a:r>
              <a:endParaRPr sz="1200">
                <a:solidFill>
                  <a:schemeClr val="dk1"/>
                </a:solidFill>
                <a:latin typeface="Calibri"/>
                <a:ea typeface="Calibri"/>
                <a:cs typeface="Calibri"/>
                <a:sym typeface="Calibri"/>
              </a:endParaRPr>
            </a:p>
          </p:txBody>
        </p:sp>
        <p:sp>
          <p:nvSpPr>
            <p:cNvPr id="185" name="Google Shape;185;p6"/>
            <p:cNvSpPr/>
            <p:nvPr/>
          </p:nvSpPr>
          <p:spPr>
            <a:xfrm>
              <a:off x="8957867" y="3241050"/>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Task5</a:t>
              </a:r>
              <a:endParaRPr sz="1200">
                <a:solidFill>
                  <a:schemeClr val="dk1"/>
                </a:solidFill>
                <a:latin typeface="Calibri"/>
                <a:ea typeface="Calibri"/>
                <a:cs typeface="Calibri"/>
                <a:sym typeface="Calibri"/>
              </a:endParaRPr>
            </a:p>
          </p:txBody>
        </p:sp>
        <p:sp>
          <p:nvSpPr>
            <p:cNvPr id="186" name="Google Shape;186;p6"/>
            <p:cNvSpPr/>
            <p:nvPr/>
          </p:nvSpPr>
          <p:spPr>
            <a:xfrm>
              <a:off x="8957867" y="3021340"/>
              <a:ext cx="455930" cy="233045"/>
            </a:xfrm>
            <a:prstGeom prst="rect">
              <a:avLst/>
            </a:prstGeom>
            <a:solidFill>
              <a:srgbClr val="DDEAF6"/>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Task1</a:t>
              </a:r>
              <a:endParaRPr sz="1200">
                <a:solidFill>
                  <a:schemeClr val="dk1"/>
                </a:solidFill>
                <a:latin typeface="Calibri"/>
                <a:ea typeface="Calibri"/>
                <a:cs typeface="Calibri"/>
                <a:sym typeface="Calibri"/>
              </a:endParaRPr>
            </a:p>
          </p:txBody>
        </p:sp>
        <p:sp>
          <p:nvSpPr>
            <p:cNvPr id="187" name="Google Shape;187;p6"/>
            <p:cNvSpPr txBox="1"/>
            <p:nvPr/>
          </p:nvSpPr>
          <p:spPr>
            <a:xfrm rot="-5400000">
              <a:off x="8303499" y="3102303"/>
              <a:ext cx="962025" cy="345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Job requests </a:t>
              </a:r>
              <a:endParaRPr/>
            </a:p>
          </p:txBody>
        </p:sp>
        <p:cxnSp>
          <p:nvCxnSpPr>
            <p:cNvPr id="188" name="Google Shape;188;p6"/>
            <p:cNvCxnSpPr/>
            <p:nvPr/>
          </p:nvCxnSpPr>
          <p:spPr>
            <a:xfrm>
              <a:off x="9186467" y="3704600"/>
              <a:ext cx="0" cy="228600"/>
            </a:xfrm>
            <a:prstGeom prst="straightConnector1">
              <a:avLst/>
            </a:prstGeom>
            <a:noFill/>
            <a:ln cap="flat" cmpd="sng" w="9525">
              <a:solidFill>
                <a:schemeClr val="accent1"/>
              </a:solidFill>
              <a:prstDash val="solid"/>
              <a:miter lim="800000"/>
              <a:headEnd len="sm" w="sm" type="none"/>
              <a:tailEnd len="med" w="med" type="triangle"/>
            </a:ln>
          </p:spPr>
        </p:cxnSp>
        <p:sp>
          <p:nvSpPr>
            <p:cNvPr id="189" name="Google Shape;189;p6"/>
            <p:cNvSpPr/>
            <p:nvPr/>
          </p:nvSpPr>
          <p:spPr>
            <a:xfrm>
              <a:off x="9416337" y="5076200"/>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90" name="Google Shape;190;p6"/>
            <p:cNvSpPr/>
            <p:nvPr/>
          </p:nvSpPr>
          <p:spPr>
            <a:xfrm>
              <a:off x="10900967" y="5076835"/>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91" name="Google Shape;191;p6"/>
            <p:cNvSpPr/>
            <p:nvPr/>
          </p:nvSpPr>
          <p:spPr>
            <a:xfrm>
              <a:off x="10900967" y="5419735"/>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92" name="Google Shape;192;p6"/>
            <p:cNvSpPr/>
            <p:nvPr/>
          </p:nvSpPr>
          <p:spPr>
            <a:xfrm>
              <a:off x="6900467" y="5417195"/>
              <a:ext cx="455930" cy="23304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50">
                  <a:solidFill>
                    <a:schemeClr val="dk1"/>
                  </a:solidFill>
                  <a:latin typeface="Calibri"/>
                  <a:ea typeface="Calibri"/>
                  <a:cs typeface="Calibri"/>
                  <a:sym typeface="Calibri"/>
                </a:rPr>
                <a:t>Free</a:t>
              </a:r>
              <a:endParaRPr sz="1200">
                <a:solidFill>
                  <a:schemeClr val="dk1"/>
                </a:solidFill>
                <a:latin typeface="Calibri"/>
                <a:ea typeface="Calibri"/>
                <a:cs typeface="Calibri"/>
                <a:sym typeface="Calibri"/>
              </a:endParaRPr>
            </a:p>
          </p:txBody>
        </p:sp>
        <p:sp>
          <p:nvSpPr>
            <p:cNvPr id="193" name="Google Shape;193;p6"/>
            <p:cNvSpPr txBox="1"/>
            <p:nvPr/>
          </p:nvSpPr>
          <p:spPr>
            <a:xfrm>
              <a:off x="9529367" y="3018165"/>
              <a:ext cx="1529080" cy="4559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900">
                  <a:solidFill>
                    <a:schemeClr val="dk1"/>
                  </a:solidFill>
                  <a:latin typeface="Calibri"/>
                  <a:ea typeface="Calibri"/>
                  <a:cs typeface="Calibri"/>
                  <a:sym typeface="Calibri"/>
                </a:rPr>
                <a:t>The tasks of the same colour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en-US" sz="900">
                  <a:solidFill>
                    <a:schemeClr val="dk1"/>
                  </a:solidFill>
                  <a:latin typeface="Calibri"/>
                  <a:ea typeface="Calibri"/>
                  <a:cs typeface="Calibri"/>
                  <a:sym typeface="Calibri"/>
                </a:rPr>
                <a:t>belong to the same job</a:t>
              </a:r>
              <a:endParaRPr sz="1200">
                <a:solidFill>
                  <a:schemeClr val="dk1"/>
                </a:solidFill>
                <a:latin typeface="Calibri"/>
                <a:ea typeface="Calibri"/>
                <a:cs typeface="Calibri"/>
                <a:sym typeface="Calibri"/>
              </a:endParaRPr>
            </a:p>
          </p:txBody>
        </p:sp>
        <p:sp>
          <p:nvSpPr>
            <p:cNvPr id="194" name="Google Shape;194;p6"/>
            <p:cNvSpPr/>
            <p:nvPr/>
          </p:nvSpPr>
          <p:spPr>
            <a:xfrm>
              <a:off x="8954692" y="4048135"/>
              <a:ext cx="455930" cy="233045"/>
            </a:xfrm>
            <a:prstGeom prst="rect">
              <a:avLst/>
            </a:prstGeom>
            <a:solidFill>
              <a:srgbClr val="FBE4D4"/>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Task3</a:t>
              </a:r>
              <a:endParaRPr sz="1200">
                <a:solidFill>
                  <a:schemeClr val="dk1"/>
                </a:solidFill>
                <a:latin typeface="Calibri"/>
                <a:ea typeface="Calibri"/>
                <a:cs typeface="Calibri"/>
                <a:sym typeface="Calibri"/>
              </a:endParaRPr>
            </a:p>
          </p:txBody>
        </p:sp>
        <p:sp>
          <p:nvSpPr>
            <p:cNvPr id="195" name="Google Shape;195;p6"/>
            <p:cNvSpPr txBox="1"/>
            <p:nvPr/>
          </p:nvSpPr>
          <p:spPr>
            <a:xfrm rot="5400000">
              <a:off x="8982949" y="2656533"/>
              <a:ext cx="403225" cy="4559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900">
                  <a:solidFill>
                    <a:srgbClr val="FFFFFF"/>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en-US" sz="900">
                  <a:solidFill>
                    <a:srgbClr val="FFFFFF"/>
                  </a:solidFill>
                  <a:latin typeface="Calibri"/>
                  <a:ea typeface="Calibri"/>
                  <a:cs typeface="Calibri"/>
                  <a:sym typeface="Calibri"/>
                </a:rPr>
                <a:t>. . . .</a:t>
              </a:r>
              <a:endParaRPr sz="1200">
                <a:solidFill>
                  <a:schemeClr val="dk1"/>
                </a:solidFill>
                <a:latin typeface="Calibri"/>
                <a:ea typeface="Calibri"/>
                <a:cs typeface="Calibri"/>
                <a:sym typeface="Calibri"/>
              </a:endParaRPr>
            </a:p>
          </p:txBody>
        </p:sp>
        <p:cxnSp>
          <p:nvCxnSpPr>
            <p:cNvPr id="196" name="Google Shape;196;p6"/>
            <p:cNvCxnSpPr/>
            <p:nvPr/>
          </p:nvCxnSpPr>
          <p:spPr>
            <a:xfrm>
              <a:off x="9186467" y="4279910"/>
              <a:ext cx="457200" cy="800100"/>
            </a:xfrm>
            <a:prstGeom prst="straightConnector1">
              <a:avLst/>
            </a:prstGeom>
            <a:noFill/>
            <a:ln cap="flat" cmpd="sng" w="12700">
              <a:solidFill>
                <a:schemeClr val="accent2"/>
              </a:solidFill>
              <a:prstDash val="dot"/>
              <a:miter lim="800000"/>
              <a:headEnd len="sm" w="sm" type="none"/>
              <a:tailEnd len="med" w="med" type="triangle"/>
            </a:ln>
          </p:spPr>
        </p:cxnSp>
        <p:sp>
          <p:nvSpPr>
            <p:cNvPr id="197" name="Google Shape;197;p6"/>
            <p:cNvSpPr txBox="1"/>
            <p:nvPr/>
          </p:nvSpPr>
          <p:spPr>
            <a:xfrm>
              <a:off x="10287926" y="5075565"/>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YACS</a:t>
            </a:r>
            <a:endParaRPr b="1" sz="2400">
              <a:solidFill>
                <a:srgbClr val="C55A11"/>
              </a:solidFill>
              <a:latin typeface="Calibri"/>
              <a:ea typeface="Calibri"/>
              <a:cs typeface="Calibri"/>
              <a:sym typeface="Calibri"/>
            </a:endParaRPr>
          </a:p>
        </p:txBody>
      </p:sp>
      <p:pic>
        <p:nvPicPr>
          <p:cNvPr descr="A close up of a logo&#10;&#10;Description automatically generated" id="203" name="Google Shape;203;p7"/>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04" name="Google Shape;204;p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05" name="Google Shape;205;p7"/>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06" name="Google Shape;206;p7"/>
          <p:cNvSpPr txBox="1"/>
          <p:nvPr>
            <p:ph idx="1" type="body"/>
          </p:nvPr>
        </p:nvSpPr>
        <p:spPr>
          <a:xfrm>
            <a:off x="248082" y="1800944"/>
            <a:ext cx="5906040" cy="47432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380"/>
              <a:buChar char="•"/>
            </a:pPr>
            <a:r>
              <a:rPr lang="en-US" sz="2380"/>
              <a:t>The final project is focused on YACS, a </a:t>
            </a:r>
            <a:r>
              <a:rPr b="1" lang="en-US" sz="2380"/>
              <a:t>centralized scheduling framework</a:t>
            </a:r>
            <a:r>
              <a:rPr lang="en-US" sz="2380"/>
              <a:t>.</a:t>
            </a:r>
            <a:endParaRPr/>
          </a:p>
          <a:p>
            <a:pPr indent="-228600" lvl="0" marL="228600" rtl="0" algn="l">
              <a:lnSpc>
                <a:spcPct val="90000"/>
              </a:lnSpc>
              <a:spcBef>
                <a:spcPts val="1000"/>
              </a:spcBef>
              <a:spcAft>
                <a:spcPts val="0"/>
              </a:spcAft>
              <a:buClr>
                <a:schemeClr val="dk1"/>
              </a:buClr>
              <a:buSzPts val="2380"/>
              <a:buChar char="•"/>
            </a:pPr>
            <a:r>
              <a:rPr lang="en-US" sz="2380"/>
              <a:t>The framework consists of one</a:t>
            </a:r>
            <a:r>
              <a:rPr b="1" lang="en-US" sz="2380"/>
              <a:t> Master, </a:t>
            </a:r>
            <a:r>
              <a:rPr lang="en-US" sz="2380"/>
              <a:t>which runs on a dedicated machine and manages the resources of the rest of the machines in the cluster. </a:t>
            </a:r>
            <a:endParaRPr sz="2380"/>
          </a:p>
          <a:p>
            <a:pPr indent="-228600" lvl="0" marL="228600" rtl="0" algn="l">
              <a:lnSpc>
                <a:spcPct val="90000"/>
              </a:lnSpc>
              <a:spcBef>
                <a:spcPts val="1000"/>
              </a:spcBef>
              <a:spcAft>
                <a:spcPts val="0"/>
              </a:spcAft>
              <a:buClr>
                <a:schemeClr val="dk1"/>
              </a:buClr>
              <a:buSzPts val="2380"/>
              <a:buChar char="•"/>
            </a:pPr>
            <a:r>
              <a:rPr lang="en-US" sz="2380"/>
              <a:t>The other machines in the cluster have one</a:t>
            </a:r>
            <a:r>
              <a:rPr b="1" lang="en-US" sz="2380"/>
              <a:t> Worker process </a:t>
            </a:r>
            <a:r>
              <a:rPr lang="en-US" sz="2380"/>
              <a:t>running on each of them </a:t>
            </a:r>
            <a:r>
              <a:rPr b="1" lang="en-US" sz="2380"/>
              <a:t>.</a:t>
            </a:r>
            <a:r>
              <a:rPr lang="en-US" sz="2380"/>
              <a:t> </a:t>
            </a:r>
            <a:endParaRPr sz="2380"/>
          </a:p>
          <a:p>
            <a:pPr indent="-228600" lvl="0" marL="228600" rtl="0" algn="l">
              <a:lnSpc>
                <a:spcPct val="90000"/>
              </a:lnSpc>
              <a:spcBef>
                <a:spcPts val="1000"/>
              </a:spcBef>
              <a:spcAft>
                <a:spcPts val="0"/>
              </a:spcAft>
              <a:buClr>
                <a:schemeClr val="dk1"/>
              </a:buClr>
              <a:buSzPts val="2380"/>
              <a:buChar char="•"/>
            </a:pPr>
            <a:r>
              <a:rPr lang="en-US" sz="2380"/>
              <a:t>The Master process makes scheduling decisions while the Worker processes execute the tasks and inform the Master when a task completes its execution. </a:t>
            </a:r>
            <a:endParaRPr/>
          </a:p>
        </p:txBody>
      </p:sp>
      <p:grpSp>
        <p:nvGrpSpPr>
          <p:cNvPr id="207" name="Google Shape;207;p7"/>
          <p:cNvGrpSpPr/>
          <p:nvPr/>
        </p:nvGrpSpPr>
        <p:grpSpPr>
          <a:xfrm>
            <a:off x="6154122" y="2270142"/>
            <a:ext cx="5828612" cy="3898643"/>
            <a:chOff x="6154122" y="2270142"/>
            <a:chExt cx="5828612" cy="3898643"/>
          </a:xfrm>
        </p:grpSpPr>
        <p:pic>
          <p:nvPicPr>
            <p:cNvPr id="208" name="Google Shape;208;p7"/>
            <p:cNvPicPr preferRelativeResize="0"/>
            <p:nvPr/>
          </p:nvPicPr>
          <p:blipFill rotWithShape="1">
            <a:blip r:embed="rId4">
              <a:alphaModFix/>
            </a:blip>
            <a:srcRect b="0" l="0" r="0" t="0"/>
            <a:stretch/>
          </p:blipFill>
          <p:spPr>
            <a:xfrm>
              <a:off x="6154122" y="2270142"/>
              <a:ext cx="5828612" cy="3510034"/>
            </a:xfrm>
            <a:prstGeom prst="rect">
              <a:avLst/>
            </a:prstGeom>
            <a:noFill/>
            <a:ln>
              <a:noFill/>
            </a:ln>
          </p:spPr>
        </p:pic>
        <p:sp>
          <p:nvSpPr>
            <p:cNvPr id="209" name="Google Shape;209;p7"/>
            <p:cNvSpPr txBox="1"/>
            <p:nvPr/>
          </p:nvSpPr>
          <p:spPr>
            <a:xfrm>
              <a:off x="6676393" y="5808177"/>
              <a:ext cx="985800"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A</a:t>
              </a:r>
              <a:endParaRPr sz="1400">
                <a:solidFill>
                  <a:schemeClr val="dk1"/>
                </a:solidFill>
                <a:latin typeface="Calibri"/>
                <a:ea typeface="Calibri"/>
                <a:cs typeface="Calibri"/>
                <a:sym typeface="Calibri"/>
              </a:endParaRPr>
            </a:p>
          </p:txBody>
        </p:sp>
        <p:sp>
          <p:nvSpPr>
            <p:cNvPr id="210" name="Google Shape;210;p7"/>
            <p:cNvSpPr txBox="1"/>
            <p:nvPr/>
          </p:nvSpPr>
          <p:spPr>
            <a:xfrm>
              <a:off x="8633098" y="5808586"/>
              <a:ext cx="979253"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B</a:t>
              </a:r>
              <a:endParaRPr sz="1400">
                <a:solidFill>
                  <a:schemeClr val="dk1"/>
                </a:solidFill>
                <a:latin typeface="Calibri"/>
                <a:ea typeface="Calibri"/>
                <a:cs typeface="Calibri"/>
                <a:sym typeface="Calibri"/>
              </a:endParaRPr>
            </a:p>
          </p:txBody>
        </p:sp>
        <p:sp>
          <p:nvSpPr>
            <p:cNvPr id="211" name="Google Shape;211;p7"/>
            <p:cNvSpPr txBox="1"/>
            <p:nvPr/>
          </p:nvSpPr>
          <p:spPr>
            <a:xfrm>
              <a:off x="10581619" y="5808177"/>
              <a:ext cx="977614"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C</a:t>
              </a: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YACS</a:t>
            </a:r>
            <a:endParaRPr b="1" sz="2400">
              <a:solidFill>
                <a:srgbClr val="C55A11"/>
              </a:solidFill>
              <a:latin typeface="Calibri"/>
              <a:ea typeface="Calibri"/>
              <a:cs typeface="Calibri"/>
              <a:sym typeface="Calibri"/>
            </a:endParaRPr>
          </a:p>
        </p:txBody>
      </p:sp>
      <p:pic>
        <p:nvPicPr>
          <p:cNvPr descr="A close up of a logo&#10;&#10;Description automatically generated" id="218" name="Google Shape;218;p8"/>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19" name="Google Shape;219;p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20" name="Google Shape;220;p8"/>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21" name="Google Shape;221;p8"/>
          <p:cNvSpPr txBox="1"/>
          <p:nvPr>
            <p:ph idx="1" type="body"/>
          </p:nvPr>
        </p:nvSpPr>
        <p:spPr>
          <a:xfrm>
            <a:off x="248082" y="1800944"/>
            <a:ext cx="6002247" cy="474322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600"/>
              <a:buChar char="•"/>
            </a:pPr>
            <a:r>
              <a:rPr lang="en-US" sz="1600"/>
              <a:t>The Master listens for job requests and dispatches the tasks in the jobs to machines based on a </a:t>
            </a:r>
            <a:r>
              <a:rPr i="1" lang="en-US" sz="1600"/>
              <a:t>scheduling algorithm</a:t>
            </a:r>
            <a:r>
              <a:rPr lang="en-US" sz="1600"/>
              <a:t>. </a:t>
            </a:r>
            <a:endParaRPr sz="1600"/>
          </a:p>
          <a:p>
            <a:pPr indent="-228600" lvl="0" marL="228600" rtl="0" algn="l">
              <a:lnSpc>
                <a:spcPct val="120000"/>
              </a:lnSpc>
              <a:spcBef>
                <a:spcPts val="1000"/>
              </a:spcBef>
              <a:spcAft>
                <a:spcPts val="0"/>
              </a:spcAft>
              <a:buClr>
                <a:schemeClr val="dk1"/>
              </a:buClr>
              <a:buSzPts val="1600"/>
              <a:buChar char="•"/>
            </a:pPr>
            <a:r>
              <a:rPr lang="en-US" sz="1600"/>
              <a:t>Each machine is partitioned into equal-sized resource encapsulations (E.g. 1 CPU core, 4GB of memory, 1TB of disk space) called </a:t>
            </a:r>
            <a:r>
              <a:rPr b="1" lang="en-US" sz="1600"/>
              <a:t>slots</a:t>
            </a:r>
            <a:r>
              <a:rPr lang="en-US" sz="1600"/>
              <a:t>. </a:t>
            </a:r>
            <a:endParaRPr sz="1600"/>
          </a:p>
          <a:p>
            <a:pPr indent="-228600" lvl="0" marL="228600" rtl="0" algn="l">
              <a:lnSpc>
                <a:spcPct val="120000"/>
              </a:lnSpc>
              <a:spcBef>
                <a:spcPts val="1000"/>
              </a:spcBef>
              <a:spcAft>
                <a:spcPts val="0"/>
              </a:spcAft>
              <a:buClr>
                <a:schemeClr val="dk1"/>
              </a:buClr>
              <a:buSzPts val="1600"/>
              <a:buChar char="•"/>
            </a:pPr>
            <a:r>
              <a:rPr lang="en-US" sz="1600"/>
              <a:t>The number of slots in each machine is fixed. Each slot has enough resources to execute one task at a time. </a:t>
            </a:r>
            <a:endParaRPr sz="1600"/>
          </a:p>
          <a:p>
            <a:pPr indent="-228600" lvl="0" marL="228600" rtl="0" algn="l">
              <a:lnSpc>
                <a:spcPct val="120000"/>
              </a:lnSpc>
              <a:spcBef>
                <a:spcPts val="1000"/>
              </a:spcBef>
              <a:spcAft>
                <a:spcPts val="0"/>
              </a:spcAft>
              <a:buClr>
                <a:schemeClr val="dk1"/>
              </a:buClr>
              <a:buSzPts val="1600"/>
              <a:buChar char="•"/>
            </a:pPr>
            <a:r>
              <a:rPr lang="en-US" sz="1600"/>
              <a:t>Machines may have different capacities (in terms of amount of total memory, total number of cores, etc.); the number of slots may differ from machine to machine. </a:t>
            </a:r>
            <a:endParaRPr sz="1600"/>
          </a:p>
          <a:p>
            <a:pPr indent="-228600" lvl="0" marL="228600" rtl="0" algn="l">
              <a:lnSpc>
                <a:spcPct val="120000"/>
              </a:lnSpc>
              <a:spcBef>
                <a:spcPts val="1000"/>
              </a:spcBef>
              <a:spcAft>
                <a:spcPts val="0"/>
              </a:spcAft>
              <a:buClr>
                <a:schemeClr val="dk1"/>
              </a:buClr>
              <a:buSzPts val="1600"/>
              <a:buChar char="•"/>
            </a:pPr>
            <a:r>
              <a:rPr lang="en-US" sz="1600"/>
              <a:t>Maximum number of tasks a specific machine can run is equal to the number of slots in the machine. </a:t>
            </a:r>
            <a:endParaRPr sz="1600"/>
          </a:p>
          <a:p>
            <a:pPr indent="-228600" lvl="0" marL="228600" rtl="0" algn="l">
              <a:lnSpc>
                <a:spcPct val="120000"/>
              </a:lnSpc>
              <a:spcBef>
                <a:spcPts val="1000"/>
              </a:spcBef>
              <a:spcAft>
                <a:spcPts val="0"/>
              </a:spcAft>
              <a:buClr>
                <a:schemeClr val="dk1"/>
              </a:buClr>
              <a:buSzPts val="1600"/>
              <a:buChar char="•"/>
            </a:pPr>
            <a:r>
              <a:rPr lang="en-US" sz="1600"/>
              <a:t>The Master is informed of the number of machines and the number of slots in each machine with the help of a config file.</a:t>
            </a:r>
            <a:endParaRPr sz="1600"/>
          </a:p>
        </p:txBody>
      </p:sp>
      <p:grpSp>
        <p:nvGrpSpPr>
          <p:cNvPr id="222" name="Google Shape;222;p8"/>
          <p:cNvGrpSpPr/>
          <p:nvPr/>
        </p:nvGrpSpPr>
        <p:grpSpPr>
          <a:xfrm>
            <a:off x="6398964" y="2270142"/>
            <a:ext cx="5583770" cy="3734873"/>
            <a:chOff x="6154122" y="2270142"/>
            <a:chExt cx="5828612" cy="3898643"/>
          </a:xfrm>
        </p:grpSpPr>
        <p:pic>
          <p:nvPicPr>
            <p:cNvPr id="223" name="Google Shape;223;p8"/>
            <p:cNvPicPr preferRelativeResize="0"/>
            <p:nvPr/>
          </p:nvPicPr>
          <p:blipFill rotWithShape="1">
            <a:blip r:embed="rId4">
              <a:alphaModFix/>
            </a:blip>
            <a:srcRect b="0" l="0" r="0" t="0"/>
            <a:stretch/>
          </p:blipFill>
          <p:spPr>
            <a:xfrm>
              <a:off x="6154122" y="2270142"/>
              <a:ext cx="5828612" cy="3510034"/>
            </a:xfrm>
            <a:prstGeom prst="rect">
              <a:avLst/>
            </a:prstGeom>
            <a:noFill/>
            <a:ln>
              <a:noFill/>
            </a:ln>
          </p:spPr>
        </p:pic>
        <p:sp>
          <p:nvSpPr>
            <p:cNvPr id="224" name="Google Shape;224;p8"/>
            <p:cNvSpPr txBox="1"/>
            <p:nvPr/>
          </p:nvSpPr>
          <p:spPr>
            <a:xfrm>
              <a:off x="6676393" y="5808177"/>
              <a:ext cx="985800"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A</a:t>
              </a:r>
              <a:endParaRPr sz="1400">
                <a:solidFill>
                  <a:schemeClr val="dk1"/>
                </a:solidFill>
                <a:latin typeface="Calibri"/>
                <a:ea typeface="Calibri"/>
                <a:cs typeface="Calibri"/>
                <a:sym typeface="Calibri"/>
              </a:endParaRPr>
            </a:p>
          </p:txBody>
        </p:sp>
        <p:sp>
          <p:nvSpPr>
            <p:cNvPr id="225" name="Google Shape;225;p8"/>
            <p:cNvSpPr txBox="1"/>
            <p:nvPr/>
          </p:nvSpPr>
          <p:spPr>
            <a:xfrm>
              <a:off x="8633098" y="5808586"/>
              <a:ext cx="979253"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B</a:t>
              </a:r>
              <a:endParaRPr sz="1400">
                <a:solidFill>
                  <a:schemeClr val="dk1"/>
                </a:solidFill>
                <a:latin typeface="Calibri"/>
                <a:ea typeface="Calibri"/>
                <a:cs typeface="Calibri"/>
                <a:sym typeface="Calibri"/>
              </a:endParaRPr>
            </a:p>
          </p:txBody>
        </p:sp>
        <p:sp>
          <p:nvSpPr>
            <p:cNvPr id="226" name="Google Shape;226;p8"/>
            <p:cNvSpPr txBox="1"/>
            <p:nvPr/>
          </p:nvSpPr>
          <p:spPr>
            <a:xfrm>
              <a:off x="10581619" y="5808177"/>
              <a:ext cx="977614"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C</a:t>
              </a: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p:nvPr/>
        </p:nvSpPr>
        <p:spPr>
          <a:xfrm>
            <a:off x="361370" y="653530"/>
            <a:ext cx="7999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55A11"/>
                </a:solidFill>
                <a:latin typeface="Calibri"/>
                <a:ea typeface="Calibri"/>
                <a:cs typeface="Calibri"/>
                <a:sym typeface="Calibri"/>
              </a:rPr>
              <a:t>YACS</a:t>
            </a:r>
            <a:endParaRPr b="1" sz="2400">
              <a:solidFill>
                <a:srgbClr val="C55A11"/>
              </a:solidFill>
              <a:latin typeface="Calibri"/>
              <a:ea typeface="Calibri"/>
              <a:cs typeface="Calibri"/>
              <a:sym typeface="Calibri"/>
            </a:endParaRPr>
          </a:p>
        </p:txBody>
      </p:sp>
      <p:pic>
        <p:nvPicPr>
          <p:cNvPr descr="A close up of a logo&#10;&#10;Description automatically generated" id="233" name="Google Shape;233;p9"/>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234" name="Google Shape;234;p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BIG DATA</a:t>
            </a:r>
            <a:endParaRPr/>
          </a:p>
        </p:txBody>
      </p:sp>
      <p:cxnSp>
        <p:nvCxnSpPr>
          <p:cNvPr id="235" name="Google Shape;235;p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36" name="Google Shape;236;p9"/>
          <p:cNvSpPr txBox="1"/>
          <p:nvPr>
            <p:ph idx="1" type="body"/>
          </p:nvPr>
        </p:nvSpPr>
        <p:spPr>
          <a:xfrm>
            <a:off x="248082" y="1800944"/>
            <a:ext cx="6151700" cy="47432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380"/>
              <a:buChar char="•"/>
            </a:pPr>
            <a:r>
              <a:rPr lang="en-US" sz="2380"/>
              <a:t>The Worker processes listen for Task Launch messages from the Master. </a:t>
            </a:r>
            <a:endParaRPr sz="2380"/>
          </a:p>
          <a:p>
            <a:pPr indent="-228600" lvl="0" marL="228600" rtl="0" algn="l">
              <a:lnSpc>
                <a:spcPct val="90000"/>
              </a:lnSpc>
              <a:spcBef>
                <a:spcPts val="1000"/>
              </a:spcBef>
              <a:spcAft>
                <a:spcPts val="0"/>
              </a:spcAft>
              <a:buClr>
                <a:schemeClr val="dk1"/>
              </a:buClr>
              <a:buSzPts val="2380"/>
              <a:buChar char="•"/>
            </a:pPr>
            <a:r>
              <a:rPr lang="en-US" sz="2380"/>
              <a:t>On receiving a Launch message, the Worker adds the task to the execution pool of the machine it runs on. </a:t>
            </a:r>
            <a:endParaRPr sz="2380"/>
          </a:p>
          <a:p>
            <a:pPr indent="-228600" lvl="0" marL="228600" rtl="0" algn="l">
              <a:lnSpc>
                <a:spcPct val="90000"/>
              </a:lnSpc>
              <a:spcBef>
                <a:spcPts val="1000"/>
              </a:spcBef>
              <a:spcAft>
                <a:spcPts val="0"/>
              </a:spcAft>
              <a:buClr>
                <a:schemeClr val="dk1"/>
              </a:buClr>
              <a:buSzPts val="2380"/>
              <a:buChar char="•"/>
            </a:pPr>
            <a:r>
              <a:rPr lang="en-US" sz="2380"/>
              <a:t>The execution pool consists of all currently running tasks in the machine.</a:t>
            </a:r>
            <a:endParaRPr/>
          </a:p>
          <a:p>
            <a:pPr indent="-228600" lvl="0" marL="228600" rtl="0" algn="l">
              <a:lnSpc>
                <a:spcPct val="90000"/>
              </a:lnSpc>
              <a:spcBef>
                <a:spcPts val="1000"/>
              </a:spcBef>
              <a:spcAft>
                <a:spcPts val="0"/>
              </a:spcAft>
              <a:buClr>
                <a:schemeClr val="dk1"/>
              </a:buClr>
              <a:buSzPts val="2380"/>
              <a:buChar char="•"/>
            </a:pPr>
            <a:r>
              <a:rPr lang="en-US" sz="2380"/>
              <a:t>When a task completes execution, the Worker process on the machine informs the Master.</a:t>
            </a:r>
            <a:endParaRPr/>
          </a:p>
          <a:p>
            <a:pPr indent="-228600" lvl="0" marL="228600" rtl="0" algn="l">
              <a:lnSpc>
                <a:spcPct val="90000"/>
              </a:lnSpc>
              <a:spcBef>
                <a:spcPts val="1000"/>
              </a:spcBef>
              <a:spcAft>
                <a:spcPts val="0"/>
              </a:spcAft>
              <a:buClr>
                <a:schemeClr val="dk1"/>
              </a:buClr>
              <a:buSzPts val="2380"/>
              <a:buChar char="•"/>
            </a:pPr>
            <a:r>
              <a:rPr lang="en-US" sz="2380"/>
              <a:t>The Master then updates its information about the number of free slots available on the machine. </a:t>
            </a:r>
            <a:endParaRPr sz="2380"/>
          </a:p>
        </p:txBody>
      </p:sp>
      <p:grpSp>
        <p:nvGrpSpPr>
          <p:cNvPr id="237" name="Google Shape;237;p9"/>
          <p:cNvGrpSpPr/>
          <p:nvPr/>
        </p:nvGrpSpPr>
        <p:grpSpPr>
          <a:xfrm>
            <a:off x="6398964" y="2270142"/>
            <a:ext cx="5583770" cy="3734873"/>
            <a:chOff x="6154122" y="2270142"/>
            <a:chExt cx="5828612" cy="3898643"/>
          </a:xfrm>
        </p:grpSpPr>
        <p:pic>
          <p:nvPicPr>
            <p:cNvPr id="238" name="Google Shape;238;p9"/>
            <p:cNvPicPr preferRelativeResize="0"/>
            <p:nvPr/>
          </p:nvPicPr>
          <p:blipFill rotWithShape="1">
            <a:blip r:embed="rId4">
              <a:alphaModFix/>
            </a:blip>
            <a:srcRect b="0" l="0" r="0" t="0"/>
            <a:stretch/>
          </p:blipFill>
          <p:spPr>
            <a:xfrm>
              <a:off x="6154122" y="2270142"/>
              <a:ext cx="5828612" cy="3510034"/>
            </a:xfrm>
            <a:prstGeom prst="rect">
              <a:avLst/>
            </a:prstGeom>
            <a:noFill/>
            <a:ln>
              <a:noFill/>
            </a:ln>
          </p:spPr>
        </p:pic>
        <p:sp>
          <p:nvSpPr>
            <p:cNvPr id="239" name="Google Shape;239;p9"/>
            <p:cNvSpPr txBox="1"/>
            <p:nvPr/>
          </p:nvSpPr>
          <p:spPr>
            <a:xfrm>
              <a:off x="6676393" y="5808177"/>
              <a:ext cx="985800"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A</a:t>
              </a:r>
              <a:endParaRPr sz="1400">
                <a:solidFill>
                  <a:schemeClr val="dk1"/>
                </a:solidFill>
                <a:latin typeface="Calibri"/>
                <a:ea typeface="Calibri"/>
                <a:cs typeface="Calibri"/>
                <a:sym typeface="Calibri"/>
              </a:endParaRPr>
            </a:p>
          </p:txBody>
        </p:sp>
        <p:sp>
          <p:nvSpPr>
            <p:cNvPr id="240" name="Google Shape;240;p9"/>
            <p:cNvSpPr txBox="1"/>
            <p:nvPr/>
          </p:nvSpPr>
          <p:spPr>
            <a:xfrm>
              <a:off x="8633098" y="5808586"/>
              <a:ext cx="979253"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B</a:t>
              </a:r>
              <a:endParaRPr sz="1400">
                <a:solidFill>
                  <a:schemeClr val="dk1"/>
                </a:solidFill>
                <a:latin typeface="Calibri"/>
                <a:ea typeface="Calibri"/>
                <a:cs typeface="Calibri"/>
                <a:sym typeface="Calibri"/>
              </a:endParaRPr>
            </a:p>
          </p:txBody>
        </p:sp>
        <p:sp>
          <p:nvSpPr>
            <p:cNvPr id="241" name="Google Shape;241;p9"/>
            <p:cNvSpPr txBox="1"/>
            <p:nvPr/>
          </p:nvSpPr>
          <p:spPr>
            <a:xfrm>
              <a:off x="10581619" y="5808177"/>
              <a:ext cx="977614" cy="360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Machine C</a:t>
              </a:r>
              <a:endParaRPr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