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Glacial Indifference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39" d="100"/>
          <a:sy n="39" d="100"/>
        </p:scale>
        <p:origin x="9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2300CC-C31B-4B6A-8571-6A65AD184C4E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en-US"/>
        </a:p>
      </dgm:t>
    </dgm:pt>
    <dgm:pt modelId="{3744BEE0-EEDD-4016-8F85-FCBD8302BA91}" type="pres">
      <dgm:prSet presAssocID="{EB2300CC-C31B-4B6A-8571-6A65AD184C4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</dgm:ptLst>
  <dgm:cxnLst>
    <dgm:cxn modelId="{2DBA3853-9157-461A-9A93-5E42DEC4F29A}" type="presOf" srcId="{EB2300CC-C31B-4B6A-8571-6A65AD184C4E}" destId="{3744BEE0-EEDD-4016-8F85-FCBD8302BA91}" srcOrd="0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379A8E-7BA1-4998-9890-FCF905D6479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A59941-4276-48B3-A60B-F1BA5CB080CA}" type="pres">
      <dgm:prSet presAssocID="{51379A8E-7BA1-4998-9890-FCF905D6479A}" presName="Name0" presStyleCnt="0">
        <dgm:presLayoutVars>
          <dgm:dir/>
          <dgm:resizeHandles val="exact"/>
        </dgm:presLayoutVars>
      </dgm:prSet>
      <dgm:spPr/>
    </dgm:pt>
  </dgm:ptLst>
  <dgm:cxnLst>
    <dgm:cxn modelId="{994471F2-F285-4409-8E3F-EE0A04ACD2B0}" type="presOf" srcId="{51379A8E-7BA1-4998-9890-FCF905D6479A}" destId="{36A59941-4276-48B3-A60B-F1BA5CB080C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11" Type="http://schemas.openxmlformats.org/officeDocument/2006/relationships/image" Target="../media/image6.jpg"/><Relationship Id="rId5" Type="http://schemas.openxmlformats.org/officeDocument/2006/relationships/image" Target="../media/image5.png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3" Type="http://schemas.openxmlformats.org/officeDocument/2006/relationships/image" Target="../media/image2.png"/><Relationship Id="rId7" Type="http://schemas.openxmlformats.org/officeDocument/2006/relationships/diagramLayout" Target="../diagrams/layou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2.xml"/><Relationship Id="rId5" Type="http://schemas.openxmlformats.org/officeDocument/2006/relationships/image" Target="../media/image5.png"/><Relationship Id="rId10" Type="http://schemas.microsoft.com/office/2007/relationships/diagramDrawing" Target="../diagrams/drawing2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717" t="-137959" r="-4686" b="-7264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92994" y="716271"/>
            <a:ext cx="1389178" cy="1389178"/>
            <a:chOff x="0" y="0"/>
            <a:chExt cx="1852237" cy="185223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52295" cy="1852295"/>
            </a:xfrm>
            <a:custGeom>
              <a:avLst/>
              <a:gdLst/>
              <a:ahLst/>
              <a:cxnLst/>
              <a:rect l="l" t="t" r="r" b="b"/>
              <a:pathLst>
                <a:path w="1852295" h="1852295">
                  <a:moveTo>
                    <a:pt x="0" y="0"/>
                  </a:moveTo>
                  <a:lnTo>
                    <a:pt x="1852295" y="0"/>
                  </a:lnTo>
                  <a:lnTo>
                    <a:pt x="1852295" y="1852295"/>
                  </a:lnTo>
                  <a:lnTo>
                    <a:pt x="0" y="18522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r="3" b="3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7398790" y="716271"/>
            <a:ext cx="3490420" cy="1389178"/>
            <a:chOff x="0" y="0"/>
            <a:chExt cx="4653893" cy="185223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53915" cy="1852295"/>
            </a:xfrm>
            <a:custGeom>
              <a:avLst/>
              <a:gdLst/>
              <a:ahLst/>
              <a:cxnLst/>
              <a:rect l="l" t="t" r="r" b="b"/>
              <a:pathLst>
                <a:path w="4653915" h="1852295">
                  <a:moveTo>
                    <a:pt x="0" y="0"/>
                  </a:moveTo>
                  <a:lnTo>
                    <a:pt x="4653915" y="0"/>
                  </a:lnTo>
                  <a:lnTo>
                    <a:pt x="4653915" y="1852295"/>
                  </a:lnTo>
                  <a:lnTo>
                    <a:pt x="0" y="18522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0" r="-9" b="3"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1292994" y="3600080"/>
            <a:ext cx="15702012" cy="3395560"/>
          </a:xfrm>
          <a:custGeom>
            <a:avLst/>
            <a:gdLst/>
            <a:ahLst/>
            <a:cxnLst/>
            <a:rect l="l" t="t" r="r" b="b"/>
            <a:pathLst>
              <a:path w="15702012" h="3395560">
                <a:moveTo>
                  <a:pt x="0" y="0"/>
                </a:moveTo>
                <a:lnTo>
                  <a:pt x="15702012" y="0"/>
                </a:lnTo>
                <a:lnTo>
                  <a:pt x="15702012" y="3395560"/>
                </a:lnTo>
                <a:lnTo>
                  <a:pt x="0" y="33955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604085" y="716271"/>
            <a:ext cx="1296966" cy="1530343"/>
          </a:xfrm>
          <a:custGeom>
            <a:avLst/>
            <a:gdLst/>
            <a:ahLst/>
            <a:cxnLst/>
            <a:rect l="l" t="t" r="r" b="b"/>
            <a:pathLst>
              <a:path w="1296966" h="1530343">
                <a:moveTo>
                  <a:pt x="0" y="0"/>
                </a:moveTo>
                <a:lnTo>
                  <a:pt x="1296966" y="0"/>
                </a:lnTo>
                <a:lnTo>
                  <a:pt x="1296966" y="1530343"/>
                </a:lnTo>
                <a:lnTo>
                  <a:pt x="0" y="153034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717" t="-137959" r="-4686" b="-72644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3" name="Group 3"/>
          <p:cNvGrpSpPr/>
          <p:nvPr/>
        </p:nvGrpSpPr>
        <p:grpSpPr>
          <a:xfrm>
            <a:off x="1292994" y="716271"/>
            <a:ext cx="1389178" cy="1389178"/>
            <a:chOff x="0" y="0"/>
            <a:chExt cx="1852237" cy="185223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52295" cy="1852295"/>
            </a:xfrm>
            <a:custGeom>
              <a:avLst/>
              <a:gdLst/>
              <a:ahLst/>
              <a:cxnLst/>
              <a:rect l="l" t="t" r="r" b="b"/>
              <a:pathLst>
                <a:path w="1852295" h="1852295">
                  <a:moveTo>
                    <a:pt x="0" y="0"/>
                  </a:moveTo>
                  <a:lnTo>
                    <a:pt x="1852295" y="0"/>
                  </a:lnTo>
                  <a:lnTo>
                    <a:pt x="1852295" y="1852295"/>
                  </a:lnTo>
                  <a:lnTo>
                    <a:pt x="0" y="18522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r="3" b="3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7398790" y="716271"/>
            <a:ext cx="3490420" cy="1389178"/>
            <a:chOff x="0" y="0"/>
            <a:chExt cx="4653893" cy="185223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53915" cy="1852295"/>
            </a:xfrm>
            <a:custGeom>
              <a:avLst/>
              <a:gdLst/>
              <a:ahLst/>
              <a:cxnLst/>
              <a:rect l="l" t="t" r="r" b="b"/>
              <a:pathLst>
                <a:path w="4653915" h="1852295">
                  <a:moveTo>
                    <a:pt x="0" y="0"/>
                  </a:moveTo>
                  <a:lnTo>
                    <a:pt x="4653915" y="0"/>
                  </a:lnTo>
                  <a:lnTo>
                    <a:pt x="4653915" y="1852295"/>
                  </a:lnTo>
                  <a:lnTo>
                    <a:pt x="0" y="18522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0" r="-9" b="3"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15604085" y="716271"/>
            <a:ext cx="1296966" cy="1530343"/>
          </a:xfrm>
          <a:custGeom>
            <a:avLst/>
            <a:gdLst/>
            <a:ahLst/>
            <a:cxnLst/>
            <a:rect l="l" t="t" r="r" b="b"/>
            <a:pathLst>
              <a:path w="1296966" h="1530343">
                <a:moveTo>
                  <a:pt x="0" y="0"/>
                </a:moveTo>
                <a:lnTo>
                  <a:pt x="1296966" y="0"/>
                </a:lnTo>
                <a:lnTo>
                  <a:pt x="1296966" y="1530343"/>
                </a:lnTo>
                <a:lnTo>
                  <a:pt x="0" y="15303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125620" y="2113264"/>
            <a:ext cx="10093910" cy="1178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18"/>
              </a:lnSpc>
            </a:pPr>
            <a:r>
              <a:rPr lang="en-US" sz="686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Team Details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0" y="3845042"/>
            <a:ext cx="4264959" cy="698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3999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Team name: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61988" y="5201403"/>
            <a:ext cx="1602138" cy="698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39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Track: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61988" y="6557114"/>
            <a:ext cx="4533633" cy="698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3999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Problem Statement: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56C284-6158-2AB4-23A6-7CFFA08A5AEA}"/>
              </a:ext>
            </a:extLst>
          </p:cNvPr>
          <p:cNvSpPr txBox="1"/>
          <p:nvPr/>
        </p:nvSpPr>
        <p:spPr>
          <a:xfrm flipH="1">
            <a:off x="3657600" y="3809563"/>
            <a:ext cx="548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lacial Indifference" panose="020B0604020202020204" charset="0"/>
              </a:rPr>
              <a:t>CodeAlchemy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4DF584-5527-674C-AF1A-C94FC1D41811}"/>
              </a:ext>
            </a:extLst>
          </p:cNvPr>
          <p:cNvSpPr txBox="1"/>
          <p:nvPr/>
        </p:nvSpPr>
        <p:spPr>
          <a:xfrm flipH="1">
            <a:off x="2132479" y="5200753"/>
            <a:ext cx="40538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lacial Indifference" panose="020B0604020202020204" charset="0"/>
              </a:rPr>
              <a:t> Healthcare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4F38E1-360F-611C-2E6F-AC66ADD9D29A}"/>
              </a:ext>
            </a:extLst>
          </p:cNvPr>
          <p:cNvSpPr txBox="1"/>
          <p:nvPr/>
        </p:nvSpPr>
        <p:spPr>
          <a:xfrm flipH="1">
            <a:off x="5486400" y="6557114"/>
            <a:ext cx="119872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lacial Indifference" panose="020B0604020202020204" charset="0"/>
              </a:rPr>
              <a:t>AI-Powered Medical Report Simplifier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717" t="-137959" r="-4686" b="-7264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92994" y="716271"/>
            <a:ext cx="1389178" cy="1389178"/>
            <a:chOff x="0" y="0"/>
            <a:chExt cx="1852237" cy="185223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52295" cy="1852295"/>
            </a:xfrm>
            <a:custGeom>
              <a:avLst/>
              <a:gdLst/>
              <a:ahLst/>
              <a:cxnLst/>
              <a:rect l="l" t="t" r="r" b="b"/>
              <a:pathLst>
                <a:path w="1852295" h="1852295">
                  <a:moveTo>
                    <a:pt x="0" y="0"/>
                  </a:moveTo>
                  <a:lnTo>
                    <a:pt x="1852295" y="0"/>
                  </a:lnTo>
                  <a:lnTo>
                    <a:pt x="1852295" y="1852295"/>
                  </a:lnTo>
                  <a:lnTo>
                    <a:pt x="0" y="18522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r="3" b="3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7398790" y="716271"/>
            <a:ext cx="3490420" cy="1389178"/>
            <a:chOff x="0" y="0"/>
            <a:chExt cx="4653893" cy="185223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53915" cy="1852295"/>
            </a:xfrm>
            <a:custGeom>
              <a:avLst/>
              <a:gdLst/>
              <a:ahLst/>
              <a:cxnLst/>
              <a:rect l="l" t="t" r="r" b="b"/>
              <a:pathLst>
                <a:path w="4653915" h="1852295">
                  <a:moveTo>
                    <a:pt x="0" y="0"/>
                  </a:moveTo>
                  <a:lnTo>
                    <a:pt x="4653915" y="0"/>
                  </a:lnTo>
                  <a:lnTo>
                    <a:pt x="4653915" y="1852295"/>
                  </a:lnTo>
                  <a:lnTo>
                    <a:pt x="0" y="18522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0" r="-9" b="3"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15604085" y="716271"/>
            <a:ext cx="1296966" cy="1530343"/>
          </a:xfrm>
          <a:custGeom>
            <a:avLst/>
            <a:gdLst/>
            <a:ahLst/>
            <a:cxnLst/>
            <a:rect l="l" t="t" r="r" b="b"/>
            <a:pathLst>
              <a:path w="1296966" h="1530343">
                <a:moveTo>
                  <a:pt x="0" y="0"/>
                </a:moveTo>
                <a:lnTo>
                  <a:pt x="1296966" y="0"/>
                </a:lnTo>
                <a:lnTo>
                  <a:pt x="1296966" y="1530343"/>
                </a:lnTo>
                <a:lnTo>
                  <a:pt x="0" y="15303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3338915"/>
            <a:ext cx="8115300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en-US" sz="4000" dirty="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List core Functionalities &amp; Benefits: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125620" y="2113264"/>
            <a:ext cx="10093910" cy="1178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18"/>
              </a:lnSpc>
            </a:pPr>
            <a:r>
              <a:rPr lang="en-US" sz="686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Key Features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68826C-D39B-D991-20D0-DC9FF327DC74}"/>
              </a:ext>
            </a:extLst>
          </p:cNvPr>
          <p:cNvSpPr txBox="1"/>
          <p:nvPr/>
        </p:nvSpPr>
        <p:spPr>
          <a:xfrm>
            <a:off x="1028700" y="4359878"/>
            <a:ext cx="1685543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Glacial Indifference" panose="020B0604020202020204" charset="0"/>
              </a:rPr>
              <a:t>Image-Based Report Analysis </a:t>
            </a:r>
          </a:p>
          <a:p>
            <a:pPr marL="514350" indent="-514350"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Glacial Indifference" panose="020B0604020202020204" charset="0"/>
              </a:rPr>
              <a:t>Privacy-First by Design</a:t>
            </a:r>
          </a:p>
          <a:p>
            <a:pPr marL="514350" indent="-514350"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Glacial Indifference" panose="020B0604020202020204" charset="0"/>
              </a:rPr>
              <a:t>Multi-Biomarker Detection </a:t>
            </a:r>
          </a:p>
          <a:p>
            <a:pPr marL="514350" indent="-514350"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Glacial Indifference" panose="020B0604020202020204" charset="0"/>
              </a:rPr>
              <a:t>Simplified Explanations</a:t>
            </a:r>
          </a:p>
          <a:p>
            <a:pPr marL="514350" indent="-514350"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Glacial Indifference" panose="020B0604020202020204" charset="0"/>
              </a:rPr>
              <a:t>Historical Trend Tracking</a:t>
            </a:r>
          </a:p>
          <a:p>
            <a:pPr marL="514350" indent="-514350"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Glacial Indifference" panose="020B0604020202020204" charset="0"/>
              </a:rPr>
              <a:t>Fully Offline Capable</a:t>
            </a:r>
          </a:p>
          <a:p>
            <a:pPr marL="514350" indent="-514350">
              <a:buAutoNum type="arabicPeriod"/>
            </a:pPr>
            <a:endParaRPr lang="en-US" sz="3200" dirty="0">
              <a:solidFill>
                <a:schemeClr val="bg1"/>
              </a:solidFill>
              <a:latin typeface="Glacial Indifference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717" t="-137959" r="-4686" b="-7264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92994" y="716271"/>
            <a:ext cx="1389178" cy="1389178"/>
            <a:chOff x="0" y="0"/>
            <a:chExt cx="1852237" cy="185223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52295" cy="1852295"/>
            </a:xfrm>
            <a:custGeom>
              <a:avLst/>
              <a:gdLst/>
              <a:ahLst/>
              <a:cxnLst/>
              <a:rect l="l" t="t" r="r" b="b"/>
              <a:pathLst>
                <a:path w="1852295" h="1852295">
                  <a:moveTo>
                    <a:pt x="0" y="0"/>
                  </a:moveTo>
                  <a:lnTo>
                    <a:pt x="1852295" y="0"/>
                  </a:lnTo>
                  <a:lnTo>
                    <a:pt x="1852295" y="1852295"/>
                  </a:lnTo>
                  <a:lnTo>
                    <a:pt x="0" y="18522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r="3" b="3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7398790" y="716271"/>
            <a:ext cx="3490420" cy="1389178"/>
            <a:chOff x="0" y="0"/>
            <a:chExt cx="4653893" cy="185223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53915" cy="1852295"/>
            </a:xfrm>
            <a:custGeom>
              <a:avLst/>
              <a:gdLst/>
              <a:ahLst/>
              <a:cxnLst/>
              <a:rect l="l" t="t" r="r" b="b"/>
              <a:pathLst>
                <a:path w="4653915" h="1852295">
                  <a:moveTo>
                    <a:pt x="0" y="0"/>
                  </a:moveTo>
                  <a:lnTo>
                    <a:pt x="4653915" y="0"/>
                  </a:lnTo>
                  <a:lnTo>
                    <a:pt x="4653915" y="1852295"/>
                  </a:lnTo>
                  <a:lnTo>
                    <a:pt x="0" y="18522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0" r="-9" b="3"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15604085" y="716271"/>
            <a:ext cx="1296966" cy="1530343"/>
          </a:xfrm>
          <a:custGeom>
            <a:avLst/>
            <a:gdLst/>
            <a:ahLst/>
            <a:cxnLst/>
            <a:rect l="l" t="t" r="r" b="b"/>
            <a:pathLst>
              <a:path w="1296966" h="1530343">
                <a:moveTo>
                  <a:pt x="0" y="0"/>
                </a:moveTo>
                <a:lnTo>
                  <a:pt x="1296966" y="0"/>
                </a:lnTo>
                <a:lnTo>
                  <a:pt x="1296966" y="1530343"/>
                </a:lnTo>
                <a:lnTo>
                  <a:pt x="0" y="15303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3462740"/>
            <a:ext cx="8453970" cy="579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59"/>
              </a:lnSpc>
            </a:pPr>
            <a:r>
              <a:rPr lang="en-US" sz="39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Tech Stack Overview with its Benefits: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097045" y="2113264"/>
            <a:ext cx="10093910" cy="1178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18"/>
              </a:lnSpc>
            </a:pPr>
            <a:r>
              <a:rPr lang="en-US" sz="686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Tech Stack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06681C-80E3-4757-60C9-4498755DFFC6}"/>
              </a:ext>
            </a:extLst>
          </p:cNvPr>
          <p:cNvSpPr txBox="1"/>
          <p:nvPr/>
        </p:nvSpPr>
        <p:spPr>
          <a:xfrm flipH="1" flipV="1">
            <a:off x="762000" y="4750832"/>
            <a:ext cx="1680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8100EA8-1B2F-DA36-52EF-3BE0C61C4583}"/>
              </a:ext>
            </a:extLst>
          </p:cNvPr>
          <p:cNvSpPr txBox="1"/>
          <p:nvPr/>
        </p:nvSpPr>
        <p:spPr>
          <a:xfrm>
            <a:off x="1028700" y="4127282"/>
            <a:ext cx="174193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1. Frontend : HTML5 , CSS3 , Vanilla JavaScript (ES6+)</a:t>
            </a:r>
          </a:p>
          <a:p>
            <a:r>
              <a:rPr lang="en-US" sz="4000" dirty="0">
                <a:solidFill>
                  <a:schemeClr val="bg1"/>
                </a:solidFill>
              </a:rPr>
              <a:t>2. AI / OCR Model : Tesseract.js</a:t>
            </a:r>
          </a:p>
          <a:p>
            <a:r>
              <a:rPr lang="en-US" sz="4000" dirty="0">
                <a:solidFill>
                  <a:schemeClr val="bg1"/>
                </a:solidFill>
              </a:rPr>
              <a:t>3. Charting : Chart.js</a:t>
            </a:r>
          </a:p>
          <a:p>
            <a:r>
              <a:rPr lang="en-US" sz="4000" dirty="0">
                <a:solidFill>
                  <a:schemeClr val="bg1"/>
                </a:solidFill>
              </a:rPr>
              <a:t>4. Styling : Pico.css for a clean and semantic layout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717" t="-137959" r="-4686" b="-7264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92994" y="716271"/>
            <a:ext cx="1389178" cy="1389178"/>
            <a:chOff x="0" y="0"/>
            <a:chExt cx="1852237" cy="185223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52295" cy="1852295"/>
            </a:xfrm>
            <a:custGeom>
              <a:avLst/>
              <a:gdLst/>
              <a:ahLst/>
              <a:cxnLst/>
              <a:rect l="l" t="t" r="r" b="b"/>
              <a:pathLst>
                <a:path w="1852295" h="1852295">
                  <a:moveTo>
                    <a:pt x="0" y="0"/>
                  </a:moveTo>
                  <a:lnTo>
                    <a:pt x="1852295" y="0"/>
                  </a:lnTo>
                  <a:lnTo>
                    <a:pt x="1852295" y="1852295"/>
                  </a:lnTo>
                  <a:lnTo>
                    <a:pt x="0" y="18522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r="3" b="3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7398790" y="716271"/>
            <a:ext cx="3490420" cy="1389178"/>
            <a:chOff x="0" y="0"/>
            <a:chExt cx="4653893" cy="185223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53915" cy="1852295"/>
            </a:xfrm>
            <a:custGeom>
              <a:avLst/>
              <a:gdLst/>
              <a:ahLst/>
              <a:cxnLst/>
              <a:rect l="l" t="t" r="r" b="b"/>
              <a:pathLst>
                <a:path w="4653915" h="1852295">
                  <a:moveTo>
                    <a:pt x="0" y="0"/>
                  </a:moveTo>
                  <a:lnTo>
                    <a:pt x="4653915" y="0"/>
                  </a:lnTo>
                  <a:lnTo>
                    <a:pt x="4653915" y="1852295"/>
                  </a:lnTo>
                  <a:lnTo>
                    <a:pt x="0" y="18522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0" r="-9" b="3"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15604085" y="716271"/>
            <a:ext cx="1296966" cy="1530343"/>
          </a:xfrm>
          <a:custGeom>
            <a:avLst/>
            <a:gdLst/>
            <a:ahLst/>
            <a:cxnLst/>
            <a:rect l="l" t="t" r="r" b="b"/>
            <a:pathLst>
              <a:path w="1296966" h="1530343">
                <a:moveTo>
                  <a:pt x="0" y="0"/>
                </a:moveTo>
                <a:lnTo>
                  <a:pt x="1296966" y="0"/>
                </a:lnTo>
                <a:lnTo>
                  <a:pt x="1296966" y="1530343"/>
                </a:lnTo>
                <a:lnTo>
                  <a:pt x="0" y="15303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125620" y="2113264"/>
            <a:ext cx="10093910" cy="1178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18"/>
              </a:lnSpc>
            </a:pPr>
            <a:r>
              <a:rPr lang="en-US" sz="686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Flow Diagram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642FA545-78E7-CB5E-0010-202734E9F9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4294797"/>
              </p:ext>
            </p:extLst>
          </p:nvPr>
        </p:nvGraphicFramePr>
        <p:xfrm>
          <a:off x="3048000" y="1079500"/>
          <a:ext cx="121920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A63B471C-CACD-55F1-8647-3E8213ED79F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420" y="3924300"/>
            <a:ext cx="9437980" cy="56114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717" t="-137959" r="-4686" b="-7264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92994" y="716271"/>
            <a:ext cx="1389178" cy="1389178"/>
            <a:chOff x="0" y="0"/>
            <a:chExt cx="1852237" cy="185223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52295" cy="1852295"/>
            </a:xfrm>
            <a:custGeom>
              <a:avLst/>
              <a:gdLst/>
              <a:ahLst/>
              <a:cxnLst/>
              <a:rect l="l" t="t" r="r" b="b"/>
              <a:pathLst>
                <a:path w="1852295" h="1852295">
                  <a:moveTo>
                    <a:pt x="0" y="0"/>
                  </a:moveTo>
                  <a:lnTo>
                    <a:pt x="1852295" y="0"/>
                  </a:lnTo>
                  <a:lnTo>
                    <a:pt x="1852295" y="1852295"/>
                  </a:lnTo>
                  <a:lnTo>
                    <a:pt x="0" y="18522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r="3" b="3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7398790" y="716271"/>
            <a:ext cx="3490420" cy="1389178"/>
            <a:chOff x="0" y="0"/>
            <a:chExt cx="4653893" cy="185223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53915" cy="1852295"/>
            </a:xfrm>
            <a:custGeom>
              <a:avLst/>
              <a:gdLst/>
              <a:ahLst/>
              <a:cxnLst/>
              <a:rect l="l" t="t" r="r" b="b"/>
              <a:pathLst>
                <a:path w="4653915" h="1852295">
                  <a:moveTo>
                    <a:pt x="0" y="0"/>
                  </a:moveTo>
                  <a:lnTo>
                    <a:pt x="4653915" y="0"/>
                  </a:lnTo>
                  <a:lnTo>
                    <a:pt x="4653915" y="1852295"/>
                  </a:lnTo>
                  <a:lnTo>
                    <a:pt x="0" y="18522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0" r="-9" b="3"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15604085" y="716271"/>
            <a:ext cx="1296966" cy="1530343"/>
          </a:xfrm>
          <a:custGeom>
            <a:avLst/>
            <a:gdLst/>
            <a:ahLst/>
            <a:cxnLst/>
            <a:rect l="l" t="t" r="r" b="b"/>
            <a:pathLst>
              <a:path w="1296966" h="1530343">
                <a:moveTo>
                  <a:pt x="0" y="0"/>
                </a:moveTo>
                <a:lnTo>
                  <a:pt x="1296966" y="0"/>
                </a:lnTo>
                <a:lnTo>
                  <a:pt x="1296966" y="1530343"/>
                </a:lnTo>
                <a:lnTo>
                  <a:pt x="0" y="15303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097045" y="2113264"/>
            <a:ext cx="10093910" cy="1178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18"/>
              </a:lnSpc>
            </a:pPr>
            <a:r>
              <a:rPr lang="en-US" sz="686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Scalabality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A2BD21-74F3-D2F6-FD72-D94ACCC4181D}"/>
              </a:ext>
            </a:extLst>
          </p:cNvPr>
          <p:cNvSpPr txBox="1"/>
          <p:nvPr/>
        </p:nvSpPr>
        <p:spPr>
          <a:xfrm>
            <a:off x="685800" y="4000500"/>
            <a:ext cx="17297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4400" dirty="0">
                <a:solidFill>
                  <a:schemeClr val="bg1"/>
                </a:solidFill>
                <a:latin typeface="Glacial Indifference" panose="020B0604020202020204" charset="0"/>
              </a:rPr>
              <a:t>Infinite user scalability because of zero server load as it runs locally.</a:t>
            </a:r>
          </a:p>
          <a:p>
            <a:pPr marL="742950" indent="-742950">
              <a:buAutoNum type="arabicPeriod"/>
            </a:pPr>
            <a:r>
              <a:rPr lang="en-US" sz="4400" dirty="0">
                <a:solidFill>
                  <a:schemeClr val="bg1"/>
                </a:solidFill>
                <a:latin typeface="Glacial Indifference" panose="020B0604020202020204" charset="0"/>
              </a:rPr>
              <a:t>Effortless knowledge expansion into the (</a:t>
            </a:r>
            <a:r>
              <a:rPr lang="en-US" sz="4400" dirty="0" err="1">
                <a:solidFill>
                  <a:schemeClr val="bg1"/>
                </a:solidFill>
                <a:latin typeface="Glacial Indifference" panose="020B0604020202020204" charset="0"/>
              </a:rPr>
              <a:t>knowledge_base.json</a:t>
            </a:r>
            <a:r>
              <a:rPr lang="en-US" sz="4400" dirty="0">
                <a:solidFill>
                  <a:schemeClr val="bg1"/>
                </a:solidFill>
                <a:latin typeface="Glacial Indifference" panose="020B0604020202020204" charset="0"/>
              </a:rPr>
              <a:t>) file.</a:t>
            </a:r>
          </a:p>
          <a:p>
            <a:pPr marL="742950" indent="-742950">
              <a:buAutoNum type="arabicPeriod"/>
            </a:pPr>
            <a:r>
              <a:rPr lang="en-US" sz="4400" dirty="0">
                <a:solidFill>
                  <a:schemeClr val="bg1"/>
                </a:solidFill>
                <a:latin typeface="Glacial Indifference" panose="020B0604020202020204" charset="0"/>
              </a:rPr>
              <a:t>Expanding global reach by adding new languages.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717" t="-137959" r="-4686" b="-7264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92994" y="716271"/>
            <a:ext cx="1389178" cy="1389178"/>
            <a:chOff x="0" y="0"/>
            <a:chExt cx="1852237" cy="185223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52295" cy="1852295"/>
            </a:xfrm>
            <a:custGeom>
              <a:avLst/>
              <a:gdLst/>
              <a:ahLst/>
              <a:cxnLst/>
              <a:rect l="l" t="t" r="r" b="b"/>
              <a:pathLst>
                <a:path w="1852295" h="1852295">
                  <a:moveTo>
                    <a:pt x="0" y="0"/>
                  </a:moveTo>
                  <a:lnTo>
                    <a:pt x="1852295" y="0"/>
                  </a:lnTo>
                  <a:lnTo>
                    <a:pt x="1852295" y="1852295"/>
                  </a:lnTo>
                  <a:lnTo>
                    <a:pt x="0" y="18522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r="3" b="3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7398790" y="716271"/>
            <a:ext cx="3490420" cy="1389178"/>
            <a:chOff x="0" y="0"/>
            <a:chExt cx="4653893" cy="185223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53915" cy="1852295"/>
            </a:xfrm>
            <a:custGeom>
              <a:avLst/>
              <a:gdLst/>
              <a:ahLst/>
              <a:cxnLst/>
              <a:rect l="l" t="t" r="r" b="b"/>
              <a:pathLst>
                <a:path w="4653915" h="1852295">
                  <a:moveTo>
                    <a:pt x="0" y="0"/>
                  </a:moveTo>
                  <a:lnTo>
                    <a:pt x="4653915" y="0"/>
                  </a:lnTo>
                  <a:lnTo>
                    <a:pt x="4653915" y="1852295"/>
                  </a:lnTo>
                  <a:lnTo>
                    <a:pt x="0" y="18522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0" r="-9" b="3"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15604085" y="716271"/>
            <a:ext cx="1296966" cy="1530343"/>
          </a:xfrm>
          <a:custGeom>
            <a:avLst/>
            <a:gdLst/>
            <a:ahLst/>
            <a:cxnLst/>
            <a:rect l="l" t="t" r="r" b="b"/>
            <a:pathLst>
              <a:path w="1296966" h="1530343">
                <a:moveTo>
                  <a:pt x="0" y="0"/>
                </a:moveTo>
                <a:lnTo>
                  <a:pt x="1296966" y="0"/>
                </a:lnTo>
                <a:lnTo>
                  <a:pt x="1296966" y="1530343"/>
                </a:lnTo>
                <a:lnTo>
                  <a:pt x="0" y="15303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097045" y="2113264"/>
            <a:ext cx="10093910" cy="1178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18"/>
              </a:lnSpc>
            </a:pPr>
            <a:r>
              <a:rPr lang="en-US" sz="686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Interface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EC7F2E4D-D146-DBBD-4A09-6A7D1B07A1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2119389"/>
              </p:ext>
            </p:extLst>
          </p:nvPr>
        </p:nvGraphicFramePr>
        <p:xfrm>
          <a:off x="3048000" y="1079500"/>
          <a:ext cx="12192000" cy="812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8E6FDAC-F08F-E222-5164-CEC4DCAB54B6}"/>
              </a:ext>
            </a:extLst>
          </p:cNvPr>
          <p:cNvSpPr txBox="1"/>
          <p:nvPr/>
        </p:nvSpPr>
        <p:spPr>
          <a:xfrm>
            <a:off x="838200" y="3654520"/>
            <a:ext cx="16992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4400" dirty="0">
                <a:solidFill>
                  <a:schemeClr val="bg1"/>
                </a:solidFill>
                <a:latin typeface="Glacial Indifference" panose="020B0604020202020204" charset="0"/>
              </a:rPr>
              <a:t>Section to choose a file.</a:t>
            </a:r>
          </a:p>
          <a:p>
            <a:pPr marL="742950" indent="-742950">
              <a:buAutoNum type="arabicPeriod"/>
            </a:pPr>
            <a:r>
              <a:rPr lang="en-US" sz="4400" dirty="0">
                <a:solidFill>
                  <a:schemeClr val="bg1"/>
                </a:solidFill>
                <a:latin typeface="Glacial Indifference" panose="020B0604020202020204" charset="0"/>
              </a:rPr>
              <a:t>Results section for personalized report.</a:t>
            </a:r>
          </a:p>
          <a:p>
            <a:pPr marL="742950" indent="-742950">
              <a:buAutoNum type="arabicPeriod"/>
            </a:pPr>
            <a:r>
              <a:rPr lang="en-US" sz="4400" dirty="0">
                <a:solidFill>
                  <a:schemeClr val="bg1"/>
                </a:solidFill>
                <a:latin typeface="Glacial Indifference" panose="020B0604020202020204" charset="0"/>
              </a:rPr>
              <a:t>Health Trends with the graphical representation.</a:t>
            </a:r>
          </a:p>
          <a:p>
            <a:pPr marL="742950" indent="-742950">
              <a:buAutoNum type="arabicPeriod"/>
            </a:pPr>
            <a:r>
              <a:rPr lang="en-US" sz="4400" dirty="0">
                <a:solidFill>
                  <a:schemeClr val="bg1"/>
                </a:solidFill>
                <a:latin typeface="Glacial Indifference" panose="020B0604020202020204" charset="0"/>
              </a:rPr>
              <a:t>History of previous reports.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3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717" t="-137959" r="-4686" b="-7264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292994" y="716271"/>
            <a:ext cx="1389178" cy="1389178"/>
            <a:chOff x="0" y="0"/>
            <a:chExt cx="1852237" cy="185223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852295" cy="1852295"/>
            </a:xfrm>
            <a:custGeom>
              <a:avLst/>
              <a:gdLst/>
              <a:ahLst/>
              <a:cxnLst/>
              <a:rect l="l" t="t" r="r" b="b"/>
              <a:pathLst>
                <a:path w="1852295" h="1852295">
                  <a:moveTo>
                    <a:pt x="0" y="0"/>
                  </a:moveTo>
                  <a:lnTo>
                    <a:pt x="1852295" y="0"/>
                  </a:lnTo>
                  <a:lnTo>
                    <a:pt x="1852295" y="1852295"/>
                  </a:lnTo>
                  <a:lnTo>
                    <a:pt x="0" y="18522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r="3" b="3"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7398790" y="716271"/>
            <a:ext cx="3490420" cy="1389178"/>
            <a:chOff x="0" y="0"/>
            <a:chExt cx="4653893" cy="185223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653915" cy="1852295"/>
            </a:xfrm>
            <a:custGeom>
              <a:avLst/>
              <a:gdLst/>
              <a:ahLst/>
              <a:cxnLst/>
              <a:rect l="l" t="t" r="r" b="b"/>
              <a:pathLst>
                <a:path w="4653915" h="1852295">
                  <a:moveTo>
                    <a:pt x="0" y="0"/>
                  </a:moveTo>
                  <a:lnTo>
                    <a:pt x="4653915" y="0"/>
                  </a:lnTo>
                  <a:lnTo>
                    <a:pt x="4653915" y="1852295"/>
                  </a:lnTo>
                  <a:lnTo>
                    <a:pt x="0" y="18522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0" r="-9" b="3"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15604085" y="716271"/>
            <a:ext cx="1296966" cy="1530343"/>
          </a:xfrm>
          <a:custGeom>
            <a:avLst/>
            <a:gdLst/>
            <a:ahLst/>
            <a:cxnLst/>
            <a:rect l="l" t="t" r="r" b="b"/>
            <a:pathLst>
              <a:path w="1296966" h="1530343">
                <a:moveTo>
                  <a:pt x="0" y="0"/>
                </a:moveTo>
                <a:lnTo>
                  <a:pt x="1296966" y="0"/>
                </a:lnTo>
                <a:lnTo>
                  <a:pt x="1296966" y="1530343"/>
                </a:lnTo>
                <a:lnTo>
                  <a:pt x="0" y="153034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125620" y="2113264"/>
            <a:ext cx="10093910" cy="11780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18"/>
              </a:lnSpc>
            </a:pPr>
            <a:r>
              <a:rPr lang="en-US" sz="686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E25F9D-41C6-1407-726B-76C0192526C2}"/>
              </a:ext>
            </a:extLst>
          </p:cNvPr>
          <p:cNvSpPr txBox="1"/>
          <p:nvPr/>
        </p:nvSpPr>
        <p:spPr>
          <a:xfrm>
            <a:off x="1066799" y="4686300"/>
            <a:ext cx="15834251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C7CDBD-7BA7-CBB8-9E32-0B32DF96B4D8}"/>
              </a:ext>
            </a:extLst>
          </p:cNvPr>
          <p:cNvSpPr txBox="1"/>
          <p:nvPr/>
        </p:nvSpPr>
        <p:spPr>
          <a:xfrm>
            <a:off x="1600200" y="3291291"/>
            <a:ext cx="1630920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AutoNum type="arabicPeriod"/>
            </a:pPr>
            <a:r>
              <a:rPr lang="en-US" sz="4400" dirty="0">
                <a:solidFill>
                  <a:schemeClr val="bg1"/>
                </a:solidFill>
                <a:latin typeface="Glacial Indifference" panose="020B0604020202020204" charset="0"/>
              </a:rPr>
              <a:t>100% Private by Design - No data ever goes to a server.</a:t>
            </a:r>
          </a:p>
          <a:p>
            <a:pPr marL="742950" indent="-742950">
              <a:buAutoNum type="arabicPeriod"/>
            </a:pPr>
            <a:r>
              <a:rPr lang="en-US" sz="4400" dirty="0">
                <a:solidFill>
                  <a:schemeClr val="bg1"/>
                </a:solidFill>
                <a:latin typeface="Glacial Indifference" panose="020B0604020202020204" charset="0"/>
              </a:rPr>
              <a:t>Works completely offline – Works without internet access.</a:t>
            </a:r>
          </a:p>
          <a:p>
            <a:pPr marL="742950" indent="-742950">
              <a:buAutoNum type="arabicPeriod"/>
            </a:pPr>
            <a:r>
              <a:rPr lang="en-US" sz="4400" dirty="0">
                <a:solidFill>
                  <a:schemeClr val="bg1"/>
                </a:solidFill>
                <a:latin typeface="Glacial Indifference" panose="020B0604020202020204" charset="0"/>
              </a:rPr>
              <a:t>Keeps track of your health trends.</a:t>
            </a:r>
          </a:p>
          <a:p>
            <a:pPr marL="742950" indent="-742950">
              <a:buAutoNum type="arabicPeriod"/>
            </a:pPr>
            <a:r>
              <a:rPr lang="en-US" sz="4400" dirty="0">
                <a:solidFill>
                  <a:schemeClr val="bg1"/>
                </a:solidFill>
                <a:latin typeface="Glacial Indifference" panose="020B0604020202020204" charset="0"/>
              </a:rPr>
              <a:t>Scalable in many ways.</a:t>
            </a:r>
          </a:p>
          <a:p>
            <a:pPr marL="742950" indent="-742950">
              <a:buAutoNum type="arabicPeriod"/>
            </a:pPr>
            <a:endParaRPr lang="en-US" sz="4400" dirty="0">
              <a:solidFill>
                <a:schemeClr val="bg1"/>
              </a:solidFill>
              <a:latin typeface="Glacial Indifference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192</Words>
  <Application>Microsoft Office PowerPoint</Application>
  <PresentationFormat>Custom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Glacial Indifference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Hackaphasia ppt template</dc:title>
  <dc:creator>Admin</dc:creator>
  <cp:lastModifiedBy>dhruthatm@gmail.com</cp:lastModifiedBy>
  <cp:revision>2</cp:revision>
  <dcterms:created xsi:type="dcterms:W3CDTF">2006-08-16T00:00:00Z</dcterms:created>
  <dcterms:modified xsi:type="dcterms:W3CDTF">2025-09-18T23:53:22Z</dcterms:modified>
  <dc:identifier>DAGzIpON7Ao</dc:identifier>
</cp:coreProperties>
</file>