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89" r:id="rId11"/>
    <p:sldId id="270" r:id="rId12"/>
    <p:sldId id="271" r:id="rId13"/>
    <p:sldId id="269" r:id="rId14"/>
    <p:sldId id="272" r:id="rId15"/>
    <p:sldId id="273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4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3A-2CD9-4F2F-9D3F-706B6A06E6E5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030FE-0E3D-4633-B2EB-C0869FD20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9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7736B-AC7A-4C46-95D9-621D5F05C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96DBA-FE6E-4E23-A5A5-D20586E89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22A26-17EE-4ED4-B7DF-DB527002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DA96A-A11C-4C62-9E28-8898CE33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E1CD0-59D2-41BD-BF57-FDA6C58F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FFB1-E3F6-40E5-99D7-8B290A2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3E24A-DC66-457C-A066-88C18069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6EE1B-C64C-441D-B112-C837F670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6DEF8-596C-4C15-891C-2FE5FAB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78953-88EC-4BB5-9D23-3A3E4F79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0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4FD41C-D113-479D-A34F-FAE3B4B1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95242A-9B93-440D-A460-C8B71B7A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6E37C-8F79-4722-8EB5-D031E42C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584DA-8F1A-4E65-B70C-EA70D5F4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E2578-C6E0-4235-97CC-EDD08367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5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2CC3-5D63-4C7A-80C9-A6FF2206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CA8CF-9196-4B42-A422-39F5E0B2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6C5A4-C642-448C-A944-1F3F3962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1B356-60FD-43FB-B484-14D9949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24DFB-CDFC-46DA-B23C-AD13ACB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7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0C035-B351-4AB5-A23B-A8420EB0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3F15A-0228-49E5-A543-B96C6CB8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1A127-E0BB-4FCA-AB81-228C083E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9032A-C931-4DB5-8874-71C3C5E6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E5316-C70C-4450-BCEA-E1F7D6A1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7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B158-99A5-46F4-B528-9A94C00D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F69AC-22B8-43D2-9A51-E7B57D88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35467-786B-497E-B0D6-374ABEED2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81984-C44F-4450-9320-4E83B836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986C9-AD13-4FBE-981B-AD7ED518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40B63-3A85-4543-A678-E8A985B7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50D7-E89A-46B3-8A1E-6B467EB3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73D1B-B2F6-46B7-8967-CA6B5542D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7D3F-A963-4F1B-8CAC-2F778400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FCBB3E-3D9A-46DA-9DE5-50D10F79D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49B824-C1F9-498E-904F-E6FA24FD2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497B0-7354-48A4-8C0E-BE8E8C2C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04AF6-124D-4F3A-BD3E-C6703F0F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40A79C-8F0B-4226-9BB3-3AC22714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7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8BBD6-5F72-433A-ADB2-3AB7C2CD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49A3E-4DF2-406F-8A1B-23011268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89D1E6-3B38-4480-9925-9FA1764B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C6ED3-D911-4323-9F9D-CCDA87C1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8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43A708-9BE9-4F19-95C0-8767869C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9ADF0-56A2-4B63-847D-C072C8AE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4C9A4-77EE-46E8-BEDF-7777D90B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5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95135-1958-49F6-B0DD-B68FABFF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4E1CA-9072-4759-8E71-E7CE6E8B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34A79-222E-49A7-8344-315FF469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81462-28D8-43AB-BE0D-C914FE3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2DF4A-EDD9-45F4-A737-50BB9ED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F1317-2FC6-4AC7-960E-D41865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9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8A702-3E68-4694-B933-EAAC0EF0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D497A9-32E2-4AEA-BD4E-B48F43D31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5B011-33AC-4974-93E4-0EDC4809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CDC7A-3A9B-4456-B5A3-18F2407B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FBCE2-FB51-4849-8CBF-2AFF84E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CA4F2-2CE2-4E7E-83BD-08BC9AEC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0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21D44-D3A7-4356-8D1F-D90B48FF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EFB8B-5B08-441E-80E0-84DD97EB9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0F609-8DEF-4CA4-98D4-D13206CED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65AE-E228-4EC8-90D9-933EFF8E408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0838E-95BD-490D-AE9D-04CD3609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6D9B-79FA-4871-BFA6-F0A9F2563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C484-C41D-4595-A7F2-4944B3F25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487094-CDD8-4D18-A341-A20353FA8F40}"/>
              </a:ext>
            </a:extLst>
          </p:cNvPr>
          <p:cNvSpPr txBox="1"/>
          <p:nvPr/>
        </p:nvSpPr>
        <p:spPr>
          <a:xfrm>
            <a:off x="2056704" y="1738649"/>
            <a:ext cx="8078592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教师园地项目</a:t>
            </a:r>
            <a:endParaRPr lang="en-US" altLang="zh-CN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第一次阶段性评审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C069C0-E58A-420C-8791-8112D7DB40AF}"/>
              </a:ext>
            </a:extLst>
          </p:cNvPr>
          <p:cNvSpPr txBox="1"/>
          <p:nvPr/>
        </p:nvSpPr>
        <p:spPr>
          <a:xfrm>
            <a:off x="5388114" y="451356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主讲：何伟斌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F0B8F9-3D98-4F42-AAE4-99696CABF92E}"/>
              </a:ext>
            </a:extLst>
          </p:cNvPr>
          <p:cNvSpPr txBox="1"/>
          <p:nvPr/>
        </p:nvSpPr>
        <p:spPr>
          <a:xfrm>
            <a:off x="4054415" y="5119351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小组成员：何伟斌、陈玉婕、何静、丁海智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4BAD56-1322-40C6-985B-DC8592BD3977}"/>
              </a:ext>
            </a:extLst>
          </p:cNvPr>
          <p:cNvSpPr txBox="1"/>
          <p:nvPr/>
        </p:nvSpPr>
        <p:spPr>
          <a:xfrm>
            <a:off x="3134790" y="3877007"/>
            <a:ext cx="700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github:https</a:t>
            </a:r>
            <a:r>
              <a:rPr lang="en-US" altLang="zh-CN" dirty="0"/>
              <a:t>://github.com/</a:t>
            </a:r>
            <a:r>
              <a:rPr lang="en-US" altLang="zh-CN" dirty="0" err="1"/>
              <a:t>tanismh</a:t>
            </a:r>
            <a:r>
              <a:rPr lang="en-US" altLang="zh-CN" dirty="0"/>
              <a:t>/Software-Engineering-Practice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29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当前迭代的任务与成果物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ED7D5-2384-4D88-9079-6EFA7E005A7D}"/>
              </a:ext>
            </a:extLst>
          </p:cNvPr>
          <p:cNvSpPr txBox="1"/>
          <p:nvPr/>
        </p:nvSpPr>
        <p:spPr>
          <a:xfrm>
            <a:off x="1110699" y="2026920"/>
            <a:ext cx="39517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何伟斌（项目经理</a:t>
            </a:r>
            <a:r>
              <a:rPr lang="en-US" altLang="zh-CN" sz="2500" dirty="0"/>
              <a:t>&amp;</a:t>
            </a:r>
            <a:r>
              <a:rPr lang="zh-CN" altLang="en-US" sz="2500" dirty="0"/>
              <a:t>后端）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049696-A67B-4769-B1CC-230009D3F477}"/>
              </a:ext>
            </a:extLst>
          </p:cNvPr>
          <p:cNvSpPr/>
          <p:nvPr/>
        </p:nvSpPr>
        <p:spPr>
          <a:xfrm>
            <a:off x="1211579" y="2471916"/>
            <a:ext cx="348276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AA498-A161-4E9F-B9C9-0872B9A4D7D4}"/>
              </a:ext>
            </a:extLst>
          </p:cNvPr>
          <p:cNvSpPr txBox="1"/>
          <p:nvPr/>
        </p:nvSpPr>
        <p:spPr>
          <a:xfrm>
            <a:off x="3459480" y="289202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教师原地——需求分析、用户故事（1012）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10CF1B-688F-447F-B471-FFDFDB9755B9}"/>
              </a:ext>
            </a:extLst>
          </p:cNvPr>
          <p:cNvSpPr txBox="1"/>
          <p:nvPr/>
        </p:nvSpPr>
        <p:spPr>
          <a:xfrm>
            <a:off x="3437200" y="35796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需求整理（</a:t>
            </a:r>
            <a:r>
              <a:rPr lang="en-US" altLang="zh-CN" sz="2000" dirty="0"/>
              <a:t>0927</a:t>
            </a:r>
            <a:r>
              <a:rPr lang="zh-CN" altLang="en-US" sz="2000" dirty="0"/>
              <a:t>、</a:t>
            </a:r>
            <a:r>
              <a:rPr lang="en-US" altLang="zh-CN" sz="2000" dirty="0"/>
              <a:t>0928</a:t>
            </a:r>
            <a:r>
              <a:rPr lang="zh-CN" altLang="en-US" sz="2000" dirty="0"/>
              <a:t>、</a:t>
            </a:r>
            <a:r>
              <a:rPr lang="en-US" altLang="zh-CN" sz="2000" dirty="0"/>
              <a:t>0930</a:t>
            </a:r>
            <a:r>
              <a:rPr lang="zh-CN" altLang="en-US" sz="2000" dirty="0"/>
              <a:t>、</a:t>
            </a:r>
            <a:r>
              <a:rPr lang="en-US" altLang="zh-CN" sz="2000" dirty="0"/>
              <a:t>1011</a:t>
            </a:r>
            <a:r>
              <a:rPr lang="zh-CN" altLang="en-US" sz="20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AC4B47-8F3D-48D7-A3F7-A44C37D486DF}"/>
              </a:ext>
            </a:extLst>
          </p:cNvPr>
          <p:cNvSpPr txBox="1"/>
          <p:nvPr/>
        </p:nvSpPr>
        <p:spPr>
          <a:xfrm>
            <a:off x="3459480" y="42672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会议记录（</a:t>
            </a:r>
            <a:r>
              <a:rPr lang="en-US" altLang="zh-CN" sz="2000" dirty="0"/>
              <a:t>0926</a:t>
            </a:r>
            <a:r>
              <a:rPr lang="zh-CN" altLang="en-US" sz="20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1DC5AA-C3EE-47B0-BD7B-87FA2EF1F00B}"/>
              </a:ext>
            </a:extLst>
          </p:cNvPr>
          <p:cNvSpPr txBox="1"/>
          <p:nvPr/>
        </p:nvSpPr>
        <p:spPr>
          <a:xfrm>
            <a:off x="3459480" y="49547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撰写</a:t>
            </a:r>
            <a:r>
              <a:rPr lang="en-US" altLang="zh-CN" sz="2000" dirty="0"/>
              <a:t>wiki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B131D1-8C96-4426-9544-B107BB8D9963}"/>
              </a:ext>
            </a:extLst>
          </p:cNvPr>
          <p:cNvSpPr txBox="1"/>
          <p:nvPr/>
        </p:nvSpPr>
        <p:spPr>
          <a:xfrm>
            <a:off x="3459480" y="564237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ppt</a:t>
            </a:r>
            <a:r>
              <a:rPr lang="zh-CN" altLang="en-US" sz="2000" dirty="0"/>
              <a:t>制作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932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当前迭代的任务与成果物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ED7D5-2384-4D88-9079-6EFA7E005A7D}"/>
              </a:ext>
            </a:extLst>
          </p:cNvPr>
          <p:cNvSpPr txBox="1"/>
          <p:nvPr/>
        </p:nvSpPr>
        <p:spPr>
          <a:xfrm>
            <a:off x="1110699" y="2026920"/>
            <a:ext cx="39517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陈玉婕（产品经理</a:t>
            </a:r>
            <a:r>
              <a:rPr lang="en-US" altLang="zh-CN" sz="2500" dirty="0"/>
              <a:t>&amp;</a:t>
            </a:r>
            <a:r>
              <a:rPr lang="zh-CN" altLang="en-US" sz="2500" dirty="0"/>
              <a:t>前端）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049696-A67B-4769-B1CC-230009D3F477}"/>
              </a:ext>
            </a:extLst>
          </p:cNvPr>
          <p:cNvSpPr/>
          <p:nvPr/>
        </p:nvSpPr>
        <p:spPr>
          <a:xfrm>
            <a:off x="1211580" y="2471916"/>
            <a:ext cx="345057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AA498-A161-4E9F-B9C9-0872B9A4D7D4}"/>
              </a:ext>
            </a:extLst>
          </p:cNvPr>
          <p:cNvSpPr txBox="1"/>
          <p:nvPr/>
        </p:nvSpPr>
        <p:spPr>
          <a:xfrm>
            <a:off x="4922520" y="26786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线框图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10CF1B-688F-447F-B471-FFDFDB9755B9}"/>
              </a:ext>
            </a:extLst>
          </p:cNvPr>
          <p:cNvSpPr txBox="1"/>
          <p:nvPr/>
        </p:nvSpPr>
        <p:spPr>
          <a:xfrm>
            <a:off x="4900240" y="33662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会议记录（</a:t>
            </a:r>
            <a:r>
              <a:rPr lang="en-US" altLang="zh-CN" sz="2000" dirty="0"/>
              <a:t>0927</a:t>
            </a:r>
            <a:r>
              <a:rPr lang="zh-CN" altLang="en-US" sz="20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AC4B47-8F3D-48D7-A3F7-A44C37D486DF}"/>
              </a:ext>
            </a:extLst>
          </p:cNvPr>
          <p:cNvSpPr txBox="1"/>
          <p:nvPr/>
        </p:nvSpPr>
        <p:spPr>
          <a:xfrm>
            <a:off x="4922520" y="40538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需求整理（</a:t>
            </a:r>
            <a:r>
              <a:rPr lang="en-US" altLang="zh-CN" sz="2000" dirty="0"/>
              <a:t>0926</a:t>
            </a:r>
            <a:r>
              <a:rPr lang="zh-CN" altLang="en-US" sz="20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501BFA-33DA-4792-872B-6CF89D766823}"/>
              </a:ext>
            </a:extLst>
          </p:cNvPr>
          <p:cNvSpPr txBox="1"/>
          <p:nvPr/>
        </p:nvSpPr>
        <p:spPr>
          <a:xfrm>
            <a:off x="4922520" y="47414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录音整理（</a:t>
            </a:r>
            <a:r>
              <a:rPr lang="en-US" altLang="zh-CN" sz="2000" dirty="0"/>
              <a:t>0927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9052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当前迭代的任务与成果物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ED7D5-2384-4D88-9079-6EFA7E005A7D}"/>
              </a:ext>
            </a:extLst>
          </p:cNvPr>
          <p:cNvSpPr txBox="1"/>
          <p:nvPr/>
        </p:nvSpPr>
        <p:spPr>
          <a:xfrm>
            <a:off x="1110699" y="2026920"/>
            <a:ext cx="21082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何静（前端）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049696-A67B-4769-B1CC-230009D3F477}"/>
              </a:ext>
            </a:extLst>
          </p:cNvPr>
          <p:cNvSpPr/>
          <p:nvPr/>
        </p:nvSpPr>
        <p:spPr>
          <a:xfrm>
            <a:off x="1211580" y="2471916"/>
            <a:ext cx="17441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AA498-A161-4E9F-B9C9-0872B9A4D7D4}"/>
              </a:ext>
            </a:extLst>
          </p:cNvPr>
          <p:cNvSpPr txBox="1"/>
          <p:nvPr/>
        </p:nvSpPr>
        <p:spPr>
          <a:xfrm>
            <a:off x="4922520" y="25691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会议记录（</a:t>
            </a:r>
            <a:r>
              <a:rPr lang="en-US" altLang="zh-CN" sz="2000" dirty="0"/>
              <a:t>0923</a:t>
            </a:r>
            <a:r>
              <a:rPr lang="zh-CN" altLang="en-US" sz="2000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10CF1B-688F-447F-B471-FFDFDB9755B9}"/>
              </a:ext>
            </a:extLst>
          </p:cNvPr>
          <p:cNvSpPr txBox="1"/>
          <p:nvPr/>
        </p:nvSpPr>
        <p:spPr>
          <a:xfrm>
            <a:off x="4922520" y="49893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会议记录（</a:t>
            </a:r>
            <a:r>
              <a:rPr lang="en-US" altLang="zh-CN" sz="2000" dirty="0"/>
              <a:t>1011</a:t>
            </a:r>
            <a:r>
              <a:rPr lang="zh-CN" altLang="en-US" sz="2000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5C27B3-A1EB-49E8-B867-4579217D4F37}"/>
              </a:ext>
            </a:extLst>
          </p:cNvPr>
          <p:cNvSpPr txBox="1"/>
          <p:nvPr/>
        </p:nvSpPr>
        <p:spPr>
          <a:xfrm>
            <a:off x="1110699" y="3992880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丁海智（后端）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AB4D02-B069-4876-8B48-C55396E2C5AC}"/>
              </a:ext>
            </a:extLst>
          </p:cNvPr>
          <p:cNvSpPr/>
          <p:nvPr/>
        </p:nvSpPr>
        <p:spPr>
          <a:xfrm>
            <a:off x="1211580" y="4437876"/>
            <a:ext cx="19437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7EF1BD-9C58-4760-802E-AC0B2024E1F1}"/>
              </a:ext>
            </a:extLst>
          </p:cNvPr>
          <p:cNvSpPr txBox="1"/>
          <p:nvPr/>
        </p:nvSpPr>
        <p:spPr>
          <a:xfrm>
            <a:off x="4922520" y="35244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技术学习（博客）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051C9D-1B28-4CF8-8FE4-332A0C62B0B1}"/>
              </a:ext>
            </a:extLst>
          </p:cNvPr>
          <p:cNvSpPr txBox="1"/>
          <p:nvPr/>
        </p:nvSpPr>
        <p:spPr>
          <a:xfrm>
            <a:off x="4922520" y="54787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技术学习（博客）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D49E98-A422-4266-8471-9BD337ECBD91}"/>
              </a:ext>
            </a:extLst>
          </p:cNvPr>
          <p:cNvSpPr txBox="1"/>
          <p:nvPr/>
        </p:nvSpPr>
        <p:spPr>
          <a:xfrm>
            <a:off x="4922520" y="30468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登录页面、首页、事务通知页面布局的前端代码</a:t>
            </a:r>
          </a:p>
        </p:txBody>
      </p:sp>
    </p:spTree>
    <p:extLst>
      <p:ext uri="{BB962C8B-B14F-4D97-AF65-F5344CB8AC3E}">
        <p14:creationId xmlns:p14="http://schemas.microsoft.com/office/powerpoint/2010/main" val="4880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当前迭代的任务与成果物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07AAAF-0915-4857-974B-F706FDB4C865}"/>
              </a:ext>
            </a:extLst>
          </p:cNvPr>
          <p:cNvSpPr txBox="1"/>
          <p:nvPr/>
        </p:nvSpPr>
        <p:spPr>
          <a:xfrm>
            <a:off x="762000" y="3136612"/>
            <a:ext cx="10668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700" dirty="0"/>
              <a:t>线框图、需求分析及用户故事文档、需求条目、会议记录、技术博客</a:t>
            </a:r>
          </a:p>
        </p:txBody>
      </p:sp>
    </p:spTree>
    <p:extLst>
      <p:ext uri="{BB962C8B-B14F-4D97-AF65-F5344CB8AC3E}">
        <p14:creationId xmlns:p14="http://schemas.microsoft.com/office/powerpoint/2010/main" val="162762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6777CB-C2A3-45A1-B713-DAB45E05D8E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需求条目</a:t>
            </a:r>
          </a:p>
        </p:txBody>
      </p:sp>
    </p:spTree>
    <p:extLst>
      <p:ext uri="{BB962C8B-B14F-4D97-AF65-F5344CB8AC3E}">
        <p14:creationId xmlns:p14="http://schemas.microsoft.com/office/powerpoint/2010/main" val="306809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07AAAF-0915-4857-974B-F706FDB4C865}"/>
              </a:ext>
            </a:extLst>
          </p:cNvPr>
          <p:cNvSpPr txBox="1"/>
          <p:nvPr/>
        </p:nvSpPr>
        <p:spPr>
          <a:xfrm>
            <a:off x="762000" y="3136612"/>
            <a:ext cx="1066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教职工、管理员（总管理、普通管理）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1AB58-80B4-4ABA-9932-A64344BE379E}"/>
              </a:ext>
            </a:extLst>
          </p:cNvPr>
          <p:cNvSpPr txBox="1"/>
          <p:nvPr/>
        </p:nvSpPr>
        <p:spPr>
          <a:xfrm>
            <a:off x="1110699" y="2026920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系统用户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EBB4B1-4588-436E-AAE2-CCC8FCF906F2}"/>
              </a:ext>
            </a:extLst>
          </p:cNvPr>
          <p:cNvSpPr/>
          <p:nvPr/>
        </p:nvSpPr>
        <p:spPr>
          <a:xfrm>
            <a:off x="1211580" y="2471916"/>
            <a:ext cx="14670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9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82D78-BF77-4E4B-9A0F-3484DE42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620" y="3188970"/>
            <a:ext cx="480060" cy="480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9724A7-E81E-4F63-961F-0330D66362FA}"/>
              </a:ext>
            </a:extLst>
          </p:cNvPr>
          <p:cNvSpPr txBox="1"/>
          <p:nvPr/>
        </p:nvSpPr>
        <p:spPr>
          <a:xfrm>
            <a:off x="3535680" y="319816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教职工在教师园地中可以看到内部通知、公告</a:t>
            </a:r>
          </a:p>
        </p:txBody>
      </p:sp>
    </p:spTree>
    <p:extLst>
      <p:ext uri="{BB962C8B-B14F-4D97-AF65-F5344CB8AC3E}">
        <p14:creationId xmlns:p14="http://schemas.microsoft.com/office/powerpoint/2010/main" val="82311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82D78-BF77-4E4B-9A0F-3484DE42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3188970"/>
            <a:ext cx="480060" cy="480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9724A7-E81E-4F63-961F-0330D66362FA}"/>
              </a:ext>
            </a:extLst>
          </p:cNvPr>
          <p:cNvSpPr txBox="1"/>
          <p:nvPr/>
        </p:nvSpPr>
        <p:spPr>
          <a:xfrm>
            <a:off x="1767840" y="3198167"/>
            <a:ext cx="905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教职工在教师园地中可以看到内部通知、公告、自己的财务信息</a:t>
            </a:r>
          </a:p>
        </p:txBody>
      </p:sp>
    </p:spTree>
    <p:extLst>
      <p:ext uri="{BB962C8B-B14F-4D97-AF65-F5344CB8AC3E}">
        <p14:creationId xmlns:p14="http://schemas.microsoft.com/office/powerpoint/2010/main" val="1685387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82D78-BF77-4E4B-9A0F-3484DE42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3188970"/>
            <a:ext cx="480060" cy="480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9724A7-E81E-4F63-961F-0330D66362FA}"/>
              </a:ext>
            </a:extLst>
          </p:cNvPr>
          <p:cNvSpPr txBox="1"/>
          <p:nvPr/>
        </p:nvSpPr>
        <p:spPr>
          <a:xfrm>
            <a:off x="2895600" y="3198167"/>
            <a:ext cx="752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普通管理员能发布信息，只能修改删除自己发布的信息</a:t>
            </a:r>
          </a:p>
        </p:txBody>
      </p:sp>
    </p:spTree>
    <p:extLst>
      <p:ext uri="{BB962C8B-B14F-4D97-AF65-F5344CB8AC3E}">
        <p14:creationId xmlns:p14="http://schemas.microsoft.com/office/powerpoint/2010/main" val="407738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82D78-BF77-4E4B-9A0F-3484DE42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40" y="3188970"/>
            <a:ext cx="480060" cy="480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9724A7-E81E-4F63-961F-0330D66362FA}"/>
              </a:ext>
            </a:extLst>
          </p:cNvPr>
          <p:cNvSpPr txBox="1"/>
          <p:nvPr/>
        </p:nvSpPr>
        <p:spPr>
          <a:xfrm>
            <a:off x="2502500" y="3198167"/>
            <a:ext cx="814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总管理管理所有人的账号，并且能给每个老师发布财务信息</a:t>
            </a:r>
          </a:p>
        </p:txBody>
      </p:sp>
    </p:spTree>
    <p:extLst>
      <p:ext uri="{BB962C8B-B14F-4D97-AF65-F5344CB8AC3E}">
        <p14:creationId xmlns:p14="http://schemas.microsoft.com/office/powerpoint/2010/main" val="253854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6777CB-C2A3-45A1-B713-DAB45E05D8E9}"/>
              </a:ext>
            </a:extLst>
          </p:cNvPr>
          <p:cNvSpPr txBox="1"/>
          <p:nvPr/>
        </p:nvSpPr>
        <p:spPr>
          <a:xfrm>
            <a:off x="4157007" y="30135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项目总体计划</a:t>
            </a:r>
          </a:p>
        </p:txBody>
      </p:sp>
    </p:spTree>
    <p:extLst>
      <p:ext uri="{BB962C8B-B14F-4D97-AF65-F5344CB8AC3E}">
        <p14:creationId xmlns:p14="http://schemas.microsoft.com/office/powerpoint/2010/main" val="409618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82D78-BF77-4E4B-9A0F-3484DE42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0" y="3188970"/>
            <a:ext cx="480060" cy="480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9724A7-E81E-4F63-961F-0330D66362FA}"/>
              </a:ext>
            </a:extLst>
          </p:cNvPr>
          <p:cNvSpPr txBox="1"/>
          <p:nvPr/>
        </p:nvSpPr>
        <p:spPr>
          <a:xfrm>
            <a:off x="1298540" y="3198167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管理员账号是给部门使用的，一个部门一个管理员账号，院办有总管理账号</a:t>
            </a:r>
          </a:p>
        </p:txBody>
      </p:sp>
    </p:spTree>
    <p:extLst>
      <p:ext uri="{BB962C8B-B14F-4D97-AF65-F5344CB8AC3E}">
        <p14:creationId xmlns:p14="http://schemas.microsoft.com/office/powerpoint/2010/main" val="370682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6777CB-C2A3-45A1-B713-DAB45E05D8E9}"/>
              </a:ext>
            </a:extLst>
          </p:cNvPr>
          <p:cNvSpPr txBox="1"/>
          <p:nvPr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用户故事</a:t>
            </a:r>
          </a:p>
        </p:txBody>
      </p:sp>
    </p:spTree>
    <p:extLst>
      <p:ext uri="{BB962C8B-B14F-4D97-AF65-F5344CB8AC3E}">
        <p14:creationId xmlns:p14="http://schemas.microsoft.com/office/powerpoint/2010/main" val="97934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用户故事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8DD3A-DA73-4EEC-A959-16AC3BD6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9" y="1867439"/>
            <a:ext cx="10821354" cy="33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1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用户故事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D19224-E939-47F9-83F3-ACD78B44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9" y="1091572"/>
            <a:ext cx="11013862" cy="55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用户故事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874BE8-7AD0-455E-921E-8625BB1A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1" y="2640169"/>
            <a:ext cx="11755938" cy="15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2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用户故事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873FB0-50E6-4A93-A229-09348208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8" y="1815921"/>
            <a:ext cx="11008704" cy="36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81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用户故事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E70941-DD1E-4082-B3C0-14E145C1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7" y="2266681"/>
            <a:ext cx="11576806" cy="23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3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1AB58-80B4-4ABA-9932-A64344BE379E}"/>
              </a:ext>
            </a:extLst>
          </p:cNvPr>
          <p:cNvSpPr txBox="1"/>
          <p:nvPr/>
        </p:nvSpPr>
        <p:spPr>
          <a:xfrm>
            <a:off x="457200" y="145580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教职工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EBB4B1-4588-436E-AAE2-CCC8FCF906F2}"/>
              </a:ext>
            </a:extLst>
          </p:cNvPr>
          <p:cNvSpPr/>
          <p:nvPr/>
        </p:nvSpPr>
        <p:spPr>
          <a:xfrm>
            <a:off x="558081" y="1900802"/>
            <a:ext cx="10455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001439-8867-46DE-8605-B2F70AA4322E}"/>
              </a:ext>
            </a:extLst>
          </p:cNvPr>
          <p:cNvSpPr txBox="1"/>
          <p:nvPr/>
        </p:nvSpPr>
        <p:spPr>
          <a:xfrm>
            <a:off x="2781300" y="521821"/>
            <a:ext cx="10050780" cy="604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登录。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搜索内容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个人信息。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登出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教学资源板块（其中包括培养方案和教程大纲和教职工授课表）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制度文件板块。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2000" i="1" u="sng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的事务通知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2000" i="1" u="sng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的公示公告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教职工仅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自己的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财政信息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共享资料板块。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共享资料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教职工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修改、删除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自己发布的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共享资料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发布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一周以内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未读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信息标上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标签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696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1AB58-80B4-4ABA-9932-A64344BE379E}"/>
              </a:ext>
            </a:extLst>
          </p:cNvPr>
          <p:cNvSpPr txBox="1"/>
          <p:nvPr/>
        </p:nvSpPr>
        <p:spPr>
          <a:xfrm>
            <a:off x="457200" y="1455806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普通管理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EBB4B1-4588-436E-AAE2-CCC8FCF906F2}"/>
              </a:ext>
            </a:extLst>
          </p:cNvPr>
          <p:cNvSpPr/>
          <p:nvPr/>
        </p:nvSpPr>
        <p:spPr>
          <a:xfrm>
            <a:off x="558081" y="1900802"/>
            <a:ext cx="12630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001439-8867-46DE-8605-B2F70AA4322E}"/>
              </a:ext>
            </a:extLst>
          </p:cNvPr>
          <p:cNvSpPr txBox="1"/>
          <p:nvPr/>
        </p:nvSpPr>
        <p:spPr>
          <a:xfrm>
            <a:off x="2796540" y="2160121"/>
            <a:ext cx="10050780" cy="3277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该类子管理员登陆。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22.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该类子管理员可以修改密码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23.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该类子管理员可以登出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该类子管理员可以发布各个板块的信息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该类子管理员可以修改、删除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自己发布的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板块信息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26.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该类子管理员可以查看教职工能看到的板块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27.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该类子管理员可以搜索内容</a:t>
            </a:r>
          </a:p>
        </p:txBody>
      </p:sp>
    </p:spTree>
    <p:extLst>
      <p:ext uri="{BB962C8B-B14F-4D97-AF65-F5344CB8AC3E}">
        <p14:creationId xmlns:p14="http://schemas.microsoft.com/office/powerpoint/2010/main" val="343927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需求条目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1AB58-80B4-4ABA-9932-A64344BE379E}"/>
              </a:ext>
            </a:extLst>
          </p:cNvPr>
          <p:cNvSpPr txBox="1"/>
          <p:nvPr/>
        </p:nvSpPr>
        <p:spPr>
          <a:xfrm>
            <a:off x="457200" y="1304885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总管理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EBB4B1-4588-436E-AAE2-CCC8FCF906F2}"/>
              </a:ext>
            </a:extLst>
          </p:cNvPr>
          <p:cNvSpPr/>
          <p:nvPr/>
        </p:nvSpPr>
        <p:spPr>
          <a:xfrm>
            <a:off x="558081" y="1749881"/>
            <a:ext cx="10455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001439-8867-46DE-8605-B2F70AA4322E}"/>
              </a:ext>
            </a:extLst>
          </p:cNvPr>
          <p:cNvSpPr txBox="1"/>
          <p:nvPr/>
        </p:nvSpPr>
        <p:spPr>
          <a:xfrm>
            <a:off x="1280160" y="1948240"/>
            <a:ext cx="10561320" cy="466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总管理员登陆。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总管理员可以登出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总管理员可以修改自己的密码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总管理能创建、删除、修改、查看所有的管理员的账号、信息和教职工的账号、信息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总管理能修改子管理员的权限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总管理拥有所有的权限（现在权限仅有：普通发布权限、财政权限）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a)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总管理可以发布、修改、删除各个板块的所有信息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总管理能给各个教职工发布、修改、删除财政信息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c)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总管理可以查看所有教职工的财政信息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20.	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总管理可以搜索内容</a:t>
            </a:r>
          </a:p>
        </p:txBody>
      </p:sp>
    </p:spTree>
    <p:extLst>
      <p:ext uri="{BB962C8B-B14F-4D97-AF65-F5344CB8AC3E}">
        <p14:creationId xmlns:p14="http://schemas.microsoft.com/office/powerpoint/2010/main" val="304835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45F749-6474-45C5-89FA-79373D661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80352"/>
              </p:ext>
            </p:extLst>
          </p:nvPr>
        </p:nvGraphicFramePr>
        <p:xfrm>
          <a:off x="676359" y="983082"/>
          <a:ext cx="11109959" cy="54441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284219">
                  <a:extLst>
                    <a:ext uri="{9D8B030D-6E8A-4147-A177-3AD203B41FA5}">
                      <a16:colId xmlns:a16="http://schemas.microsoft.com/office/drawing/2014/main" val="2997118974"/>
                    </a:ext>
                  </a:extLst>
                </a:gridCol>
                <a:gridCol w="1805940">
                  <a:extLst>
                    <a:ext uri="{9D8B030D-6E8A-4147-A177-3AD203B41FA5}">
                      <a16:colId xmlns:a16="http://schemas.microsoft.com/office/drawing/2014/main" val="1475361369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503280957"/>
                    </a:ext>
                  </a:extLst>
                </a:gridCol>
                <a:gridCol w="4411980">
                  <a:extLst>
                    <a:ext uri="{9D8B030D-6E8A-4147-A177-3AD203B41FA5}">
                      <a16:colId xmlns:a16="http://schemas.microsoft.com/office/drawing/2014/main" val="1616949702"/>
                    </a:ext>
                  </a:extLst>
                </a:gridCol>
              </a:tblGrid>
              <a:tr h="60542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迭代计划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预计开始时间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预计耗时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成果物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045491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</a:rPr>
                        <a:t>需求分析</a:t>
                      </a:r>
                      <a:endParaRPr 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9月27日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15天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初稿：需求条目、需求分析文档、线框图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4510147"/>
                  </a:ext>
                </a:extLst>
              </a:tr>
              <a:tr h="521666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</a:rPr>
                        <a:t>需求验证</a:t>
                      </a:r>
                      <a:endParaRPr 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10月14日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7天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定稿：需求条目、需求分析文档、线框图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7549499"/>
                  </a:ext>
                </a:extLst>
              </a:tr>
              <a:tr h="58323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</a:rPr>
                        <a:t>技术选型</a:t>
                      </a:r>
                      <a:endParaRPr 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10月21号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1天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技术实现文档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718571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</a:rPr>
                        <a:t>确定接口</a:t>
                      </a:r>
                      <a:endParaRPr 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10月22号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3天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API设计（nei接口管理平台）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029042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</a:rPr>
                        <a:t>教师端开发及测试</a:t>
                      </a:r>
                      <a:endParaRPr 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10月25号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14天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禅道、git、可以运行的教师端页面、测试文档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385378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</a:rPr>
                        <a:t>普通管理</a:t>
                      </a:r>
                      <a:r>
                        <a:rPr lang="zh-CN" altLang="en-US" sz="1600" dirty="0">
                          <a:effectLst/>
                        </a:rPr>
                        <a:t>员</a:t>
                      </a:r>
                      <a:r>
                        <a:rPr lang="en-US" sz="1600" dirty="0" err="1">
                          <a:effectLst/>
                        </a:rPr>
                        <a:t>端开发及测试</a:t>
                      </a:r>
                      <a:endParaRPr 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11月9号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dirty="0">
                          <a:effectLst/>
                        </a:rPr>
                        <a:t>14</a:t>
                      </a:r>
                      <a:r>
                        <a:rPr lang="en-US" sz="1400" dirty="0">
                          <a:effectLst/>
                        </a:rPr>
                        <a:t>天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禅道、git、可以运行的管理员页面、测试文档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67636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effectLst/>
                        </a:rPr>
                        <a:t>总管理员端开发及测试</a:t>
                      </a:r>
                      <a:endParaRPr lang="zh-CN" alt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禅道、git、可以运行的管理员页面、测试文档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98977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</a:rPr>
                        <a:t>系统测试、成果物文档编写</a:t>
                      </a:r>
                      <a:endParaRPr lang="zh-CN" sz="1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12月5号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10天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测试文档、成果物文档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0526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8A610F2-D407-447F-8FF2-F047A2FBD903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0FDBF9-79B0-4986-B9AB-9264C9E74A86}"/>
              </a:ext>
            </a:extLst>
          </p:cNvPr>
          <p:cNvSpPr txBox="1"/>
          <p:nvPr/>
        </p:nvSpPr>
        <p:spPr>
          <a:xfrm>
            <a:off x="676359" y="28918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项目总体计划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8B7CCD-CBB2-4367-872A-CE892360A876}"/>
              </a:ext>
            </a:extLst>
          </p:cNvPr>
          <p:cNvSpPr txBox="1"/>
          <p:nvPr/>
        </p:nvSpPr>
        <p:spPr>
          <a:xfrm>
            <a:off x="523875" y="6536325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注：教师端、总管理端、普通管理端的需求分解在后续会介绍</a:t>
            </a:r>
          </a:p>
        </p:txBody>
      </p:sp>
    </p:spTree>
    <p:extLst>
      <p:ext uri="{BB962C8B-B14F-4D97-AF65-F5344CB8AC3E}">
        <p14:creationId xmlns:p14="http://schemas.microsoft.com/office/powerpoint/2010/main" val="3858787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6777CB-C2A3-45A1-B713-DAB45E05D8E9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线框图展示</a:t>
            </a:r>
          </a:p>
        </p:txBody>
      </p:sp>
    </p:spTree>
    <p:extLst>
      <p:ext uri="{BB962C8B-B14F-4D97-AF65-F5344CB8AC3E}">
        <p14:creationId xmlns:p14="http://schemas.microsoft.com/office/powerpoint/2010/main" val="67887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6777CB-C2A3-45A1-B713-DAB45E05D8E9}"/>
              </a:ext>
            </a:extLst>
          </p:cNvPr>
          <p:cNvSpPr txBox="1"/>
          <p:nvPr/>
        </p:nvSpPr>
        <p:spPr>
          <a:xfrm>
            <a:off x="4157007" y="301350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当前迭代期定义</a:t>
            </a:r>
          </a:p>
        </p:txBody>
      </p:sp>
    </p:spTree>
    <p:extLst>
      <p:ext uri="{BB962C8B-B14F-4D97-AF65-F5344CB8AC3E}">
        <p14:creationId xmlns:p14="http://schemas.microsoft.com/office/powerpoint/2010/main" val="316510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2BCE73-CC6C-462E-9459-07EB672669E7}"/>
              </a:ext>
            </a:extLst>
          </p:cNvPr>
          <p:cNvSpPr txBox="1"/>
          <p:nvPr/>
        </p:nvSpPr>
        <p:spPr>
          <a:xfrm>
            <a:off x="5182929" y="18440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需求分析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当前迭代期定义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EC641-65DC-48B1-8C44-FFD9B33F3FF9}"/>
              </a:ext>
            </a:extLst>
          </p:cNvPr>
          <p:cNvSpPr txBox="1"/>
          <p:nvPr/>
        </p:nvSpPr>
        <p:spPr>
          <a:xfrm>
            <a:off x="1577340" y="3198167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开始时间：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27</a:t>
            </a:r>
            <a:r>
              <a:rPr lang="zh-CN" altLang="en-US" sz="2000" dirty="0"/>
              <a:t>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C6F1EF-70A7-4F80-85BC-A691C6A53A2C}"/>
              </a:ext>
            </a:extLst>
          </p:cNvPr>
          <p:cNvSpPr txBox="1"/>
          <p:nvPr/>
        </p:nvSpPr>
        <p:spPr>
          <a:xfrm>
            <a:off x="8442960" y="3198167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结束时间：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12</a:t>
            </a:r>
            <a:r>
              <a:rPr lang="zh-CN" altLang="en-US" sz="20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2825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6777CB-C2A3-45A1-B713-DAB45E05D8E9}"/>
              </a:ext>
            </a:extLst>
          </p:cNvPr>
          <p:cNvSpPr txBox="1"/>
          <p:nvPr/>
        </p:nvSpPr>
        <p:spPr>
          <a:xfrm>
            <a:off x="3541454" y="3013501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当前迭代目标定义</a:t>
            </a:r>
          </a:p>
        </p:txBody>
      </p:sp>
    </p:spTree>
    <p:extLst>
      <p:ext uri="{BB962C8B-B14F-4D97-AF65-F5344CB8AC3E}">
        <p14:creationId xmlns:p14="http://schemas.microsoft.com/office/powerpoint/2010/main" val="284411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388639"/>
            <a:ext cx="76200" cy="610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15399" y="3886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当前迭代目标定义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C9299-2329-445C-B662-EFC8A94A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70356"/>
            <a:ext cx="463480" cy="4878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9F5990-44F8-42C1-9296-3194BCB1B43C}"/>
              </a:ext>
            </a:extLst>
          </p:cNvPr>
          <p:cNvSpPr txBox="1"/>
          <p:nvPr/>
        </p:nvSpPr>
        <p:spPr>
          <a:xfrm>
            <a:off x="5239950" y="1470356"/>
            <a:ext cx="250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完成需求分析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8A6ACB-6DB0-496B-898F-343EE29D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31416"/>
            <a:ext cx="463480" cy="4878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1DD68CE-AB86-4B46-96FD-BC477DD30CBE}"/>
              </a:ext>
            </a:extLst>
          </p:cNvPr>
          <p:cNvSpPr txBox="1"/>
          <p:nvPr/>
        </p:nvSpPr>
        <p:spPr>
          <a:xfrm>
            <a:off x="5239950" y="2331416"/>
            <a:ext cx="343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总结需求条目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BDEBCE-BD0A-44C6-9ECF-E4D0EF56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57075"/>
            <a:ext cx="463480" cy="48781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CDDC965-BD38-4D4A-9B64-99AA69B3781D}"/>
              </a:ext>
            </a:extLst>
          </p:cNvPr>
          <p:cNvSpPr txBox="1"/>
          <p:nvPr/>
        </p:nvSpPr>
        <p:spPr>
          <a:xfrm>
            <a:off x="5239950" y="3157075"/>
            <a:ext cx="343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撰写用户故事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CEC5F7-6CCD-4601-8462-7FB8F72B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997670"/>
            <a:ext cx="463480" cy="4878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AD09E8C-D013-4F7A-BA1D-E327ECC86C0C}"/>
              </a:ext>
            </a:extLst>
          </p:cNvPr>
          <p:cNvSpPr txBox="1"/>
          <p:nvPr/>
        </p:nvSpPr>
        <p:spPr>
          <a:xfrm>
            <a:off x="5239950" y="3997670"/>
            <a:ext cx="343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绘制线框图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965A6CE-5765-4ADF-9745-2BCC21D5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38265"/>
            <a:ext cx="463480" cy="4878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1199808-509E-4D71-9014-F6B4F967353D}"/>
              </a:ext>
            </a:extLst>
          </p:cNvPr>
          <p:cNvSpPr txBox="1"/>
          <p:nvPr/>
        </p:nvSpPr>
        <p:spPr>
          <a:xfrm>
            <a:off x="5239950" y="4838265"/>
            <a:ext cx="343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内部评审线框图</a:t>
            </a:r>
          </a:p>
        </p:txBody>
      </p:sp>
    </p:spTree>
    <p:extLst>
      <p:ext uri="{BB962C8B-B14F-4D97-AF65-F5344CB8AC3E}">
        <p14:creationId xmlns:p14="http://schemas.microsoft.com/office/powerpoint/2010/main" val="426749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6777CB-C2A3-45A1-B713-DAB45E05D8E9}"/>
              </a:ext>
            </a:extLst>
          </p:cNvPr>
          <p:cNvSpPr txBox="1"/>
          <p:nvPr/>
        </p:nvSpPr>
        <p:spPr>
          <a:xfrm>
            <a:off x="2618125" y="3013501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当前迭代的任务与成果物</a:t>
            </a:r>
          </a:p>
        </p:txBody>
      </p:sp>
    </p:spTree>
    <p:extLst>
      <p:ext uri="{BB962C8B-B14F-4D97-AF65-F5344CB8AC3E}">
        <p14:creationId xmlns:p14="http://schemas.microsoft.com/office/powerpoint/2010/main" val="420902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08319B-1489-4E6A-B085-6B67FB4ED9DE}"/>
              </a:ext>
            </a:extLst>
          </p:cNvPr>
          <p:cNvSpPr/>
          <p:nvPr/>
        </p:nvSpPr>
        <p:spPr>
          <a:xfrm>
            <a:off x="457200" y="247650"/>
            <a:ext cx="66675" cy="67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7D5EC3-8DE6-406F-AD18-D54575171FDB}"/>
              </a:ext>
            </a:extLst>
          </p:cNvPr>
          <p:cNvSpPr txBox="1"/>
          <p:nvPr/>
        </p:nvSpPr>
        <p:spPr>
          <a:xfrm>
            <a:off x="676359" y="28918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当前迭代的任务与成果物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ED7D5-2384-4D88-9079-6EFA7E005A7D}"/>
              </a:ext>
            </a:extLst>
          </p:cNvPr>
          <p:cNvSpPr txBox="1"/>
          <p:nvPr/>
        </p:nvSpPr>
        <p:spPr>
          <a:xfrm>
            <a:off x="3025720" y="3514430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何伟斌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049696-A67B-4769-B1CC-230009D3F477}"/>
              </a:ext>
            </a:extLst>
          </p:cNvPr>
          <p:cNvSpPr/>
          <p:nvPr/>
        </p:nvSpPr>
        <p:spPr>
          <a:xfrm>
            <a:off x="4977704" y="2403367"/>
            <a:ext cx="2236592" cy="5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AA498-A161-4E9F-B9C9-0872B9A4D7D4}"/>
              </a:ext>
            </a:extLst>
          </p:cNvPr>
          <p:cNvSpPr txBox="1"/>
          <p:nvPr/>
        </p:nvSpPr>
        <p:spPr>
          <a:xfrm>
            <a:off x="3048000" y="19296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需求分析、讨论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98A935-5D48-44E6-8BDA-C9304D0FFB7E}"/>
              </a:ext>
            </a:extLst>
          </p:cNvPr>
          <p:cNvSpPr txBox="1"/>
          <p:nvPr/>
        </p:nvSpPr>
        <p:spPr>
          <a:xfrm>
            <a:off x="4803004" y="3519367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陈玉婕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CA1CDE-C575-43B0-A59F-B855971002A0}"/>
              </a:ext>
            </a:extLst>
          </p:cNvPr>
          <p:cNvSpPr txBox="1"/>
          <p:nvPr/>
        </p:nvSpPr>
        <p:spPr>
          <a:xfrm>
            <a:off x="6580288" y="3532246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何静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D30C73-C28A-419B-AAF1-F042C4911B5F}"/>
              </a:ext>
            </a:extLst>
          </p:cNvPr>
          <p:cNvSpPr txBox="1"/>
          <p:nvPr/>
        </p:nvSpPr>
        <p:spPr>
          <a:xfrm>
            <a:off x="8036971" y="35322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丁海智</a:t>
            </a:r>
          </a:p>
        </p:txBody>
      </p:sp>
    </p:spTree>
    <p:extLst>
      <p:ext uri="{BB962C8B-B14F-4D97-AF65-F5344CB8AC3E}">
        <p14:creationId xmlns:p14="http://schemas.microsoft.com/office/powerpoint/2010/main" val="134209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826</Words>
  <Application>Microsoft Office PowerPoint</Application>
  <PresentationFormat>宽屏</PresentationFormat>
  <Paragraphs>143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微软雅黑 Light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 ??</dc:creator>
  <cp:lastModifiedBy>? ??</cp:lastModifiedBy>
  <cp:revision>17</cp:revision>
  <dcterms:created xsi:type="dcterms:W3CDTF">2020-10-12T15:43:29Z</dcterms:created>
  <dcterms:modified xsi:type="dcterms:W3CDTF">2020-10-14T11:26:19Z</dcterms:modified>
</cp:coreProperties>
</file>