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2" r:id="rId14"/>
    <p:sldId id="273" r:id="rId15"/>
    <p:sldId id="270" r:id="rId16"/>
    <p:sldId id="274" r:id="rId17"/>
    <p:sldId id="279" r:id="rId18"/>
    <p:sldId id="278" r:id="rId19"/>
    <p:sldId id="276" r:id="rId20"/>
    <p:sldId id="277" r:id="rId21"/>
    <p:sldId id="275" r:id="rId22"/>
    <p:sldId id="283" r:id="rId23"/>
    <p:sldId id="284" r:id="rId24"/>
    <p:sldId id="392" r:id="rId25"/>
    <p:sldId id="393" r:id="rId26"/>
    <p:sldId id="280" r:id="rId27"/>
    <p:sldId id="281" r:id="rId28"/>
    <p:sldId id="282" r:id="rId29"/>
    <p:sldId id="288" r:id="rId30"/>
    <p:sldId id="289" r:id="rId31"/>
    <p:sldId id="291" r:id="rId32"/>
    <p:sldId id="293" r:id="rId33"/>
    <p:sldId id="295" r:id="rId34"/>
    <p:sldId id="294" r:id="rId35"/>
    <p:sldId id="290" r:id="rId36"/>
    <p:sldId id="296" r:id="rId37"/>
    <p:sldId id="301" r:id="rId38"/>
    <p:sldId id="302" r:id="rId39"/>
    <p:sldId id="300" r:id="rId40"/>
    <p:sldId id="303" r:id="rId41"/>
    <p:sldId id="297" r:id="rId42"/>
    <p:sldId id="299" r:id="rId43"/>
    <p:sldId id="298" r:id="rId44"/>
    <p:sldId id="304" r:id="rId45"/>
    <p:sldId id="306" r:id="rId46"/>
    <p:sldId id="394" r:id="rId47"/>
    <p:sldId id="395" r:id="rId48"/>
    <p:sldId id="396" r:id="rId49"/>
    <p:sldId id="305" r:id="rId50"/>
    <p:sldId id="307" r:id="rId51"/>
    <p:sldId id="311" r:id="rId52"/>
    <p:sldId id="313" r:id="rId53"/>
    <p:sldId id="314" r:id="rId54"/>
    <p:sldId id="317" r:id="rId55"/>
    <p:sldId id="315" r:id="rId56"/>
    <p:sldId id="316" r:id="rId57"/>
    <p:sldId id="318" r:id="rId58"/>
    <p:sldId id="319" r:id="rId59"/>
    <p:sldId id="320" r:id="rId60"/>
    <p:sldId id="323" r:id="rId61"/>
    <p:sldId id="335" r:id="rId62"/>
    <p:sldId id="336" r:id="rId63"/>
    <p:sldId id="337" r:id="rId64"/>
    <p:sldId id="338" r:id="rId65"/>
    <p:sldId id="339" r:id="rId66"/>
    <p:sldId id="340" r:id="rId67"/>
    <p:sldId id="341" r:id="rId68"/>
    <p:sldId id="342" r:id="rId69"/>
    <p:sldId id="264" r:id="rId70"/>
    <p:sldId id="343" r:id="rId71"/>
    <p:sldId id="344" r:id="rId72"/>
    <p:sldId id="267" r:id="rId73"/>
    <p:sldId id="345" r:id="rId74"/>
    <p:sldId id="346" r:id="rId75"/>
    <p:sldId id="347" r:id="rId76"/>
    <p:sldId id="271"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285" r:id="rId91"/>
    <p:sldId id="286" r:id="rId92"/>
    <p:sldId id="287" r:id="rId93"/>
    <p:sldId id="361" r:id="rId94"/>
    <p:sldId id="362" r:id="rId95"/>
    <p:sldId id="363" r:id="rId96"/>
    <p:sldId id="364" r:id="rId97"/>
    <p:sldId id="292" r:id="rId98"/>
    <p:sldId id="365" r:id="rId99"/>
    <p:sldId id="366" r:id="rId100"/>
    <p:sldId id="367"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08" r:id="rId114"/>
    <p:sldId id="309" r:id="rId115"/>
    <p:sldId id="310" r:id="rId116"/>
    <p:sldId id="380" r:id="rId117"/>
    <p:sldId id="312" r:id="rId118"/>
    <p:sldId id="381" r:id="rId119"/>
    <p:sldId id="382" r:id="rId120"/>
    <p:sldId id="383" r:id="rId121"/>
    <p:sldId id="384" r:id="rId122"/>
    <p:sldId id="385" r:id="rId123"/>
    <p:sldId id="386" r:id="rId124"/>
    <p:sldId id="387" r:id="rId125"/>
    <p:sldId id="388" r:id="rId126"/>
    <p:sldId id="321" r:id="rId127"/>
    <p:sldId id="322" r:id="rId128"/>
    <p:sldId id="389" r:id="rId129"/>
    <p:sldId id="324" r:id="rId130"/>
    <p:sldId id="390" r:id="rId131"/>
    <p:sldId id="391" r:id="rId132"/>
    <p:sldId id="327" r:id="rId133"/>
    <p:sldId id="328" r:id="rId134"/>
    <p:sldId id="326" r:id="rId135"/>
    <p:sldId id="325"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46F8"/>
    <a:srgbClr val="F747DE"/>
    <a:srgbClr val="BF917F"/>
    <a:srgbClr val="42FCFC"/>
    <a:srgbClr val="C73965"/>
    <a:srgbClr val="550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71" autoAdjust="0"/>
  </p:normalViewPr>
  <p:slideViewPr>
    <p:cSldViewPr>
      <p:cViewPr varScale="1">
        <p:scale>
          <a:sx n="82" d="100"/>
          <a:sy n="82" d="100"/>
        </p:scale>
        <p:origin x="1566" y="96"/>
      </p:cViewPr>
      <p:guideLst>
        <p:guide orient="horz" pos="2160"/>
        <p:guide pos="2880"/>
      </p:guideLst>
    </p:cSldViewPr>
  </p:slideViewPr>
  <p:outlineViewPr>
    <p:cViewPr>
      <p:scale>
        <a:sx n="33" d="100"/>
        <a:sy n="33" d="100"/>
      </p:scale>
      <p:origin x="0" y="298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F40DEB-1666-45EB-BEDB-BE51E28FF55A}"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367575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0DEB-1666-45EB-BEDB-BE51E28FF55A}"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341821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0DEB-1666-45EB-BEDB-BE51E28FF55A}"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102249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0DEB-1666-45EB-BEDB-BE51E28FF55A}"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2228726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0DEB-1666-45EB-BEDB-BE51E28FF55A}"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344150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F40DEB-1666-45EB-BEDB-BE51E28FF55A}"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254481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F40DEB-1666-45EB-BEDB-BE51E28FF55A}"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373152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F40DEB-1666-45EB-BEDB-BE51E28FF55A}"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363181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0DEB-1666-45EB-BEDB-BE51E28FF55A}"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140830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0DEB-1666-45EB-BEDB-BE51E28FF55A}"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3333475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0DEB-1666-45EB-BEDB-BE51E28FF55A}"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DDBDF-B8C2-42FE-B043-6A8137BEA7CA}" type="slidenum">
              <a:rPr lang="en-US" smtClean="0"/>
              <a:t>‹#›</a:t>
            </a:fld>
            <a:endParaRPr lang="en-US"/>
          </a:p>
        </p:txBody>
      </p:sp>
    </p:spTree>
    <p:extLst>
      <p:ext uri="{BB962C8B-B14F-4D97-AF65-F5344CB8AC3E}">
        <p14:creationId xmlns:p14="http://schemas.microsoft.com/office/powerpoint/2010/main" val="411809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40DEB-1666-45EB-BEDB-BE51E28FF55A}" type="datetimeFigureOut">
              <a:rPr lang="en-US" smtClean="0"/>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DDBDF-B8C2-42FE-B043-6A8137BEA7CA}" type="slidenum">
              <a:rPr lang="en-US" smtClean="0"/>
              <a:t>‹#›</a:t>
            </a:fld>
            <a:endParaRPr lang="en-US"/>
          </a:p>
        </p:txBody>
      </p:sp>
    </p:spTree>
    <p:extLst>
      <p:ext uri="{BB962C8B-B14F-4D97-AF65-F5344CB8AC3E}">
        <p14:creationId xmlns:p14="http://schemas.microsoft.com/office/powerpoint/2010/main" val="90220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80.jp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2.jp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86.jp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87.jp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89.jp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9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95.jp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396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914400"/>
          </a:xfrm>
        </p:spPr>
        <p:txBody>
          <a:bodyPr>
            <a:normAutofit fontScale="90000"/>
          </a:bodyPr>
          <a:lstStyle/>
          <a:p>
            <a:r>
              <a:rPr lang="en-US" sz="2400" b="1" dirty="0">
                <a:latin typeface="Garamond" panose="02020404030301010803" pitchFamily="18" charset="0"/>
              </a:rPr>
              <a:t>Program to search for the largest and smallest element in an array of integers using sequential search*/</a:t>
            </a:r>
            <a:r>
              <a:rPr lang="en-US" dirty="0"/>
              <a:t/>
            </a:r>
            <a:br>
              <a:rPr lang="en-US" dirty="0"/>
            </a:br>
            <a:endParaRPr lang="en-US" dirty="0"/>
          </a:p>
        </p:txBody>
      </p:sp>
      <p:sp>
        <p:nvSpPr>
          <p:cNvPr id="3" name="Content Placeholder 2"/>
          <p:cNvSpPr>
            <a:spLocks noGrp="1"/>
          </p:cNvSpPr>
          <p:nvPr>
            <p:ph idx="1"/>
          </p:nvPr>
        </p:nvSpPr>
        <p:spPr>
          <a:xfrm>
            <a:off x="457200" y="685800"/>
            <a:ext cx="3429000" cy="5715000"/>
          </a:xfrm>
        </p:spPr>
        <p:txBody>
          <a:bodyPr>
            <a:noAutofit/>
          </a:bodyPr>
          <a:lstStyle/>
          <a:p>
            <a:pPr marL="114300" indent="0">
              <a:buNone/>
            </a:pPr>
            <a:r>
              <a:rPr lang="en-US" sz="2200" dirty="0">
                <a:latin typeface="Garamond" panose="02020404030301010803" pitchFamily="18" charset="0"/>
              </a:rPr>
              <a:t>#include&lt;</a:t>
            </a:r>
            <a:r>
              <a:rPr lang="en-US" sz="2200" dirty="0" err="1">
                <a:latin typeface="Garamond" panose="02020404030301010803" pitchFamily="18" charset="0"/>
              </a:rPr>
              <a:t>stdio.h</a:t>
            </a:r>
            <a:r>
              <a:rPr lang="en-US" sz="2200" dirty="0">
                <a:latin typeface="Garamond" panose="02020404030301010803" pitchFamily="18" charset="0"/>
              </a:rPr>
              <a:t>&gt;</a:t>
            </a:r>
          </a:p>
          <a:p>
            <a:pPr marL="114300" indent="0">
              <a:buNone/>
            </a:pPr>
            <a:r>
              <a:rPr lang="en-US" sz="2200" dirty="0">
                <a:latin typeface="Garamond" panose="02020404030301010803" pitchFamily="18" charset="0"/>
              </a:rPr>
              <a:t>void main()</a:t>
            </a:r>
          </a:p>
          <a:p>
            <a:pPr marL="114300" indent="0">
              <a:buNone/>
            </a:pPr>
            <a:r>
              <a:rPr lang="en-US" sz="2200" dirty="0">
                <a:latin typeface="Garamond" panose="02020404030301010803" pitchFamily="18" charset="0"/>
              </a:rPr>
              <a:t>{</a:t>
            </a:r>
          </a:p>
          <a:p>
            <a:pPr marL="114300" indent="0">
              <a:buNone/>
            </a:pPr>
            <a:r>
              <a:rPr lang="en-US" sz="2200" dirty="0" err="1">
                <a:latin typeface="Garamond" panose="02020404030301010803" pitchFamily="18" charset="0"/>
              </a:rPr>
              <a:t>int</a:t>
            </a:r>
            <a:r>
              <a:rPr lang="en-US" sz="2200" dirty="0">
                <a:latin typeface="Garamond" panose="02020404030301010803" pitchFamily="18" charset="0"/>
              </a:rPr>
              <a:t> </a:t>
            </a:r>
            <a:r>
              <a:rPr lang="en-US" sz="2200" dirty="0" err="1">
                <a:latin typeface="Garamond" panose="02020404030301010803" pitchFamily="18" charset="0"/>
              </a:rPr>
              <a:t>n,i,item,a</a:t>
            </a:r>
            <a:r>
              <a:rPr lang="en-US" sz="2200" dirty="0">
                <a:latin typeface="Garamond" panose="02020404030301010803" pitchFamily="18" charset="0"/>
              </a:rPr>
              <a:t>[10],</a:t>
            </a:r>
            <a:r>
              <a:rPr lang="en-US" sz="2200" dirty="0" err="1">
                <a:latin typeface="Garamond" panose="02020404030301010803" pitchFamily="18" charset="0"/>
              </a:rPr>
              <a:t>large,small</a:t>
            </a:r>
            <a:r>
              <a:rPr lang="en-US" sz="2200" dirty="0">
                <a:latin typeface="Garamond" panose="02020404030301010803" pitchFamily="18" charset="0"/>
              </a:rPr>
              <a:t>;</a:t>
            </a:r>
          </a:p>
          <a:p>
            <a:pPr marL="114300" indent="0">
              <a:buNone/>
            </a:pPr>
            <a:r>
              <a:rPr lang="en-US" sz="2200" dirty="0" err="1">
                <a:latin typeface="Garamond" panose="02020404030301010803" pitchFamily="18" charset="0"/>
              </a:rPr>
              <a:t>clrscr</a:t>
            </a:r>
            <a:r>
              <a:rPr lang="en-US" sz="2200" dirty="0">
                <a:latin typeface="Garamond" panose="02020404030301010803" pitchFamily="18" charset="0"/>
              </a:rPr>
              <a:t>();</a:t>
            </a:r>
          </a:p>
          <a:p>
            <a:pPr marL="114300" indent="0">
              <a:buNone/>
            </a:pPr>
            <a:r>
              <a:rPr lang="en-US" sz="2200" dirty="0" err="1">
                <a:latin typeface="Garamond" panose="02020404030301010803" pitchFamily="18" charset="0"/>
              </a:rPr>
              <a:t>printf</a:t>
            </a:r>
            <a:r>
              <a:rPr lang="en-US" sz="2200" dirty="0">
                <a:latin typeface="Garamond" panose="02020404030301010803" pitchFamily="18" charset="0"/>
              </a:rPr>
              <a:t>("\</a:t>
            </a:r>
            <a:r>
              <a:rPr lang="en-US" sz="2200" dirty="0" err="1">
                <a:latin typeface="Garamond" panose="02020404030301010803" pitchFamily="18" charset="0"/>
              </a:rPr>
              <a:t>nEnter</a:t>
            </a:r>
            <a:r>
              <a:rPr lang="en-US" sz="2200" dirty="0">
                <a:latin typeface="Garamond" panose="02020404030301010803" pitchFamily="18" charset="0"/>
              </a:rPr>
              <a:t> the number of elements :");</a:t>
            </a:r>
          </a:p>
          <a:p>
            <a:pPr marL="114300" indent="0">
              <a:buNone/>
            </a:pPr>
            <a:r>
              <a:rPr lang="en-US" sz="2200" dirty="0">
                <a:latin typeface="Garamond" panose="02020404030301010803" pitchFamily="18" charset="0"/>
              </a:rPr>
              <a:t>	</a:t>
            </a:r>
            <a:r>
              <a:rPr lang="en-US" sz="2200" dirty="0" err="1">
                <a:latin typeface="Garamond" panose="02020404030301010803" pitchFamily="18" charset="0"/>
              </a:rPr>
              <a:t>scanf</a:t>
            </a:r>
            <a:r>
              <a:rPr lang="en-US" sz="2200" dirty="0">
                <a:latin typeface="Garamond" panose="02020404030301010803" pitchFamily="18" charset="0"/>
              </a:rPr>
              <a:t>("%</a:t>
            </a:r>
            <a:r>
              <a:rPr lang="en-US" sz="2200" dirty="0" err="1">
                <a:latin typeface="Garamond" panose="02020404030301010803" pitchFamily="18" charset="0"/>
              </a:rPr>
              <a:t>d",&amp;n</a:t>
            </a:r>
            <a:r>
              <a:rPr lang="en-US" sz="2200" dirty="0">
                <a:latin typeface="Garamond" panose="02020404030301010803" pitchFamily="18" charset="0"/>
              </a:rPr>
              <a:t>);</a:t>
            </a:r>
          </a:p>
          <a:p>
            <a:pPr marL="114300" indent="0">
              <a:buNone/>
            </a:pPr>
            <a:r>
              <a:rPr lang="en-US" sz="2200" dirty="0">
                <a:latin typeface="Garamond" panose="02020404030301010803" pitchFamily="18" charset="0"/>
              </a:rPr>
              <a:t>	</a:t>
            </a:r>
            <a:r>
              <a:rPr lang="en-US" sz="2200" dirty="0" err="1">
                <a:latin typeface="Garamond" panose="02020404030301010803" pitchFamily="18" charset="0"/>
              </a:rPr>
              <a:t>printf</a:t>
            </a:r>
            <a:r>
              <a:rPr lang="en-US" sz="2200" dirty="0">
                <a:latin typeface="Garamond" panose="02020404030301010803" pitchFamily="18" charset="0"/>
              </a:rPr>
              <a:t>("\n Enter the elements \</a:t>
            </a:r>
            <a:r>
              <a:rPr lang="en-US" sz="2200" dirty="0" err="1">
                <a:latin typeface="Garamond" panose="02020404030301010803" pitchFamily="18" charset="0"/>
              </a:rPr>
              <a:t>n",n</a:t>
            </a:r>
            <a:r>
              <a:rPr lang="en-US" sz="2200" dirty="0">
                <a:latin typeface="Garamond" panose="02020404030301010803" pitchFamily="18" charset="0"/>
              </a:rPr>
              <a:t>);</a:t>
            </a:r>
          </a:p>
          <a:p>
            <a:pPr marL="114300" indent="0">
              <a:buNone/>
            </a:pPr>
            <a:r>
              <a:rPr lang="en-US" sz="2200" dirty="0">
                <a:latin typeface="Garamond" panose="02020404030301010803" pitchFamily="18" charset="0"/>
              </a:rPr>
              <a:t>	for(i=0;i&lt;</a:t>
            </a:r>
            <a:r>
              <a:rPr lang="en-US" sz="2200" dirty="0" err="1">
                <a:latin typeface="Garamond" panose="02020404030301010803" pitchFamily="18" charset="0"/>
              </a:rPr>
              <a:t>n;i</a:t>
            </a:r>
            <a:r>
              <a:rPr lang="en-US" sz="2200" dirty="0">
                <a:latin typeface="Garamond" panose="02020404030301010803" pitchFamily="18" charset="0"/>
              </a:rPr>
              <a:t>++)</a:t>
            </a:r>
          </a:p>
          <a:p>
            <a:pPr marL="114300" indent="0">
              <a:buNone/>
            </a:pPr>
            <a:r>
              <a:rPr lang="en-US" sz="2200" dirty="0">
                <a:latin typeface="Garamond" panose="02020404030301010803" pitchFamily="18" charset="0"/>
              </a:rPr>
              <a:t>	{</a:t>
            </a:r>
          </a:p>
          <a:p>
            <a:pPr marL="114300" indent="0">
              <a:buNone/>
            </a:pPr>
            <a:r>
              <a:rPr lang="en-US" sz="2200" dirty="0">
                <a:latin typeface="Garamond" panose="02020404030301010803" pitchFamily="18" charset="0"/>
              </a:rPr>
              <a:t>	</a:t>
            </a:r>
            <a:r>
              <a:rPr lang="en-US" sz="2200" dirty="0" err="1">
                <a:latin typeface="Garamond" panose="02020404030301010803" pitchFamily="18" charset="0"/>
              </a:rPr>
              <a:t>scanf</a:t>
            </a:r>
            <a:r>
              <a:rPr lang="en-US" sz="2200" dirty="0">
                <a:latin typeface="Garamond" panose="02020404030301010803" pitchFamily="18" charset="0"/>
              </a:rPr>
              <a:t>("%</a:t>
            </a:r>
            <a:r>
              <a:rPr lang="en-US" sz="2200" dirty="0" err="1">
                <a:latin typeface="Garamond" panose="02020404030301010803" pitchFamily="18" charset="0"/>
              </a:rPr>
              <a:t>d",&amp;a</a:t>
            </a:r>
            <a:r>
              <a:rPr lang="en-US" sz="2200" dirty="0">
                <a:latin typeface="Garamond" panose="02020404030301010803" pitchFamily="18" charset="0"/>
              </a:rPr>
              <a:t>[i]);</a:t>
            </a:r>
          </a:p>
          <a:p>
            <a:pPr marL="114300" indent="0">
              <a:buNone/>
            </a:pPr>
            <a:r>
              <a:rPr lang="en-US" sz="2200" dirty="0">
                <a:latin typeface="Garamond" panose="02020404030301010803" pitchFamily="18" charset="0"/>
              </a:rPr>
              <a:t>	}</a:t>
            </a:r>
          </a:p>
          <a:p>
            <a:pPr marL="114300" indent="0">
              <a:buNone/>
            </a:pPr>
            <a:r>
              <a:rPr lang="en-US" sz="2200" dirty="0" err="1">
                <a:latin typeface="Garamond" panose="02020404030301010803" pitchFamily="18" charset="0"/>
              </a:rPr>
              <a:t>printf</a:t>
            </a:r>
            <a:r>
              <a:rPr lang="en-US" sz="2200" dirty="0">
                <a:latin typeface="Garamond" panose="02020404030301010803" pitchFamily="18" charset="0"/>
              </a:rPr>
              <a:t>("\</a:t>
            </a:r>
            <a:r>
              <a:rPr lang="en-US" sz="2200" dirty="0" err="1">
                <a:latin typeface="Garamond" panose="02020404030301010803" pitchFamily="18" charset="0"/>
              </a:rPr>
              <a:t>nThe</a:t>
            </a:r>
            <a:r>
              <a:rPr lang="en-US" sz="2200" dirty="0">
                <a:latin typeface="Garamond" panose="02020404030301010803" pitchFamily="18" charset="0"/>
              </a:rPr>
              <a:t> entered list is \n");</a:t>
            </a:r>
          </a:p>
          <a:p>
            <a:pPr marL="114300" indent="0">
              <a:buNone/>
            </a:pPr>
            <a:r>
              <a:rPr lang="en-US" sz="2000" dirty="0">
                <a:latin typeface="Garamond" panose="02020404030301010803" pitchFamily="18" charset="0"/>
              </a:rPr>
              <a:t>	</a:t>
            </a:r>
          </a:p>
        </p:txBody>
      </p:sp>
      <p:sp>
        <p:nvSpPr>
          <p:cNvPr id="4" name="Rectangle 3"/>
          <p:cNvSpPr/>
          <p:nvPr/>
        </p:nvSpPr>
        <p:spPr>
          <a:xfrm>
            <a:off x="4038600" y="733722"/>
            <a:ext cx="4191000" cy="6463308"/>
          </a:xfrm>
          <a:prstGeom prst="rect">
            <a:avLst/>
          </a:prstGeom>
        </p:spPr>
        <p:txBody>
          <a:bodyPr wrap="square">
            <a:spAutoFit/>
          </a:bodyPr>
          <a:lstStyle/>
          <a:p>
            <a:pPr marL="114300" indent="0">
              <a:buNone/>
            </a:pPr>
            <a:r>
              <a:rPr lang="en-US" sz="2200" dirty="0">
                <a:latin typeface="Garamond" panose="02020404030301010803" pitchFamily="18" charset="0"/>
              </a:rPr>
              <a:t>for(</a:t>
            </a:r>
            <a:r>
              <a:rPr lang="en-US" sz="2200" dirty="0" err="1">
                <a:latin typeface="Garamond" panose="02020404030301010803" pitchFamily="18" charset="0"/>
              </a:rPr>
              <a:t>i</a:t>
            </a:r>
            <a:r>
              <a:rPr lang="en-US" sz="2200" dirty="0">
                <a:latin typeface="Garamond" panose="02020404030301010803" pitchFamily="18" charset="0"/>
              </a:rPr>
              <a:t>=0;i&lt;</a:t>
            </a:r>
            <a:r>
              <a:rPr lang="en-US" sz="2200" dirty="0" err="1">
                <a:latin typeface="Garamond" panose="02020404030301010803" pitchFamily="18" charset="0"/>
              </a:rPr>
              <a:t>n;i</a:t>
            </a:r>
            <a:r>
              <a:rPr lang="en-US" sz="2200" dirty="0">
                <a:latin typeface="Garamond" panose="02020404030301010803" pitchFamily="18" charset="0"/>
              </a:rPr>
              <a:t>++)</a:t>
            </a:r>
          </a:p>
          <a:p>
            <a:pPr marL="114300" indent="0">
              <a:buNone/>
            </a:pPr>
            <a:r>
              <a:rPr lang="en-US" sz="2200" dirty="0">
                <a:latin typeface="Garamond" panose="02020404030301010803" pitchFamily="18" charset="0"/>
              </a:rPr>
              <a:t>	{</a:t>
            </a:r>
          </a:p>
          <a:p>
            <a:pPr marL="114300" indent="0">
              <a:buNone/>
            </a:pPr>
            <a:r>
              <a:rPr lang="en-US" sz="2200" dirty="0">
                <a:latin typeface="Garamond" panose="02020404030301010803" pitchFamily="18" charset="0"/>
              </a:rPr>
              <a:t>		</a:t>
            </a:r>
            <a:r>
              <a:rPr lang="en-US" sz="2200" dirty="0" err="1">
                <a:latin typeface="Garamond" panose="02020404030301010803" pitchFamily="18" charset="0"/>
              </a:rPr>
              <a:t>printf</a:t>
            </a:r>
            <a:r>
              <a:rPr lang="en-US" sz="2200" dirty="0">
                <a:latin typeface="Garamond" panose="02020404030301010803" pitchFamily="18" charset="0"/>
              </a:rPr>
              <a:t>("%d\</a:t>
            </a:r>
            <a:r>
              <a:rPr lang="en-US" sz="2200" dirty="0" err="1">
                <a:latin typeface="Garamond" panose="02020404030301010803" pitchFamily="18" charset="0"/>
              </a:rPr>
              <a:t>t",a</a:t>
            </a:r>
            <a:r>
              <a:rPr lang="en-US" sz="2200" dirty="0">
                <a:latin typeface="Garamond" panose="02020404030301010803" pitchFamily="18" charset="0"/>
              </a:rPr>
              <a:t>[</a:t>
            </a:r>
            <a:r>
              <a:rPr lang="en-US" sz="2200" dirty="0" err="1">
                <a:latin typeface="Garamond" panose="02020404030301010803" pitchFamily="18" charset="0"/>
              </a:rPr>
              <a:t>i</a:t>
            </a:r>
            <a:r>
              <a:rPr lang="en-US" sz="2200" dirty="0">
                <a:latin typeface="Garamond" panose="02020404030301010803" pitchFamily="18" charset="0"/>
              </a:rPr>
              <a:t>]);</a:t>
            </a:r>
          </a:p>
          <a:p>
            <a:pPr marL="114300" indent="0">
              <a:buNone/>
            </a:pPr>
            <a:r>
              <a:rPr lang="en-US" sz="2200" dirty="0">
                <a:latin typeface="Garamond" panose="02020404030301010803" pitchFamily="18" charset="0"/>
              </a:rPr>
              <a:t>	}</a:t>
            </a:r>
          </a:p>
          <a:p>
            <a:pPr marL="114300" indent="0">
              <a:buNone/>
            </a:pPr>
            <a:r>
              <a:rPr lang="en-US" sz="2200" dirty="0">
                <a:latin typeface="Garamond" panose="02020404030301010803" pitchFamily="18" charset="0"/>
              </a:rPr>
              <a:t>	large=a[0];</a:t>
            </a:r>
          </a:p>
          <a:p>
            <a:pPr marL="114300" indent="0">
              <a:buNone/>
            </a:pPr>
            <a:r>
              <a:rPr lang="en-US" sz="2200" dirty="0">
                <a:latin typeface="Garamond" panose="02020404030301010803" pitchFamily="18" charset="0"/>
              </a:rPr>
              <a:t>	small=a[0];</a:t>
            </a:r>
          </a:p>
          <a:p>
            <a:pPr marL="114300" indent="0">
              <a:buNone/>
            </a:pPr>
            <a:r>
              <a:rPr lang="en-US" sz="2200" dirty="0">
                <a:latin typeface="Garamond" panose="02020404030301010803" pitchFamily="18" charset="0"/>
              </a:rPr>
              <a:t>for(</a:t>
            </a:r>
            <a:r>
              <a:rPr lang="en-US" sz="2200" dirty="0" err="1">
                <a:latin typeface="Garamond" panose="02020404030301010803" pitchFamily="18" charset="0"/>
              </a:rPr>
              <a:t>i</a:t>
            </a:r>
            <a:r>
              <a:rPr lang="en-US" sz="2200" dirty="0">
                <a:latin typeface="Garamond" panose="02020404030301010803" pitchFamily="18" charset="0"/>
              </a:rPr>
              <a:t>=0;i&lt;</a:t>
            </a:r>
            <a:r>
              <a:rPr lang="en-US" sz="2200" dirty="0" err="1">
                <a:latin typeface="Garamond" panose="02020404030301010803" pitchFamily="18" charset="0"/>
              </a:rPr>
              <a:t>n;i</a:t>
            </a:r>
            <a:r>
              <a:rPr lang="en-US" sz="2200" dirty="0">
                <a:latin typeface="Garamond" panose="02020404030301010803" pitchFamily="18" charset="0"/>
              </a:rPr>
              <a:t>++)</a:t>
            </a:r>
          </a:p>
          <a:p>
            <a:pPr marL="114300"/>
            <a:r>
              <a:rPr lang="en-US" sz="2200" dirty="0">
                <a:latin typeface="Garamond" panose="02020404030301010803" pitchFamily="18" charset="0"/>
              </a:rPr>
              <a:t>	{</a:t>
            </a:r>
          </a:p>
          <a:p>
            <a:pPr marL="114300"/>
            <a:r>
              <a:rPr lang="en-US" sz="2200" dirty="0">
                <a:latin typeface="Garamond" panose="02020404030301010803" pitchFamily="18" charset="0"/>
              </a:rPr>
              <a:t>		if(a[i]&gt;large)</a:t>
            </a:r>
          </a:p>
          <a:p>
            <a:pPr marL="114300"/>
            <a:r>
              <a:rPr lang="en-US" sz="2200" dirty="0">
                <a:latin typeface="Garamond" panose="02020404030301010803" pitchFamily="18" charset="0"/>
              </a:rPr>
              <a:t>			large=a[i];</a:t>
            </a:r>
          </a:p>
          <a:p>
            <a:pPr marL="114300"/>
            <a:r>
              <a:rPr lang="en-US" sz="2200" dirty="0">
                <a:latin typeface="Garamond" panose="02020404030301010803" pitchFamily="18" charset="0"/>
              </a:rPr>
              <a:t>		if(a[i]&lt;small)</a:t>
            </a:r>
          </a:p>
          <a:p>
            <a:pPr marL="114300"/>
            <a:r>
              <a:rPr lang="en-US" sz="2200" dirty="0">
                <a:latin typeface="Garamond" panose="02020404030301010803" pitchFamily="18" charset="0"/>
              </a:rPr>
              <a:t>			small=a[i];</a:t>
            </a:r>
          </a:p>
          <a:p>
            <a:pPr marL="114300"/>
            <a:r>
              <a:rPr lang="en-US" sz="2200" dirty="0">
                <a:latin typeface="Garamond" panose="02020404030301010803" pitchFamily="18" charset="0"/>
              </a:rPr>
              <a:t>	}</a:t>
            </a:r>
          </a:p>
          <a:p>
            <a:pPr marL="114300"/>
            <a:r>
              <a:rPr lang="en-US" sz="2200" dirty="0">
                <a:latin typeface="Garamond" panose="02020404030301010803" pitchFamily="18" charset="0"/>
              </a:rPr>
              <a:t>	</a:t>
            </a:r>
            <a:r>
              <a:rPr lang="en-US" sz="2200" dirty="0" err="1">
                <a:latin typeface="Garamond" panose="02020404030301010803" pitchFamily="18" charset="0"/>
              </a:rPr>
              <a:t>printf</a:t>
            </a:r>
            <a:r>
              <a:rPr lang="en-US" sz="2200" dirty="0">
                <a:latin typeface="Garamond" panose="02020404030301010803" pitchFamily="18" charset="0"/>
              </a:rPr>
              <a:t>("\n The </a:t>
            </a:r>
            <a:r>
              <a:rPr lang="en-US" sz="2200" dirty="0" err="1">
                <a:latin typeface="Garamond" panose="02020404030301010803" pitchFamily="18" charset="0"/>
              </a:rPr>
              <a:t>larget</a:t>
            </a:r>
            <a:r>
              <a:rPr lang="en-US" sz="2200" dirty="0">
                <a:latin typeface="Garamond" panose="02020404030301010803" pitchFamily="18" charset="0"/>
              </a:rPr>
              <a:t> element = %d and smallest element=%d\n",</a:t>
            </a:r>
            <a:r>
              <a:rPr lang="en-US" sz="2200" dirty="0" err="1">
                <a:latin typeface="Garamond" panose="02020404030301010803" pitchFamily="18" charset="0"/>
              </a:rPr>
              <a:t>large,small</a:t>
            </a:r>
            <a:r>
              <a:rPr lang="en-US" sz="2200" dirty="0">
                <a:latin typeface="Garamond" panose="02020404030301010803" pitchFamily="18" charset="0"/>
              </a:rPr>
              <a:t>);</a:t>
            </a:r>
          </a:p>
          <a:p>
            <a:pPr marL="114300"/>
            <a:r>
              <a:rPr lang="en-US" sz="2200" dirty="0">
                <a:latin typeface="Garamond" panose="02020404030301010803" pitchFamily="18" charset="0"/>
              </a:rPr>
              <a:t>	</a:t>
            </a:r>
            <a:r>
              <a:rPr lang="en-US" sz="2200" dirty="0" err="1">
                <a:latin typeface="Garamond" panose="02020404030301010803" pitchFamily="18" charset="0"/>
              </a:rPr>
              <a:t>getch</a:t>
            </a:r>
            <a:r>
              <a:rPr lang="en-US" sz="2200" dirty="0">
                <a:latin typeface="Garamond" panose="02020404030301010803" pitchFamily="18" charset="0"/>
              </a:rPr>
              <a:t>();</a:t>
            </a:r>
          </a:p>
          <a:p>
            <a:pPr marL="114300"/>
            <a:r>
              <a:rPr lang="en-US" sz="2200" dirty="0">
                <a:latin typeface="Garamond" panose="02020404030301010803" pitchFamily="18" charset="0"/>
              </a:rPr>
              <a:t>}</a:t>
            </a:r>
          </a:p>
          <a:p>
            <a:pPr marL="114300"/>
            <a:r>
              <a:rPr lang="en-US" dirty="0">
                <a:latin typeface="Garamond" panose="02020404030301010803" pitchFamily="18" charset="0"/>
              </a:rPr>
              <a:t> </a:t>
            </a:r>
          </a:p>
        </p:txBody>
      </p:sp>
      <p:cxnSp>
        <p:nvCxnSpPr>
          <p:cNvPr id="6" name="Straight Connector 5"/>
          <p:cNvCxnSpPr/>
          <p:nvPr/>
        </p:nvCxnSpPr>
        <p:spPr>
          <a:xfrm>
            <a:off x="4038600" y="685800"/>
            <a:ext cx="0" cy="594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895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248400"/>
          </a:xfrm>
        </p:spPr>
        <p:txBody>
          <a:bodyPr>
            <a:normAutofit/>
          </a:bodyPr>
          <a:lstStyle/>
          <a:p>
            <a:pPr marL="0" indent="0">
              <a:buNone/>
            </a:pPr>
            <a:r>
              <a:rPr lang="en-US" sz="2800" b="1" dirty="0">
                <a:latin typeface="Garamond" panose="02020404030301010803" pitchFamily="18" charset="0"/>
              </a:rPr>
              <a:t>Bubble sort</a:t>
            </a:r>
          </a:p>
          <a:p>
            <a:pPr marL="0" indent="0">
              <a:buNone/>
            </a:pPr>
            <a:r>
              <a:rPr lang="en-US" sz="2800" b="1" dirty="0">
                <a:latin typeface="Garamond" panose="02020404030301010803" pitchFamily="18" charset="0"/>
              </a:rPr>
              <a:t>Bubble Sort</a:t>
            </a:r>
            <a:r>
              <a:rPr lang="en-US" sz="2800" dirty="0">
                <a:latin typeface="Garamond" panose="02020404030301010803" pitchFamily="18" charset="0"/>
              </a:rPr>
              <a:t> is an algorithm which is used to sort N elements that are given in a memory .</a:t>
            </a:r>
          </a:p>
          <a:p>
            <a:pPr marL="0" indent="0">
              <a:buNone/>
            </a:pPr>
            <a:r>
              <a:rPr lang="en-US" sz="2800" dirty="0">
                <a:latin typeface="Garamond" panose="02020404030301010803" pitchFamily="18" charset="0"/>
              </a:rPr>
              <a:t>For </a:t>
            </a:r>
            <a:r>
              <a:rPr lang="en-US" sz="2800" dirty="0" err="1">
                <a:latin typeface="Garamond" panose="02020404030301010803" pitchFamily="18" charset="0"/>
              </a:rPr>
              <a:t>eg</a:t>
            </a:r>
            <a:r>
              <a:rPr lang="en-US" sz="2800" dirty="0">
                <a:latin typeface="Garamond" panose="02020404030301010803" pitchFamily="18" charset="0"/>
              </a:rPr>
              <a:t>: an Array with </a:t>
            </a:r>
            <a:r>
              <a:rPr lang="en-US" sz="2800" b="1" dirty="0">
                <a:latin typeface="Garamond" panose="02020404030301010803" pitchFamily="18" charset="0"/>
              </a:rPr>
              <a:t>N</a:t>
            </a:r>
            <a:r>
              <a:rPr lang="en-US" sz="2800" dirty="0">
                <a:latin typeface="Garamond" panose="02020404030301010803" pitchFamily="18" charset="0"/>
              </a:rPr>
              <a:t> number of elements. Bubble Sort compares all the element one by one and sort them based on their values.</a:t>
            </a:r>
          </a:p>
          <a:p>
            <a:pPr marL="0" indent="0">
              <a:buNone/>
            </a:pPr>
            <a:r>
              <a:rPr lang="en-US" sz="2800" dirty="0">
                <a:latin typeface="Garamond" panose="02020404030301010803" pitchFamily="18" charset="0"/>
              </a:rPr>
              <a:t>Sorting takes place by stepping through all the data items one-by-one in pairs and comparing adjacent data items and swapping each pair that is out of order.</a:t>
            </a:r>
          </a:p>
          <a:p>
            <a:pPr marL="0" indent="0">
              <a:buNone/>
            </a:pPr>
            <a:r>
              <a:rPr lang="en-US" sz="2800" dirty="0">
                <a:latin typeface="Garamond" panose="02020404030301010803" pitchFamily="18" charset="0"/>
              </a:rPr>
              <a:t>Example</a:t>
            </a:r>
          </a:p>
          <a:p>
            <a:pPr marL="0" indent="0">
              <a:buNone/>
            </a:pPr>
            <a:r>
              <a:rPr lang="en-US" sz="2800" dirty="0">
                <a:latin typeface="Garamond" panose="02020404030301010803" pitchFamily="18" charset="0"/>
              </a:rPr>
              <a:t>We take an unsorted array </a:t>
            </a:r>
          </a:p>
          <a:p>
            <a:pPr marL="0" indent="0">
              <a:buNone/>
            </a:pPr>
            <a:endParaRPr lang="en-US" sz="2800" dirty="0">
              <a:latin typeface="Garamond" panose="02020404030301010803" pitchFamily="18" charset="0"/>
            </a:endParaRPr>
          </a:p>
          <a:p>
            <a:endParaRPr lang="en-US" sz="2800" dirty="0">
              <a:latin typeface="Garamond" panose="02020404030301010803" pitchFamily="18" charset="0"/>
            </a:endParaRPr>
          </a:p>
          <a:p>
            <a:endParaRPr lang="en-US" sz="2800" dirty="0">
              <a:latin typeface="Garamond" panose="02020404030301010803" pitchFamily="18" charset="0"/>
            </a:endParaRPr>
          </a:p>
          <a:p>
            <a:endParaRPr lang="en-US" sz="2800" dirty="0">
              <a:latin typeface="Garamond" panose="02020404030301010803" pitchFamily="18" charset="0"/>
            </a:endParaRPr>
          </a:p>
        </p:txBody>
      </p:sp>
    </p:spTree>
    <p:extLst>
      <p:ext uri="{BB962C8B-B14F-4D97-AF65-F5344CB8AC3E}">
        <p14:creationId xmlns:p14="http://schemas.microsoft.com/office/powerpoint/2010/main" val="28768005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
            <a:ext cx="7467600"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1544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8544"/>
            <a:ext cx="8382000" cy="6109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777797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b="1" dirty="0">
                <a:latin typeface="Garamond" panose="02020404030301010803" pitchFamily="18" charset="0"/>
              </a:rPr>
              <a:t>Algorithm for Quick sort</a:t>
            </a:r>
          </a:p>
          <a:p>
            <a:pPr marL="0" indent="0">
              <a:buNone/>
            </a:pPr>
            <a:r>
              <a:rPr lang="en-US" sz="2800" b="1" dirty="0">
                <a:latin typeface="Garamond" panose="02020404030301010803" pitchFamily="18" charset="0"/>
              </a:rPr>
              <a:t> </a:t>
            </a:r>
            <a:r>
              <a:rPr lang="en-IN" sz="2800" b="1" dirty="0">
                <a:latin typeface="Garamond" panose="02020404030301010803" pitchFamily="18" charset="0"/>
              </a:rPr>
              <a:t>Quicksort(a[],lb, </a:t>
            </a:r>
            <a:r>
              <a:rPr lang="en-IN" sz="2800" b="1" dirty="0" err="1">
                <a:latin typeface="Garamond" panose="02020404030301010803" pitchFamily="18" charset="0"/>
              </a:rPr>
              <a:t>ub</a:t>
            </a:r>
            <a:r>
              <a:rPr lang="en-IN" sz="2800" b="1" dirty="0">
                <a:latin typeface="Garamond" panose="02020404030301010803" pitchFamily="18" charset="0"/>
              </a:rPr>
              <a:t>)</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Step1: if( lb&lt;</a:t>
            </a:r>
            <a:r>
              <a:rPr lang="en-IN" sz="2800" b="1" dirty="0" err="1">
                <a:latin typeface="Garamond" panose="02020404030301010803" pitchFamily="18" charset="0"/>
              </a:rPr>
              <a:t>ub</a:t>
            </a:r>
            <a:r>
              <a:rPr lang="en-IN" sz="2800" b="1" dirty="0">
                <a:latin typeface="Garamond" panose="02020404030301010803" pitchFamily="18" charset="0"/>
              </a:rPr>
              <a:t>) </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up=lb; down=</a:t>
            </a:r>
            <a:r>
              <a:rPr lang="en-IN" sz="2800" b="1" dirty="0" err="1">
                <a:latin typeface="Garamond" panose="02020404030301010803" pitchFamily="18" charset="0"/>
              </a:rPr>
              <a:t>ub</a:t>
            </a:r>
            <a:r>
              <a:rPr lang="en-IN" sz="2800" b="1" dirty="0">
                <a:latin typeface="Garamond" panose="02020404030301010803" pitchFamily="18" charset="0"/>
              </a:rPr>
              <a:t>; key=a[lb];  </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Step 2: while(lb&lt;=</a:t>
            </a:r>
            <a:r>
              <a:rPr lang="en-IN" sz="2800" b="1" dirty="0" err="1">
                <a:latin typeface="Garamond" panose="02020404030301010803" pitchFamily="18" charset="0"/>
              </a:rPr>
              <a:t>ub</a:t>
            </a:r>
            <a:r>
              <a:rPr lang="en-IN" sz="2800" b="1" dirty="0">
                <a:latin typeface="Garamond" panose="02020404030301010803" pitchFamily="18" charset="0"/>
              </a:rPr>
              <a:t>) </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Step 3: while(a[up] &lt; key) up++;</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[End of while]</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Step 4: while(a[down] &gt; key) down--;</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[End of while]</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Step 5 : if(up&lt;down)</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[Interchange a[up] with a[down]]</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temp=a[up]; a[up]=a[down]; a[down]=temp;</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[End of if]</a:t>
            </a:r>
            <a:endParaRPr lang="en-US" sz="2800" b="1" dirty="0">
              <a:latin typeface="Garamond" panose="02020404030301010803" pitchFamily="18" charset="0"/>
            </a:endParaRPr>
          </a:p>
        </p:txBody>
      </p:sp>
    </p:spTree>
    <p:extLst>
      <p:ext uri="{BB962C8B-B14F-4D97-AF65-F5344CB8AC3E}">
        <p14:creationId xmlns:p14="http://schemas.microsoft.com/office/powerpoint/2010/main" val="34220823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IN" sz="2800" b="1" dirty="0">
                <a:latin typeface="Garamond" panose="02020404030301010803" pitchFamily="18" charset="0"/>
              </a:rPr>
              <a:t>            [End of if]</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[End of while loop in step 2]</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Step 6: if(up&gt;down)</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[Interchange the key element a[lb] with a[down]]</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temp=a[lb];a[lb]=a[down];a[down]=temp;</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[End of if]</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Step 7: Call quicksort(a, lb, down-1);</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Step 8: Call quicksort(a, down+1,ub);</a:t>
            </a:r>
            <a:endParaRPr lang="en-US" sz="2800" b="1" dirty="0">
              <a:latin typeface="Garamond" panose="02020404030301010803" pitchFamily="18" charset="0"/>
            </a:endParaRPr>
          </a:p>
          <a:p>
            <a:pPr marL="0" indent="0">
              <a:buNone/>
            </a:pPr>
            <a:r>
              <a:rPr lang="en-IN" sz="2800" b="1" dirty="0">
                <a:latin typeface="Garamond" panose="02020404030301010803" pitchFamily="18" charset="0"/>
              </a:rPr>
              <a:t>              [End of if in step 1]</a:t>
            </a:r>
            <a:endParaRPr lang="en-US" sz="2800" b="1" dirty="0">
              <a:latin typeface="Garamond" panose="02020404030301010803" pitchFamily="18" charset="0"/>
            </a:endParaRPr>
          </a:p>
        </p:txBody>
      </p:sp>
    </p:spTree>
    <p:extLst>
      <p:ext uri="{BB962C8B-B14F-4D97-AF65-F5344CB8AC3E}">
        <p14:creationId xmlns:p14="http://schemas.microsoft.com/office/powerpoint/2010/main" val="382890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106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9473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10600" cy="6553200"/>
          </a:xfrm>
        </p:spPr>
        <p:txBody>
          <a:bodyPr>
            <a:normAutofit fontScale="62500" lnSpcReduction="20000"/>
          </a:bodyPr>
          <a:lstStyle/>
          <a:p>
            <a:pPr marL="0" marR="0" indent="0">
              <a:lnSpc>
                <a:spcPct val="115000"/>
              </a:lnSpc>
              <a:spcBef>
                <a:spcPts val="0"/>
              </a:spcBef>
              <a:spcAft>
                <a:spcPts val="0"/>
              </a:spcAft>
              <a:buNone/>
            </a:pPr>
            <a:r>
              <a:rPr lang="en-US" sz="4500" b="1" dirty="0">
                <a:solidFill>
                  <a:srgbClr val="FF0000"/>
                </a:solidFill>
                <a:latin typeface="Garamond" panose="02020404030301010803" pitchFamily="18" charset="0"/>
                <a:ea typeface="Calibri"/>
                <a:cs typeface="Times New Roman"/>
              </a:rPr>
              <a:t>Algorithm</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A is an array of n elements. The variable i and j are used to index the array elements.</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Step1: Start</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Step2: Read the size of the array in to variable n</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Step3: Read the array elements</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Step4: Repeat the following steps 5 and 6 for i=0 to n-1</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Step 5: Repeat step 6 for j=0 to n-i-1</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Step 6: If (a[j]&gt;=a [j+1])</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		Swap a[j] with a[j+1]</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	[End if]</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[end of step 4 for loop]</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[end of step 5 for loop]</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Step 7: print the sorted list</a:t>
            </a:r>
          </a:p>
          <a:p>
            <a:pPr marL="0" marR="0" indent="0">
              <a:lnSpc>
                <a:spcPct val="115000"/>
              </a:lnSpc>
              <a:spcBef>
                <a:spcPts val="0"/>
              </a:spcBef>
              <a:spcAft>
                <a:spcPts val="0"/>
              </a:spcAft>
              <a:buNone/>
            </a:pPr>
            <a:r>
              <a:rPr lang="en-US" sz="4500" dirty="0">
                <a:latin typeface="Garamond" panose="02020404030301010803" pitchFamily="18" charset="0"/>
                <a:ea typeface="Calibri"/>
                <a:cs typeface="Times New Roman"/>
              </a:rPr>
              <a:t>Step 8: Stop</a:t>
            </a:r>
          </a:p>
          <a:p>
            <a:endParaRPr lang="en-US" dirty="0"/>
          </a:p>
        </p:txBody>
      </p:sp>
    </p:spTree>
    <p:extLst>
      <p:ext uri="{BB962C8B-B14F-4D97-AF65-F5344CB8AC3E}">
        <p14:creationId xmlns:p14="http://schemas.microsoft.com/office/powerpoint/2010/main" val="3162361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382000" cy="6629400"/>
          </a:xfrm>
        </p:spPr>
        <p:txBody>
          <a:bodyPr>
            <a:noAutofit/>
          </a:bodyPr>
          <a:lstStyle/>
          <a:p>
            <a:pPr marL="0" indent="0">
              <a:buNone/>
            </a:pPr>
            <a:r>
              <a:rPr lang="en-US" sz="2800" dirty="0">
                <a:latin typeface="Garamond" panose="02020404030301010803" pitchFamily="18" charset="0"/>
              </a:rPr>
              <a:t>Program</a:t>
            </a:r>
          </a:p>
          <a:p>
            <a:pPr marL="0" indent="0">
              <a:buNone/>
            </a:pPr>
            <a:r>
              <a:rPr lang="en-US" sz="2800" dirty="0" err="1">
                <a:latin typeface="Garamond" panose="02020404030301010803" pitchFamily="18" charset="0"/>
              </a:rPr>
              <a:t>int</a:t>
            </a:r>
            <a:r>
              <a:rPr lang="en-US" sz="2800" dirty="0">
                <a:latin typeface="Garamond" panose="02020404030301010803" pitchFamily="18" charset="0"/>
              </a:rPr>
              <a:t> a[6] = {5, 1, 6, 2, 4, 3};</a:t>
            </a:r>
          </a:p>
          <a:p>
            <a:pPr marL="0" indent="0">
              <a:buNone/>
            </a:pPr>
            <a:r>
              <a:rPr lang="en-US" sz="2800" dirty="0">
                <a:latin typeface="Garamond" panose="02020404030301010803" pitchFamily="18" charset="0"/>
              </a:rPr>
              <a:t> </a:t>
            </a:r>
            <a:r>
              <a:rPr lang="en-US" sz="2800" dirty="0" err="1">
                <a:latin typeface="Garamond" panose="02020404030301010803" pitchFamily="18" charset="0"/>
              </a:rPr>
              <a:t>int</a:t>
            </a:r>
            <a:r>
              <a:rPr lang="en-US" sz="2800" dirty="0">
                <a:latin typeface="Garamond" panose="02020404030301010803" pitchFamily="18" charset="0"/>
              </a:rPr>
              <a:t> i, j, temp; </a:t>
            </a:r>
          </a:p>
          <a:p>
            <a:pPr marL="0" indent="0">
              <a:buNone/>
            </a:pPr>
            <a:r>
              <a:rPr lang="en-US" sz="2800" dirty="0">
                <a:latin typeface="Garamond" panose="02020404030301010803" pitchFamily="18" charset="0"/>
              </a:rPr>
              <a:t>for(i=0; i&lt;6; i++)</a:t>
            </a:r>
          </a:p>
          <a:p>
            <a:pPr marL="0" indent="0">
              <a:buNone/>
            </a:pPr>
            <a:r>
              <a:rPr lang="en-US" sz="2800" dirty="0">
                <a:latin typeface="Garamond" panose="02020404030301010803" pitchFamily="18" charset="0"/>
              </a:rPr>
              <a:t> { </a:t>
            </a:r>
          </a:p>
          <a:p>
            <a:pPr marL="0" indent="0">
              <a:buNone/>
            </a:pPr>
            <a:r>
              <a:rPr lang="en-US" sz="2800" dirty="0">
                <a:latin typeface="Garamond" panose="02020404030301010803" pitchFamily="18" charset="0"/>
              </a:rPr>
              <a:t>for(j=0; j&lt;6-i-1; j++)</a:t>
            </a:r>
          </a:p>
          <a:p>
            <a:pPr marL="0" indent="0">
              <a:buNone/>
            </a:pPr>
            <a:r>
              <a:rPr lang="en-US" sz="2800" dirty="0">
                <a:latin typeface="Garamond" panose="02020404030301010803" pitchFamily="18" charset="0"/>
              </a:rPr>
              <a:t> { </a:t>
            </a:r>
          </a:p>
          <a:p>
            <a:pPr marL="0" indent="0">
              <a:buNone/>
            </a:pPr>
            <a:r>
              <a:rPr lang="en-US" sz="2800" dirty="0">
                <a:latin typeface="Garamond" panose="02020404030301010803" pitchFamily="18" charset="0"/>
              </a:rPr>
              <a:t>if( a[j] &gt; a[j+1]) </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 temp = a[j]; </a:t>
            </a:r>
          </a:p>
          <a:p>
            <a:pPr marL="0" indent="0">
              <a:buNone/>
            </a:pPr>
            <a:r>
              <a:rPr lang="en-US" sz="2800" dirty="0">
                <a:latin typeface="Garamond" panose="02020404030301010803" pitchFamily="18" charset="0"/>
              </a:rPr>
              <a:t>a[j] = a[j+1];</a:t>
            </a:r>
          </a:p>
          <a:p>
            <a:pPr marL="0" indent="0">
              <a:buNone/>
            </a:pPr>
            <a:r>
              <a:rPr lang="en-US" sz="2800" dirty="0">
                <a:latin typeface="Garamond" panose="02020404030301010803" pitchFamily="18" charset="0"/>
              </a:rPr>
              <a:t> a[j+1] = temp;</a:t>
            </a:r>
          </a:p>
          <a:p>
            <a:pPr marL="0" indent="0">
              <a:buNone/>
            </a:pPr>
            <a:r>
              <a:rPr lang="en-US" sz="2800" dirty="0">
                <a:latin typeface="Garamond" panose="02020404030301010803" pitchFamily="18" charset="0"/>
              </a:rPr>
              <a:t> } } } </a:t>
            </a:r>
          </a:p>
          <a:p>
            <a:endParaRPr lang="en-US" sz="2800" dirty="0">
              <a:latin typeface="Garamond" panose="02020404030301010803" pitchFamily="18" charset="0"/>
            </a:endParaRPr>
          </a:p>
          <a:p>
            <a:pPr marL="0" indent="0">
              <a:buNone/>
            </a:pPr>
            <a:endParaRPr lang="en-US" sz="2800" dirty="0">
              <a:latin typeface="Garamond" panose="02020404030301010803" pitchFamily="18" charset="0"/>
            </a:endParaRPr>
          </a:p>
        </p:txBody>
      </p:sp>
    </p:spTree>
    <p:extLst>
      <p:ext uri="{BB962C8B-B14F-4D97-AF65-F5344CB8AC3E}">
        <p14:creationId xmlns:p14="http://schemas.microsoft.com/office/powerpoint/2010/main" val="1788058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629400"/>
          </a:xfrm>
        </p:spPr>
        <p:txBody>
          <a:bodyPr>
            <a:normAutofit fontScale="32500" lnSpcReduction="20000"/>
          </a:bodyPr>
          <a:lstStyle/>
          <a:p>
            <a:pPr marL="0" indent="0">
              <a:buNone/>
            </a:pPr>
            <a:r>
              <a:rPr lang="en-US" sz="5500" b="1" dirty="0">
                <a:latin typeface="Garamond" panose="02020404030301010803" pitchFamily="18" charset="0"/>
              </a:rPr>
              <a:t>Example:</a:t>
            </a:r>
          </a:p>
          <a:p>
            <a:r>
              <a:rPr lang="en-US" sz="5500" dirty="0">
                <a:latin typeface="Garamond" panose="02020404030301010803" pitchFamily="18" charset="0"/>
              </a:rPr>
              <a:t>Let us take the array of numbers 5 1 4 2 8 and sort the array in ascending order using bubble sort algorithm. In each step, elements written in bold are being compared.</a:t>
            </a:r>
            <a:endParaRPr lang="en-US" sz="5500" b="1" dirty="0">
              <a:latin typeface="Garamond" panose="02020404030301010803" pitchFamily="18" charset="0"/>
            </a:endParaRPr>
          </a:p>
          <a:p>
            <a:r>
              <a:rPr lang="en-US" sz="5500" b="1" dirty="0">
                <a:latin typeface="Garamond" panose="02020404030301010803" pitchFamily="18" charset="0"/>
              </a:rPr>
              <a:t>Pass 1:</a:t>
            </a:r>
            <a:br>
              <a:rPr lang="en-US" sz="5500" b="1" dirty="0">
                <a:latin typeface="Garamond" panose="02020404030301010803" pitchFamily="18" charset="0"/>
              </a:rPr>
            </a:br>
            <a:r>
              <a:rPr lang="en-US" sz="5500" dirty="0">
                <a:latin typeface="Garamond" panose="02020404030301010803" pitchFamily="18" charset="0"/>
              </a:rPr>
              <a:t>( </a:t>
            </a:r>
            <a:r>
              <a:rPr lang="en-US" sz="5500" b="1" dirty="0">
                <a:latin typeface="Garamond" panose="02020404030301010803" pitchFamily="18" charset="0"/>
              </a:rPr>
              <a:t>5</a:t>
            </a:r>
            <a:r>
              <a:rPr lang="en-US" sz="5500" dirty="0">
                <a:latin typeface="Garamond" panose="02020404030301010803" pitchFamily="18" charset="0"/>
              </a:rPr>
              <a:t> </a:t>
            </a:r>
            <a:r>
              <a:rPr lang="en-US" sz="5500" b="1" dirty="0">
                <a:latin typeface="Garamond" panose="02020404030301010803" pitchFamily="18" charset="0"/>
              </a:rPr>
              <a:t>1</a:t>
            </a:r>
            <a:r>
              <a:rPr lang="en-US" sz="5500" dirty="0">
                <a:latin typeface="Garamond" panose="02020404030301010803" pitchFamily="18" charset="0"/>
              </a:rPr>
              <a:t> 4 2 8 ) ( </a:t>
            </a:r>
            <a:r>
              <a:rPr lang="en-US" sz="5500" b="1" dirty="0">
                <a:latin typeface="Garamond" panose="02020404030301010803" pitchFamily="18" charset="0"/>
              </a:rPr>
              <a:t>1</a:t>
            </a:r>
            <a:r>
              <a:rPr lang="en-US" sz="5500" dirty="0">
                <a:latin typeface="Garamond" panose="02020404030301010803" pitchFamily="18" charset="0"/>
              </a:rPr>
              <a:t> </a:t>
            </a:r>
            <a:r>
              <a:rPr lang="en-US" sz="5500" b="1" dirty="0">
                <a:latin typeface="Garamond" panose="02020404030301010803" pitchFamily="18" charset="0"/>
              </a:rPr>
              <a:t>5</a:t>
            </a:r>
            <a:r>
              <a:rPr lang="en-US" sz="5500" dirty="0">
                <a:latin typeface="Garamond" panose="02020404030301010803" pitchFamily="18" charset="0"/>
              </a:rPr>
              <a:t> 4 2 8 ), Here, algorithm compares the first two elements, and</a:t>
            </a:r>
          </a:p>
          <a:p>
            <a:r>
              <a:rPr lang="en-US" sz="5500" dirty="0">
                <a:latin typeface="Garamond" panose="02020404030301010803" pitchFamily="18" charset="0"/>
              </a:rPr>
              <a:t>                            swaps them , since 5&gt;1.</a:t>
            </a:r>
            <a:br>
              <a:rPr lang="en-US" sz="5500" dirty="0">
                <a:latin typeface="Garamond" panose="02020404030301010803" pitchFamily="18" charset="0"/>
              </a:rPr>
            </a:br>
            <a:r>
              <a:rPr lang="en-US" sz="5500" dirty="0">
                <a:latin typeface="Garamond" panose="02020404030301010803" pitchFamily="18" charset="0"/>
              </a:rPr>
              <a:t>( 1 </a:t>
            </a:r>
            <a:r>
              <a:rPr lang="en-US" sz="5500" b="1" dirty="0">
                <a:latin typeface="Garamond" panose="02020404030301010803" pitchFamily="18" charset="0"/>
              </a:rPr>
              <a:t>5</a:t>
            </a:r>
            <a:r>
              <a:rPr lang="en-US" sz="5500" dirty="0">
                <a:latin typeface="Garamond" panose="02020404030301010803" pitchFamily="18" charset="0"/>
              </a:rPr>
              <a:t> </a:t>
            </a:r>
            <a:r>
              <a:rPr lang="en-US" sz="5500" b="1" dirty="0">
                <a:latin typeface="Garamond" panose="02020404030301010803" pitchFamily="18" charset="0"/>
              </a:rPr>
              <a:t>4</a:t>
            </a:r>
            <a:r>
              <a:rPr lang="en-US" sz="5500" dirty="0">
                <a:latin typeface="Garamond" panose="02020404030301010803" pitchFamily="18" charset="0"/>
              </a:rPr>
              <a:t> 2 8 ) ( 1 </a:t>
            </a:r>
            <a:r>
              <a:rPr lang="en-US" sz="5500" b="1" dirty="0">
                <a:latin typeface="Garamond" panose="02020404030301010803" pitchFamily="18" charset="0"/>
              </a:rPr>
              <a:t>4</a:t>
            </a:r>
            <a:r>
              <a:rPr lang="en-US" sz="5500" dirty="0">
                <a:latin typeface="Garamond" panose="02020404030301010803" pitchFamily="18" charset="0"/>
              </a:rPr>
              <a:t> </a:t>
            </a:r>
            <a:r>
              <a:rPr lang="en-US" sz="5500" b="1" dirty="0">
                <a:latin typeface="Garamond" panose="02020404030301010803" pitchFamily="18" charset="0"/>
              </a:rPr>
              <a:t>5</a:t>
            </a:r>
            <a:r>
              <a:rPr lang="en-US" sz="5500" dirty="0">
                <a:latin typeface="Garamond" panose="02020404030301010803" pitchFamily="18" charset="0"/>
              </a:rPr>
              <a:t> 2 8 ), Swap since 5 &gt; 4</a:t>
            </a:r>
            <a:br>
              <a:rPr lang="en-US" sz="5500" dirty="0">
                <a:latin typeface="Garamond" panose="02020404030301010803" pitchFamily="18" charset="0"/>
              </a:rPr>
            </a:br>
            <a:r>
              <a:rPr lang="en-US" sz="5500" dirty="0">
                <a:latin typeface="Garamond" panose="02020404030301010803" pitchFamily="18" charset="0"/>
              </a:rPr>
              <a:t>( 1 4 </a:t>
            </a:r>
            <a:r>
              <a:rPr lang="en-US" sz="5500" b="1" dirty="0">
                <a:latin typeface="Garamond" panose="02020404030301010803" pitchFamily="18" charset="0"/>
              </a:rPr>
              <a:t>5</a:t>
            </a:r>
            <a:r>
              <a:rPr lang="en-US" sz="5500" dirty="0">
                <a:latin typeface="Garamond" panose="02020404030301010803" pitchFamily="18" charset="0"/>
              </a:rPr>
              <a:t> </a:t>
            </a:r>
            <a:r>
              <a:rPr lang="en-US" sz="5500" b="1" dirty="0">
                <a:latin typeface="Garamond" panose="02020404030301010803" pitchFamily="18" charset="0"/>
              </a:rPr>
              <a:t>2</a:t>
            </a:r>
            <a:r>
              <a:rPr lang="en-US" sz="5500" dirty="0">
                <a:latin typeface="Garamond" panose="02020404030301010803" pitchFamily="18" charset="0"/>
              </a:rPr>
              <a:t> 8 ) ( 1 4 </a:t>
            </a:r>
            <a:r>
              <a:rPr lang="en-US" sz="5500" b="1" dirty="0">
                <a:latin typeface="Garamond" panose="02020404030301010803" pitchFamily="18" charset="0"/>
              </a:rPr>
              <a:t>2</a:t>
            </a:r>
            <a:r>
              <a:rPr lang="en-US" sz="5500" dirty="0">
                <a:latin typeface="Garamond" panose="02020404030301010803" pitchFamily="18" charset="0"/>
              </a:rPr>
              <a:t> </a:t>
            </a:r>
            <a:r>
              <a:rPr lang="en-US" sz="5500" b="1" dirty="0">
                <a:latin typeface="Garamond" panose="02020404030301010803" pitchFamily="18" charset="0"/>
              </a:rPr>
              <a:t>5</a:t>
            </a:r>
            <a:r>
              <a:rPr lang="en-US" sz="5500" dirty="0">
                <a:latin typeface="Garamond" panose="02020404030301010803" pitchFamily="18" charset="0"/>
              </a:rPr>
              <a:t> 8 ), Swap since 5 &gt; 2</a:t>
            </a:r>
            <a:br>
              <a:rPr lang="en-US" sz="5500" dirty="0">
                <a:latin typeface="Garamond" panose="02020404030301010803" pitchFamily="18" charset="0"/>
              </a:rPr>
            </a:br>
            <a:r>
              <a:rPr lang="en-US" sz="5500" dirty="0">
                <a:latin typeface="Garamond" panose="02020404030301010803" pitchFamily="18" charset="0"/>
              </a:rPr>
              <a:t>( 1 4 2 </a:t>
            </a:r>
            <a:r>
              <a:rPr lang="en-US" sz="5500" b="1" dirty="0">
                <a:latin typeface="Garamond" panose="02020404030301010803" pitchFamily="18" charset="0"/>
              </a:rPr>
              <a:t>5</a:t>
            </a:r>
            <a:r>
              <a:rPr lang="en-US" sz="5500" dirty="0">
                <a:latin typeface="Garamond" panose="02020404030301010803" pitchFamily="18" charset="0"/>
              </a:rPr>
              <a:t> </a:t>
            </a:r>
            <a:r>
              <a:rPr lang="en-US" sz="5500" b="1" dirty="0">
                <a:latin typeface="Garamond" panose="02020404030301010803" pitchFamily="18" charset="0"/>
              </a:rPr>
              <a:t>8</a:t>
            </a:r>
            <a:r>
              <a:rPr lang="en-US" sz="5500" dirty="0">
                <a:latin typeface="Garamond" panose="02020404030301010803" pitchFamily="18" charset="0"/>
              </a:rPr>
              <a:t> ) ( 1 4 2 </a:t>
            </a:r>
            <a:r>
              <a:rPr lang="en-US" sz="5500" b="1" dirty="0">
                <a:latin typeface="Garamond" panose="02020404030301010803" pitchFamily="18" charset="0"/>
              </a:rPr>
              <a:t>5</a:t>
            </a:r>
            <a:r>
              <a:rPr lang="en-US" sz="5500" dirty="0">
                <a:latin typeface="Garamond" panose="02020404030301010803" pitchFamily="18" charset="0"/>
              </a:rPr>
              <a:t> </a:t>
            </a:r>
            <a:r>
              <a:rPr lang="en-US" sz="5500" b="1" dirty="0">
                <a:latin typeface="Garamond" panose="02020404030301010803" pitchFamily="18" charset="0"/>
              </a:rPr>
              <a:t>8</a:t>
            </a:r>
            <a:r>
              <a:rPr lang="en-US" sz="5500" dirty="0">
                <a:latin typeface="Garamond" panose="02020404030301010803" pitchFamily="18" charset="0"/>
              </a:rPr>
              <a:t> ), Now, since these elements are already in order (5&lt;8), </a:t>
            </a:r>
          </a:p>
          <a:p>
            <a:r>
              <a:rPr lang="en-US" sz="5500" dirty="0">
                <a:latin typeface="Garamond" panose="02020404030301010803" pitchFamily="18" charset="0"/>
              </a:rPr>
              <a:t>                            algorithm does not swap them. After pass 1 , 8 has come to its position</a:t>
            </a:r>
            <a:br>
              <a:rPr lang="en-US" sz="5500" dirty="0">
                <a:latin typeface="Garamond" panose="02020404030301010803" pitchFamily="18" charset="0"/>
              </a:rPr>
            </a:br>
            <a:r>
              <a:rPr lang="en-US" sz="5500" b="1" dirty="0">
                <a:latin typeface="Garamond" panose="02020404030301010803" pitchFamily="18" charset="0"/>
              </a:rPr>
              <a:t>Pass 2:</a:t>
            </a:r>
            <a:endParaRPr lang="en-US" sz="5500" dirty="0">
              <a:latin typeface="Garamond" panose="02020404030301010803" pitchFamily="18" charset="0"/>
            </a:endParaRPr>
          </a:p>
          <a:p>
            <a:r>
              <a:rPr lang="en-US" sz="5500" dirty="0">
                <a:latin typeface="Garamond" panose="02020404030301010803" pitchFamily="18" charset="0"/>
              </a:rPr>
              <a:t>( </a:t>
            </a:r>
            <a:r>
              <a:rPr lang="en-US" sz="5500" b="1" dirty="0">
                <a:latin typeface="Garamond" panose="02020404030301010803" pitchFamily="18" charset="0"/>
              </a:rPr>
              <a:t>1</a:t>
            </a:r>
            <a:r>
              <a:rPr lang="en-US" sz="5500" dirty="0">
                <a:latin typeface="Garamond" panose="02020404030301010803" pitchFamily="18" charset="0"/>
              </a:rPr>
              <a:t> </a:t>
            </a:r>
            <a:r>
              <a:rPr lang="en-US" sz="5500" b="1" dirty="0">
                <a:latin typeface="Garamond" panose="02020404030301010803" pitchFamily="18" charset="0"/>
              </a:rPr>
              <a:t>4</a:t>
            </a:r>
            <a:r>
              <a:rPr lang="en-US" sz="5500" dirty="0">
                <a:latin typeface="Garamond" panose="02020404030301010803" pitchFamily="18" charset="0"/>
              </a:rPr>
              <a:t> 2 5 8 ) ( </a:t>
            </a:r>
            <a:r>
              <a:rPr lang="en-US" sz="5500" b="1" dirty="0">
                <a:latin typeface="Garamond" panose="02020404030301010803" pitchFamily="18" charset="0"/>
              </a:rPr>
              <a:t>1</a:t>
            </a:r>
            <a:r>
              <a:rPr lang="en-US" sz="5500" dirty="0">
                <a:latin typeface="Garamond" panose="02020404030301010803" pitchFamily="18" charset="0"/>
              </a:rPr>
              <a:t> </a:t>
            </a:r>
            <a:r>
              <a:rPr lang="en-US" sz="5500" b="1" dirty="0">
                <a:latin typeface="Garamond" panose="02020404030301010803" pitchFamily="18" charset="0"/>
              </a:rPr>
              <a:t>4</a:t>
            </a:r>
            <a:r>
              <a:rPr lang="en-US" sz="5500" dirty="0">
                <a:latin typeface="Garamond" panose="02020404030301010803" pitchFamily="18" charset="0"/>
              </a:rPr>
              <a:t> 2 5 8 )  No Swap since1&lt;4</a:t>
            </a:r>
            <a:br>
              <a:rPr lang="en-US" sz="5500" dirty="0">
                <a:latin typeface="Garamond" panose="02020404030301010803" pitchFamily="18" charset="0"/>
              </a:rPr>
            </a:br>
            <a:r>
              <a:rPr lang="en-US" sz="5500" dirty="0">
                <a:latin typeface="Garamond" panose="02020404030301010803" pitchFamily="18" charset="0"/>
              </a:rPr>
              <a:t>( 1 </a:t>
            </a:r>
            <a:r>
              <a:rPr lang="en-US" sz="5500" b="1" dirty="0">
                <a:latin typeface="Garamond" panose="02020404030301010803" pitchFamily="18" charset="0"/>
              </a:rPr>
              <a:t>4</a:t>
            </a:r>
            <a:r>
              <a:rPr lang="en-US" sz="5500" dirty="0">
                <a:latin typeface="Garamond" panose="02020404030301010803" pitchFamily="18" charset="0"/>
              </a:rPr>
              <a:t> </a:t>
            </a:r>
            <a:r>
              <a:rPr lang="en-US" sz="5500" b="1" dirty="0">
                <a:latin typeface="Garamond" panose="02020404030301010803" pitchFamily="18" charset="0"/>
              </a:rPr>
              <a:t>2</a:t>
            </a:r>
            <a:r>
              <a:rPr lang="en-US" sz="5500" dirty="0">
                <a:latin typeface="Garamond" panose="02020404030301010803" pitchFamily="18" charset="0"/>
              </a:rPr>
              <a:t> 5 8 ) ( 1 </a:t>
            </a:r>
            <a:r>
              <a:rPr lang="en-US" sz="5500" b="1" dirty="0">
                <a:latin typeface="Garamond" panose="02020404030301010803" pitchFamily="18" charset="0"/>
              </a:rPr>
              <a:t>2</a:t>
            </a:r>
            <a:r>
              <a:rPr lang="en-US" sz="5500" dirty="0">
                <a:latin typeface="Garamond" panose="02020404030301010803" pitchFamily="18" charset="0"/>
              </a:rPr>
              <a:t> </a:t>
            </a:r>
            <a:r>
              <a:rPr lang="en-US" sz="5500" b="1" dirty="0">
                <a:latin typeface="Garamond" panose="02020404030301010803" pitchFamily="18" charset="0"/>
              </a:rPr>
              <a:t>4</a:t>
            </a:r>
            <a:r>
              <a:rPr lang="en-US" sz="5500" dirty="0">
                <a:latin typeface="Garamond" panose="02020404030301010803" pitchFamily="18" charset="0"/>
              </a:rPr>
              <a:t> 5 8 ), Swap since 4 &gt; 2</a:t>
            </a:r>
            <a:br>
              <a:rPr lang="en-US" sz="5500" dirty="0">
                <a:latin typeface="Garamond" panose="02020404030301010803" pitchFamily="18" charset="0"/>
              </a:rPr>
            </a:br>
            <a:r>
              <a:rPr lang="en-US" sz="5500" dirty="0">
                <a:latin typeface="Garamond" panose="02020404030301010803" pitchFamily="18" charset="0"/>
              </a:rPr>
              <a:t>( 1 2 </a:t>
            </a:r>
            <a:r>
              <a:rPr lang="en-US" sz="5500" b="1" dirty="0">
                <a:latin typeface="Garamond" panose="02020404030301010803" pitchFamily="18" charset="0"/>
              </a:rPr>
              <a:t>4</a:t>
            </a:r>
            <a:r>
              <a:rPr lang="en-US" sz="5500" dirty="0">
                <a:latin typeface="Garamond" panose="02020404030301010803" pitchFamily="18" charset="0"/>
              </a:rPr>
              <a:t> </a:t>
            </a:r>
            <a:r>
              <a:rPr lang="en-US" sz="5500" b="1" dirty="0">
                <a:latin typeface="Garamond" panose="02020404030301010803" pitchFamily="18" charset="0"/>
              </a:rPr>
              <a:t>5</a:t>
            </a:r>
            <a:r>
              <a:rPr lang="en-US" sz="5500" dirty="0">
                <a:latin typeface="Garamond" panose="02020404030301010803" pitchFamily="18" charset="0"/>
              </a:rPr>
              <a:t> 8 ) ( 1 2 </a:t>
            </a:r>
            <a:r>
              <a:rPr lang="en-US" sz="5500" b="1" dirty="0">
                <a:latin typeface="Garamond" panose="02020404030301010803" pitchFamily="18" charset="0"/>
              </a:rPr>
              <a:t>4</a:t>
            </a:r>
            <a:r>
              <a:rPr lang="en-US" sz="5500" dirty="0">
                <a:latin typeface="Garamond" panose="02020404030301010803" pitchFamily="18" charset="0"/>
              </a:rPr>
              <a:t> </a:t>
            </a:r>
            <a:r>
              <a:rPr lang="en-US" sz="5500" b="1" dirty="0">
                <a:latin typeface="Garamond" panose="02020404030301010803" pitchFamily="18" charset="0"/>
              </a:rPr>
              <a:t>5</a:t>
            </a:r>
            <a:r>
              <a:rPr lang="en-US" sz="5500" dirty="0">
                <a:latin typeface="Garamond" panose="02020404030301010803" pitchFamily="18" charset="0"/>
              </a:rPr>
              <a:t> 8 ) , No Swap since4&lt;5</a:t>
            </a:r>
            <a:br>
              <a:rPr lang="en-US" sz="5500" dirty="0">
                <a:latin typeface="Garamond" panose="02020404030301010803" pitchFamily="18" charset="0"/>
              </a:rPr>
            </a:br>
            <a:r>
              <a:rPr lang="en-US" sz="5500" dirty="0">
                <a:latin typeface="Garamond" panose="02020404030301010803" pitchFamily="18" charset="0"/>
              </a:rPr>
              <a:t>( 1 2 4 </a:t>
            </a:r>
            <a:r>
              <a:rPr lang="en-US" sz="5500" b="1" dirty="0">
                <a:latin typeface="Garamond" panose="02020404030301010803" pitchFamily="18" charset="0"/>
              </a:rPr>
              <a:t>5</a:t>
            </a:r>
            <a:r>
              <a:rPr lang="en-US" sz="5500" dirty="0">
                <a:latin typeface="Garamond" panose="02020404030301010803" pitchFamily="18" charset="0"/>
              </a:rPr>
              <a:t> </a:t>
            </a:r>
            <a:r>
              <a:rPr lang="en-US" sz="5500" b="1" dirty="0">
                <a:latin typeface="Garamond" panose="02020404030301010803" pitchFamily="18" charset="0"/>
              </a:rPr>
              <a:t>8</a:t>
            </a:r>
            <a:r>
              <a:rPr lang="en-US" sz="5500" dirty="0">
                <a:latin typeface="Garamond" panose="02020404030301010803" pitchFamily="18" charset="0"/>
              </a:rPr>
              <a:t> ) ( 1 2 4 </a:t>
            </a:r>
            <a:r>
              <a:rPr lang="en-US" sz="5500" b="1" dirty="0">
                <a:latin typeface="Garamond" panose="02020404030301010803" pitchFamily="18" charset="0"/>
              </a:rPr>
              <a:t>5</a:t>
            </a:r>
            <a:r>
              <a:rPr lang="en-US" sz="5500" dirty="0">
                <a:latin typeface="Garamond" panose="02020404030301010803" pitchFamily="18" charset="0"/>
              </a:rPr>
              <a:t> </a:t>
            </a:r>
            <a:r>
              <a:rPr lang="en-US" sz="5500" b="1" dirty="0">
                <a:latin typeface="Garamond" panose="02020404030301010803" pitchFamily="18" charset="0"/>
              </a:rPr>
              <a:t>8</a:t>
            </a:r>
            <a:r>
              <a:rPr lang="en-US" sz="5500" dirty="0">
                <a:latin typeface="Garamond" panose="02020404030301010803" pitchFamily="18" charset="0"/>
              </a:rPr>
              <a:t> )</a:t>
            </a:r>
            <a:br>
              <a:rPr lang="en-US" sz="5500" dirty="0">
                <a:latin typeface="Garamond" panose="02020404030301010803" pitchFamily="18" charset="0"/>
              </a:rPr>
            </a:br>
            <a:r>
              <a:rPr lang="en-US" sz="5500" dirty="0">
                <a:latin typeface="Garamond" panose="02020404030301010803" pitchFamily="18" charset="0"/>
              </a:rPr>
              <a:t>Now, the array is already sorted, but our algorithm does not know if it is completed. The algorithm needs one </a:t>
            </a:r>
            <a:r>
              <a:rPr lang="en-US" sz="5500" b="1" dirty="0">
                <a:latin typeface="Garamond" panose="02020404030301010803" pitchFamily="18" charset="0"/>
              </a:rPr>
              <a:t>whole</a:t>
            </a:r>
            <a:r>
              <a:rPr lang="en-US" sz="5500" dirty="0">
                <a:latin typeface="Garamond" panose="02020404030301010803" pitchFamily="18" charset="0"/>
              </a:rPr>
              <a:t> pass without </a:t>
            </a:r>
            <a:r>
              <a:rPr lang="en-US" sz="5500" b="1" dirty="0">
                <a:latin typeface="Garamond" panose="02020404030301010803" pitchFamily="18" charset="0"/>
              </a:rPr>
              <a:t>any</a:t>
            </a:r>
            <a:r>
              <a:rPr lang="en-US" sz="5500" dirty="0">
                <a:latin typeface="Garamond" panose="02020404030301010803" pitchFamily="18" charset="0"/>
              </a:rPr>
              <a:t> swap to know it is sorted. After pass 2 , 5 has come to its position and 2 elements are arranged.</a:t>
            </a:r>
            <a:br>
              <a:rPr lang="en-US" sz="5500" dirty="0">
                <a:latin typeface="Garamond" panose="02020404030301010803" pitchFamily="18" charset="0"/>
              </a:rPr>
            </a:br>
            <a:r>
              <a:rPr lang="en-US" sz="5500" b="1" dirty="0">
                <a:latin typeface="Garamond" panose="02020404030301010803" pitchFamily="18" charset="0"/>
              </a:rPr>
              <a:t>Pass 3:</a:t>
            </a:r>
            <a:endParaRPr lang="en-US" sz="5500" dirty="0">
              <a:latin typeface="Garamond" panose="02020404030301010803" pitchFamily="18" charset="0"/>
            </a:endParaRPr>
          </a:p>
          <a:p>
            <a:r>
              <a:rPr lang="en-US" sz="5500" dirty="0">
                <a:latin typeface="Garamond" panose="02020404030301010803" pitchFamily="18" charset="0"/>
              </a:rPr>
              <a:t>( </a:t>
            </a:r>
            <a:r>
              <a:rPr lang="en-US" sz="5500" b="1" dirty="0">
                <a:latin typeface="Garamond" panose="02020404030301010803" pitchFamily="18" charset="0"/>
              </a:rPr>
              <a:t>1</a:t>
            </a:r>
            <a:r>
              <a:rPr lang="en-US" sz="5500" dirty="0">
                <a:latin typeface="Garamond" panose="02020404030301010803" pitchFamily="18" charset="0"/>
              </a:rPr>
              <a:t> </a:t>
            </a:r>
            <a:r>
              <a:rPr lang="en-US" sz="5500" b="1" dirty="0">
                <a:latin typeface="Garamond" panose="02020404030301010803" pitchFamily="18" charset="0"/>
              </a:rPr>
              <a:t>2</a:t>
            </a:r>
            <a:r>
              <a:rPr lang="en-US" sz="5500" dirty="0">
                <a:latin typeface="Garamond" panose="02020404030301010803" pitchFamily="18" charset="0"/>
              </a:rPr>
              <a:t> 4 5 8 ) ( </a:t>
            </a:r>
            <a:r>
              <a:rPr lang="en-US" sz="5500" b="1" dirty="0">
                <a:latin typeface="Garamond" panose="02020404030301010803" pitchFamily="18" charset="0"/>
              </a:rPr>
              <a:t>1</a:t>
            </a:r>
            <a:r>
              <a:rPr lang="en-US" sz="5500" dirty="0">
                <a:latin typeface="Garamond" panose="02020404030301010803" pitchFamily="18" charset="0"/>
              </a:rPr>
              <a:t> </a:t>
            </a:r>
            <a:r>
              <a:rPr lang="en-US" sz="5500" b="1" dirty="0">
                <a:latin typeface="Garamond" panose="02020404030301010803" pitchFamily="18" charset="0"/>
              </a:rPr>
              <a:t>2</a:t>
            </a:r>
            <a:r>
              <a:rPr lang="en-US" sz="5500" dirty="0">
                <a:latin typeface="Garamond" panose="02020404030301010803" pitchFamily="18" charset="0"/>
              </a:rPr>
              <a:t> 4 5 8 ) No Swap since1&lt;2</a:t>
            </a:r>
            <a:br>
              <a:rPr lang="en-US" sz="5500" dirty="0">
                <a:latin typeface="Garamond" panose="02020404030301010803" pitchFamily="18" charset="0"/>
              </a:rPr>
            </a:br>
            <a:r>
              <a:rPr lang="en-US" sz="5500" dirty="0">
                <a:latin typeface="Garamond" panose="02020404030301010803" pitchFamily="18" charset="0"/>
              </a:rPr>
              <a:t>( 1 </a:t>
            </a:r>
            <a:r>
              <a:rPr lang="en-US" sz="5500" b="1" dirty="0">
                <a:latin typeface="Garamond" panose="02020404030301010803" pitchFamily="18" charset="0"/>
              </a:rPr>
              <a:t>2</a:t>
            </a:r>
            <a:r>
              <a:rPr lang="en-US" sz="5500" dirty="0">
                <a:latin typeface="Garamond" panose="02020404030301010803" pitchFamily="18" charset="0"/>
              </a:rPr>
              <a:t> </a:t>
            </a:r>
            <a:r>
              <a:rPr lang="en-US" sz="5500" b="1" dirty="0">
                <a:latin typeface="Garamond" panose="02020404030301010803" pitchFamily="18" charset="0"/>
              </a:rPr>
              <a:t>4</a:t>
            </a:r>
            <a:r>
              <a:rPr lang="en-US" sz="5500" dirty="0">
                <a:latin typeface="Garamond" panose="02020404030301010803" pitchFamily="18" charset="0"/>
              </a:rPr>
              <a:t> 5 8 ) ( 1 </a:t>
            </a:r>
            <a:r>
              <a:rPr lang="en-US" sz="5500" b="1" dirty="0">
                <a:latin typeface="Garamond" panose="02020404030301010803" pitchFamily="18" charset="0"/>
              </a:rPr>
              <a:t>2</a:t>
            </a:r>
            <a:r>
              <a:rPr lang="en-US" sz="5500" dirty="0">
                <a:latin typeface="Garamond" panose="02020404030301010803" pitchFamily="18" charset="0"/>
              </a:rPr>
              <a:t> </a:t>
            </a:r>
            <a:r>
              <a:rPr lang="en-US" sz="5500" b="1" dirty="0">
                <a:latin typeface="Garamond" panose="02020404030301010803" pitchFamily="18" charset="0"/>
              </a:rPr>
              <a:t>4</a:t>
            </a:r>
            <a:r>
              <a:rPr lang="en-US" sz="5500" dirty="0">
                <a:latin typeface="Garamond" panose="02020404030301010803" pitchFamily="18" charset="0"/>
              </a:rPr>
              <a:t> 5 8 ) No Swap since2&lt;4</a:t>
            </a:r>
          </a:p>
          <a:p>
            <a:r>
              <a:rPr lang="en-US" sz="5500" dirty="0">
                <a:latin typeface="Garamond" panose="02020404030301010803" pitchFamily="18" charset="0"/>
              </a:rPr>
              <a:t>After pass 3, 4 has come to its position and 3 elements are sorted.</a:t>
            </a:r>
          </a:p>
          <a:p>
            <a:r>
              <a:rPr lang="en-US" sz="5500" dirty="0">
                <a:latin typeface="Garamond" panose="02020404030301010803" pitchFamily="18" charset="0"/>
              </a:rPr>
              <a:t/>
            </a:r>
            <a:br>
              <a:rPr lang="en-US" sz="5500" dirty="0">
                <a:latin typeface="Garamond" panose="02020404030301010803" pitchFamily="18" charset="0"/>
              </a:rPr>
            </a:br>
            <a:r>
              <a:rPr lang="en-US" sz="5500" b="1" dirty="0">
                <a:latin typeface="Garamond" panose="02020404030301010803" pitchFamily="18" charset="0"/>
              </a:rPr>
              <a:t>Pass 4:</a:t>
            </a:r>
            <a:endParaRPr lang="en-US" sz="5500" dirty="0">
              <a:latin typeface="Garamond" panose="02020404030301010803" pitchFamily="18" charset="0"/>
            </a:endParaRPr>
          </a:p>
          <a:p>
            <a:r>
              <a:rPr lang="en-US" sz="5500" dirty="0">
                <a:latin typeface="Garamond" panose="02020404030301010803" pitchFamily="18" charset="0"/>
              </a:rPr>
              <a:t>( </a:t>
            </a:r>
            <a:r>
              <a:rPr lang="en-US" sz="5500" b="1" dirty="0">
                <a:latin typeface="Garamond" panose="02020404030301010803" pitchFamily="18" charset="0"/>
              </a:rPr>
              <a:t>1</a:t>
            </a:r>
            <a:r>
              <a:rPr lang="en-US" sz="5500" dirty="0">
                <a:latin typeface="Garamond" panose="02020404030301010803" pitchFamily="18" charset="0"/>
              </a:rPr>
              <a:t> </a:t>
            </a:r>
            <a:r>
              <a:rPr lang="en-US" sz="5500" b="1" dirty="0">
                <a:latin typeface="Garamond" panose="02020404030301010803" pitchFamily="18" charset="0"/>
              </a:rPr>
              <a:t>2</a:t>
            </a:r>
            <a:r>
              <a:rPr lang="en-US" sz="5500" dirty="0">
                <a:latin typeface="Garamond" panose="02020404030301010803" pitchFamily="18" charset="0"/>
              </a:rPr>
              <a:t> 4 5 8 ) ( </a:t>
            </a:r>
            <a:r>
              <a:rPr lang="en-US" sz="5500" b="1" dirty="0">
                <a:latin typeface="Garamond" panose="02020404030301010803" pitchFamily="18" charset="0"/>
              </a:rPr>
              <a:t>1</a:t>
            </a:r>
            <a:r>
              <a:rPr lang="en-US" sz="5500" dirty="0">
                <a:latin typeface="Garamond" panose="02020404030301010803" pitchFamily="18" charset="0"/>
              </a:rPr>
              <a:t> </a:t>
            </a:r>
            <a:r>
              <a:rPr lang="en-US" sz="5500" b="1" dirty="0">
                <a:latin typeface="Garamond" panose="02020404030301010803" pitchFamily="18" charset="0"/>
              </a:rPr>
              <a:t>2</a:t>
            </a:r>
            <a:r>
              <a:rPr lang="en-US" sz="5500" dirty="0">
                <a:latin typeface="Garamond" panose="02020404030301010803" pitchFamily="18" charset="0"/>
              </a:rPr>
              <a:t> 4 5 8 ) No Swap since1&lt;2</a:t>
            </a:r>
            <a:br>
              <a:rPr lang="en-US" sz="5500" dirty="0">
                <a:latin typeface="Garamond" panose="02020404030301010803" pitchFamily="18" charset="0"/>
              </a:rPr>
            </a:br>
            <a:r>
              <a:rPr lang="en-US" sz="5500" dirty="0">
                <a:latin typeface="Garamond" panose="02020404030301010803" pitchFamily="18" charset="0"/>
              </a:rPr>
              <a:t>After pass 4, 2 has come to its position and 4 elements are sorted.</a:t>
            </a:r>
          </a:p>
          <a:p>
            <a:r>
              <a:rPr lang="en-US" sz="5500" dirty="0">
                <a:latin typeface="Garamond" panose="02020404030301010803" pitchFamily="18" charset="0"/>
              </a:rPr>
              <a:t>Finally, the array is sorted, and the algorithm can terminate.</a:t>
            </a:r>
          </a:p>
          <a:p>
            <a:pPr marL="0" indent="0">
              <a:buNone/>
            </a:pPr>
            <a:endParaRPr lang="en-US" dirty="0"/>
          </a:p>
        </p:txBody>
      </p:sp>
    </p:spTree>
    <p:extLst>
      <p:ext uri="{BB962C8B-B14F-4D97-AF65-F5344CB8AC3E}">
        <p14:creationId xmlns:p14="http://schemas.microsoft.com/office/powerpoint/2010/main" val="92172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629400"/>
          </a:xfrm>
        </p:spPr>
        <p:txBody>
          <a:bodyPr>
            <a:normAutofit fontScale="85000" lnSpcReduction="10000"/>
          </a:bodyPr>
          <a:lstStyle/>
          <a:p>
            <a:pPr marL="0" indent="0">
              <a:buNone/>
            </a:pPr>
            <a:r>
              <a:rPr lang="en-US" b="1" dirty="0">
                <a:latin typeface="Garamond" panose="02020404030301010803" pitchFamily="18" charset="0"/>
              </a:rPr>
              <a:t>//Program to sort a list of N elements using Bubble Sort</a:t>
            </a:r>
            <a:endParaRPr lang="en-US" dirty="0">
              <a:latin typeface="Garamond" panose="02020404030301010803" pitchFamily="18" charset="0"/>
            </a:endParaRPr>
          </a:p>
          <a:p>
            <a:pPr marL="0" indent="0">
              <a:buNone/>
            </a:pPr>
            <a:r>
              <a:rPr lang="en-US" dirty="0">
                <a:latin typeface="Garamond" panose="02020404030301010803" pitchFamily="18" charset="0"/>
              </a:rPr>
              <a:t>#include&lt;</a:t>
            </a:r>
            <a:r>
              <a:rPr lang="en-US" dirty="0" err="1">
                <a:latin typeface="Garamond" panose="02020404030301010803" pitchFamily="18" charset="0"/>
              </a:rPr>
              <a:t>stdio.h</a:t>
            </a:r>
            <a:r>
              <a:rPr lang="en-US" dirty="0">
                <a:latin typeface="Garamond" panose="02020404030301010803" pitchFamily="18" charset="0"/>
              </a:rPr>
              <a:t>&gt;</a:t>
            </a:r>
          </a:p>
          <a:p>
            <a:pPr marL="0" indent="0">
              <a:buNone/>
            </a:pPr>
            <a:r>
              <a:rPr lang="en-US" dirty="0">
                <a:latin typeface="Garamond" panose="02020404030301010803" pitchFamily="18" charset="0"/>
              </a:rPr>
              <a:t>void main()</a:t>
            </a:r>
          </a:p>
          <a:p>
            <a:pPr marL="0" indent="0">
              <a:buNone/>
            </a:pPr>
            <a:r>
              <a:rPr lang="en-US" dirty="0">
                <a:latin typeface="Garamond" panose="02020404030301010803" pitchFamily="18" charset="0"/>
              </a:rPr>
              <a:t>{</a:t>
            </a:r>
          </a:p>
          <a:p>
            <a:pPr marL="0" indent="0">
              <a:buNone/>
            </a:pPr>
            <a:r>
              <a:rPr lang="en-US" dirty="0">
                <a:latin typeface="Garamond" panose="02020404030301010803" pitchFamily="18" charset="0"/>
              </a:rPr>
              <a:t>	</a:t>
            </a:r>
            <a:r>
              <a:rPr lang="en-US" dirty="0" err="1">
                <a:latin typeface="Garamond" panose="02020404030301010803" pitchFamily="18" charset="0"/>
              </a:rPr>
              <a:t>int</a:t>
            </a:r>
            <a:r>
              <a:rPr lang="en-US" dirty="0">
                <a:latin typeface="Garamond" panose="02020404030301010803" pitchFamily="18" charset="0"/>
              </a:rPr>
              <a:t> </a:t>
            </a:r>
            <a:r>
              <a:rPr lang="en-US" dirty="0" err="1">
                <a:latin typeface="Garamond" panose="02020404030301010803" pitchFamily="18" charset="0"/>
              </a:rPr>
              <a:t>n,i,j,temp,a</a:t>
            </a:r>
            <a:r>
              <a:rPr lang="en-US" dirty="0">
                <a:latin typeface="Garamond" panose="02020404030301010803" pitchFamily="18" charset="0"/>
              </a:rPr>
              <a:t>[100];</a:t>
            </a:r>
          </a:p>
          <a:p>
            <a:pPr marL="0" indent="0">
              <a:buNone/>
            </a:pPr>
            <a:r>
              <a:rPr lang="en-US" dirty="0">
                <a:latin typeface="Garamond" panose="02020404030301010803" pitchFamily="18" charset="0"/>
              </a:rPr>
              <a:t>	</a:t>
            </a:r>
            <a:r>
              <a:rPr lang="en-US" dirty="0" err="1">
                <a:latin typeface="Garamond" panose="02020404030301010803" pitchFamily="18" charset="0"/>
              </a:rPr>
              <a:t>clrscr</a:t>
            </a:r>
            <a:r>
              <a:rPr lang="en-US" dirty="0">
                <a:latin typeface="Garamond" panose="02020404030301010803" pitchFamily="18" charset="0"/>
              </a:rPr>
              <a:t>();</a:t>
            </a:r>
          </a:p>
          <a:p>
            <a:pPr marL="0" indent="0">
              <a:buNone/>
            </a:pPr>
            <a:r>
              <a:rPr lang="en-US" dirty="0">
                <a:latin typeface="Garamond" panose="02020404030301010803" pitchFamily="18" charset="0"/>
              </a:rPr>
              <a:t>	</a:t>
            </a:r>
            <a:r>
              <a:rPr lang="en-US" dirty="0" err="1">
                <a:latin typeface="Garamond" panose="02020404030301010803" pitchFamily="18" charset="0"/>
              </a:rPr>
              <a:t>printf</a:t>
            </a:r>
            <a:r>
              <a:rPr lang="en-US" dirty="0">
                <a:latin typeface="Garamond" panose="02020404030301010803" pitchFamily="18" charset="0"/>
              </a:rPr>
              <a:t>("\</a:t>
            </a:r>
            <a:r>
              <a:rPr lang="en-US" dirty="0" err="1">
                <a:latin typeface="Garamond" panose="02020404030301010803" pitchFamily="18" charset="0"/>
              </a:rPr>
              <a:t>nEnter</a:t>
            </a:r>
            <a:r>
              <a:rPr lang="en-US" dirty="0">
                <a:latin typeface="Garamond" panose="02020404030301010803" pitchFamily="18" charset="0"/>
              </a:rPr>
              <a:t> the size of array :");</a:t>
            </a:r>
          </a:p>
          <a:p>
            <a:pPr marL="0" indent="0">
              <a:buNone/>
            </a:pPr>
            <a:r>
              <a:rPr lang="en-US" dirty="0">
                <a:latin typeface="Garamond" panose="02020404030301010803" pitchFamily="18" charset="0"/>
              </a:rPr>
              <a:t>	</a:t>
            </a:r>
            <a:r>
              <a:rPr lang="en-US" dirty="0" err="1">
                <a:latin typeface="Garamond" panose="02020404030301010803" pitchFamily="18" charset="0"/>
              </a:rPr>
              <a:t>scanf</a:t>
            </a:r>
            <a:r>
              <a:rPr lang="en-US" dirty="0">
                <a:latin typeface="Garamond" panose="02020404030301010803" pitchFamily="18" charset="0"/>
              </a:rPr>
              <a:t>("%</a:t>
            </a:r>
            <a:r>
              <a:rPr lang="en-US" dirty="0" err="1">
                <a:latin typeface="Garamond" panose="02020404030301010803" pitchFamily="18" charset="0"/>
              </a:rPr>
              <a:t>d",&amp;n</a:t>
            </a:r>
            <a:r>
              <a:rPr lang="en-US" dirty="0">
                <a:latin typeface="Garamond" panose="02020404030301010803" pitchFamily="18" charset="0"/>
              </a:rPr>
              <a:t>);</a:t>
            </a:r>
          </a:p>
          <a:p>
            <a:pPr marL="0" indent="0">
              <a:buNone/>
            </a:pPr>
            <a:r>
              <a:rPr lang="en-US" dirty="0">
                <a:latin typeface="Garamond" panose="02020404030301010803" pitchFamily="18" charset="0"/>
              </a:rPr>
              <a:t>	</a:t>
            </a:r>
            <a:r>
              <a:rPr lang="en-US" dirty="0" err="1">
                <a:latin typeface="Garamond" panose="02020404030301010803" pitchFamily="18" charset="0"/>
              </a:rPr>
              <a:t>printf</a:t>
            </a:r>
            <a:r>
              <a:rPr lang="en-US" dirty="0">
                <a:latin typeface="Garamond" panose="02020404030301010803" pitchFamily="18" charset="0"/>
              </a:rPr>
              <a:t>("\n Enter the elements\n");</a:t>
            </a:r>
          </a:p>
          <a:p>
            <a:pPr marL="0" indent="0">
              <a:buNone/>
            </a:pPr>
            <a:r>
              <a:rPr lang="en-US" dirty="0">
                <a:latin typeface="Garamond" panose="02020404030301010803" pitchFamily="18" charset="0"/>
              </a:rPr>
              <a:t>	for(</a:t>
            </a:r>
            <a:r>
              <a:rPr lang="en-US" dirty="0" err="1">
                <a:latin typeface="Garamond" panose="02020404030301010803" pitchFamily="18" charset="0"/>
              </a:rPr>
              <a:t>i</a:t>
            </a:r>
            <a:r>
              <a:rPr lang="en-US" dirty="0">
                <a:latin typeface="Garamond" panose="02020404030301010803" pitchFamily="18" charset="0"/>
              </a:rPr>
              <a:t>=0;i&lt;</a:t>
            </a:r>
            <a:r>
              <a:rPr lang="en-US" dirty="0" err="1">
                <a:latin typeface="Garamond" panose="02020404030301010803" pitchFamily="18" charset="0"/>
              </a:rPr>
              <a:t>n;i</a:t>
            </a:r>
            <a:r>
              <a:rPr lang="en-US" dirty="0">
                <a:latin typeface="Garamond" panose="02020404030301010803" pitchFamily="18" charset="0"/>
              </a:rPr>
              <a:t>++)</a:t>
            </a:r>
          </a:p>
          <a:p>
            <a:pPr marL="0" indent="0">
              <a:buNone/>
            </a:pPr>
            <a:r>
              <a:rPr lang="en-US" dirty="0">
                <a:latin typeface="Garamond" panose="02020404030301010803" pitchFamily="18" charset="0"/>
              </a:rPr>
              <a:t>	{</a:t>
            </a:r>
          </a:p>
          <a:p>
            <a:pPr marL="0" indent="0">
              <a:buNone/>
            </a:pPr>
            <a:r>
              <a:rPr lang="en-US" dirty="0">
                <a:latin typeface="Garamond" panose="02020404030301010803" pitchFamily="18" charset="0"/>
              </a:rPr>
              <a:t>		</a:t>
            </a:r>
            <a:r>
              <a:rPr lang="en-US" dirty="0" err="1">
                <a:latin typeface="Garamond" panose="02020404030301010803" pitchFamily="18" charset="0"/>
              </a:rPr>
              <a:t>scanf</a:t>
            </a:r>
            <a:r>
              <a:rPr lang="en-US" dirty="0">
                <a:latin typeface="Garamond" panose="02020404030301010803" pitchFamily="18" charset="0"/>
              </a:rPr>
              <a:t>("%</a:t>
            </a:r>
            <a:r>
              <a:rPr lang="en-US" dirty="0" err="1">
                <a:latin typeface="Garamond" panose="02020404030301010803" pitchFamily="18" charset="0"/>
              </a:rPr>
              <a:t>d",&amp;a</a:t>
            </a:r>
            <a:r>
              <a:rPr lang="en-US" dirty="0">
                <a:latin typeface="Garamond" panose="02020404030301010803" pitchFamily="18" charset="0"/>
              </a:rPr>
              <a:t>[</a:t>
            </a:r>
            <a:r>
              <a:rPr lang="en-US" dirty="0" err="1">
                <a:latin typeface="Garamond" panose="02020404030301010803" pitchFamily="18" charset="0"/>
              </a:rPr>
              <a:t>i</a:t>
            </a:r>
            <a:r>
              <a:rPr lang="en-US" dirty="0">
                <a:latin typeface="Garamond" panose="02020404030301010803" pitchFamily="18" charset="0"/>
              </a:rPr>
              <a:t>]);</a:t>
            </a:r>
          </a:p>
          <a:p>
            <a:pPr marL="0" indent="0">
              <a:buNone/>
            </a:pPr>
            <a:r>
              <a:rPr lang="en-US" dirty="0">
                <a:latin typeface="Garamond" panose="02020404030301010803" pitchFamily="18" charset="0"/>
              </a:rPr>
              <a:t>	}</a:t>
            </a:r>
          </a:p>
          <a:p>
            <a:pPr marL="0" indent="0">
              <a:buNone/>
            </a:pPr>
            <a:r>
              <a:rPr lang="en-US" dirty="0">
                <a:latin typeface="Garamond" panose="02020404030301010803" pitchFamily="18" charset="0"/>
              </a:rPr>
              <a:t>	</a:t>
            </a:r>
            <a:r>
              <a:rPr lang="en-US" dirty="0" err="1">
                <a:latin typeface="Garamond" panose="02020404030301010803" pitchFamily="18" charset="0"/>
              </a:rPr>
              <a:t>printf</a:t>
            </a:r>
            <a:r>
              <a:rPr lang="en-US" dirty="0">
                <a:latin typeface="Garamond" panose="02020404030301010803" pitchFamily="18" charset="0"/>
              </a:rPr>
              <a:t>("Entered array is\n");</a:t>
            </a: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1149125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553200"/>
          </a:xfrm>
        </p:spPr>
        <p:txBody>
          <a:bodyPr>
            <a:normAutofit fontScale="40000" lnSpcReduction="20000"/>
          </a:bodyPr>
          <a:lstStyle/>
          <a:p>
            <a:pPr marL="0" indent="0">
              <a:buNone/>
            </a:pPr>
            <a:r>
              <a:rPr lang="en-US" sz="5900" dirty="0">
                <a:latin typeface="Garamond" panose="02020404030301010803" pitchFamily="18" charset="0"/>
              </a:rPr>
              <a:t>for(</a:t>
            </a:r>
            <a:r>
              <a:rPr lang="en-US" sz="5900" dirty="0" err="1">
                <a:latin typeface="Garamond" panose="02020404030301010803" pitchFamily="18" charset="0"/>
              </a:rPr>
              <a:t>i</a:t>
            </a:r>
            <a:r>
              <a:rPr lang="en-US" sz="5900" dirty="0">
                <a:latin typeface="Garamond" panose="02020404030301010803" pitchFamily="18" charset="0"/>
              </a:rPr>
              <a:t>=0;i&lt;</a:t>
            </a:r>
            <a:r>
              <a:rPr lang="en-US" sz="5900" dirty="0" err="1">
                <a:latin typeface="Garamond" panose="02020404030301010803" pitchFamily="18" charset="0"/>
              </a:rPr>
              <a:t>n;i</a:t>
            </a:r>
            <a:r>
              <a:rPr lang="en-US" sz="5900" dirty="0">
                <a:latin typeface="Garamond" panose="02020404030301010803" pitchFamily="18" charset="0"/>
              </a:rPr>
              <a:t>++)</a:t>
            </a:r>
          </a:p>
          <a:p>
            <a:pPr marL="0" indent="0">
              <a:buNone/>
            </a:pPr>
            <a:r>
              <a:rPr lang="en-US" sz="5900" dirty="0">
                <a:latin typeface="Garamond" panose="02020404030301010803" pitchFamily="18" charset="0"/>
              </a:rPr>
              <a:t>	{</a:t>
            </a:r>
          </a:p>
          <a:p>
            <a:pPr marL="0" indent="0">
              <a:buNone/>
            </a:pPr>
            <a:r>
              <a:rPr lang="en-US" sz="5900" dirty="0">
                <a:latin typeface="Garamond" panose="02020404030301010803" pitchFamily="18" charset="0"/>
              </a:rPr>
              <a:t>		</a:t>
            </a:r>
            <a:r>
              <a:rPr lang="en-US" sz="5900" dirty="0" err="1">
                <a:latin typeface="Garamond" panose="02020404030301010803" pitchFamily="18" charset="0"/>
              </a:rPr>
              <a:t>printf</a:t>
            </a:r>
            <a:r>
              <a:rPr lang="en-US" sz="5900" dirty="0">
                <a:latin typeface="Garamond" panose="02020404030301010803" pitchFamily="18" charset="0"/>
              </a:rPr>
              <a:t>("%d\</a:t>
            </a:r>
            <a:r>
              <a:rPr lang="en-US" sz="5900" dirty="0" err="1">
                <a:latin typeface="Garamond" panose="02020404030301010803" pitchFamily="18" charset="0"/>
              </a:rPr>
              <a:t>t",a</a:t>
            </a:r>
            <a:r>
              <a:rPr lang="en-US" sz="5900" dirty="0">
                <a:latin typeface="Garamond" panose="02020404030301010803" pitchFamily="18" charset="0"/>
              </a:rPr>
              <a:t>[</a:t>
            </a:r>
            <a:r>
              <a:rPr lang="en-US" sz="5900" dirty="0" err="1">
                <a:latin typeface="Garamond" panose="02020404030301010803" pitchFamily="18" charset="0"/>
              </a:rPr>
              <a:t>i</a:t>
            </a:r>
            <a:r>
              <a:rPr lang="en-US" sz="5900" dirty="0">
                <a:latin typeface="Garamond" panose="02020404030301010803" pitchFamily="18" charset="0"/>
              </a:rPr>
              <a:t>]);</a:t>
            </a:r>
          </a:p>
          <a:p>
            <a:pPr marL="0" indent="0">
              <a:buNone/>
            </a:pPr>
            <a:r>
              <a:rPr lang="en-US" sz="5900" dirty="0">
                <a:latin typeface="Garamond" panose="02020404030301010803" pitchFamily="18" charset="0"/>
              </a:rPr>
              <a:t>	}</a:t>
            </a:r>
          </a:p>
          <a:p>
            <a:pPr marL="0" indent="0">
              <a:buNone/>
            </a:pPr>
            <a:r>
              <a:rPr lang="en-US" sz="5900" dirty="0">
                <a:latin typeface="Garamond" panose="02020404030301010803" pitchFamily="18" charset="0"/>
              </a:rPr>
              <a:t>	for(</a:t>
            </a:r>
            <a:r>
              <a:rPr lang="en-US" sz="5900" dirty="0" err="1">
                <a:latin typeface="Garamond" panose="02020404030301010803" pitchFamily="18" charset="0"/>
              </a:rPr>
              <a:t>i</a:t>
            </a:r>
            <a:r>
              <a:rPr lang="en-US" sz="5900" dirty="0">
                <a:latin typeface="Garamond" panose="02020404030301010803" pitchFamily="18" charset="0"/>
              </a:rPr>
              <a:t>=0;i&lt;n-1;i++)</a:t>
            </a:r>
          </a:p>
          <a:p>
            <a:pPr marL="0" indent="0">
              <a:buNone/>
            </a:pPr>
            <a:r>
              <a:rPr lang="en-US" sz="5900" dirty="0">
                <a:latin typeface="Garamond" panose="02020404030301010803" pitchFamily="18" charset="0"/>
              </a:rPr>
              <a:t>	{</a:t>
            </a:r>
          </a:p>
          <a:p>
            <a:pPr marL="0" indent="0">
              <a:buNone/>
            </a:pPr>
            <a:r>
              <a:rPr lang="en-US" sz="5900" dirty="0">
                <a:latin typeface="Garamond" panose="02020404030301010803" pitchFamily="18" charset="0"/>
              </a:rPr>
              <a:t>		for(j=0;j&lt;n-i-1;j++)</a:t>
            </a:r>
          </a:p>
          <a:p>
            <a:pPr marL="0" indent="0">
              <a:buNone/>
            </a:pPr>
            <a:r>
              <a:rPr lang="en-US" sz="5900" dirty="0">
                <a:latin typeface="Garamond" panose="02020404030301010803" pitchFamily="18" charset="0"/>
              </a:rPr>
              <a:t>		{</a:t>
            </a:r>
          </a:p>
          <a:p>
            <a:pPr marL="0" indent="0">
              <a:buNone/>
            </a:pPr>
            <a:r>
              <a:rPr lang="en-US" sz="5900" dirty="0">
                <a:latin typeface="Garamond" panose="02020404030301010803" pitchFamily="18" charset="0"/>
              </a:rPr>
              <a:t>			if(a[j]&gt;=a[j+1])</a:t>
            </a:r>
          </a:p>
          <a:p>
            <a:pPr marL="0" indent="0">
              <a:buNone/>
            </a:pPr>
            <a:r>
              <a:rPr lang="en-US" sz="5900" dirty="0">
                <a:latin typeface="Garamond" panose="02020404030301010803" pitchFamily="18" charset="0"/>
              </a:rPr>
              <a:t>			{</a:t>
            </a:r>
          </a:p>
          <a:p>
            <a:pPr marL="0" indent="0">
              <a:buNone/>
            </a:pPr>
            <a:r>
              <a:rPr lang="en-US" sz="5900" dirty="0">
                <a:latin typeface="Garamond" panose="02020404030301010803" pitchFamily="18" charset="0"/>
              </a:rPr>
              <a:t>				temp=a[j];</a:t>
            </a:r>
          </a:p>
          <a:p>
            <a:pPr marL="0" indent="0">
              <a:buNone/>
            </a:pPr>
            <a:r>
              <a:rPr lang="en-US" sz="5900" dirty="0">
                <a:latin typeface="Garamond" panose="02020404030301010803" pitchFamily="18" charset="0"/>
              </a:rPr>
              <a:t>				a[j]=a[j+1];</a:t>
            </a:r>
          </a:p>
          <a:p>
            <a:pPr marL="0" indent="0">
              <a:buNone/>
            </a:pPr>
            <a:r>
              <a:rPr lang="en-US" sz="5900" dirty="0">
                <a:latin typeface="Garamond" panose="02020404030301010803" pitchFamily="18" charset="0"/>
              </a:rPr>
              <a:t>				a[j+1]=temp;</a:t>
            </a:r>
          </a:p>
          <a:p>
            <a:pPr marL="0" indent="0">
              <a:buNone/>
            </a:pPr>
            <a:r>
              <a:rPr lang="en-US" sz="5900" dirty="0">
                <a:latin typeface="Garamond" panose="02020404030301010803" pitchFamily="18" charset="0"/>
              </a:rPr>
              <a:t>			}</a:t>
            </a:r>
          </a:p>
          <a:p>
            <a:pPr marL="0" indent="0">
              <a:buNone/>
            </a:pPr>
            <a:r>
              <a:rPr lang="en-US" sz="5900" dirty="0">
                <a:latin typeface="Garamond" panose="02020404030301010803" pitchFamily="18" charset="0"/>
              </a:rPr>
              <a:t>	}</a:t>
            </a:r>
          </a:p>
          <a:p>
            <a:pPr marL="0" indent="0">
              <a:buNone/>
            </a:pPr>
            <a:r>
              <a:rPr lang="en-US" sz="5900" dirty="0">
                <a:latin typeface="Garamond" panose="02020404030301010803" pitchFamily="18" charset="0"/>
              </a:rPr>
              <a:t>}</a:t>
            </a:r>
            <a:r>
              <a:rPr lang="en-US" dirty="0"/>
              <a:t>	</a:t>
            </a:r>
          </a:p>
        </p:txBody>
      </p:sp>
    </p:spTree>
    <p:extLst>
      <p:ext uri="{BB962C8B-B14F-4D97-AF65-F5344CB8AC3E}">
        <p14:creationId xmlns:p14="http://schemas.microsoft.com/office/powerpoint/2010/main" val="2462747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pPr marL="0" indent="0" algn="just" fontAlgn="base">
              <a:buNone/>
            </a:pPr>
            <a:r>
              <a:rPr lang="en-US" sz="2800" b="1" dirty="0">
                <a:solidFill>
                  <a:srgbClr val="FF0000"/>
                </a:solidFill>
                <a:latin typeface="Garamond" panose="02020404030301010803" pitchFamily="18" charset="0"/>
              </a:rPr>
              <a:t>Searching</a:t>
            </a:r>
          </a:p>
          <a:p>
            <a:pPr marL="0" indent="0" algn="just" fontAlgn="base">
              <a:buNone/>
            </a:pPr>
            <a:r>
              <a:rPr lang="en-US" sz="2800" dirty="0">
                <a:solidFill>
                  <a:srgbClr val="002060"/>
                </a:solidFill>
                <a:latin typeface="Garamond" panose="02020404030301010803" pitchFamily="18" charset="0"/>
              </a:rPr>
              <a:t>Searching operation is to find an element in an array. The searching operations is performed in two ways.</a:t>
            </a:r>
          </a:p>
          <a:p>
            <a:pPr marL="0" indent="0" algn="just" fontAlgn="base">
              <a:buNone/>
            </a:pPr>
            <a:r>
              <a:rPr lang="en-US" sz="2800" dirty="0">
                <a:solidFill>
                  <a:srgbClr val="002060"/>
                </a:solidFill>
                <a:latin typeface="Garamond" panose="02020404030301010803" pitchFamily="18" charset="0"/>
              </a:rPr>
              <a:t>1.Linear search (Sequential </a:t>
            </a:r>
            <a:r>
              <a:rPr lang="en-US" sz="2800" dirty="0" smtClean="0">
                <a:solidFill>
                  <a:srgbClr val="002060"/>
                </a:solidFill>
                <a:latin typeface="Garamond" panose="02020404030301010803" pitchFamily="18" charset="0"/>
              </a:rPr>
              <a:t>search)</a:t>
            </a:r>
            <a:endParaRPr lang="en-US" sz="2800" dirty="0">
              <a:solidFill>
                <a:srgbClr val="002060"/>
              </a:solidFill>
              <a:latin typeface="Garamond" panose="02020404030301010803" pitchFamily="18" charset="0"/>
            </a:endParaRPr>
          </a:p>
          <a:p>
            <a:pPr marL="0" indent="0" algn="just" fontAlgn="base">
              <a:buNone/>
            </a:pPr>
            <a:r>
              <a:rPr lang="en-US" sz="2800" dirty="0">
                <a:solidFill>
                  <a:srgbClr val="002060"/>
                </a:solidFill>
                <a:latin typeface="Garamond" panose="02020404030301010803" pitchFamily="18" charset="0"/>
              </a:rPr>
              <a:t>2.Binary search</a:t>
            </a:r>
          </a:p>
          <a:p>
            <a:pPr marL="0" indent="0" algn="just" fontAlgn="base">
              <a:buNone/>
            </a:pPr>
            <a:r>
              <a:rPr lang="en-US" sz="2800" b="1" dirty="0">
                <a:solidFill>
                  <a:srgbClr val="FF0000"/>
                </a:solidFill>
                <a:latin typeface="Garamond" panose="02020404030301010803" pitchFamily="18" charset="0"/>
              </a:rPr>
              <a:t>Linear search</a:t>
            </a:r>
          </a:p>
          <a:p>
            <a:pPr marL="0" indent="0" algn="just" fontAlgn="base">
              <a:buNone/>
            </a:pPr>
            <a:r>
              <a:rPr lang="en-US" sz="2800" b="1" dirty="0">
                <a:solidFill>
                  <a:srgbClr val="FF0000"/>
                </a:solidFill>
                <a:latin typeface="Garamond" panose="02020404030301010803" pitchFamily="18" charset="0"/>
              </a:rPr>
              <a:t>  * </a:t>
            </a:r>
            <a:r>
              <a:rPr lang="en-US" sz="2800" dirty="0">
                <a:latin typeface="Garamond" panose="02020404030301010803" pitchFamily="18" charset="0"/>
              </a:rPr>
              <a:t>Linear search is the simplest search algorithm. </a:t>
            </a:r>
          </a:p>
          <a:p>
            <a:pPr marL="0" indent="0" algn="just" fontAlgn="base">
              <a:buNone/>
            </a:pPr>
            <a:r>
              <a:rPr lang="en-US" sz="2800" dirty="0">
                <a:latin typeface="Garamond" panose="02020404030301010803" pitchFamily="18" charset="0"/>
              </a:rPr>
              <a:t>  *In this type of search, a sequential search is made over all items one by one. </a:t>
            </a:r>
          </a:p>
          <a:p>
            <a:pPr marL="0" indent="0" algn="just" fontAlgn="base">
              <a:buNone/>
            </a:pPr>
            <a:r>
              <a:rPr lang="en-US" sz="2800" dirty="0">
                <a:latin typeface="Garamond" panose="02020404030301010803" pitchFamily="18" charset="0"/>
              </a:rPr>
              <a:t>   *Every item is checked and if a match is found then that particular item is returned, otherwise the search continues till the end of the data collection.</a:t>
            </a:r>
          </a:p>
          <a:p>
            <a:pPr marL="0" indent="0" algn="just" fontAlgn="base">
              <a:buNone/>
            </a:pPr>
            <a:endParaRPr lang="en-US" sz="2800" dirty="0">
              <a:latin typeface="Garamond" panose="02020404030301010803" pitchFamily="18" charset="0"/>
            </a:endParaRPr>
          </a:p>
          <a:p>
            <a:pPr marL="0" indent="0" algn="just" fontAlgn="base">
              <a:buNone/>
            </a:pPr>
            <a:endParaRPr lang="en-US" sz="2800" b="1"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4217821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77000"/>
          </a:xfrm>
        </p:spPr>
        <p:txBody>
          <a:bodyPr>
            <a:normAutofit/>
          </a:bodyPr>
          <a:lstStyle/>
          <a:p>
            <a:pPr marL="0" indent="0">
              <a:buNone/>
            </a:pPr>
            <a:r>
              <a:rPr lang="en-US" dirty="0">
                <a:latin typeface="Garamond" panose="02020404030301010803" pitchFamily="18" charset="0"/>
              </a:rPr>
              <a:t>	</a:t>
            </a:r>
            <a:r>
              <a:rPr lang="en-US" dirty="0" err="1">
                <a:latin typeface="Garamond" panose="02020404030301010803" pitchFamily="18" charset="0"/>
              </a:rPr>
              <a:t>printf</a:t>
            </a:r>
            <a:r>
              <a:rPr lang="en-US" dirty="0">
                <a:latin typeface="Garamond" panose="02020404030301010803" pitchFamily="18" charset="0"/>
              </a:rPr>
              <a:t>("\</a:t>
            </a:r>
            <a:r>
              <a:rPr lang="en-US" dirty="0" err="1">
                <a:latin typeface="Garamond" panose="02020404030301010803" pitchFamily="18" charset="0"/>
              </a:rPr>
              <a:t>nThe</a:t>
            </a:r>
            <a:r>
              <a:rPr lang="en-US" dirty="0">
                <a:latin typeface="Garamond" panose="02020404030301010803" pitchFamily="18" charset="0"/>
              </a:rPr>
              <a:t> sorted array\n");</a:t>
            </a:r>
          </a:p>
          <a:p>
            <a:pPr marL="0" indent="0">
              <a:buNone/>
            </a:pPr>
            <a:r>
              <a:rPr lang="en-US" dirty="0">
                <a:latin typeface="Garamond" panose="02020404030301010803" pitchFamily="18" charset="0"/>
              </a:rPr>
              <a:t>	for(</a:t>
            </a:r>
            <a:r>
              <a:rPr lang="en-US" dirty="0" err="1">
                <a:latin typeface="Garamond" panose="02020404030301010803" pitchFamily="18" charset="0"/>
              </a:rPr>
              <a:t>i</a:t>
            </a:r>
            <a:r>
              <a:rPr lang="en-US" dirty="0">
                <a:latin typeface="Garamond" panose="02020404030301010803" pitchFamily="18" charset="0"/>
              </a:rPr>
              <a:t>=0;i&lt;</a:t>
            </a:r>
            <a:r>
              <a:rPr lang="en-US" dirty="0" err="1">
                <a:latin typeface="Garamond" panose="02020404030301010803" pitchFamily="18" charset="0"/>
              </a:rPr>
              <a:t>n;i</a:t>
            </a:r>
            <a:r>
              <a:rPr lang="en-US" dirty="0">
                <a:latin typeface="Garamond" panose="02020404030301010803" pitchFamily="18" charset="0"/>
              </a:rPr>
              <a:t>++)</a:t>
            </a:r>
          </a:p>
          <a:p>
            <a:pPr marL="0" indent="0">
              <a:buNone/>
            </a:pPr>
            <a:r>
              <a:rPr lang="en-US" dirty="0">
                <a:latin typeface="Garamond" panose="02020404030301010803" pitchFamily="18" charset="0"/>
              </a:rPr>
              <a:t>	{</a:t>
            </a:r>
          </a:p>
          <a:p>
            <a:pPr marL="0" indent="0">
              <a:buNone/>
            </a:pPr>
            <a:r>
              <a:rPr lang="en-US" dirty="0">
                <a:latin typeface="Garamond" panose="02020404030301010803" pitchFamily="18" charset="0"/>
              </a:rPr>
              <a:t>		</a:t>
            </a:r>
            <a:r>
              <a:rPr lang="en-US" dirty="0" err="1">
                <a:latin typeface="Garamond" panose="02020404030301010803" pitchFamily="18" charset="0"/>
              </a:rPr>
              <a:t>printf</a:t>
            </a:r>
            <a:r>
              <a:rPr lang="en-US" dirty="0">
                <a:latin typeface="Garamond" panose="02020404030301010803" pitchFamily="18" charset="0"/>
              </a:rPr>
              <a:t>("%d\</a:t>
            </a:r>
            <a:r>
              <a:rPr lang="en-US" dirty="0" err="1">
                <a:latin typeface="Garamond" panose="02020404030301010803" pitchFamily="18" charset="0"/>
              </a:rPr>
              <a:t>t",a</a:t>
            </a:r>
            <a:r>
              <a:rPr lang="en-US" dirty="0">
                <a:latin typeface="Garamond" panose="02020404030301010803" pitchFamily="18" charset="0"/>
              </a:rPr>
              <a:t>[</a:t>
            </a:r>
            <a:r>
              <a:rPr lang="en-US" dirty="0" err="1">
                <a:latin typeface="Garamond" panose="02020404030301010803" pitchFamily="18" charset="0"/>
              </a:rPr>
              <a:t>i</a:t>
            </a:r>
            <a:r>
              <a:rPr lang="en-US" dirty="0">
                <a:latin typeface="Garamond" panose="02020404030301010803" pitchFamily="18" charset="0"/>
              </a:rPr>
              <a:t>]);</a:t>
            </a:r>
          </a:p>
          <a:p>
            <a:pPr marL="0" indent="0">
              <a:buNone/>
            </a:pPr>
            <a:r>
              <a:rPr lang="en-US" dirty="0">
                <a:latin typeface="Garamond" panose="02020404030301010803" pitchFamily="18" charset="0"/>
              </a:rPr>
              <a:t>	}</a:t>
            </a:r>
          </a:p>
          <a:p>
            <a:pPr marL="0" indent="0">
              <a:buNone/>
            </a:pPr>
            <a:r>
              <a:rPr lang="en-US" dirty="0">
                <a:latin typeface="Garamond" panose="02020404030301010803" pitchFamily="18" charset="0"/>
              </a:rPr>
              <a:t>	</a:t>
            </a:r>
            <a:r>
              <a:rPr lang="en-US" dirty="0" err="1">
                <a:latin typeface="Garamond" panose="02020404030301010803" pitchFamily="18" charset="0"/>
              </a:rPr>
              <a:t>getch</a:t>
            </a:r>
            <a:r>
              <a:rPr lang="en-US" dirty="0">
                <a:latin typeface="Garamond" panose="02020404030301010803" pitchFamily="18" charset="0"/>
              </a:rPr>
              <a:t>();</a:t>
            </a:r>
          </a:p>
          <a:p>
            <a:pPr marL="0" indent="0">
              <a:buNone/>
            </a:pPr>
            <a:r>
              <a:rPr lang="en-US" dirty="0">
                <a:latin typeface="Garamond" panose="02020404030301010803" pitchFamily="18" charset="0"/>
              </a:rPr>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149125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382000" cy="6629400"/>
          </a:xfrm>
        </p:spPr>
        <p:txBody>
          <a:bodyPr>
            <a:noAutofit/>
          </a:bodyPr>
          <a:lstStyle/>
          <a:p>
            <a:pPr marL="0" indent="0">
              <a:buNone/>
            </a:pPr>
            <a:r>
              <a:rPr lang="en-US" sz="2800" b="1" dirty="0">
                <a:solidFill>
                  <a:srgbClr val="FF0000"/>
                </a:solidFill>
                <a:latin typeface="Garamond" panose="02020404030301010803" pitchFamily="18" charset="0"/>
              </a:rPr>
              <a:t>Binary Search</a:t>
            </a:r>
          </a:p>
          <a:p>
            <a:pPr marL="0" indent="0" algn="just">
              <a:buNone/>
            </a:pPr>
            <a:r>
              <a:rPr lang="en-US" sz="2800" dirty="0">
                <a:latin typeface="Garamond" panose="02020404030301010803" pitchFamily="18" charset="0"/>
              </a:rPr>
              <a:t>An element can be found in an ordered list by using Binary search. In this the search element is compared with the middle element in the list. If the search element is lesser than the middle element the binary search is performed again only on the elements to the left of the middle element. If the search element is greater than the middle element then the search is made to the right of middle element. This process continues until the desired element is found or the search list becomes empty. </a:t>
            </a:r>
          </a:p>
          <a:p>
            <a:pPr marL="0" indent="0">
              <a:buNone/>
            </a:pPr>
            <a:endParaRPr lang="en-US" sz="2800" b="1" dirty="0">
              <a:solidFill>
                <a:srgbClr val="FF0000"/>
              </a:solidFill>
              <a:latin typeface="Garamond" panose="02020404030301010803" pitchFamily="18" charset="0"/>
            </a:endParaRPr>
          </a:p>
          <a:p>
            <a:pPr marL="0" indent="0">
              <a:buNone/>
            </a:pPr>
            <a:endParaRPr lang="en-US" sz="2800" b="1"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1788058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382000" cy="6629400"/>
          </a:xfrm>
        </p:spPr>
        <p:txBody>
          <a:bodyPr>
            <a:noAutofit/>
          </a:bodyPr>
          <a:lstStyle/>
          <a:p>
            <a:pPr marL="0" indent="0">
              <a:buNone/>
            </a:pPr>
            <a:endParaRPr lang="en-US" sz="2800" b="1" dirty="0">
              <a:solidFill>
                <a:srgbClr val="FF0000"/>
              </a:solidFill>
              <a:latin typeface="Garamond" panose="02020404030301010803"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599"/>
            <a:ext cx="8839200"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3095624"/>
            <a:ext cx="9116291" cy="3449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6534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382000" cy="6629400"/>
          </a:xfrm>
        </p:spPr>
        <p:txBody>
          <a:bodyPr>
            <a:noAutofit/>
          </a:bodyPr>
          <a:lstStyle/>
          <a:p>
            <a:pPr marL="0" indent="0">
              <a:buNone/>
            </a:pPr>
            <a:endParaRPr lang="en-US" sz="2800" b="1" dirty="0">
              <a:solidFill>
                <a:srgbClr val="FF0000"/>
              </a:solidFill>
              <a:latin typeface="Garamond" panose="02020404030301010803"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1" y="76200"/>
            <a:ext cx="89154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0702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09600"/>
            <a:ext cx="8305799" cy="5486400"/>
          </a:xfrm>
        </p:spPr>
      </p:pic>
    </p:spTree>
    <p:extLst>
      <p:ext uri="{BB962C8B-B14F-4D97-AF65-F5344CB8AC3E}">
        <p14:creationId xmlns:p14="http://schemas.microsoft.com/office/powerpoint/2010/main" val="2706915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457200"/>
            <a:ext cx="7239000" cy="5668963"/>
          </a:xfrm>
        </p:spPr>
      </p:pic>
    </p:spTree>
    <p:extLst>
      <p:ext uri="{BB962C8B-B14F-4D97-AF65-F5344CB8AC3E}">
        <p14:creationId xmlns:p14="http://schemas.microsoft.com/office/powerpoint/2010/main" val="2853469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382000" cy="6629400"/>
          </a:xfrm>
        </p:spPr>
        <p:txBody>
          <a:bodyPr>
            <a:noAutofit/>
          </a:bodyPr>
          <a:lstStyle/>
          <a:p>
            <a:pPr marL="0" indent="0">
              <a:buNone/>
            </a:pPr>
            <a:r>
              <a:rPr lang="en-US" sz="2800" b="1" dirty="0">
                <a:latin typeface="Garamond" panose="02020404030301010803" pitchFamily="18" charset="0"/>
              </a:rPr>
              <a:t>Example:</a:t>
            </a:r>
            <a:endParaRPr lang="en-US" sz="2800" dirty="0">
              <a:latin typeface="Garamond" panose="02020404030301010803" pitchFamily="18" charset="0"/>
            </a:endParaRPr>
          </a:p>
          <a:p>
            <a:pPr marL="0" indent="0">
              <a:buNone/>
            </a:pPr>
            <a:r>
              <a:rPr lang="en-US" sz="2800" dirty="0">
                <a:latin typeface="Garamond" panose="02020404030301010803" pitchFamily="18" charset="0"/>
              </a:rPr>
              <a:t>Consider the elements in array A</a:t>
            </a:r>
          </a:p>
          <a:p>
            <a:pPr marL="0" indent="0">
              <a:buNone/>
            </a:pPr>
            <a:r>
              <a:rPr lang="en-US" sz="2800" dirty="0">
                <a:latin typeface="Garamond" panose="02020404030301010803" pitchFamily="18" charset="0"/>
              </a:rPr>
              <a:t>11 22 33 44 where n=4</a:t>
            </a:r>
          </a:p>
          <a:p>
            <a:pPr marL="0" indent="0">
              <a:buNone/>
            </a:pPr>
            <a:r>
              <a:rPr lang="en-US" sz="2800" dirty="0">
                <a:latin typeface="Garamond" panose="02020404030301010803" pitchFamily="18" charset="0"/>
              </a:rPr>
              <a:t>and search element ITEM is 11</a:t>
            </a:r>
          </a:p>
          <a:p>
            <a:pPr marL="0" indent="0">
              <a:buNone/>
            </a:pPr>
            <a:r>
              <a:rPr lang="en-US" sz="2800" dirty="0">
                <a:latin typeface="Garamond" panose="02020404030301010803" pitchFamily="18" charset="0"/>
              </a:rPr>
              <a:t>low = 0(lower bound)</a:t>
            </a:r>
          </a:p>
          <a:p>
            <a:pPr marL="0" indent="0">
              <a:buNone/>
            </a:pPr>
            <a:r>
              <a:rPr lang="en-US" sz="2800" dirty="0">
                <a:latin typeface="Garamond" panose="02020404030301010803" pitchFamily="18" charset="0"/>
              </a:rPr>
              <a:t>high = 3(upper bound)</a:t>
            </a:r>
          </a:p>
          <a:p>
            <a:pPr marL="0" indent="0">
              <a:buNone/>
            </a:pPr>
            <a:r>
              <a:rPr lang="en-US" sz="2800" dirty="0">
                <a:latin typeface="Garamond" panose="02020404030301010803" pitchFamily="18" charset="0"/>
              </a:rPr>
              <a:t>mid = (0+3)/2 =1</a:t>
            </a:r>
          </a:p>
          <a:p>
            <a:pPr marL="0" indent="0">
              <a:buNone/>
            </a:pPr>
            <a:r>
              <a:rPr lang="en-US" sz="2800" dirty="0">
                <a:latin typeface="Garamond" panose="02020404030301010803" pitchFamily="18" charset="0"/>
              </a:rPr>
              <a:t>ITEM&lt;A[mid] so go to the lower half segment.</a:t>
            </a:r>
          </a:p>
          <a:p>
            <a:pPr marL="0" indent="0">
              <a:buNone/>
            </a:pPr>
            <a:r>
              <a:rPr lang="en-US" sz="2800" dirty="0">
                <a:latin typeface="Garamond" panose="02020404030301010803" pitchFamily="18" charset="0"/>
              </a:rPr>
              <a:t>Therefore reset the value of high to mid-1</a:t>
            </a:r>
          </a:p>
          <a:p>
            <a:pPr marL="0" indent="0">
              <a:buNone/>
            </a:pPr>
            <a:r>
              <a:rPr lang="en-US" sz="2800" dirty="0">
                <a:latin typeface="Garamond" panose="02020404030301010803" pitchFamily="18" charset="0"/>
              </a:rPr>
              <a:t>low=0 high=0</a:t>
            </a:r>
          </a:p>
          <a:p>
            <a:pPr marL="0" indent="0">
              <a:buNone/>
            </a:pPr>
            <a:r>
              <a:rPr lang="en-US" sz="2800" dirty="0">
                <a:latin typeface="Garamond" panose="02020404030301010803" pitchFamily="18" charset="0"/>
              </a:rPr>
              <a:t>mid=0</a:t>
            </a:r>
          </a:p>
          <a:p>
            <a:pPr marL="0" indent="0">
              <a:buNone/>
            </a:pPr>
            <a:r>
              <a:rPr lang="en-US" sz="2800" dirty="0">
                <a:latin typeface="Garamond" panose="02020404030301010803" pitchFamily="18" charset="0"/>
              </a:rPr>
              <a:t>ITEM= =A[0] and search element 11 is found at position 1 (mid+1).</a:t>
            </a:r>
            <a:endParaRPr lang="en-US" sz="2800" b="1"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1234862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382000" cy="6629400"/>
          </a:xfrm>
        </p:spPr>
        <p:txBody>
          <a:bodyPr>
            <a:noAutofit/>
          </a:bodyPr>
          <a:lstStyle/>
          <a:p>
            <a:pPr marL="0" indent="0">
              <a:buNone/>
            </a:pPr>
            <a:r>
              <a:rPr lang="en-US" sz="2800" dirty="0">
                <a:latin typeface="Garamond" panose="02020404030301010803" pitchFamily="18" charset="0"/>
              </a:rPr>
              <a:t>Consider the search element 77 in the above list 11 22 33 44</a:t>
            </a:r>
          </a:p>
          <a:p>
            <a:pPr marL="0" indent="0">
              <a:buNone/>
            </a:pPr>
            <a:r>
              <a:rPr lang="en-US" sz="2800" dirty="0">
                <a:latin typeface="Garamond" panose="02020404030301010803" pitchFamily="18" charset="0"/>
              </a:rPr>
              <a:t>low = 0(lower bound)</a:t>
            </a:r>
          </a:p>
          <a:p>
            <a:pPr marL="0" indent="0">
              <a:buNone/>
            </a:pPr>
            <a:r>
              <a:rPr lang="en-US" sz="2800" dirty="0">
                <a:latin typeface="Garamond" panose="02020404030301010803" pitchFamily="18" charset="0"/>
              </a:rPr>
              <a:t>high = 3(upper bound)</a:t>
            </a:r>
          </a:p>
          <a:p>
            <a:pPr marL="0" indent="0">
              <a:buNone/>
            </a:pPr>
            <a:r>
              <a:rPr lang="en-US" sz="2800" dirty="0">
                <a:latin typeface="Garamond" panose="02020404030301010803" pitchFamily="18" charset="0"/>
              </a:rPr>
              <a:t>mid = (0+3)/2 =1</a:t>
            </a:r>
          </a:p>
          <a:p>
            <a:pPr marL="0" indent="0">
              <a:buNone/>
            </a:pPr>
            <a:r>
              <a:rPr lang="en-US" sz="2800" dirty="0">
                <a:latin typeface="Garamond" panose="02020404030301010803" pitchFamily="18" charset="0"/>
              </a:rPr>
              <a:t>A[mid]=22</a:t>
            </a:r>
          </a:p>
          <a:p>
            <a:pPr marL="0" indent="0">
              <a:buNone/>
            </a:pPr>
            <a:r>
              <a:rPr lang="en-US" sz="2800" dirty="0">
                <a:latin typeface="Garamond" panose="02020404030301010803" pitchFamily="18" charset="0"/>
              </a:rPr>
              <a:t>ITEM&gt;A[mid] so go to the upper half segment.</a:t>
            </a:r>
          </a:p>
          <a:p>
            <a:pPr marL="0" indent="0">
              <a:buNone/>
            </a:pPr>
            <a:r>
              <a:rPr lang="en-US" sz="2800" dirty="0">
                <a:latin typeface="Garamond" panose="02020404030301010803" pitchFamily="18" charset="0"/>
              </a:rPr>
              <a:t>Therefore reset the value of low to mid+1</a:t>
            </a:r>
          </a:p>
          <a:p>
            <a:pPr marL="0" indent="0">
              <a:buNone/>
            </a:pPr>
            <a:r>
              <a:rPr lang="en-US" sz="2800" dirty="0">
                <a:latin typeface="Garamond" panose="02020404030301010803" pitchFamily="18" charset="0"/>
              </a:rPr>
              <a:t>low=2 high=3</a:t>
            </a:r>
          </a:p>
          <a:p>
            <a:pPr marL="0" indent="0">
              <a:buNone/>
            </a:pPr>
            <a:r>
              <a:rPr lang="en-US" sz="2800" dirty="0">
                <a:latin typeface="Garamond" panose="02020404030301010803" pitchFamily="18" charset="0"/>
              </a:rPr>
              <a:t>mid=2</a:t>
            </a:r>
          </a:p>
          <a:p>
            <a:pPr marL="0" indent="0">
              <a:buNone/>
            </a:pPr>
            <a:r>
              <a:rPr lang="en-US" sz="2800" dirty="0">
                <a:latin typeface="Garamond" panose="02020404030301010803" pitchFamily="18" charset="0"/>
              </a:rPr>
              <a:t>A[mid]=33</a:t>
            </a:r>
          </a:p>
          <a:p>
            <a:pPr marL="0" indent="0">
              <a:buNone/>
            </a:pPr>
            <a:r>
              <a:rPr lang="en-US" sz="2800" dirty="0">
                <a:latin typeface="Garamond" panose="02020404030301010803" pitchFamily="18" charset="0"/>
              </a:rPr>
              <a:t>ITEM&gt;A[mid] so go to the upper half segment.</a:t>
            </a:r>
          </a:p>
          <a:p>
            <a:pPr marL="0" indent="0">
              <a:buNone/>
            </a:pPr>
            <a:r>
              <a:rPr lang="en-US" sz="2800" dirty="0">
                <a:latin typeface="Garamond" panose="02020404030301010803" pitchFamily="18" charset="0"/>
              </a:rPr>
              <a:t>Therefore reset the value of low to mid+1</a:t>
            </a:r>
          </a:p>
        </p:txBody>
      </p:sp>
    </p:spTree>
    <p:extLst>
      <p:ext uri="{BB962C8B-B14F-4D97-AF65-F5344CB8AC3E}">
        <p14:creationId xmlns:p14="http://schemas.microsoft.com/office/powerpoint/2010/main" val="243339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382000" cy="6629400"/>
          </a:xfrm>
        </p:spPr>
        <p:txBody>
          <a:bodyPr>
            <a:noAutofit/>
          </a:bodyPr>
          <a:lstStyle/>
          <a:p>
            <a:pPr marL="0" indent="0">
              <a:buNone/>
            </a:pPr>
            <a:r>
              <a:rPr lang="en-US" sz="2800" dirty="0">
                <a:latin typeface="Garamond" panose="02020404030301010803" pitchFamily="18" charset="0"/>
              </a:rPr>
              <a:t>low=3 high=3</a:t>
            </a:r>
          </a:p>
          <a:p>
            <a:pPr marL="0" indent="0">
              <a:buNone/>
            </a:pPr>
            <a:r>
              <a:rPr lang="en-US" sz="2800" dirty="0">
                <a:latin typeface="Garamond" panose="02020404030301010803" pitchFamily="18" charset="0"/>
              </a:rPr>
              <a:t>mid=3</a:t>
            </a:r>
          </a:p>
          <a:p>
            <a:pPr marL="0" indent="0">
              <a:buNone/>
            </a:pPr>
            <a:r>
              <a:rPr lang="en-US" sz="2800" dirty="0">
                <a:latin typeface="Garamond" panose="02020404030301010803" pitchFamily="18" charset="0"/>
              </a:rPr>
              <a:t>a[mid]=44</a:t>
            </a:r>
          </a:p>
          <a:p>
            <a:pPr marL="0" indent="0">
              <a:buNone/>
            </a:pPr>
            <a:r>
              <a:rPr lang="en-US" sz="2800" dirty="0">
                <a:latin typeface="Garamond" panose="02020404030301010803" pitchFamily="18" charset="0"/>
              </a:rPr>
              <a:t>ITEM&gt;A[mid] so go to the upper half segment.</a:t>
            </a:r>
          </a:p>
          <a:p>
            <a:pPr marL="0" indent="0">
              <a:buNone/>
            </a:pPr>
            <a:r>
              <a:rPr lang="en-US" sz="2800" dirty="0">
                <a:latin typeface="Garamond" panose="02020404030301010803" pitchFamily="18" charset="0"/>
              </a:rPr>
              <a:t>Therefore reset the value of low to mid+1</a:t>
            </a:r>
          </a:p>
          <a:p>
            <a:pPr marL="0" indent="0">
              <a:buNone/>
            </a:pPr>
            <a:r>
              <a:rPr lang="en-US" sz="2800" dirty="0">
                <a:latin typeface="Garamond" panose="02020404030301010803" pitchFamily="18" charset="0"/>
              </a:rPr>
              <a:t>low=4</a:t>
            </a:r>
          </a:p>
          <a:p>
            <a:pPr marL="0" indent="0">
              <a:buNone/>
            </a:pPr>
            <a:r>
              <a:rPr lang="en-US" sz="2800" dirty="0">
                <a:latin typeface="Garamond" panose="02020404030301010803" pitchFamily="18" charset="0"/>
              </a:rPr>
              <a:t>Now low&gt;high and therefore conclude that the element is not found in the list.</a:t>
            </a:r>
          </a:p>
          <a:p>
            <a:pPr marL="0" indent="0">
              <a:buNone/>
            </a:pPr>
            <a:endParaRPr lang="en-US" sz="2800" b="1"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64539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Autofit/>
          </a:bodyPr>
          <a:lstStyle/>
          <a:p>
            <a:pPr marL="0" indent="0">
              <a:buNone/>
            </a:pPr>
            <a:r>
              <a:rPr lang="en-US" sz="2800" b="1" u="sng" dirty="0">
                <a:latin typeface="Garamond" panose="02020404030301010803" pitchFamily="18" charset="0"/>
              </a:rPr>
              <a:t>Algorithm</a:t>
            </a:r>
            <a:endParaRPr lang="en-US" sz="2800" dirty="0">
              <a:latin typeface="Garamond" panose="02020404030301010803" pitchFamily="18" charset="0"/>
            </a:endParaRPr>
          </a:p>
          <a:p>
            <a:pPr marL="0" indent="0">
              <a:buNone/>
            </a:pPr>
            <a:r>
              <a:rPr lang="en-US" sz="2800" dirty="0">
                <a:latin typeface="Garamond" panose="02020404030301010803" pitchFamily="18" charset="0"/>
              </a:rPr>
              <a:t>A is an array of n elements and item is the element to be searched in the array. The variables low and high identify the positions of the first and last elements in a range and mid identifies the position of the middle element.</a:t>
            </a:r>
          </a:p>
          <a:p>
            <a:pPr marL="0" indent="0">
              <a:buNone/>
            </a:pPr>
            <a:r>
              <a:rPr lang="en-US" sz="2800" dirty="0">
                <a:latin typeface="Garamond" panose="02020404030301010803" pitchFamily="18" charset="0"/>
              </a:rPr>
              <a:t>Step1: Start</a:t>
            </a:r>
          </a:p>
          <a:p>
            <a:pPr marL="0" indent="0">
              <a:buNone/>
            </a:pPr>
            <a:r>
              <a:rPr lang="en-US" sz="2800" dirty="0">
                <a:latin typeface="Garamond" panose="02020404030301010803" pitchFamily="18" charset="0"/>
              </a:rPr>
              <a:t>Step2: Read the size of the array</a:t>
            </a:r>
          </a:p>
          <a:p>
            <a:pPr marL="0" indent="0">
              <a:buNone/>
            </a:pPr>
            <a:r>
              <a:rPr lang="en-US" sz="2800" dirty="0">
                <a:latin typeface="Garamond" panose="02020404030301010803" pitchFamily="18" charset="0"/>
              </a:rPr>
              <a:t>Step3: Read the array elements</a:t>
            </a:r>
          </a:p>
          <a:p>
            <a:pPr marL="0" indent="0">
              <a:buNone/>
            </a:pPr>
            <a:r>
              <a:rPr lang="en-US" sz="2800" dirty="0">
                <a:latin typeface="Garamond" panose="02020404030301010803" pitchFamily="18" charset="0"/>
              </a:rPr>
              <a:t>Step4: Sort the array in ascending order</a:t>
            </a:r>
          </a:p>
          <a:p>
            <a:pPr marL="0" indent="0">
              <a:buNone/>
            </a:pPr>
            <a:r>
              <a:rPr lang="en-US" sz="2800" dirty="0">
                <a:latin typeface="Garamond" panose="02020404030301010803" pitchFamily="18" charset="0"/>
              </a:rPr>
              <a:t>Step4: Read the search element to the variable item</a:t>
            </a:r>
          </a:p>
          <a:p>
            <a:pPr marL="0" indent="0">
              <a:buNone/>
            </a:pPr>
            <a:r>
              <a:rPr lang="en-US" sz="2800" dirty="0">
                <a:latin typeface="Garamond" panose="02020404030301010803" pitchFamily="18" charset="0"/>
              </a:rPr>
              <a:t>Step5: while low&lt;=high, do the following steps 6 to 8</a:t>
            </a:r>
          </a:p>
          <a:p>
            <a:pPr marL="0" indent="0">
              <a:buNone/>
            </a:pPr>
            <a:r>
              <a:rPr lang="en-US" sz="2800" dirty="0">
                <a:latin typeface="Garamond" panose="02020404030301010803" pitchFamily="18" charset="0"/>
              </a:rPr>
              <a:t>Step6: Calculate mid=(</a:t>
            </a:r>
            <a:r>
              <a:rPr lang="en-US" sz="2800" dirty="0" err="1">
                <a:latin typeface="Garamond" panose="02020404030301010803" pitchFamily="18" charset="0"/>
              </a:rPr>
              <a:t>low+high</a:t>
            </a:r>
            <a:r>
              <a:rPr lang="en-US" sz="2800" dirty="0">
                <a:latin typeface="Garamond" panose="02020404030301010803" pitchFamily="18" charset="0"/>
              </a:rPr>
              <a:t>)/2</a:t>
            </a:r>
          </a:p>
          <a:p>
            <a:pPr marL="0" indent="0">
              <a:buNone/>
            </a:pPr>
            <a:r>
              <a:rPr lang="en-US" sz="2800" dirty="0">
                <a:latin typeface="Garamond" panose="02020404030301010803" pitchFamily="18" charset="0"/>
              </a:rPr>
              <a:t>Step7: If(item=a[mid])</a:t>
            </a:r>
          </a:p>
        </p:txBody>
      </p:sp>
    </p:spTree>
    <p:extLst>
      <p:ext uri="{BB962C8B-B14F-4D97-AF65-F5344CB8AC3E}">
        <p14:creationId xmlns:p14="http://schemas.microsoft.com/office/powerpoint/2010/main" val="275333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pPr marL="0" indent="0" algn="just" fontAlgn="base">
              <a:buNone/>
            </a:pPr>
            <a:endParaRPr lang="en-US" sz="2800" dirty="0">
              <a:latin typeface="Garamond" panose="02020404030301010803" pitchFamily="18" charset="0"/>
            </a:endParaRPr>
          </a:p>
          <a:p>
            <a:pPr marL="0" indent="0" algn="just" fontAlgn="base">
              <a:buNone/>
            </a:pPr>
            <a:endParaRPr lang="en-US" sz="2800" dirty="0">
              <a:latin typeface="Garamond" panose="02020404030301010803" pitchFamily="18" charset="0"/>
            </a:endParaRPr>
          </a:p>
          <a:p>
            <a:pPr marL="0" indent="0" algn="just" fontAlgn="base">
              <a:buNone/>
            </a:pPr>
            <a:endParaRPr lang="en-US" sz="2800" dirty="0">
              <a:latin typeface="Garamond" panose="02020404030301010803" pitchFamily="18" charset="0"/>
            </a:endParaRPr>
          </a:p>
          <a:p>
            <a:pPr marL="0" indent="0" algn="just" fontAlgn="base">
              <a:buNone/>
            </a:pPr>
            <a:endParaRPr lang="en-US" sz="2800" dirty="0">
              <a:latin typeface="Garamond" panose="02020404030301010803" pitchFamily="18" charset="0"/>
            </a:endParaRPr>
          </a:p>
          <a:p>
            <a:pPr marL="0" indent="0" algn="just" fontAlgn="base">
              <a:buNone/>
            </a:pPr>
            <a:endParaRPr lang="en-US" sz="2800" dirty="0">
              <a:latin typeface="Garamond" panose="02020404030301010803" pitchFamily="18" charset="0"/>
            </a:endParaRPr>
          </a:p>
          <a:p>
            <a:pPr marL="0" indent="0" algn="just" fontAlgn="base">
              <a:buNone/>
            </a:pPr>
            <a:endParaRPr lang="en-US" sz="2800" dirty="0">
              <a:latin typeface="Garamond" panose="02020404030301010803" pitchFamily="18" charset="0"/>
            </a:endParaRPr>
          </a:p>
          <a:p>
            <a:pPr marL="0" indent="0" algn="just" fontAlgn="base">
              <a:buNone/>
            </a:pPr>
            <a:endParaRPr lang="en-US" sz="2800" b="1" dirty="0">
              <a:solidFill>
                <a:srgbClr val="FF0000"/>
              </a:solidFill>
              <a:latin typeface="Garamond" panose="02020404030301010803"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43" y="228600"/>
            <a:ext cx="835342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89" y="3581400"/>
            <a:ext cx="8956532"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7664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77500" lnSpcReduction="20000"/>
          </a:bodyPr>
          <a:lstStyle/>
          <a:p>
            <a:pPr marL="0" indent="0">
              <a:buNone/>
            </a:pPr>
            <a:r>
              <a:rPr lang="en-US" sz="3600" dirty="0">
                <a:latin typeface="Garamond" panose="02020404030301010803" pitchFamily="18" charset="0"/>
              </a:rPr>
              <a:t>Step7: If(item=a[mid])</a:t>
            </a:r>
          </a:p>
          <a:p>
            <a:pPr marL="0" indent="0">
              <a:buNone/>
            </a:pPr>
            <a:r>
              <a:rPr lang="en-US" sz="3600" dirty="0">
                <a:latin typeface="Garamond" panose="02020404030301010803" pitchFamily="18" charset="0"/>
              </a:rPr>
              <a:t>		Print element found</a:t>
            </a:r>
          </a:p>
          <a:p>
            <a:pPr marL="0" indent="0">
              <a:buNone/>
            </a:pPr>
            <a:r>
              <a:rPr lang="en-US" sz="3600" dirty="0">
                <a:latin typeface="Garamond" panose="02020404030301010803" pitchFamily="18" charset="0"/>
              </a:rPr>
              <a:t>		Set flag=1</a:t>
            </a:r>
          </a:p>
          <a:p>
            <a:pPr marL="0" indent="0">
              <a:buNone/>
            </a:pPr>
            <a:r>
              <a:rPr lang="en-US" sz="3600" dirty="0">
                <a:latin typeface="Garamond" panose="02020404030301010803" pitchFamily="18" charset="0"/>
              </a:rPr>
              <a:t>		break</a:t>
            </a:r>
          </a:p>
          <a:p>
            <a:pPr marL="0" indent="0">
              <a:buNone/>
            </a:pPr>
            <a:r>
              <a:rPr lang="en-US" sz="3600" dirty="0">
                <a:latin typeface="Garamond" panose="02020404030301010803" pitchFamily="18" charset="0"/>
              </a:rPr>
              <a:t>Else if(item&gt;a[mid])</a:t>
            </a:r>
          </a:p>
          <a:p>
            <a:pPr marL="0" indent="0">
              <a:buNone/>
            </a:pPr>
            <a:r>
              <a:rPr lang="en-US" sz="3600" dirty="0">
                <a:latin typeface="Garamond" panose="02020404030301010803" pitchFamily="18" charset="0"/>
              </a:rPr>
              <a:t>		low=mid+1</a:t>
            </a:r>
          </a:p>
          <a:p>
            <a:pPr marL="0" indent="0">
              <a:buNone/>
            </a:pPr>
            <a:r>
              <a:rPr lang="en-US" sz="3600" dirty="0">
                <a:latin typeface="Garamond" panose="02020404030301010803" pitchFamily="18" charset="0"/>
              </a:rPr>
              <a:t>	Else  (item&lt;a[mid])</a:t>
            </a:r>
          </a:p>
          <a:p>
            <a:pPr marL="0" indent="0">
              <a:buNone/>
            </a:pPr>
            <a:r>
              <a:rPr lang="en-US" sz="3600" dirty="0">
                <a:latin typeface="Garamond" panose="02020404030301010803" pitchFamily="18" charset="0"/>
              </a:rPr>
              <a:t>		high=mid-1</a:t>
            </a:r>
          </a:p>
          <a:p>
            <a:pPr marL="0" indent="0">
              <a:buNone/>
            </a:pPr>
            <a:r>
              <a:rPr lang="en-US" sz="3600" dirty="0">
                <a:latin typeface="Garamond" panose="02020404030301010803" pitchFamily="18" charset="0"/>
              </a:rPr>
              <a:t>	End if</a:t>
            </a:r>
          </a:p>
          <a:p>
            <a:pPr marL="0" indent="0">
              <a:buNone/>
            </a:pPr>
            <a:r>
              <a:rPr lang="en-US" sz="3600" dirty="0">
                <a:latin typeface="Garamond" panose="02020404030301010803" pitchFamily="18" charset="0"/>
              </a:rPr>
              <a:t>Step 8: Go to step1</a:t>
            </a:r>
          </a:p>
          <a:p>
            <a:pPr marL="0" indent="0">
              <a:buNone/>
            </a:pPr>
            <a:r>
              <a:rPr lang="en-US" sz="3600" dirty="0">
                <a:latin typeface="Garamond" panose="02020404030301010803" pitchFamily="18" charset="0"/>
              </a:rPr>
              <a:t>Step 9 : if flag == 0</a:t>
            </a:r>
          </a:p>
          <a:p>
            <a:pPr marL="0" indent="0">
              <a:buNone/>
            </a:pPr>
            <a:r>
              <a:rPr lang="en-US" sz="3600" dirty="0">
                <a:latin typeface="Garamond" panose="02020404030301010803" pitchFamily="18" charset="0"/>
              </a:rPr>
              <a:t>	Print The item is not found.</a:t>
            </a:r>
          </a:p>
          <a:p>
            <a:pPr marL="0" indent="0">
              <a:buNone/>
            </a:pPr>
            <a:r>
              <a:rPr lang="en-US" sz="3600" dirty="0">
                <a:latin typeface="Garamond" panose="02020404030301010803" pitchFamily="18" charset="0"/>
              </a:rPr>
              <a:t>Step 10: stop.</a:t>
            </a:r>
          </a:p>
          <a:p>
            <a:pPr marL="0" indent="0">
              <a:buNone/>
            </a:pPr>
            <a:r>
              <a:rPr lang="en-US" dirty="0"/>
              <a:t> </a:t>
            </a:r>
          </a:p>
        </p:txBody>
      </p:sp>
    </p:spTree>
    <p:extLst>
      <p:ext uri="{BB962C8B-B14F-4D97-AF65-F5344CB8AC3E}">
        <p14:creationId xmlns:p14="http://schemas.microsoft.com/office/powerpoint/2010/main" val="1020392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77500" lnSpcReduction="20000"/>
          </a:bodyPr>
          <a:lstStyle/>
          <a:p>
            <a:pPr marL="0" indent="0">
              <a:buNone/>
            </a:pPr>
            <a:r>
              <a:rPr lang="en-US" sz="3600" dirty="0">
                <a:latin typeface="Garamond" panose="02020404030301010803" pitchFamily="18" charset="0"/>
              </a:rPr>
              <a:t>Step7: If(item=a[mid])</a:t>
            </a:r>
          </a:p>
          <a:p>
            <a:pPr marL="0" indent="0">
              <a:buNone/>
            </a:pPr>
            <a:r>
              <a:rPr lang="en-US" sz="3600" dirty="0">
                <a:latin typeface="Garamond" panose="02020404030301010803" pitchFamily="18" charset="0"/>
              </a:rPr>
              <a:t>		Print element found</a:t>
            </a:r>
          </a:p>
          <a:p>
            <a:pPr marL="0" indent="0">
              <a:buNone/>
            </a:pPr>
            <a:r>
              <a:rPr lang="en-US" sz="3600" dirty="0">
                <a:latin typeface="Garamond" panose="02020404030301010803" pitchFamily="18" charset="0"/>
              </a:rPr>
              <a:t>		Set flag=1</a:t>
            </a:r>
          </a:p>
          <a:p>
            <a:pPr marL="0" indent="0">
              <a:buNone/>
            </a:pPr>
            <a:r>
              <a:rPr lang="en-US" sz="3600" dirty="0">
                <a:latin typeface="Garamond" panose="02020404030301010803" pitchFamily="18" charset="0"/>
              </a:rPr>
              <a:t>		break</a:t>
            </a:r>
          </a:p>
          <a:p>
            <a:pPr marL="0" indent="0">
              <a:buNone/>
            </a:pPr>
            <a:r>
              <a:rPr lang="en-US" sz="3600" dirty="0">
                <a:latin typeface="Garamond" panose="02020404030301010803" pitchFamily="18" charset="0"/>
              </a:rPr>
              <a:t>Else if(item&gt;a[mid])</a:t>
            </a:r>
          </a:p>
          <a:p>
            <a:pPr marL="0" indent="0">
              <a:buNone/>
            </a:pPr>
            <a:r>
              <a:rPr lang="en-US" sz="3600" dirty="0">
                <a:latin typeface="Garamond" panose="02020404030301010803" pitchFamily="18" charset="0"/>
              </a:rPr>
              <a:t>		low=mid+1</a:t>
            </a:r>
          </a:p>
          <a:p>
            <a:pPr marL="0" indent="0">
              <a:buNone/>
            </a:pPr>
            <a:r>
              <a:rPr lang="en-US" sz="3600" dirty="0">
                <a:latin typeface="Garamond" panose="02020404030301010803" pitchFamily="18" charset="0"/>
              </a:rPr>
              <a:t>	Else  (item&lt;a[mid])</a:t>
            </a:r>
          </a:p>
          <a:p>
            <a:pPr marL="0" indent="0">
              <a:buNone/>
            </a:pPr>
            <a:r>
              <a:rPr lang="en-US" sz="3600" dirty="0">
                <a:latin typeface="Garamond" panose="02020404030301010803" pitchFamily="18" charset="0"/>
              </a:rPr>
              <a:t>		high=mid-1</a:t>
            </a:r>
          </a:p>
          <a:p>
            <a:pPr marL="0" indent="0">
              <a:buNone/>
            </a:pPr>
            <a:r>
              <a:rPr lang="en-US" sz="3600" dirty="0">
                <a:latin typeface="Garamond" panose="02020404030301010803" pitchFamily="18" charset="0"/>
              </a:rPr>
              <a:t>	End if</a:t>
            </a:r>
          </a:p>
          <a:p>
            <a:pPr marL="0" indent="0">
              <a:buNone/>
            </a:pPr>
            <a:r>
              <a:rPr lang="en-US" sz="3600" dirty="0">
                <a:latin typeface="Garamond" panose="02020404030301010803" pitchFamily="18" charset="0"/>
              </a:rPr>
              <a:t>Step 8: Go to step1</a:t>
            </a:r>
          </a:p>
          <a:p>
            <a:pPr marL="0" indent="0">
              <a:buNone/>
            </a:pPr>
            <a:r>
              <a:rPr lang="en-US" sz="3600" dirty="0">
                <a:latin typeface="Garamond" panose="02020404030301010803" pitchFamily="18" charset="0"/>
              </a:rPr>
              <a:t>Step 9 : if flag == 0</a:t>
            </a:r>
          </a:p>
          <a:p>
            <a:pPr marL="0" indent="0">
              <a:buNone/>
            </a:pPr>
            <a:r>
              <a:rPr lang="en-US" sz="3600" dirty="0">
                <a:latin typeface="Garamond" panose="02020404030301010803" pitchFamily="18" charset="0"/>
              </a:rPr>
              <a:t>	Print The item is not found.</a:t>
            </a:r>
          </a:p>
          <a:p>
            <a:pPr marL="0" indent="0">
              <a:buNone/>
            </a:pPr>
            <a:r>
              <a:rPr lang="en-US" sz="3600" dirty="0">
                <a:latin typeface="Garamond" panose="02020404030301010803" pitchFamily="18" charset="0"/>
              </a:rPr>
              <a:t>Step 10: stop.</a:t>
            </a:r>
          </a:p>
          <a:p>
            <a:pPr marL="0" indent="0">
              <a:buNone/>
            </a:pPr>
            <a:r>
              <a:rPr lang="en-US" dirty="0"/>
              <a:t> </a:t>
            </a:r>
          </a:p>
        </p:txBody>
      </p:sp>
    </p:spTree>
    <p:extLst>
      <p:ext uri="{BB962C8B-B14F-4D97-AF65-F5344CB8AC3E}">
        <p14:creationId xmlns:p14="http://schemas.microsoft.com/office/powerpoint/2010/main" val="4204224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Autofit/>
          </a:bodyPr>
          <a:lstStyle/>
          <a:p>
            <a:pPr marL="0" indent="0">
              <a:buNone/>
            </a:pPr>
            <a:r>
              <a:rPr lang="en-US" sz="2400" b="1" dirty="0">
                <a:latin typeface="Garamond" panose="02020404030301010803" pitchFamily="18" charset="0"/>
              </a:rPr>
              <a:t>//Program to search for an element in an array using Binary search</a:t>
            </a:r>
            <a:endParaRPr lang="en-US" sz="2400" dirty="0">
              <a:latin typeface="Garamond" panose="02020404030301010803" pitchFamily="18" charset="0"/>
            </a:endParaRPr>
          </a:p>
          <a:p>
            <a:pPr marL="0" indent="0">
              <a:buNone/>
            </a:pPr>
            <a:r>
              <a:rPr lang="en-US" sz="2400" dirty="0">
                <a:latin typeface="Garamond" panose="02020404030301010803" pitchFamily="18" charset="0"/>
              </a:rPr>
              <a:t>#include&lt;</a:t>
            </a:r>
            <a:r>
              <a:rPr lang="en-US" sz="2400" dirty="0" err="1">
                <a:latin typeface="Garamond" panose="02020404030301010803" pitchFamily="18" charset="0"/>
              </a:rPr>
              <a:t>stdio.h</a:t>
            </a:r>
            <a:r>
              <a:rPr lang="en-US" sz="2400" dirty="0">
                <a:latin typeface="Garamond" panose="02020404030301010803" pitchFamily="18" charset="0"/>
              </a:rPr>
              <a:t>&gt;</a:t>
            </a:r>
          </a:p>
          <a:p>
            <a:pPr marL="0" indent="0">
              <a:buNone/>
            </a:pPr>
            <a:r>
              <a:rPr lang="en-US" sz="2400" dirty="0">
                <a:latin typeface="Garamond" panose="02020404030301010803" pitchFamily="18" charset="0"/>
              </a:rPr>
              <a:t>void main()</a:t>
            </a:r>
          </a:p>
          <a:p>
            <a:pPr marL="0" indent="0">
              <a:buNone/>
            </a:pPr>
            <a:r>
              <a:rPr lang="en-US" sz="2400" dirty="0">
                <a:latin typeface="Garamond" panose="02020404030301010803" pitchFamily="18" charset="0"/>
              </a:rPr>
              <a:t>{	</a:t>
            </a:r>
            <a:r>
              <a:rPr lang="en-US" sz="2400" dirty="0" err="1">
                <a:latin typeface="Garamond" panose="02020404030301010803" pitchFamily="18" charset="0"/>
              </a:rPr>
              <a:t>int</a:t>
            </a:r>
            <a:r>
              <a:rPr lang="en-US" sz="2400" dirty="0">
                <a:latin typeface="Garamond" panose="02020404030301010803" pitchFamily="18" charset="0"/>
              </a:rPr>
              <a:t> a[10],</a:t>
            </a:r>
            <a:r>
              <a:rPr lang="en-US" sz="2400" dirty="0" err="1">
                <a:latin typeface="Garamond" panose="02020404030301010803" pitchFamily="18" charset="0"/>
              </a:rPr>
              <a:t>i,j,n,mid,temp,flag</a:t>
            </a:r>
            <a:r>
              <a:rPr lang="en-US" sz="2400" dirty="0">
                <a:latin typeface="Garamond" panose="02020404030301010803" pitchFamily="18" charset="0"/>
              </a:rPr>
              <a:t>=0;</a:t>
            </a:r>
          </a:p>
          <a:p>
            <a:pPr marL="0" indent="0">
              <a:buNone/>
            </a:pPr>
            <a:r>
              <a:rPr lang="en-US" sz="2400" dirty="0">
                <a:latin typeface="Garamond" panose="02020404030301010803" pitchFamily="18" charset="0"/>
              </a:rPr>
              <a:t>	</a:t>
            </a:r>
            <a:r>
              <a:rPr lang="en-US" sz="2400" dirty="0" err="1">
                <a:latin typeface="Garamond" panose="02020404030301010803" pitchFamily="18" charset="0"/>
              </a:rPr>
              <a:t>int</a:t>
            </a:r>
            <a:r>
              <a:rPr lang="en-US" sz="2400" dirty="0">
                <a:latin typeface="Garamond" panose="02020404030301010803" pitchFamily="18" charset="0"/>
              </a:rPr>
              <a:t> low=0,high,item;</a:t>
            </a:r>
          </a:p>
          <a:p>
            <a:pPr marL="0" indent="0">
              <a:buNone/>
            </a:pPr>
            <a:r>
              <a:rPr lang="en-US" sz="2400" dirty="0">
                <a:latin typeface="Garamond" panose="02020404030301010803" pitchFamily="18" charset="0"/>
              </a:rPr>
              <a:t>	</a:t>
            </a:r>
            <a:r>
              <a:rPr lang="en-US" sz="2400" dirty="0" err="1">
                <a:latin typeface="Garamond" panose="02020404030301010803" pitchFamily="18" charset="0"/>
              </a:rPr>
              <a:t>clrscr</a:t>
            </a:r>
            <a:r>
              <a:rPr lang="en-US" sz="2400" dirty="0">
                <a:latin typeface="Garamond" panose="02020404030301010803" pitchFamily="18" charset="0"/>
              </a:rPr>
              <a:t>();</a:t>
            </a:r>
          </a:p>
          <a:p>
            <a:pPr marL="0" indent="0">
              <a:buNone/>
            </a:pPr>
            <a:r>
              <a:rPr lang="en-US" sz="2400" dirty="0">
                <a:latin typeface="Garamond" panose="02020404030301010803" pitchFamily="18" charset="0"/>
              </a:rPr>
              <a:t>	</a:t>
            </a:r>
            <a:r>
              <a:rPr lang="en-US" sz="2400" dirty="0" err="1">
                <a:latin typeface="Garamond" panose="02020404030301010803" pitchFamily="18" charset="0"/>
              </a:rPr>
              <a:t>printf</a:t>
            </a:r>
            <a:r>
              <a:rPr lang="en-US" sz="2400" dirty="0">
                <a:latin typeface="Garamond" panose="02020404030301010803" pitchFamily="18" charset="0"/>
              </a:rPr>
              <a:t>("\n Enter the number of elements: ");</a:t>
            </a:r>
          </a:p>
          <a:p>
            <a:pPr marL="0" indent="0">
              <a:buNone/>
            </a:pPr>
            <a:r>
              <a:rPr lang="en-US" sz="2400" dirty="0">
                <a:latin typeface="Garamond" panose="02020404030301010803" pitchFamily="18" charset="0"/>
              </a:rPr>
              <a:t>	</a:t>
            </a:r>
            <a:r>
              <a:rPr lang="en-US" sz="2400" dirty="0" err="1">
                <a:latin typeface="Garamond" panose="02020404030301010803" pitchFamily="18" charset="0"/>
              </a:rPr>
              <a:t>scanf</a:t>
            </a:r>
            <a:r>
              <a:rPr lang="en-US" sz="2400" dirty="0">
                <a:latin typeface="Garamond" panose="02020404030301010803" pitchFamily="18" charset="0"/>
              </a:rPr>
              <a:t>("%</a:t>
            </a:r>
            <a:r>
              <a:rPr lang="en-US" sz="2400" dirty="0" err="1">
                <a:latin typeface="Garamond" panose="02020404030301010803" pitchFamily="18" charset="0"/>
              </a:rPr>
              <a:t>d",&amp;n</a:t>
            </a:r>
            <a:r>
              <a:rPr lang="en-US" sz="2400" dirty="0">
                <a:latin typeface="Garamond" panose="02020404030301010803" pitchFamily="18" charset="0"/>
              </a:rPr>
              <a:t>);</a:t>
            </a:r>
          </a:p>
          <a:p>
            <a:pPr marL="0" indent="0">
              <a:buNone/>
            </a:pPr>
            <a:r>
              <a:rPr lang="en-US" sz="2400" dirty="0">
                <a:latin typeface="Garamond" panose="02020404030301010803" pitchFamily="18" charset="0"/>
              </a:rPr>
              <a:t>	high=n-1;</a:t>
            </a:r>
          </a:p>
          <a:p>
            <a:pPr marL="0" indent="0">
              <a:buNone/>
            </a:pPr>
            <a:r>
              <a:rPr lang="en-US" sz="2400" dirty="0">
                <a:latin typeface="Garamond" panose="02020404030301010803" pitchFamily="18" charset="0"/>
              </a:rPr>
              <a:t>	</a:t>
            </a:r>
            <a:r>
              <a:rPr lang="en-US" sz="2400" dirty="0" err="1">
                <a:latin typeface="Garamond" panose="02020404030301010803" pitchFamily="18" charset="0"/>
              </a:rPr>
              <a:t>printf</a:t>
            </a:r>
            <a:r>
              <a:rPr lang="en-US" sz="2400" dirty="0">
                <a:latin typeface="Garamond" panose="02020404030301010803" pitchFamily="18" charset="0"/>
              </a:rPr>
              <a:t>("\n Enter the elements\n");</a:t>
            </a:r>
          </a:p>
          <a:p>
            <a:pPr marL="0" indent="0">
              <a:buNone/>
            </a:pPr>
            <a:r>
              <a:rPr lang="en-US" sz="2400" dirty="0">
                <a:latin typeface="Garamond" panose="02020404030301010803" pitchFamily="18" charset="0"/>
              </a:rPr>
              <a:t>	for(</a:t>
            </a:r>
            <a:r>
              <a:rPr lang="en-US" sz="2400" dirty="0" err="1">
                <a:latin typeface="Garamond" panose="02020404030301010803" pitchFamily="18" charset="0"/>
              </a:rPr>
              <a:t>i</a:t>
            </a:r>
            <a:r>
              <a:rPr lang="en-US" sz="2400" dirty="0">
                <a:latin typeface="Garamond" panose="02020404030301010803" pitchFamily="18" charset="0"/>
              </a:rPr>
              <a:t>=0;i&lt;</a:t>
            </a:r>
            <a:r>
              <a:rPr lang="en-US" sz="2400" dirty="0" err="1">
                <a:latin typeface="Garamond" panose="02020404030301010803" pitchFamily="18" charset="0"/>
              </a:rPr>
              <a:t>n;i</a:t>
            </a:r>
            <a:r>
              <a:rPr lang="en-US" sz="2400" dirty="0">
                <a:latin typeface="Garamond" panose="02020404030301010803" pitchFamily="18" charset="0"/>
              </a:rPr>
              <a:t>++)</a:t>
            </a:r>
          </a:p>
          <a:p>
            <a:pPr marL="0" indent="0">
              <a:buNone/>
            </a:pPr>
            <a:r>
              <a:rPr lang="en-US" sz="2400" dirty="0">
                <a:latin typeface="Garamond" panose="02020404030301010803" pitchFamily="18" charset="0"/>
              </a:rPr>
              <a:t>	{</a:t>
            </a:r>
          </a:p>
          <a:p>
            <a:pPr marL="0" indent="0">
              <a:buNone/>
            </a:pPr>
            <a:r>
              <a:rPr lang="en-US" sz="2400" dirty="0">
                <a:latin typeface="Garamond" panose="02020404030301010803" pitchFamily="18" charset="0"/>
              </a:rPr>
              <a:t>		</a:t>
            </a:r>
            <a:r>
              <a:rPr lang="en-US" sz="2400" dirty="0" err="1">
                <a:latin typeface="Garamond" panose="02020404030301010803" pitchFamily="18" charset="0"/>
              </a:rPr>
              <a:t>scanf</a:t>
            </a:r>
            <a:r>
              <a:rPr lang="en-US" sz="2400" dirty="0">
                <a:latin typeface="Garamond" panose="02020404030301010803" pitchFamily="18" charset="0"/>
              </a:rPr>
              <a:t>("%</a:t>
            </a:r>
            <a:r>
              <a:rPr lang="en-US" sz="2400" dirty="0" err="1">
                <a:latin typeface="Garamond" panose="02020404030301010803" pitchFamily="18" charset="0"/>
              </a:rPr>
              <a:t>d",&amp;a</a:t>
            </a:r>
            <a:r>
              <a:rPr lang="en-US" sz="2400" dirty="0">
                <a:latin typeface="Garamond" panose="02020404030301010803" pitchFamily="18" charset="0"/>
              </a:rPr>
              <a:t>[</a:t>
            </a:r>
            <a:r>
              <a:rPr lang="en-US" sz="2400" dirty="0" err="1">
                <a:latin typeface="Garamond" panose="02020404030301010803" pitchFamily="18" charset="0"/>
              </a:rPr>
              <a:t>i</a:t>
            </a:r>
            <a:r>
              <a:rPr lang="en-US" sz="2400" dirty="0">
                <a:latin typeface="Garamond" panose="02020404030301010803" pitchFamily="18" charset="0"/>
              </a:rPr>
              <a:t>]);</a:t>
            </a:r>
          </a:p>
          <a:p>
            <a:pPr marL="0" indent="0">
              <a:buNone/>
            </a:pPr>
            <a:r>
              <a:rPr lang="en-US" sz="2400" dirty="0">
                <a:latin typeface="Garamond" panose="02020404030301010803" pitchFamily="18" charset="0"/>
              </a:rPr>
              <a:t>	}</a:t>
            </a:r>
          </a:p>
          <a:p>
            <a:pPr marL="0" indent="0">
              <a:buNone/>
            </a:pPr>
            <a:r>
              <a:rPr lang="en-US" sz="2400" dirty="0">
                <a:latin typeface="Garamond" panose="02020404030301010803" pitchFamily="18" charset="0"/>
              </a:rPr>
              <a:t>	</a:t>
            </a:r>
          </a:p>
        </p:txBody>
      </p:sp>
    </p:spTree>
    <p:extLst>
      <p:ext uri="{BB962C8B-B14F-4D97-AF65-F5344CB8AC3E}">
        <p14:creationId xmlns:p14="http://schemas.microsoft.com/office/powerpoint/2010/main" val="2340535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Autofit/>
          </a:bodyPr>
          <a:lstStyle/>
          <a:p>
            <a:pPr marL="0" indent="0">
              <a:buNone/>
            </a:pPr>
            <a:r>
              <a:rPr lang="en-US" sz="1600" dirty="0">
                <a:latin typeface="Garamond" panose="02020404030301010803" pitchFamily="18" charset="0"/>
              </a:rPr>
              <a:t>for(</a:t>
            </a:r>
            <a:r>
              <a:rPr lang="en-US" sz="1600" dirty="0" err="1">
                <a:latin typeface="Garamond" panose="02020404030301010803" pitchFamily="18" charset="0"/>
              </a:rPr>
              <a:t>i</a:t>
            </a:r>
            <a:r>
              <a:rPr lang="en-US" sz="1600" dirty="0">
                <a:latin typeface="Garamond" panose="02020404030301010803" pitchFamily="18" charset="0"/>
              </a:rPr>
              <a:t>=0;i&lt;n-1;i++)</a:t>
            </a:r>
          </a:p>
          <a:p>
            <a:pPr marL="0" indent="0">
              <a:buNone/>
            </a:pPr>
            <a:r>
              <a:rPr lang="en-US" sz="1600" dirty="0">
                <a:latin typeface="Garamond" panose="02020404030301010803" pitchFamily="18" charset="0"/>
              </a:rPr>
              <a:t>	{</a:t>
            </a:r>
          </a:p>
          <a:p>
            <a:pPr marL="0" indent="0">
              <a:buNone/>
            </a:pPr>
            <a:r>
              <a:rPr lang="en-US" sz="1600" dirty="0">
                <a:latin typeface="Garamond" panose="02020404030301010803" pitchFamily="18" charset="0"/>
              </a:rPr>
              <a:t>		for(j=0;j&lt;n-i-1;j++)</a:t>
            </a:r>
          </a:p>
          <a:p>
            <a:pPr marL="0" indent="0">
              <a:buNone/>
            </a:pPr>
            <a:r>
              <a:rPr lang="en-US" sz="1600" dirty="0">
                <a:latin typeface="Garamond" panose="02020404030301010803" pitchFamily="18" charset="0"/>
              </a:rPr>
              <a:t>		{</a:t>
            </a:r>
          </a:p>
          <a:p>
            <a:pPr marL="0" indent="0">
              <a:buNone/>
            </a:pPr>
            <a:r>
              <a:rPr lang="en-US" sz="1600" dirty="0">
                <a:latin typeface="Garamond" panose="02020404030301010803" pitchFamily="18" charset="0"/>
              </a:rPr>
              <a:t>			if(a[j]&gt;a[j+1])			{</a:t>
            </a:r>
          </a:p>
          <a:p>
            <a:pPr marL="0" indent="0">
              <a:buNone/>
            </a:pPr>
            <a:r>
              <a:rPr lang="en-US" sz="1600" dirty="0">
                <a:latin typeface="Garamond" panose="02020404030301010803" pitchFamily="18" charset="0"/>
              </a:rPr>
              <a:t>				temp=a[j];</a:t>
            </a:r>
          </a:p>
          <a:p>
            <a:pPr marL="0" indent="0">
              <a:buNone/>
            </a:pPr>
            <a:r>
              <a:rPr lang="en-US" sz="1600" dirty="0">
                <a:latin typeface="Garamond" panose="02020404030301010803" pitchFamily="18" charset="0"/>
              </a:rPr>
              <a:t>				a[j]=a[j+1];</a:t>
            </a:r>
          </a:p>
          <a:p>
            <a:pPr marL="0" indent="0">
              <a:buNone/>
            </a:pPr>
            <a:r>
              <a:rPr lang="en-US" sz="1600" dirty="0">
                <a:latin typeface="Garamond" panose="02020404030301010803" pitchFamily="18" charset="0"/>
              </a:rPr>
              <a:t>				a[j+1]=temp;</a:t>
            </a:r>
          </a:p>
          <a:p>
            <a:pPr marL="0" indent="0">
              <a:buNone/>
            </a:pPr>
            <a:r>
              <a:rPr lang="en-US" sz="1600" dirty="0">
                <a:latin typeface="Garamond" panose="02020404030301010803" pitchFamily="18" charset="0"/>
              </a:rPr>
              <a:t>			}</a:t>
            </a:r>
          </a:p>
          <a:p>
            <a:pPr marL="0" indent="0">
              <a:buNone/>
            </a:pPr>
            <a:r>
              <a:rPr lang="en-US" sz="1600" dirty="0">
                <a:latin typeface="Garamond" panose="02020404030301010803" pitchFamily="18" charset="0"/>
              </a:rPr>
              <a:t>		}</a:t>
            </a:r>
          </a:p>
          <a:p>
            <a:pPr marL="0" indent="0">
              <a:buNone/>
            </a:pPr>
            <a:r>
              <a:rPr lang="en-US" sz="1600" dirty="0">
                <a:latin typeface="Garamond" panose="02020404030301010803" pitchFamily="18" charset="0"/>
              </a:rPr>
              <a:t>	}</a:t>
            </a:r>
          </a:p>
          <a:p>
            <a:pPr marL="0" indent="0">
              <a:buNone/>
            </a:pPr>
            <a:r>
              <a:rPr lang="en-US" sz="1600" dirty="0">
                <a:latin typeface="Garamond" panose="02020404030301010803" pitchFamily="18" charset="0"/>
              </a:rPr>
              <a:t>	</a:t>
            </a:r>
            <a:r>
              <a:rPr lang="en-US" sz="1600" dirty="0" err="1">
                <a:latin typeface="Garamond" panose="02020404030301010803" pitchFamily="18" charset="0"/>
              </a:rPr>
              <a:t>printf</a:t>
            </a:r>
            <a:r>
              <a:rPr lang="en-US" sz="1600" dirty="0">
                <a:latin typeface="Garamond" panose="02020404030301010803" pitchFamily="18" charset="0"/>
              </a:rPr>
              <a:t>("\</a:t>
            </a:r>
            <a:r>
              <a:rPr lang="en-US" sz="1600" dirty="0" err="1">
                <a:latin typeface="Garamond" panose="02020404030301010803" pitchFamily="18" charset="0"/>
              </a:rPr>
              <a:t>nEnter</a:t>
            </a:r>
            <a:r>
              <a:rPr lang="en-US" sz="1600" dirty="0">
                <a:latin typeface="Garamond" panose="02020404030301010803" pitchFamily="18" charset="0"/>
              </a:rPr>
              <a:t> the element to be searched :");</a:t>
            </a:r>
          </a:p>
          <a:p>
            <a:pPr marL="0" indent="0">
              <a:buNone/>
            </a:pPr>
            <a:r>
              <a:rPr lang="en-US" sz="1600" dirty="0">
                <a:latin typeface="Garamond" panose="02020404030301010803" pitchFamily="18" charset="0"/>
              </a:rPr>
              <a:t>	</a:t>
            </a:r>
            <a:r>
              <a:rPr lang="en-US" sz="1600" dirty="0" err="1">
                <a:latin typeface="Garamond" panose="02020404030301010803" pitchFamily="18" charset="0"/>
              </a:rPr>
              <a:t>scanf</a:t>
            </a:r>
            <a:r>
              <a:rPr lang="en-US" sz="1600" dirty="0">
                <a:latin typeface="Garamond" panose="02020404030301010803" pitchFamily="18" charset="0"/>
              </a:rPr>
              <a:t>("%</a:t>
            </a:r>
            <a:r>
              <a:rPr lang="en-US" sz="1600" dirty="0" err="1">
                <a:latin typeface="Garamond" panose="02020404030301010803" pitchFamily="18" charset="0"/>
              </a:rPr>
              <a:t>d",&amp;item</a:t>
            </a:r>
            <a:r>
              <a:rPr lang="en-US" sz="1600" dirty="0">
                <a:latin typeface="Garamond" panose="02020404030301010803" pitchFamily="18" charset="0"/>
              </a:rPr>
              <a:t>);</a:t>
            </a:r>
          </a:p>
          <a:p>
            <a:pPr marL="0" indent="0">
              <a:buNone/>
            </a:pPr>
            <a:r>
              <a:rPr lang="en-US" sz="1600" dirty="0">
                <a:latin typeface="Garamond" panose="02020404030301010803" pitchFamily="18" charset="0"/>
              </a:rPr>
              <a:t>	while(low&lt;=high)</a:t>
            </a:r>
          </a:p>
          <a:p>
            <a:pPr marL="0" indent="0">
              <a:buNone/>
            </a:pPr>
            <a:r>
              <a:rPr lang="en-US" sz="1600" dirty="0">
                <a:latin typeface="Garamond" panose="02020404030301010803" pitchFamily="18" charset="0"/>
              </a:rPr>
              <a:t>	{</a:t>
            </a:r>
          </a:p>
          <a:p>
            <a:pPr marL="0" indent="0">
              <a:buNone/>
            </a:pPr>
            <a:r>
              <a:rPr lang="en-US" sz="1600" dirty="0">
                <a:latin typeface="Garamond" panose="02020404030301010803" pitchFamily="18" charset="0"/>
              </a:rPr>
              <a:t>		mid=(</a:t>
            </a:r>
            <a:r>
              <a:rPr lang="en-US" sz="1600" dirty="0" err="1">
                <a:latin typeface="Garamond" panose="02020404030301010803" pitchFamily="18" charset="0"/>
              </a:rPr>
              <a:t>low+high</a:t>
            </a:r>
            <a:r>
              <a:rPr lang="en-US" sz="1600" dirty="0">
                <a:latin typeface="Garamond" panose="02020404030301010803" pitchFamily="18" charset="0"/>
              </a:rPr>
              <a:t>)/2;</a:t>
            </a:r>
          </a:p>
          <a:p>
            <a:pPr marL="0" indent="0">
              <a:buNone/>
            </a:pPr>
            <a:r>
              <a:rPr lang="en-US" sz="1600" dirty="0">
                <a:latin typeface="Garamond" panose="02020404030301010803" pitchFamily="18" charset="0"/>
              </a:rPr>
              <a:t>		if(a[mid]==item)</a:t>
            </a:r>
          </a:p>
          <a:p>
            <a:pPr marL="0" indent="0">
              <a:buNone/>
            </a:pPr>
            <a:r>
              <a:rPr lang="en-US" sz="1600" dirty="0">
                <a:latin typeface="Garamond" panose="02020404030301010803" pitchFamily="18" charset="0"/>
              </a:rPr>
              <a:t>		{</a:t>
            </a:r>
          </a:p>
          <a:p>
            <a:pPr marL="0" indent="0">
              <a:buNone/>
            </a:pPr>
            <a:r>
              <a:rPr lang="en-US" sz="1600" dirty="0">
                <a:latin typeface="Garamond" panose="02020404030301010803" pitchFamily="18" charset="0"/>
              </a:rPr>
              <a:t>			</a:t>
            </a:r>
            <a:r>
              <a:rPr lang="en-US" sz="1600" dirty="0" err="1">
                <a:latin typeface="Garamond" panose="02020404030301010803" pitchFamily="18" charset="0"/>
              </a:rPr>
              <a:t>printf</a:t>
            </a:r>
            <a:r>
              <a:rPr lang="en-US" sz="1600" dirty="0">
                <a:latin typeface="Garamond" panose="02020404030301010803" pitchFamily="18" charset="0"/>
              </a:rPr>
              <a:t>("\</a:t>
            </a:r>
            <a:r>
              <a:rPr lang="en-US" sz="1600" dirty="0" err="1">
                <a:latin typeface="Garamond" panose="02020404030301010803" pitchFamily="18" charset="0"/>
              </a:rPr>
              <a:t>nElement</a:t>
            </a:r>
            <a:r>
              <a:rPr lang="en-US" sz="1600" dirty="0">
                <a:latin typeface="Garamond" panose="02020404030301010803" pitchFamily="18" charset="0"/>
              </a:rPr>
              <a:t> %d is found in the list\</a:t>
            </a:r>
            <a:r>
              <a:rPr lang="en-US" sz="1600" dirty="0" err="1">
                <a:latin typeface="Garamond" panose="02020404030301010803" pitchFamily="18" charset="0"/>
              </a:rPr>
              <a:t>n",item</a:t>
            </a:r>
            <a:r>
              <a:rPr lang="en-US" sz="1600" dirty="0">
                <a:latin typeface="Garamond" panose="02020404030301010803" pitchFamily="18" charset="0"/>
              </a:rPr>
              <a:t>);</a:t>
            </a:r>
          </a:p>
          <a:p>
            <a:pPr marL="0" indent="0">
              <a:buNone/>
            </a:pPr>
            <a:r>
              <a:rPr lang="en-US" sz="1600" dirty="0">
                <a:latin typeface="Garamond" panose="02020404030301010803" pitchFamily="18" charset="0"/>
              </a:rPr>
              <a:t>			flag=1;</a:t>
            </a:r>
          </a:p>
          <a:p>
            <a:pPr marL="0" indent="0">
              <a:buNone/>
            </a:pPr>
            <a:r>
              <a:rPr lang="en-US" sz="1600" dirty="0">
                <a:latin typeface="Garamond" panose="02020404030301010803" pitchFamily="18" charset="0"/>
              </a:rPr>
              <a:t>			break;</a:t>
            </a:r>
          </a:p>
          <a:p>
            <a:pPr marL="0" indent="0">
              <a:buNone/>
            </a:pPr>
            <a:r>
              <a:rPr lang="en-US" sz="1600" dirty="0">
                <a:latin typeface="Garamond" panose="02020404030301010803" pitchFamily="18" charset="0"/>
              </a:rPr>
              <a:t>		}</a:t>
            </a:r>
          </a:p>
          <a:p>
            <a:pPr marL="0" indent="0">
              <a:buNone/>
            </a:pPr>
            <a:r>
              <a:rPr lang="en-US" sz="1600" dirty="0"/>
              <a:t>	</a:t>
            </a:r>
          </a:p>
        </p:txBody>
      </p:sp>
    </p:spTree>
    <p:extLst>
      <p:ext uri="{BB962C8B-B14F-4D97-AF65-F5344CB8AC3E}">
        <p14:creationId xmlns:p14="http://schemas.microsoft.com/office/powerpoint/2010/main" val="1171404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934200"/>
          </a:xfrm>
        </p:spPr>
        <p:txBody>
          <a:bodyPr>
            <a:normAutofit fontScale="47500" lnSpcReduction="20000"/>
          </a:bodyPr>
          <a:lstStyle/>
          <a:p>
            <a:pPr marL="0" indent="0">
              <a:buNone/>
            </a:pPr>
            <a:r>
              <a:rPr lang="en-US" sz="4400" dirty="0">
                <a:latin typeface="Garamond" panose="02020404030301010803" pitchFamily="18" charset="0"/>
              </a:rPr>
              <a:t>		else</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if(item&gt;a[mid])</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low=mid+1;</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else</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high=mid-1;</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if(flag==0)</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a:t>
            </a:r>
            <a:r>
              <a:rPr lang="en-US" sz="4400" dirty="0" err="1">
                <a:latin typeface="Garamond" panose="02020404030301010803" pitchFamily="18" charset="0"/>
              </a:rPr>
              <a:t>printf</a:t>
            </a:r>
            <a:r>
              <a:rPr lang="en-US" sz="4400" dirty="0">
                <a:latin typeface="Garamond" panose="02020404030301010803" pitchFamily="18" charset="0"/>
              </a:rPr>
              <a:t>("\n Item %d is not </a:t>
            </a:r>
            <a:r>
              <a:rPr lang="en-US" sz="4400" dirty="0" err="1">
                <a:latin typeface="Garamond" panose="02020404030301010803" pitchFamily="18" charset="0"/>
              </a:rPr>
              <a:t>found",item</a:t>
            </a:r>
            <a:r>
              <a:rPr lang="en-US" sz="4400" dirty="0">
                <a:latin typeface="Garamond" panose="02020404030301010803" pitchFamily="18" charset="0"/>
              </a:rPr>
              <a:t>);</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a:t>
            </a:r>
          </a:p>
          <a:p>
            <a:pPr marL="0" indent="0">
              <a:buNone/>
            </a:pPr>
            <a:r>
              <a:rPr lang="en-US" sz="4400" dirty="0">
                <a:latin typeface="Garamond" panose="02020404030301010803" pitchFamily="18" charset="0"/>
              </a:rPr>
              <a:t>	</a:t>
            </a:r>
            <a:r>
              <a:rPr lang="en-US" sz="4400" dirty="0" err="1">
                <a:latin typeface="Garamond" panose="02020404030301010803" pitchFamily="18" charset="0"/>
              </a:rPr>
              <a:t>getch</a:t>
            </a:r>
            <a:r>
              <a:rPr lang="en-US" sz="4400" dirty="0">
                <a:latin typeface="Garamond" panose="02020404030301010803" pitchFamily="18" charset="0"/>
              </a:rPr>
              <a:t>();</a:t>
            </a:r>
          </a:p>
          <a:p>
            <a:pPr marL="0" indent="0">
              <a:buNone/>
            </a:pPr>
            <a:r>
              <a:rPr lang="en-US" sz="4400" dirty="0">
                <a:latin typeface="Garamond" panose="02020404030301010803" pitchFamily="18" charset="0"/>
              </a:rPr>
              <a:t>}</a:t>
            </a:r>
          </a:p>
          <a:p>
            <a:pPr marL="0" indent="0">
              <a:buNone/>
            </a:pPr>
            <a:r>
              <a:rPr lang="en-US" sz="4400" dirty="0">
                <a:latin typeface="Garamond" panose="02020404030301010803" pitchFamily="18" charset="0"/>
              </a:rPr>
              <a:t> </a:t>
            </a:r>
          </a:p>
          <a:p>
            <a:pPr marL="0" indent="0">
              <a:buNone/>
            </a:pPr>
            <a:r>
              <a:rPr lang="en-US" dirty="0"/>
              <a:t> </a:t>
            </a:r>
          </a:p>
        </p:txBody>
      </p:sp>
    </p:spTree>
    <p:extLst>
      <p:ext uri="{BB962C8B-B14F-4D97-AF65-F5344CB8AC3E}">
        <p14:creationId xmlns:p14="http://schemas.microsoft.com/office/powerpoint/2010/main" val="1021764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675160466"/>
              </p:ext>
            </p:extLst>
          </p:nvPr>
        </p:nvGraphicFramePr>
        <p:xfrm>
          <a:off x="457198" y="1238310"/>
          <a:ext cx="8001000" cy="3413760"/>
        </p:xfrm>
        <a:graphic>
          <a:graphicData uri="http://schemas.openxmlformats.org/drawingml/2006/table">
            <a:tbl>
              <a:tblPr firstRow="1" firstCol="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96865">
                <a:tc>
                  <a:txBody>
                    <a:bodyPr/>
                    <a:lstStyle/>
                    <a:p>
                      <a:pPr marL="0" marR="0" algn="just">
                        <a:spcBef>
                          <a:spcPts val="0"/>
                        </a:spcBef>
                        <a:spcAft>
                          <a:spcPts val="0"/>
                        </a:spcAft>
                      </a:pPr>
                      <a:r>
                        <a:rPr lang="en-US" sz="2800" dirty="0">
                          <a:effectLst/>
                          <a:latin typeface="Garamond" panose="02020404030301010803" pitchFamily="18" charset="0"/>
                        </a:rPr>
                        <a:t>Linear Search</a:t>
                      </a:r>
                      <a:endParaRPr lang="en-US" sz="2800" dirty="0">
                        <a:effectLst/>
                        <a:latin typeface="Garamond" panose="02020404030301010803" pitchFamily="18" charset="0"/>
                        <a:ea typeface="Times New Roman"/>
                      </a:endParaRPr>
                    </a:p>
                  </a:txBody>
                  <a:tcPr marL="68580" marR="68580" marT="0" marB="0"/>
                </a:tc>
                <a:tc>
                  <a:txBody>
                    <a:bodyPr/>
                    <a:lstStyle/>
                    <a:p>
                      <a:pPr marL="0" marR="0" algn="just">
                        <a:spcBef>
                          <a:spcPts val="0"/>
                        </a:spcBef>
                        <a:spcAft>
                          <a:spcPts val="0"/>
                        </a:spcAft>
                      </a:pPr>
                      <a:r>
                        <a:rPr lang="en-US" sz="2800">
                          <a:effectLst/>
                          <a:latin typeface="Garamond" panose="02020404030301010803" pitchFamily="18" charset="0"/>
                        </a:rPr>
                        <a:t>Binary Search</a:t>
                      </a:r>
                      <a:endParaRPr lang="en-US" sz="2800">
                        <a:effectLst/>
                        <a:latin typeface="Garamond" panose="02020404030301010803" pitchFamily="18" charset="0"/>
                        <a:ea typeface="Times New Roman"/>
                      </a:endParaRPr>
                    </a:p>
                  </a:txBody>
                  <a:tcPr marL="68580" marR="68580" marT="0" marB="0"/>
                </a:tc>
                <a:extLst>
                  <a:ext uri="{0D108BD9-81ED-4DB2-BD59-A6C34878D82A}">
                    <a16:rowId xmlns:a16="http://schemas.microsoft.com/office/drawing/2014/main" val="10000"/>
                  </a:ext>
                </a:extLst>
              </a:tr>
              <a:tr h="793730">
                <a:tc>
                  <a:txBody>
                    <a:bodyPr/>
                    <a:lstStyle/>
                    <a:p>
                      <a:pPr marL="0" marR="0" algn="just">
                        <a:spcBef>
                          <a:spcPts val="0"/>
                        </a:spcBef>
                        <a:spcAft>
                          <a:spcPts val="0"/>
                        </a:spcAft>
                      </a:pPr>
                      <a:r>
                        <a:rPr lang="en-US" sz="2800" dirty="0">
                          <a:effectLst/>
                          <a:latin typeface="Garamond" panose="02020404030301010803" pitchFamily="18" charset="0"/>
                        </a:rPr>
                        <a:t>Number of comparisons made to search for an element is more.</a:t>
                      </a:r>
                      <a:endParaRPr lang="en-US" sz="2800" dirty="0">
                        <a:effectLst/>
                        <a:latin typeface="Garamond" panose="02020404030301010803" pitchFamily="18" charset="0"/>
                        <a:ea typeface="Times New Roman"/>
                      </a:endParaRPr>
                    </a:p>
                  </a:txBody>
                  <a:tcPr marL="68580" marR="68580" marT="0" marB="0"/>
                </a:tc>
                <a:tc>
                  <a:txBody>
                    <a:bodyPr/>
                    <a:lstStyle/>
                    <a:p>
                      <a:pPr marL="0" marR="0" algn="just">
                        <a:spcBef>
                          <a:spcPts val="0"/>
                        </a:spcBef>
                        <a:spcAft>
                          <a:spcPts val="0"/>
                        </a:spcAft>
                      </a:pPr>
                      <a:r>
                        <a:rPr lang="en-US" sz="2800" dirty="0">
                          <a:effectLst/>
                          <a:latin typeface="Garamond" panose="02020404030301010803" pitchFamily="18" charset="0"/>
                        </a:rPr>
                        <a:t>Number of comparisons made to search for an element is less.</a:t>
                      </a:r>
                      <a:endParaRPr lang="en-US" sz="2800" dirty="0">
                        <a:effectLst/>
                        <a:latin typeface="Garamond" panose="02020404030301010803" pitchFamily="18" charset="0"/>
                        <a:ea typeface="Times New Roman"/>
                      </a:endParaRPr>
                    </a:p>
                  </a:txBody>
                  <a:tcPr marL="68580" marR="68580" marT="0" marB="0"/>
                </a:tc>
                <a:extLst>
                  <a:ext uri="{0D108BD9-81ED-4DB2-BD59-A6C34878D82A}">
                    <a16:rowId xmlns:a16="http://schemas.microsoft.com/office/drawing/2014/main" val="10001"/>
                  </a:ext>
                </a:extLst>
              </a:tr>
              <a:tr h="793730">
                <a:tc>
                  <a:txBody>
                    <a:bodyPr/>
                    <a:lstStyle/>
                    <a:p>
                      <a:pPr marL="0" marR="0" algn="just">
                        <a:spcBef>
                          <a:spcPts val="0"/>
                        </a:spcBef>
                        <a:spcAft>
                          <a:spcPts val="0"/>
                        </a:spcAft>
                      </a:pPr>
                      <a:r>
                        <a:rPr lang="en-US" sz="2800">
                          <a:effectLst/>
                          <a:latin typeface="Garamond" panose="02020404030301010803" pitchFamily="18" charset="0"/>
                        </a:rPr>
                        <a:t>This method does not require list to be sorted.</a:t>
                      </a:r>
                      <a:endParaRPr lang="en-US" sz="2800">
                        <a:effectLst/>
                        <a:latin typeface="Garamond" panose="02020404030301010803" pitchFamily="18" charset="0"/>
                        <a:ea typeface="Times New Roman"/>
                      </a:endParaRPr>
                    </a:p>
                  </a:txBody>
                  <a:tcPr marL="68580" marR="68580" marT="0" marB="0"/>
                </a:tc>
                <a:tc>
                  <a:txBody>
                    <a:bodyPr/>
                    <a:lstStyle/>
                    <a:p>
                      <a:pPr marL="0" marR="0" algn="just">
                        <a:spcBef>
                          <a:spcPts val="0"/>
                        </a:spcBef>
                        <a:spcAft>
                          <a:spcPts val="0"/>
                        </a:spcAft>
                      </a:pPr>
                      <a:r>
                        <a:rPr lang="en-US" sz="2800" dirty="0">
                          <a:effectLst/>
                          <a:latin typeface="Garamond" panose="02020404030301010803" pitchFamily="18" charset="0"/>
                        </a:rPr>
                        <a:t>This method can work only on sorted list.</a:t>
                      </a:r>
                    </a:p>
                    <a:p>
                      <a:pPr marL="0" marR="0" algn="just">
                        <a:spcBef>
                          <a:spcPts val="0"/>
                        </a:spcBef>
                        <a:spcAft>
                          <a:spcPts val="0"/>
                        </a:spcAft>
                      </a:pPr>
                      <a:r>
                        <a:rPr lang="en-US" sz="2800" dirty="0">
                          <a:effectLst/>
                          <a:latin typeface="Garamond" panose="02020404030301010803" pitchFamily="18" charset="0"/>
                        </a:rPr>
                        <a:t> </a:t>
                      </a:r>
                      <a:endParaRPr lang="en-US" sz="2800" dirty="0">
                        <a:effectLst/>
                        <a:latin typeface="Garamond" panose="02020404030301010803" pitchFamily="18" charset="0"/>
                        <a:ea typeface="Times New Roman"/>
                      </a:endParaRPr>
                    </a:p>
                  </a:txBody>
                  <a:tcPr marL="68580" marR="68580" marT="0" marB="0"/>
                </a:tc>
                <a:extLst>
                  <a:ext uri="{0D108BD9-81ED-4DB2-BD59-A6C34878D82A}">
                    <a16:rowId xmlns:a16="http://schemas.microsoft.com/office/drawing/2014/main" val="10002"/>
                  </a:ext>
                </a:extLst>
              </a:tr>
              <a:tr h="396865">
                <a:tc>
                  <a:txBody>
                    <a:bodyPr/>
                    <a:lstStyle/>
                    <a:p>
                      <a:pPr marL="0" marR="0" algn="just">
                        <a:spcBef>
                          <a:spcPts val="0"/>
                        </a:spcBef>
                        <a:spcAft>
                          <a:spcPts val="0"/>
                        </a:spcAft>
                      </a:pPr>
                      <a:r>
                        <a:rPr lang="en-US" sz="2800">
                          <a:effectLst/>
                          <a:latin typeface="Garamond" panose="02020404030301010803" pitchFamily="18" charset="0"/>
                        </a:rPr>
                        <a:t>This algorithm is slower.</a:t>
                      </a:r>
                      <a:endParaRPr lang="en-US" sz="2800">
                        <a:effectLst/>
                        <a:latin typeface="Garamond" panose="02020404030301010803" pitchFamily="18" charset="0"/>
                        <a:ea typeface="Times New Roman"/>
                      </a:endParaRPr>
                    </a:p>
                  </a:txBody>
                  <a:tcPr marL="68580" marR="68580" marT="0" marB="0"/>
                </a:tc>
                <a:tc>
                  <a:txBody>
                    <a:bodyPr/>
                    <a:lstStyle/>
                    <a:p>
                      <a:pPr marL="0" marR="0" algn="just">
                        <a:spcBef>
                          <a:spcPts val="0"/>
                        </a:spcBef>
                        <a:spcAft>
                          <a:spcPts val="0"/>
                        </a:spcAft>
                      </a:pPr>
                      <a:r>
                        <a:rPr lang="en-US" sz="2800" dirty="0">
                          <a:effectLst/>
                          <a:latin typeface="Garamond" panose="02020404030301010803" pitchFamily="18" charset="0"/>
                        </a:rPr>
                        <a:t>This algorithm is fast.</a:t>
                      </a:r>
                      <a:endParaRPr lang="en-US" sz="2800" dirty="0">
                        <a:effectLst/>
                        <a:latin typeface="Garamond" panose="02020404030301010803" pitchFamily="18" charset="0"/>
                        <a:ea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7" name="Rectangle 2"/>
          <p:cNvSpPr>
            <a:spLocks noChangeArrowheads="1"/>
          </p:cNvSpPr>
          <p:nvPr/>
        </p:nvSpPr>
        <p:spPr bwMode="auto">
          <a:xfrm>
            <a:off x="17060" y="438091"/>
            <a:ext cx="8441139"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Garamond" panose="02020404030301010803" pitchFamily="18" charset="0"/>
                <a:ea typeface="Times New Roman" pitchFamily="18" charset="0"/>
                <a:cs typeface="Arial" pitchFamily="34" charset="0"/>
              </a:rPr>
              <a:t>Comparison of Linear search and Binary Search</a:t>
            </a:r>
            <a:r>
              <a:rPr kumimoji="0" lang="en-US" altLang="en-US" sz="2800" b="1" i="0" u="none" strike="noStrike" cap="none" normalizeH="0" baseline="0" dirty="0">
                <a:ln>
                  <a:noFill/>
                </a:ln>
                <a:solidFill>
                  <a:srgbClr val="000000"/>
                </a:solidFill>
                <a:effectLst/>
                <a:latin typeface="Arial" pitchFamily="34" charset="0"/>
                <a:ea typeface="Times New Roman" pitchFamily="18" charset="0"/>
                <a:cs typeface="Arial" pitchFamily="34" charset="0"/>
              </a:rPr>
              <a:t>:</a:t>
            </a:r>
            <a:endParaRPr kumimoji="0" lang="en-US" alt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0318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lstStyle/>
          <a:p>
            <a:pPr marL="0" indent="0" algn="just">
              <a:buNone/>
            </a:pPr>
            <a:r>
              <a:rPr lang="en-US" dirty="0">
                <a:latin typeface="Garamond" panose="02020404030301010803" pitchFamily="18" charset="0"/>
              </a:rPr>
              <a:t>Selection sort:</a:t>
            </a:r>
          </a:p>
          <a:p>
            <a:pPr marL="0" indent="0" algn="just">
              <a:buNone/>
            </a:pPr>
            <a:r>
              <a:rPr lang="en-US" dirty="0">
                <a:latin typeface="Garamond" panose="02020404030301010803" pitchFamily="18" charset="0"/>
              </a:rPr>
              <a:t>Selection sorting is conceptually the most simplest sorting algorithm. This algorithm first finds the smallest element in the array and exchanges it with the element in the first position, then find the second smallest element and exchange it with the element in the second position, and continues in this way until the entire array is sorted.</a:t>
            </a:r>
          </a:p>
          <a:p>
            <a:pPr algn="just"/>
            <a:endParaRPr lang="en-US" dirty="0">
              <a:latin typeface="Garamond" panose="02020404030301010803" pitchFamily="18" charset="0"/>
            </a:endParaRPr>
          </a:p>
        </p:txBody>
      </p:sp>
    </p:spTree>
    <p:extLst>
      <p:ext uri="{BB962C8B-B14F-4D97-AF65-F5344CB8AC3E}">
        <p14:creationId xmlns:p14="http://schemas.microsoft.com/office/powerpoint/2010/main" val="332606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763000" cy="6781800"/>
          </a:xfrm>
        </p:spPr>
        <p:txBody>
          <a:bodyPr>
            <a:noAutofit/>
          </a:bodyPr>
          <a:lstStyle/>
          <a:p>
            <a:pPr marL="0" indent="0">
              <a:buNone/>
            </a:pPr>
            <a:r>
              <a:rPr lang="en-US" sz="2400" dirty="0">
                <a:latin typeface="Garamond" panose="02020404030301010803" pitchFamily="18" charset="0"/>
              </a:rPr>
              <a:t>Consider the elements 63 75 90 12 27.</a:t>
            </a:r>
          </a:p>
          <a:p>
            <a:pPr marL="0" indent="0">
              <a:buNone/>
            </a:pPr>
            <a:r>
              <a:rPr lang="en-US" sz="2400" b="1" dirty="0">
                <a:latin typeface="Garamond" panose="02020404030301010803" pitchFamily="18" charset="0"/>
              </a:rPr>
              <a:t>Pass 1 :</a:t>
            </a:r>
            <a:endParaRPr lang="en-US" sz="2400" dirty="0">
              <a:latin typeface="Garamond" panose="02020404030301010803" pitchFamily="18" charset="0"/>
            </a:endParaRPr>
          </a:p>
          <a:p>
            <a:pPr marL="0" indent="0">
              <a:buNone/>
            </a:pPr>
            <a:r>
              <a:rPr lang="en-US" sz="2400" dirty="0">
                <a:latin typeface="Garamond" panose="02020404030301010803" pitchFamily="18" charset="0"/>
              </a:rPr>
              <a:t>Find the smallest element in the list.12 is the smallest element. Exchange it with the element in the 1</a:t>
            </a:r>
            <a:r>
              <a:rPr lang="en-US" sz="2400" baseline="30000" dirty="0">
                <a:latin typeface="Garamond" panose="02020404030301010803" pitchFamily="18" charset="0"/>
              </a:rPr>
              <a:t>st</a:t>
            </a:r>
            <a:r>
              <a:rPr lang="en-US" sz="2400" dirty="0">
                <a:latin typeface="Garamond" panose="02020404030301010803" pitchFamily="18" charset="0"/>
              </a:rPr>
              <a:t> position.</a:t>
            </a:r>
            <a:r>
              <a:rPr lang="en-US" sz="2400" b="1" dirty="0">
                <a:latin typeface="Garamond" panose="02020404030301010803" pitchFamily="18" charset="0"/>
              </a:rPr>
              <a:t>12, </a:t>
            </a:r>
            <a:r>
              <a:rPr lang="en-US" sz="2400" dirty="0">
                <a:latin typeface="Garamond" panose="02020404030301010803" pitchFamily="18" charset="0"/>
              </a:rPr>
              <a:t>75, 90</a:t>
            </a:r>
            <a:r>
              <a:rPr lang="en-US" sz="2400" b="1" dirty="0">
                <a:latin typeface="Garamond" panose="02020404030301010803" pitchFamily="18" charset="0"/>
              </a:rPr>
              <a:t>, 63, </a:t>
            </a:r>
            <a:r>
              <a:rPr lang="en-US" sz="2400" dirty="0">
                <a:latin typeface="Garamond" panose="02020404030301010803" pitchFamily="18" charset="0"/>
              </a:rPr>
              <a:t>27. 12 have come to its original position in the sorted list.</a:t>
            </a:r>
          </a:p>
          <a:p>
            <a:pPr marL="0" indent="0">
              <a:buNone/>
            </a:pPr>
            <a:r>
              <a:rPr lang="en-US" sz="2400" b="1" dirty="0">
                <a:latin typeface="Garamond" panose="02020404030301010803" pitchFamily="18" charset="0"/>
              </a:rPr>
              <a:t>Pass 2:</a:t>
            </a:r>
            <a:endParaRPr lang="en-US" sz="2400" dirty="0">
              <a:latin typeface="Garamond" panose="02020404030301010803" pitchFamily="18" charset="0"/>
            </a:endParaRPr>
          </a:p>
          <a:p>
            <a:pPr marL="0" indent="0">
              <a:buNone/>
            </a:pPr>
            <a:r>
              <a:rPr lang="en-US" sz="2400" dirty="0">
                <a:latin typeface="Garamond" panose="02020404030301010803" pitchFamily="18" charset="0"/>
              </a:rPr>
              <a:t>Consider the remaining elements 75,90</a:t>
            </a:r>
            <a:r>
              <a:rPr lang="en-US" sz="2400" b="1" dirty="0">
                <a:latin typeface="Garamond" panose="02020404030301010803" pitchFamily="18" charset="0"/>
              </a:rPr>
              <a:t>,63,</a:t>
            </a:r>
            <a:r>
              <a:rPr lang="en-US" sz="2400" dirty="0">
                <a:latin typeface="Garamond" panose="02020404030301010803" pitchFamily="18" charset="0"/>
              </a:rPr>
              <a:t>27 and find the smallest among them.27 is the smallest element. Exchange it with the element at 2</a:t>
            </a:r>
            <a:r>
              <a:rPr lang="en-US" sz="2400" baseline="30000" dirty="0">
                <a:latin typeface="Garamond" panose="02020404030301010803" pitchFamily="18" charset="0"/>
              </a:rPr>
              <a:t>nd</a:t>
            </a:r>
            <a:r>
              <a:rPr lang="en-US" sz="2400" dirty="0">
                <a:latin typeface="Garamond" panose="02020404030301010803" pitchFamily="18" charset="0"/>
              </a:rPr>
              <a:t> position.12</a:t>
            </a:r>
            <a:r>
              <a:rPr lang="en-US" sz="2400" b="1" dirty="0">
                <a:latin typeface="Garamond" panose="02020404030301010803" pitchFamily="18" charset="0"/>
              </a:rPr>
              <a:t>, 27</a:t>
            </a:r>
            <a:r>
              <a:rPr lang="en-US" sz="2400" dirty="0">
                <a:latin typeface="Garamond" panose="02020404030301010803" pitchFamily="18" charset="0"/>
              </a:rPr>
              <a:t>, 90, 63, </a:t>
            </a:r>
            <a:r>
              <a:rPr lang="en-US" sz="2400" b="1" dirty="0">
                <a:latin typeface="Garamond" panose="02020404030301010803" pitchFamily="18" charset="0"/>
              </a:rPr>
              <a:t>75.</a:t>
            </a:r>
            <a:r>
              <a:rPr lang="en-US" sz="2400" dirty="0">
                <a:latin typeface="Garamond" panose="02020404030301010803" pitchFamily="18" charset="0"/>
              </a:rPr>
              <a:t>Now the 2 elements 12 and 27 are in their correct positions.</a:t>
            </a:r>
          </a:p>
          <a:p>
            <a:pPr marL="0" indent="0">
              <a:buNone/>
            </a:pPr>
            <a:r>
              <a:rPr lang="en-US" sz="2400" b="1" dirty="0">
                <a:latin typeface="Garamond" panose="02020404030301010803" pitchFamily="18" charset="0"/>
              </a:rPr>
              <a:t>Pass 3: </a:t>
            </a:r>
            <a:endParaRPr lang="en-US" sz="2400" dirty="0">
              <a:latin typeface="Garamond" panose="02020404030301010803" pitchFamily="18" charset="0"/>
            </a:endParaRPr>
          </a:p>
          <a:p>
            <a:pPr marL="0" indent="0">
              <a:buNone/>
            </a:pPr>
            <a:r>
              <a:rPr lang="en-US" sz="2400" dirty="0">
                <a:latin typeface="Garamond" panose="02020404030301010803" pitchFamily="18" charset="0"/>
              </a:rPr>
              <a:t>Consider the remaining elements90, 63, 75 and find the smallest among them.63 is the smallest element. Exchange it with the element at 3</a:t>
            </a:r>
            <a:r>
              <a:rPr lang="en-US" sz="2400" baseline="30000" dirty="0">
                <a:latin typeface="Garamond" panose="02020404030301010803" pitchFamily="18" charset="0"/>
              </a:rPr>
              <a:t>rd</a:t>
            </a:r>
            <a:r>
              <a:rPr lang="en-US" sz="2400" dirty="0">
                <a:latin typeface="Garamond" panose="02020404030301010803" pitchFamily="18" charset="0"/>
              </a:rPr>
              <a:t> position.12, 27, </a:t>
            </a:r>
            <a:r>
              <a:rPr lang="en-US" sz="2400" b="1" dirty="0">
                <a:latin typeface="Garamond" panose="02020404030301010803" pitchFamily="18" charset="0"/>
              </a:rPr>
              <a:t>63, 90, </a:t>
            </a:r>
            <a:r>
              <a:rPr lang="en-US" sz="2400" dirty="0">
                <a:latin typeface="Garamond" panose="02020404030301010803" pitchFamily="18" charset="0"/>
              </a:rPr>
              <a:t>75.</a:t>
            </a:r>
          </a:p>
        </p:txBody>
      </p:sp>
    </p:spTree>
    <p:extLst>
      <p:ext uri="{BB962C8B-B14F-4D97-AF65-F5344CB8AC3E}">
        <p14:creationId xmlns:p14="http://schemas.microsoft.com/office/powerpoint/2010/main" val="3140863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a:bodyPr>
          <a:lstStyle/>
          <a:p>
            <a:pPr marL="0" indent="0">
              <a:buNone/>
            </a:pPr>
            <a:r>
              <a:rPr lang="en-US" sz="2800" b="1" dirty="0">
                <a:latin typeface="Garamond" panose="02020404030301010803" pitchFamily="18" charset="0"/>
              </a:rPr>
              <a:t>Pass 4:</a:t>
            </a:r>
            <a:endParaRPr lang="en-US" sz="2800" dirty="0">
              <a:latin typeface="Garamond" panose="02020404030301010803" pitchFamily="18" charset="0"/>
            </a:endParaRPr>
          </a:p>
          <a:p>
            <a:pPr marL="0" indent="0">
              <a:buNone/>
            </a:pPr>
            <a:r>
              <a:rPr lang="en-US" sz="2800" dirty="0">
                <a:latin typeface="Garamond" panose="02020404030301010803" pitchFamily="18" charset="0"/>
              </a:rPr>
              <a:t>Consider the remaining elements 90, 75. Find the smallest among them. Exchange 75 with the element in 4</a:t>
            </a:r>
            <a:r>
              <a:rPr lang="en-US" sz="2800" baseline="30000" dirty="0">
                <a:latin typeface="Garamond" panose="02020404030301010803" pitchFamily="18" charset="0"/>
              </a:rPr>
              <a:t>th</a:t>
            </a:r>
            <a:r>
              <a:rPr lang="en-US" sz="2800" dirty="0">
                <a:latin typeface="Garamond" panose="02020404030301010803" pitchFamily="18" charset="0"/>
              </a:rPr>
              <a:t> position.12, 27, 63, </a:t>
            </a:r>
            <a:r>
              <a:rPr lang="en-US" sz="2800" b="1" dirty="0">
                <a:latin typeface="Garamond" panose="02020404030301010803" pitchFamily="18" charset="0"/>
              </a:rPr>
              <a:t>75, 90</a:t>
            </a:r>
            <a:endParaRPr lang="en-US" sz="2800" dirty="0">
              <a:latin typeface="Garamond" panose="02020404030301010803" pitchFamily="18" charset="0"/>
            </a:endParaRPr>
          </a:p>
          <a:p>
            <a:pPr algn="just"/>
            <a:endParaRPr lang="en-US" dirty="0">
              <a:latin typeface="Garamond" panose="02020404030301010803" pitchFamily="18" charset="0"/>
            </a:endParaRPr>
          </a:p>
        </p:txBody>
      </p:sp>
    </p:spTree>
    <p:extLst>
      <p:ext uri="{BB962C8B-B14F-4D97-AF65-F5344CB8AC3E}">
        <p14:creationId xmlns:p14="http://schemas.microsoft.com/office/powerpoint/2010/main" val="3474861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lstStyle/>
          <a:p>
            <a:pPr algn="just"/>
            <a:endParaRPr lang="en-US" dirty="0">
              <a:latin typeface="Garamond" panose="02020404030301010803"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060"/>
            <a:ext cx="8763000" cy="6688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07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7709"/>
            <a:ext cx="899160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55" y="3657600"/>
            <a:ext cx="8839201"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9252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3058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830579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497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600" b="1" dirty="0">
                <a:latin typeface="Garamond" panose="02020404030301010803" pitchFamily="18" charset="0"/>
              </a:rPr>
              <a:t>Algorithm</a:t>
            </a:r>
          </a:p>
          <a:p>
            <a:pPr marL="0" indent="0">
              <a:buNone/>
            </a:pPr>
            <a:r>
              <a:rPr lang="en-US" sz="2600" dirty="0">
                <a:latin typeface="Garamond" panose="02020404030301010803" pitchFamily="18" charset="0"/>
              </a:rPr>
              <a:t>A is an array of n elements. The variable </a:t>
            </a:r>
            <a:r>
              <a:rPr lang="en-US" sz="2600" dirty="0" err="1">
                <a:latin typeface="Garamond" panose="02020404030301010803" pitchFamily="18" charset="0"/>
              </a:rPr>
              <a:t>loc</a:t>
            </a:r>
            <a:r>
              <a:rPr lang="en-US" sz="2600" dirty="0">
                <a:latin typeface="Garamond" panose="02020404030301010803" pitchFamily="18" charset="0"/>
              </a:rPr>
              <a:t> and small keeps track of the position of the smallest element  </a:t>
            </a:r>
          </a:p>
          <a:p>
            <a:pPr marL="114300" indent="0">
              <a:buNone/>
            </a:pPr>
            <a:r>
              <a:rPr lang="en-US" sz="2600" dirty="0">
                <a:latin typeface="Garamond" panose="02020404030301010803" pitchFamily="18" charset="0"/>
              </a:rPr>
              <a:t>Step1: Start</a:t>
            </a:r>
          </a:p>
          <a:p>
            <a:pPr marL="114300" indent="0">
              <a:buNone/>
            </a:pPr>
            <a:r>
              <a:rPr lang="en-US" sz="2600" dirty="0">
                <a:latin typeface="Garamond" panose="02020404030301010803" pitchFamily="18" charset="0"/>
              </a:rPr>
              <a:t>Step2: Read the size of the array into n</a:t>
            </a:r>
          </a:p>
          <a:p>
            <a:pPr marL="114300" indent="0">
              <a:buNone/>
            </a:pPr>
            <a:r>
              <a:rPr lang="en-US" sz="2600" dirty="0">
                <a:latin typeface="Garamond" panose="02020404030301010803" pitchFamily="18" charset="0"/>
              </a:rPr>
              <a:t>Step3: Read the array elements</a:t>
            </a:r>
          </a:p>
          <a:p>
            <a:pPr marL="114300" indent="0">
              <a:buNone/>
            </a:pPr>
            <a:r>
              <a:rPr lang="en-US" sz="2600" dirty="0">
                <a:latin typeface="Garamond" panose="02020404030301010803" pitchFamily="18" charset="0"/>
              </a:rPr>
              <a:t>Step4: Repeat the following steps 5 to 10 for i=0 to n-1</a:t>
            </a:r>
          </a:p>
          <a:p>
            <a:pPr marL="114300" indent="0">
              <a:buNone/>
            </a:pPr>
            <a:r>
              <a:rPr lang="en-US" sz="2600" dirty="0">
                <a:latin typeface="Garamond" panose="02020404030301010803" pitchFamily="18" charset="0"/>
              </a:rPr>
              <a:t>Step 5: Initialize small=a[i] , </a:t>
            </a:r>
            <a:r>
              <a:rPr lang="en-US" sz="2600" dirty="0" err="1">
                <a:latin typeface="Garamond" panose="02020404030301010803" pitchFamily="18" charset="0"/>
              </a:rPr>
              <a:t>loc</a:t>
            </a:r>
            <a:r>
              <a:rPr lang="en-US" sz="2600" dirty="0">
                <a:latin typeface="Garamond" panose="02020404030301010803" pitchFamily="18" charset="0"/>
              </a:rPr>
              <a:t>=i</a:t>
            </a:r>
          </a:p>
          <a:p>
            <a:pPr marL="114300" indent="0">
              <a:buNone/>
            </a:pPr>
            <a:r>
              <a:rPr lang="en-US" sz="2600" dirty="0">
                <a:latin typeface="Garamond" panose="02020404030301010803" pitchFamily="18" charset="0"/>
              </a:rPr>
              <a:t>Step6: Repeat step 7 for j=i+1 to n-1</a:t>
            </a:r>
          </a:p>
          <a:p>
            <a:pPr marL="114300" indent="0">
              <a:buNone/>
            </a:pPr>
            <a:r>
              <a:rPr lang="en-US" sz="2600" dirty="0">
                <a:latin typeface="Garamond" panose="02020404030301010803" pitchFamily="18" charset="0"/>
              </a:rPr>
              <a:t>Step7: If (a[j]&lt;small)</a:t>
            </a:r>
          </a:p>
          <a:p>
            <a:pPr marL="114300" indent="0">
              <a:buNone/>
            </a:pPr>
            <a:r>
              <a:rPr lang="en-US" sz="2600" dirty="0">
                <a:latin typeface="Garamond" panose="02020404030301010803" pitchFamily="18" charset="0"/>
              </a:rPr>
              <a:t>		small=a[j]        </a:t>
            </a:r>
            <a:r>
              <a:rPr lang="en-US" sz="2600" dirty="0" err="1">
                <a:latin typeface="Garamond" panose="02020404030301010803" pitchFamily="18" charset="0"/>
              </a:rPr>
              <a:t>loc</a:t>
            </a:r>
            <a:r>
              <a:rPr lang="en-US" sz="2600" dirty="0">
                <a:latin typeface="Garamond" panose="02020404030301010803" pitchFamily="18" charset="0"/>
              </a:rPr>
              <a:t>=j            	[End if]</a:t>
            </a:r>
          </a:p>
          <a:p>
            <a:pPr marL="114300" indent="0">
              <a:buNone/>
            </a:pPr>
            <a:r>
              <a:rPr lang="en-US" sz="2600" dirty="0">
                <a:latin typeface="Garamond" panose="02020404030301010803" pitchFamily="18" charset="0"/>
              </a:rPr>
              <a:t>[end of step 6 for loop]</a:t>
            </a:r>
          </a:p>
          <a:p>
            <a:pPr marL="114300" indent="0">
              <a:buNone/>
            </a:pPr>
            <a:r>
              <a:rPr lang="en-US" sz="2600" dirty="0">
                <a:latin typeface="Garamond" panose="02020404030301010803" pitchFamily="18" charset="0"/>
              </a:rPr>
              <a:t>Step 8: a[</a:t>
            </a:r>
            <a:r>
              <a:rPr lang="en-US" sz="2600" dirty="0" err="1">
                <a:latin typeface="Garamond" panose="02020404030301010803" pitchFamily="18" charset="0"/>
              </a:rPr>
              <a:t>loc</a:t>
            </a:r>
            <a:r>
              <a:rPr lang="en-US" sz="2600" dirty="0">
                <a:latin typeface="Garamond" panose="02020404030301010803" pitchFamily="18" charset="0"/>
              </a:rPr>
              <a:t>] =  a[j]</a:t>
            </a:r>
          </a:p>
          <a:p>
            <a:pPr marL="114300" indent="0">
              <a:buNone/>
            </a:pPr>
            <a:r>
              <a:rPr lang="en-US" sz="2600" dirty="0">
                <a:latin typeface="Garamond" panose="02020404030301010803" pitchFamily="18" charset="0"/>
              </a:rPr>
              <a:t>Step 9: a[j]=small</a:t>
            </a:r>
          </a:p>
        </p:txBody>
      </p:sp>
    </p:spTree>
    <p:extLst>
      <p:ext uri="{BB962C8B-B14F-4D97-AF65-F5344CB8AC3E}">
        <p14:creationId xmlns:p14="http://schemas.microsoft.com/office/powerpoint/2010/main" val="3109704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114300" indent="0">
              <a:buNone/>
            </a:pPr>
            <a:r>
              <a:rPr lang="en-US" sz="2600" dirty="0">
                <a:latin typeface="Garamond" panose="02020404030301010803" pitchFamily="18" charset="0"/>
              </a:rPr>
              <a:t>Step 10:[end of step 4 for loop]</a:t>
            </a:r>
          </a:p>
          <a:p>
            <a:pPr marL="114300" indent="0">
              <a:buNone/>
            </a:pPr>
            <a:r>
              <a:rPr lang="en-US" sz="2600" dirty="0">
                <a:latin typeface="Garamond" panose="02020404030301010803" pitchFamily="18" charset="0"/>
              </a:rPr>
              <a:t>Step 11: Print the sorted array</a:t>
            </a:r>
          </a:p>
          <a:p>
            <a:pPr marL="114300" indent="0">
              <a:buNone/>
            </a:pPr>
            <a:r>
              <a:rPr lang="en-US" sz="2600" dirty="0">
                <a:latin typeface="Garamond" panose="02020404030301010803" pitchFamily="18" charset="0"/>
              </a:rPr>
              <a:t>Step 12: Stop</a:t>
            </a:r>
          </a:p>
        </p:txBody>
      </p:sp>
    </p:spTree>
    <p:extLst>
      <p:ext uri="{BB962C8B-B14F-4D97-AF65-F5344CB8AC3E}">
        <p14:creationId xmlns:p14="http://schemas.microsoft.com/office/powerpoint/2010/main" val="4049217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8229600" cy="6781800"/>
          </a:xfrm>
        </p:spPr>
        <p:txBody>
          <a:bodyPr>
            <a:noAutofit/>
          </a:bodyPr>
          <a:lstStyle/>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for(i=0;i&lt;=</a:t>
            </a:r>
            <a:r>
              <a:rPr lang="en-US" sz="2800" dirty="0" err="1">
                <a:latin typeface="Garamond" panose="02020404030301010803" pitchFamily="18" charset="0"/>
                <a:ea typeface="Calibri"/>
                <a:cs typeface="Times New Roman"/>
              </a:rPr>
              <a:t>n;i</a:t>
            </a:r>
            <a:r>
              <a:rPr lang="en-US" sz="2800" dirty="0">
                <a:latin typeface="Garamond" panose="02020404030301010803" pitchFamily="18" charset="0"/>
                <a:ea typeface="Calibri"/>
                <a:cs typeface="Times New Roman"/>
              </a:rPr>
              <a:t>++)</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       small=a[i];</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a:t>
            </a:r>
            <a:r>
              <a:rPr lang="en-US" sz="2800" dirty="0" err="1">
                <a:latin typeface="Garamond" panose="02020404030301010803" pitchFamily="18" charset="0"/>
                <a:ea typeface="Calibri"/>
                <a:cs typeface="Times New Roman"/>
              </a:rPr>
              <a:t>loc</a:t>
            </a:r>
            <a:r>
              <a:rPr lang="en-US" sz="2800" dirty="0">
                <a:latin typeface="Garamond" panose="02020404030301010803" pitchFamily="18" charset="0"/>
                <a:ea typeface="Calibri"/>
                <a:cs typeface="Times New Roman"/>
              </a:rPr>
              <a:t>=i;</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for(j=i+1;j&lt;</a:t>
            </a:r>
            <a:r>
              <a:rPr lang="en-US" sz="2800" dirty="0" err="1">
                <a:latin typeface="Garamond" panose="02020404030301010803" pitchFamily="18" charset="0"/>
                <a:ea typeface="Calibri"/>
                <a:cs typeface="Times New Roman"/>
              </a:rPr>
              <a:t>n;j</a:t>
            </a:r>
            <a:r>
              <a:rPr lang="en-US" sz="2800" dirty="0">
                <a:latin typeface="Garamond" panose="02020404030301010803" pitchFamily="18" charset="0"/>
                <a:ea typeface="Calibri"/>
                <a:cs typeface="Times New Roman"/>
              </a:rPr>
              <a:t>++)</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if(a[j]&lt;small)</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small=a[j];</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a:t>
            </a:r>
            <a:r>
              <a:rPr lang="en-US" sz="2800" dirty="0" err="1">
                <a:latin typeface="Garamond" panose="02020404030301010803" pitchFamily="18" charset="0"/>
                <a:ea typeface="Calibri"/>
                <a:cs typeface="Times New Roman"/>
              </a:rPr>
              <a:t>loc</a:t>
            </a:r>
            <a:r>
              <a:rPr lang="en-US" sz="2800" dirty="0">
                <a:latin typeface="Garamond" panose="02020404030301010803" pitchFamily="18" charset="0"/>
                <a:ea typeface="Calibri"/>
                <a:cs typeface="Times New Roman"/>
              </a:rPr>
              <a:t>=j;</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a[</a:t>
            </a:r>
            <a:r>
              <a:rPr lang="en-US" sz="2800" dirty="0" err="1">
                <a:latin typeface="Garamond" panose="02020404030301010803" pitchFamily="18" charset="0"/>
                <a:ea typeface="Calibri"/>
                <a:cs typeface="Times New Roman"/>
              </a:rPr>
              <a:t>loc</a:t>
            </a:r>
            <a:r>
              <a:rPr lang="en-US" sz="2800" dirty="0">
                <a:latin typeface="Garamond" panose="02020404030301010803" pitchFamily="18" charset="0"/>
                <a:ea typeface="Calibri"/>
                <a:cs typeface="Times New Roman"/>
              </a:rPr>
              <a:t>]=a[i];</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a[i]=small;</a:t>
            </a:r>
          </a:p>
          <a:p>
            <a:pPr marL="0" marR="0" indent="0">
              <a:lnSpc>
                <a:spcPct val="115000"/>
              </a:lnSpc>
              <a:spcBef>
                <a:spcPts val="0"/>
              </a:spcBef>
              <a:spcAft>
                <a:spcPts val="0"/>
              </a:spcAft>
              <a:buNone/>
            </a:pPr>
            <a:r>
              <a:rPr lang="en-US" sz="2800" dirty="0">
                <a:latin typeface="Garamond" panose="02020404030301010803" pitchFamily="18" charset="0"/>
                <a:ea typeface="Calibri"/>
                <a:cs typeface="Times New Roman"/>
              </a:rPr>
              <a:t>	}</a:t>
            </a:r>
          </a:p>
          <a:p>
            <a:endParaRPr lang="en-US" sz="2800" dirty="0">
              <a:latin typeface="Garamond" panose="02020404030301010803" pitchFamily="18" charset="0"/>
            </a:endParaRPr>
          </a:p>
        </p:txBody>
      </p:sp>
    </p:spTree>
    <p:extLst>
      <p:ext uri="{BB962C8B-B14F-4D97-AF65-F5344CB8AC3E}">
        <p14:creationId xmlns:p14="http://schemas.microsoft.com/office/powerpoint/2010/main" val="1125128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600" b="1" dirty="0">
                <a:latin typeface="Garamond" panose="02020404030301010803" pitchFamily="18" charset="0"/>
              </a:rPr>
              <a:t>Merge sort</a:t>
            </a:r>
          </a:p>
          <a:p>
            <a:pPr marL="0" indent="0">
              <a:buNone/>
            </a:pPr>
            <a:r>
              <a:rPr lang="en-US" sz="2600" dirty="0">
                <a:latin typeface="Garamond" panose="02020404030301010803" pitchFamily="18" charset="0"/>
              </a:rPr>
              <a:t>Merge sort is a sorting technique based on divide and conquer technique. Merge sort first divides the array into equal halves and then combines them in a sorted manner. </a:t>
            </a:r>
          </a:p>
        </p:txBody>
      </p:sp>
    </p:spTree>
    <p:extLst>
      <p:ext uri="{BB962C8B-B14F-4D97-AF65-F5344CB8AC3E}">
        <p14:creationId xmlns:p14="http://schemas.microsoft.com/office/powerpoint/2010/main" val="4248096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lgn="just">
              <a:buNone/>
            </a:pPr>
            <a:r>
              <a:rPr lang="en-US" sz="2800" b="1" dirty="0">
                <a:latin typeface="Garamond" panose="02020404030301010803" pitchFamily="18" charset="0"/>
              </a:rPr>
              <a:t>Example:</a:t>
            </a:r>
            <a:r>
              <a:rPr lang="en-US" sz="2800" dirty="0">
                <a:latin typeface="Garamond" panose="02020404030301010803" pitchFamily="18" charset="0"/>
              </a:rPr>
              <a:t> Consider the elements 38, 27, 43, 3, 9, 82, 10.</a:t>
            </a:r>
          </a:p>
          <a:p>
            <a:pPr marL="0" indent="0" algn="just">
              <a:buNone/>
            </a:pPr>
            <a:endParaRPr lang="en-US" sz="2800" dirty="0">
              <a:latin typeface="Garamond" panose="02020404030301010803" pitchFamily="18" charset="0"/>
            </a:endParaRPr>
          </a:p>
          <a:p>
            <a:pPr marL="0" indent="0" algn="just">
              <a:buNone/>
            </a:pPr>
            <a:r>
              <a:rPr lang="en-US" sz="2800" dirty="0">
                <a:latin typeface="Garamond" panose="02020404030301010803" pitchFamily="18" charset="0"/>
              </a:rPr>
              <a:t>Initially low=0,high=6 and mid=(0+6)/2=3.therefore array divides into 2 sub arrays at index 3.The 1</a:t>
            </a:r>
            <a:r>
              <a:rPr lang="en-US" sz="2800" baseline="30000" dirty="0">
                <a:latin typeface="Garamond" panose="02020404030301010803" pitchFamily="18" charset="0"/>
              </a:rPr>
              <a:t>st</a:t>
            </a:r>
            <a:r>
              <a:rPr lang="en-US" sz="2800" dirty="0">
                <a:latin typeface="Garamond" panose="02020404030301010803" pitchFamily="18" charset="0"/>
              </a:rPr>
              <a:t> sub array contains 38,27,43,3 and the right sub array has 9,82 and 10.Further the left sub array gets divided at index 1 as low=0,high=3 and mid=(0+3)/2=1.The right sub array divides at index 5 as low=4,high=6 and mid=(4+6)/2=5.The same process continues till each array has only a single element. Then the sub arrays are merged after sorting.</a:t>
            </a:r>
          </a:p>
        </p:txBody>
      </p:sp>
    </p:spTree>
    <p:extLst>
      <p:ext uri="{BB962C8B-B14F-4D97-AF65-F5344CB8AC3E}">
        <p14:creationId xmlns:p14="http://schemas.microsoft.com/office/powerpoint/2010/main" val="4263769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Merge sort Algorithm</a:t>
            </a:r>
            <a:br>
              <a:rPr lang="en-US" dirty="0"/>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8229600" cy="5486400"/>
          </a:xfrm>
        </p:spPr>
      </p:pic>
    </p:spTree>
    <p:extLst>
      <p:ext uri="{BB962C8B-B14F-4D97-AF65-F5344CB8AC3E}">
        <p14:creationId xmlns:p14="http://schemas.microsoft.com/office/powerpoint/2010/main" val="2099400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062" y="1676400"/>
            <a:ext cx="8452338" cy="4343400"/>
          </a:xfrm>
        </p:spPr>
      </p:pic>
    </p:spTree>
    <p:extLst>
      <p:ext uri="{BB962C8B-B14F-4D97-AF65-F5344CB8AC3E}">
        <p14:creationId xmlns:p14="http://schemas.microsoft.com/office/powerpoint/2010/main" val="4074990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76"/>
          <a:stretch/>
        </p:blipFill>
        <p:spPr>
          <a:xfrm>
            <a:off x="685800" y="533400"/>
            <a:ext cx="7932270" cy="5592763"/>
          </a:xfrm>
        </p:spPr>
      </p:pic>
    </p:spTree>
    <p:extLst>
      <p:ext uri="{BB962C8B-B14F-4D97-AF65-F5344CB8AC3E}">
        <p14:creationId xmlns:p14="http://schemas.microsoft.com/office/powerpoint/2010/main" val="2962944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8763000"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57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4636"/>
            <a:ext cx="90678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6" y="3352800"/>
            <a:ext cx="899160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49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b="1" dirty="0">
                <a:latin typeface="Garamond" panose="02020404030301010803" pitchFamily="18" charset="0"/>
              </a:rPr>
              <a:t>Algorithm: Merge Sort</a:t>
            </a:r>
            <a:endParaRPr lang="en-US" sz="2800" dirty="0">
              <a:latin typeface="Garamond" panose="02020404030301010803" pitchFamily="18" charset="0"/>
            </a:endParaRPr>
          </a:p>
          <a:p>
            <a:pPr marL="0" indent="0">
              <a:buNone/>
            </a:pPr>
            <a:r>
              <a:rPr lang="en-US" sz="2800" b="1" i="1" dirty="0">
                <a:latin typeface="Garamond" panose="02020404030301010803" pitchFamily="18" charset="0"/>
              </a:rPr>
              <a:t>Partition (a, low, high)</a:t>
            </a:r>
            <a:endParaRPr lang="en-US" sz="2800" dirty="0">
              <a:latin typeface="Garamond" panose="02020404030301010803" pitchFamily="18" charset="0"/>
            </a:endParaRPr>
          </a:p>
          <a:p>
            <a:pPr marL="0" indent="0">
              <a:buNone/>
            </a:pPr>
            <a:r>
              <a:rPr lang="en-US" sz="2800" dirty="0">
                <a:latin typeface="Garamond" panose="02020404030301010803" pitchFamily="18" charset="0"/>
              </a:rPr>
              <a:t>Step1:  if(low&lt;nigh) then</a:t>
            </a:r>
          </a:p>
          <a:p>
            <a:pPr marL="0" indent="0">
              <a:buNone/>
            </a:pPr>
            <a:r>
              <a:rPr lang="en-US" sz="2800" dirty="0">
                <a:latin typeface="Garamond" panose="02020404030301010803" pitchFamily="18" charset="0"/>
              </a:rPr>
              <a:t>Step 2: Mid=(</a:t>
            </a:r>
            <a:r>
              <a:rPr lang="en-US" sz="2800" dirty="0" err="1">
                <a:latin typeface="Garamond" panose="02020404030301010803" pitchFamily="18" charset="0"/>
              </a:rPr>
              <a:t>low+high</a:t>
            </a:r>
            <a:r>
              <a:rPr lang="en-US" sz="2800" dirty="0">
                <a:latin typeface="Garamond" panose="02020404030301010803" pitchFamily="18" charset="0"/>
              </a:rPr>
              <a:t>)/2</a:t>
            </a:r>
          </a:p>
          <a:p>
            <a:pPr marL="0" indent="0">
              <a:buNone/>
            </a:pPr>
            <a:r>
              <a:rPr lang="en-US" sz="2800" dirty="0">
                <a:latin typeface="Garamond" panose="02020404030301010803" pitchFamily="18" charset="0"/>
              </a:rPr>
              <a:t>Step 3: Call partition(a, low, mid)</a:t>
            </a:r>
          </a:p>
          <a:p>
            <a:pPr marL="0" indent="0">
              <a:buNone/>
            </a:pPr>
            <a:r>
              <a:rPr lang="en-US" sz="2800" dirty="0">
                <a:latin typeface="Garamond" panose="02020404030301010803" pitchFamily="18" charset="0"/>
              </a:rPr>
              <a:t>Step 4: Call partition(a,mid+1,high)</a:t>
            </a:r>
          </a:p>
          <a:p>
            <a:pPr marL="0" indent="0">
              <a:buNone/>
            </a:pPr>
            <a:r>
              <a:rPr lang="en-US" sz="2800" dirty="0">
                <a:latin typeface="Garamond" panose="02020404030301010803" pitchFamily="18" charset="0"/>
              </a:rPr>
              <a:t>Step 5: Call merge(a, low, mid, high)</a:t>
            </a:r>
          </a:p>
          <a:p>
            <a:pPr marL="0" indent="0">
              <a:buNone/>
            </a:pPr>
            <a:r>
              <a:rPr lang="en-US" sz="2800" dirty="0">
                <a:latin typeface="Garamond" panose="02020404030301010803" pitchFamily="18" charset="0"/>
              </a:rPr>
              <a:t>           </a:t>
            </a:r>
            <a:r>
              <a:rPr lang="en-US" sz="2800" dirty="0" err="1">
                <a:latin typeface="Garamond" panose="02020404030301010803" pitchFamily="18" charset="0"/>
              </a:rPr>
              <a:t>endif</a:t>
            </a:r>
            <a:endParaRPr lang="en-US" sz="2800" dirty="0">
              <a:latin typeface="Garamond" panose="02020404030301010803" pitchFamily="18" charset="0"/>
            </a:endParaRPr>
          </a:p>
          <a:p>
            <a:pPr marL="0" indent="0">
              <a:buNone/>
            </a:pPr>
            <a:r>
              <a:rPr lang="en-US" sz="2800" b="1" i="1" dirty="0">
                <a:latin typeface="Garamond" panose="02020404030301010803" pitchFamily="18" charset="0"/>
              </a:rPr>
              <a:t>merge(a, low, mid, high)</a:t>
            </a:r>
            <a:endParaRPr lang="en-US" sz="2800" dirty="0">
              <a:latin typeface="Garamond" panose="02020404030301010803" pitchFamily="18" charset="0"/>
            </a:endParaRPr>
          </a:p>
          <a:p>
            <a:pPr marL="0" indent="0">
              <a:buNone/>
            </a:pPr>
            <a:r>
              <a:rPr lang="en-US" sz="2800" dirty="0">
                <a:latin typeface="Garamond" panose="02020404030301010803" pitchFamily="18" charset="0"/>
              </a:rPr>
              <a:t>step 1:i=low, j=mid+1, k=low</a:t>
            </a:r>
          </a:p>
          <a:p>
            <a:pPr marL="0" indent="0">
              <a:buNone/>
            </a:pPr>
            <a:r>
              <a:rPr lang="en-US" sz="2800" dirty="0">
                <a:latin typeface="Garamond" panose="02020404030301010803" pitchFamily="18" charset="0"/>
              </a:rPr>
              <a:t>step 2:while(</a:t>
            </a:r>
            <a:r>
              <a:rPr lang="en-US" sz="2800" dirty="0" err="1">
                <a:latin typeface="Garamond" panose="02020404030301010803" pitchFamily="18" charset="0"/>
              </a:rPr>
              <a:t>i</a:t>
            </a:r>
            <a:r>
              <a:rPr lang="en-US" sz="2800" dirty="0">
                <a:latin typeface="Garamond" panose="02020404030301010803" pitchFamily="18" charset="0"/>
              </a:rPr>
              <a:t>&lt;=mid) &amp;&amp; (j&lt;=high) do</a:t>
            </a:r>
          </a:p>
          <a:p>
            <a:pPr marL="0" indent="0">
              <a:buNone/>
            </a:pPr>
            <a:r>
              <a:rPr lang="en-US" sz="2800" dirty="0">
                <a:latin typeface="Garamond" panose="02020404030301010803" pitchFamily="18" charset="0"/>
              </a:rPr>
              <a:t>step 3: if(a[</a:t>
            </a:r>
            <a:r>
              <a:rPr lang="en-US" sz="2800" dirty="0" err="1">
                <a:latin typeface="Garamond" panose="02020404030301010803" pitchFamily="18" charset="0"/>
              </a:rPr>
              <a:t>i</a:t>
            </a:r>
            <a:r>
              <a:rPr lang="en-US" sz="2800" dirty="0">
                <a:latin typeface="Garamond" panose="02020404030301010803" pitchFamily="18" charset="0"/>
              </a:rPr>
              <a:t>]&lt;a[j]) then</a:t>
            </a:r>
          </a:p>
          <a:p>
            <a:pPr marL="0" indent="0">
              <a:buNone/>
            </a:pPr>
            <a:r>
              <a:rPr lang="en-US" sz="2800" dirty="0">
                <a:latin typeface="Garamond" panose="02020404030301010803" pitchFamily="18" charset="0"/>
              </a:rPr>
              <a:t>           c[k]=a[</a:t>
            </a:r>
            <a:r>
              <a:rPr lang="en-US" sz="2800" dirty="0" err="1">
                <a:latin typeface="Garamond" panose="02020404030301010803" pitchFamily="18" charset="0"/>
              </a:rPr>
              <a:t>i</a:t>
            </a:r>
            <a:r>
              <a:rPr lang="en-US" sz="2800" dirty="0">
                <a:latin typeface="Garamond" panose="02020404030301010803" pitchFamily="18" charset="0"/>
              </a:rPr>
              <a:t>];</a:t>
            </a:r>
          </a:p>
        </p:txBody>
      </p:sp>
    </p:spTree>
    <p:extLst>
      <p:ext uri="{BB962C8B-B14F-4D97-AF65-F5344CB8AC3E}">
        <p14:creationId xmlns:p14="http://schemas.microsoft.com/office/powerpoint/2010/main" val="220775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dirty="0">
                <a:latin typeface="Garamond" panose="02020404030301010803" pitchFamily="18" charset="0"/>
              </a:rPr>
              <a:t>k=k+1</a:t>
            </a:r>
          </a:p>
          <a:p>
            <a:pPr marL="0" indent="0">
              <a:buNone/>
            </a:pPr>
            <a:r>
              <a:rPr lang="en-US" sz="2800" dirty="0">
                <a:latin typeface="Garamond" panose="02020404030301010803" pitchFamily="18" charset="0"/>
              </a:rPr>
              <a:t>           </a:t>
            </a:r>
            <a:r>
              <a:rPr lang="en-US" sz="2800" dirty="0" err="1">
                <a:latin typeface="Garamond" panose="02020404030301010803" pitchFamily="18" charset="0"/>
              </a:rPr>
              <a:t>i</a:t>
            </a:r>
            <a:r>
              <a:rPr lang="en-US" sz="2800" dirty="0">
                <a:latin typeface="Garamond" panose="02020404030301010803" pitchFamily="18" charset="0"/>
              </a:rPr>
              <a:t>=i+1.</a:t>
            </a:r>
          </a:p>
          <a:p>
            <a:pPr marL="0" indent="0">
              <a:buNone/>
            </a:pPr>
            <a:r>
              <a:rPr lang="en-US" sz="2800" dirty="0">
                <a:latin typeface="Garamond" panose="02020404030301010803" pitchFamily="18" charset="0"/>
              </a:rPr>
              <a:t>Else</a:t>
            </a:r>
          </a:p>
          <a:p>
            <a:pPr marL="0" indent="0">
              <a:buNone/>
            </a:pPr>
            <a:r>
              <a:rPr lang="en-US" sz="2800" dirty="0">
                <a:latin typeface="Garamond" panose="02020404030301010803" pitchFamily="18" charset="0"/>
              </a:rPr>
              <a:t>         c[k]=a[j]</a:t>
            </a:r>
          </a:p>
          <a:p>
            <a:pPr marL="0" indent="0">
              <a:buNone/>
            </a:pPr>
            <a:r>
              <a:rPr lang="en-US" sz="2800" dirty="0">
                <a:latin typeface="Garamond" panose="02020404030301010803" pitchFamily="18" charset="0"/>
              </a:rPr>
              <a:t>         k=k+1</a:t>
            </a:r>
          </a:p>
          <a:p>
            <a:pPr marL="0" indent="0">
              <a:buNone/>
            </a:pPr>
            <a:r>
              <a:rPr lang="en-US" sz="2800" dirty="0">
                <a:latin typeface="Garamond" panose="02020404030301010803" pitchFamily="18" charset="0"/>
              </a:rPr>
              <a:t>         j=j+1</a:t>
            </a:r>
          </a:p>
          <a:p>
            <a:pPr marL="0" indent="0">
              <a:buNone/>
            </a:pPr>
            <a:r>
              <a:rPr lang="en-US" sz="2800" dirty="0">
                <a:latin typeface="Garamond" panose="02020404030301010803" pitchFamily="18" charset="0"/>
              </a:rPr>
              <a:t>step 4:</a:t>
            </a:r>
          </a:p>
          <a:p>
            <a:pPr marL="0" indent="0">
              <a:buNone/>
            </a:pPr>
            <a:r>
              <a:rPr lang="en-US" sz="2800" dirty="0">
                <a:latin typeface="Garamond" panose="02020404030301010803" pitchFamily="18" charset="0"/>
              </a:rPr>
              <a:t>while(</a:t>
            </a:r>
            <a:r>
              <a:rPr lang="en-US" sz="2800" dirty="0" err="1">
                <a:latin typeface="Garamond" panose="02020404030301010803" pitchFamily="18" charset="0"/>
              </a:rPr>
              <a:t>i</a:t>
            </a:r>
            <a:r>
              <a:rPr lang="en-US" sz="2800" dirty="0">
                <a:latin typeface="Garamond" panose="02020404030301010803" pitchFamily="18" charset="0"/>
              </a:rPr>
              <a:t>&lt;=mid)</a:t>
            </a:r>
          </a:p>
          <a:p>
            <a:pPr marL="0" indent="0">
              <a:buNone/>
            </a:pPr>
            <a:r>
              <a:rPr lang="en-US" sz="2800" dirty="0">
                <a:latin typeface="Garamond" panose="02020404030301010803" pitchFamily="18" charset="0"/>
              </a:rPr>
              <a:t>           c[k]=a[</a:t>
            </a: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a:latin typeface="Garamond" panose="02020404030301010803" pitchFamily="18" charset="0"/>
              </a:rPr>
              <a:t>           k=k+1</a:t>
            </a:r>
          </a:p>
          <a:p>
            <a:pPr marL="0" indent="0">
              <a:buNone/>
            </a:pPr>
            <a:r>
              <a:rPr lang="en-US" sz="2800" dirty="0">
                <a:latin typeface="Garamond" panose="02020404030301010803" pitchFamily="18" charset="0"/>
              </a:rPr>
              <a:t>           </a:t>
            </a:r>
            <a:r>
              <a:rPr lang="en-US" sz="2800" dirty="0" err="1">
                <a:latin typeface="Garamond" panose="02020404030301010803" pitchFamily="18" charset="0"/>
              </a:rPr>
              <a:t>i</a:t>
            </a:r>
            <a:r>
              <a:rPr lang="en-US" sz="2800" dirty="0">
                <a:latin typeface="Garamond" panose="02020404030301010803" pitchFamily="18" charset="0"/>
              </a:rPr>
              <a:t>=i+1.</a:t>
            </a:r>
          </a:p>
          <a:p>
            <a:pPr marL="0" indent="0">
              <a:buNone/>
            </a:pPr>
            <a:r>
              <a:rPr lang="en-US" sz="2800" dirty="0">
                <a:latin typeface="Garamond" panose="02020404030301010803" pitchFamily="18" charset="0"/>
              </a:rPr>
              <a:t>step 5:</a:t>
            </a:r>
          </a:p>
          <a:p>
            <a:pPr marL="0" indent="0">
              <a:buNone/>
            </a:pPr>
            <a:r>
              <a:rPr lang="en-US" sz="2800" dirty="0">
                <a:latin typeface="Garamond" panose="02020404030301010803" pitchFamily="18" charset="0"/>
              </a:rPr>
              <a:t>           while(j&lt;=high)</a:t>
            </a:r>
          </a:p>
        </p:txBody>
      </p:sp>
    </p:spTree>
    <p:extLst>
      <p:ext uri="{BB962C8B-B14F-4D97-AF65-F5344CB8AC3E}">
        <p14:creationId xmlns:p14="http://schemas.microsoft.com/office/powerpoint/2010/main" val="378246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dirty="0">
                <a:latin typeface="Garamond" panose="02020404030301010803" pitchFamily="18" charset="0"/>
              </a:rPr>
              <a:t>c[k]=a[j]</a:t>
            </a:r>
          </a:p>
          <a:p>
            <a:pPr marL="0" indent="0">
              <a:buNone/>
            </a:pPr>
            <a:r>
              <a:rPr lang="en-US" sz="2800" dirty="0">
                <a:latin typeface="Garamond" panose="02020404030301010803" pitchFamily="18" charset="0"/>
              </a:rPr>
              <a:t>           k=k+1</a:t>
            </a:r>
          </a:p>
          <a:p>
            <a:pPr marL="0" indent="0">
              <a:buNone/>
            </a:pPr>
            <a:r>
              <a:rPr lang="en-US" sz="2800" dirty="0">
                <a:latin typeface="Garamond" panose="02020404030301010803" pitchFamily="18" charset="0"/>
              </a:rPr>
              <a:t>            j=j+1</a:t>
            </a:r>
          </a:p>
          <a:p>
            <a:pPr marL="0" indent="0">
              <a:buNone/>
            </a:pPr>
            <a:r>
              <a:rPr lang="en-US" sz="2800" dirty="0">
                <a:latin typeface="Garamond" panose="02020404030301010803" pitchFamily="18" charset="0"/>
              </a:rPr>
              <a:t>end of while loop.</a:t>
            </a:r>
          </a:p>
          <a:p>
            <a:pPr marL="0" indent="0">
              <a:buNone/>
            </a:pPr>
            <a:r>
              <a:rPr lang="en-US" sz="2800" dirty="0">
                <a:latin typeface="Garamond" panose="02020404030301010803" pitchFamily="18" charset="0"/>
              </a:rPr>
              <a:t>Step 6: for </a:t>
            </a:r>
            <a:r>
              <a:rPr lang="en-US" sz="2800" dirty="0" err="1">
                <a:latin typeface="Garamond" panose="02020404030301010803" pitchFamily="18" charset="0"/>
              </a:rPr>
              <a:t>i</a:t>
            </a:r>
            <a:r>
              <a:rPr lang="en-US" sz="2800" dirty="0">
                <a:latin typeface="Garamond" panose="02020404030301010803" pitchFamily="18" charset="0"/>
              </a:rPr>
              <a:t>=low to k-1 do</a:t>
            </a:r>
          </a:p>
          <a:p>
            <a:pPr marL="0" indent="0">
              <a:buNone/>
            </a:pPr>
            <a:r>
              <a:rPr lang="en-US" sz="2800" dirty="0">
                <a:latin typeface="Garamond" panose="02020404030301010803" pitchFamily="18" charset="0"/>
              </a:rPr>
              <a:t>           A[</a:t>
            </a:r>
            <a:r>
              <a:rPr lang="en-US" sz="2800" dirty="0" err="1">
                <a:latin typeface="Garamond" panose="02020404030301010803" pitchFamily="18" charset="0"/>
              </a:rPr>
              <a:t>i</a:t>
            </a:r>
            <a:r>
              <a:rPr lang="en-US" sz="2800" dirty="0">
                <a:latin typeface="Garamond" panose="02020404030301010803" pitchFamily="18" charset="0"/>
              </a:rPr>
              <a:t>]=c[</a:t>
            </a: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a:latin typeface="Garamond" panose="02020404030301010803" pitchFamily="18" charset="0"/>
              </a:rPr>
              <a:t>           End of for loop.</a:t>
            </a:r>
          </a:p>
          <a:p>
            <a:pPr marL="0" indent="0">
              <a:buNone/>
            </a:pPr>
            <a:r>
              <a:rPr lang="en-US" sz="2800" dirty="0">
                <a:latin typeface="Garamond" panose="02020404030301010803" pitchFamily="18" charset="0"/>
              </a:rPr>
              <a:t>Step 7:End</a:t>
            </a:r>
          </a:p>
          <a:p>
            <a:pPr marL="0" indent="0">
              <a:buNone/>
            </a:pPr>
            <a:endParaRPr lang="en-US" sz="2800" dirty="0">
              <a:latin typeface="Garamond" panose="02020404030301010803" pitchFamily="18" charset="0"/>
            </a:endParaRPr>
          </a:p>
        </p:txBody>
      </p:sp>
    </p:spTree>
    <p:extLst>
      <p:ext uri="{BB962C8B-B14F-4D97-AF65-F5344CB8AC3E}">
        <p14:creationId xmlns:p14="http://schemas.microsoft.com/office/powerpoint/2010/main" val="2578187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b="1" dirty="0">
                <a:latin typeface="Garamond" panose="02020404030301010803" pitchFamily="18" charset="0"/>
              </a:rPr>
              <a:t>Example:</a:t>
            </a:r>
            <a:r>
              <a:rPr lang="en-US" sz="2800" dirty="0">
                <a:latin typeface="Garamond" panose="02020404030301010803" pitchFamily="18" charset="0"/>
              </a:rPr>
              <a:t>  Consider the numbers 3, 5,  2,  6,  8</a:t>
            </a:r>
          </a:p>
          <a:p>
            <a:pPr marL="0" indent="0">
              <a:buNone/>
            </a:pPr>
            <a:r>
              <a:rPr lang="en-US" sz="2800" dirty="0">
                <a:latin typeface="Garamond" panose="02020404030301010803" pitchFamily="18" charset="0"/>
              </a:rPr>
              <a:t>So, here is the sequence of calls:</a:t>
            </a:r>
            <a:br>
              <a:rPr lang="en-US" sz="2800" dirty="0">
                <a:latin typeface="Garamond" panose="02020404030301010803" pitchFamily="18" charset="0"/>
              </a:rPr>
            </a:br>
            <a:r>
              <a:rPr lang="en-US" sz="2800" dirty="0">
                <a:latin typeface="Garamond" panose="02020404030301010803" pitchFamily="18" charset="0"/>
              </a:rPr>
              <a:t>a[] = {3, 5, 2, 6, 8}</a:t>
            </a:r>
            <a:br>
              <a:rPr lang="en-US" sz="2800" dirty="0">
                <a:latin typeface="Garamond" panose="02020404030301010803" pitchFamily="18" charset="0"/>
              </a:rPr>
            </a:br>
            <a:r>
              <a:rPr lang="en-US" sz="2800" dirty="0">
                <a:latin typeface="Garamond" panose="02020404030301010803" pitchFamily="18" charset="0"/>
              </a:rPr>
              <a:t>low = 0; high = 4;</a:t>
            </a:r>
            <a:br>
              <a:rPr lang="en-US" sz="2800" dirty="0">
                <a:latin typeface="Garamond" panose="02020404030301010803" pitchFamily="18" charset="0"/>
              </a:rPr>
            </a:br>
            <a:r>
              <a:rPr lang="en-US" sz="2800" dirty="0" err="1">
                <a:latin typeface="Garamond" panose="02020404030301010803" pitchFamily="18" charset="0"/>
              </a:rPr>
              <a:t>mergesort</a:t>
            </a:r>
            <a:r>
              <a:rPr lang="en-US" sz="2800" dirty="0">
                <a:latin typeface="Garamond" panose="02020404030301010803" pitchFamily="18" charset="0"/>
              </a:rPr>
              <a:t>(a, 0, 4) </a:t>
            </a:r>
            <a:br>
              <a:rPr lang="en-US" sz="2800" dirty="0">
                <a:latin typeface="Garamond" panose="02020404030301010803" pitchFamily="18" charset="0"/>
              </a:rPr>
            </a:br>
            <a:r>
              <a:rPr lang="en-US" sz="2800" dirty="0">
                <a:latin typeface="Garamond" panose="02020404030301010803" pitchFamily="18" charset="0"/>
              </a:rPr>
              <a:t>mid = 0 + 4 / 2 = 2</a:t>
            </a:r>
            <a:br>
              <a:rPr lang="en-US" sz="2800" dirty="0">
                <a:latin typeface="Garamond" panose="02020404030301010803" pitchFamily="18" charset="0"/>
              </a:rPr>
            </a:br>
            <a:r>
              <a:rPr lang="en-US" sz="2800" dirty="0" err="1">
                <a:latin typeface="Garamond" panose="02020404030301010803" pitchFamily="18" charset="0"/>
              </a:rPr>
              <a:t>mergesort</a:t>
            </a:r>
            <a:r>
              <a:rPr lang="en-US" sz="2800" dirty="0">
                <a:latin typeface="Garamond" panose="02020404030301010803" pitchFamily="18" charset="0"/>
              </a:rPr>
              <a:t>(a, 0, 2)</a:t>
            </a:r>
            <a:br>
              <a:rPr lang="en-US" sz="2800" dirty="0">
                <a:latin typeface="Garamond" panose="02020404030301010803" pitchFamily="18" charset="0"/>
              </a:rPr>
            </a:br>
            <a:r>
              <a:rPr lang="en-US" sz="2800" dirty="0" err="1">
                <a:latin typeface="Garamond" panose="02020404030301010803" pitchFamily="18" charset="0"/>
              </a:rPr>
              <a:t>mergesort</a:t>
            </a:r>
            <a:r>
              <a:rPr lang="en-US" sz="2800" dirty="0">
                <a:latin typeface="Garamond" panose="02020404030301010803" pitchFamily="18" charset="0"/>
              </a:rPr>
              <a:t>(a, 3, 4)</a:t>
            </a:r>
            <a:br>
              <a:rPr lang="en-US" sz="2800" dirty="0">
                <a:latin typeface="Garamond" panose="02020404030301010803" pitchFamily="18" charset="0"/>
              </a:rPr>
            </a:br>
            <a:r>
              <a:rPr lang="en-US" sz="2800" dirty="0">
                <a:latin typeface="Garamond" panose="02020404030301010803" pitchFamily="18" charset="0"/>
              </a:rPr>
              <a:t>merge(a, 0, 2, 4)</a:t>
            </a:r>
          </a:p>
          <a:p>
            <a:pPr marL="0" indent="0">
              <a:buNone/>
            </a:pPr>
            <a:r>
              <a:rPr lang="en-US" sz="2800" dirty="0"/>
              <a:t> </a:t>
            </a:r>
          </a:p>
          <a:p>
            <a:pPr marL="0" indent="0">
              <a:buNone/>
            </a:pPr>
            <a:endParaRPr lang="en-US" sz="2800" dirty="0">
              <a:latin typeface="Garamond" panose="02020404030301010803" pitchFamily="18" charset="0"/>
            </a:endParaRPr>
          </a:p>
        </p:txBody>
      </p:sp>
    </p:spTree>
    <p:extLst>
      <p:ext uri="{BB962C8B-B14F-4D97-AF65-F5344CB8AC3E}">
        <p14:creationId xmlns:p14="http://schemas.microsoft.com/office/powerpoint/2010/main" val="2928151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b="1" dirty="0">
                <a:latin typeface="Garamond" panose="02020404030301010803" pitchFamily="18" charset="0"/>
              </a:rPr>
              <a:t>/* Program to perform Merge Sort */</a:t>
            </a:r>
            <a:br>
              <a:rPr lang="en-US" sz="2800" b="1" dirty="0">
                <a:latin typeface="Garamond" panose="02020404030301010803" pitchFamily="18" charset="0"/>
              </a:rPr>
            </a:br>
            <a:r>
              <a:rPr lang="en-US" sz="2800" dirty="0">
                <a:latin typeface="Garamond" panose="02020404030301010803" pitchFamily="18" charset="0"/>
              </a:rPr>
              <a:t>#include&lt;</a:t>
            </a:r>
            <a:r>
              <a:rPr lang="en-US" sz="2800" dirty="0" err="1">
                <a:latin typeface="Garamond" panose="02020404030301010803" pitchFamily="18" charset="0"/>
              </a:rPr>
              <a:t>stdio.h</a:t>
            </a:r>
            <a:r>
              <a:rPr lang="en-US" sz="2800" dirty="0">
                <a:latin typeface="Garamond" panose="02020404030301010803" pitchFamily="18" charset="0"/>
              </a:rPr>
              <a:t>&gt;</a:t>
            </a:r>
          </a:p>
          <a:p>
            <a:pPr marL="0" indent="0">
              <a:buNone/>
            </a:pPr>
            <a:r>
              <a:rPr lang="en-US" sz="2800" dirty="0">
                <a:latin typeface="Garamond" panose="02020404030301010803" pitchFamily="18" charset="0"/>
              </a:rPr>
              <a:t>#include&lt;</a:t>
            </a:r>
            <a:r>
              <a:rPr lang="en-US" sz="2800" dirty="0" err="1">
                <a:latin typeface="Garamond" panose="02020404030301010803" pitchFamily="18" charset="0"/>
              </a:rPr>
              <a:t>conio.h</a:t>
            </a:r>
            <a:r>
              <a:rPr lang="en-US" sz="2800" dirty="0">
                <a:latin typeface="Garamond" panose="02020404030301010803" pitchFamily="18" charset="0"/>
              </a:rPr>
              <a:t>&gt;</a:t>
            </a:r>
          </a:p>
          <a:p>
            <a:pPr marL="0" indent="0">
              <a:buNone/>
            </a:pPr>
            <a:r>
              <a:rPr lang="en-US" sz="2800" dirty="0">
                <a:latin typeface="Garamond" panose="02020404030301010803" pitchFamily="18" charset="0"/>
              </a:rPr>
              <a:t>void partition(</a:t>
            </a:r>
            <a:r>
              <a:rPr lang="en-US" sz="2800" dirty="0" err="1">
                <a:latin typeface="Garamond" panose="02020404030301010803" pitchFamily="18" charset="0"/>
              </a:rPr>
              <a:t>int</a:t>
            </a:r>
            <a:r>
              <a:rPr lang="en-US" sz="2800" dirty="0">
                <a:latin typeface="Garamond" panose="02020404030301010803" pitchFamily="18" charset="0"/>
              </a:rPr>
              <a:t> [20],</a:t>
            </a:r>
            <a:r>
              <a:rPr lang="en-US" sz="2800" dirty="0" err="1">
                <a:latin typeface="Garamond" panose="02020404030301010803" pitchFamily="18" charset="0"/>
              </a:rPr>
              <a:t>int,int</a:t>
            </a:r>
            <a:r>
              <a:rPr lang="en-US" sz="2800" dirty="0">
                <a:latin typeface="Garamond" panose="02020404030301010803" pitchFamily="18" charset="0"/>
              </a:rPr>
              <a:t>);</a:t>
            </a:r>
          </a:p>
          <a:p>
            <a:pPr marL="0" indent="0">
              <a:buNone/>
            </a:pPr>
            <a:r>
              <a:rPr lang="en-US" sz="2800" dirty="0">
                <a:latin typeface="Garamond" panose="02020404030301010803" pitchFamily="18" charset="0"/>
              </a:rPr>
              <a:t>void merge(</a:t>
            </a:r>
            <a:r>
              <a:rPr lang="en-US" sz="2800" dirty="0" err="1">
                <a:latin typeface="Garamond" panose="02020404030301010803" pitchFamily="18" charset="0"/>
              </a:rPr>
              <a:t>int</a:t>
            </a:r>
            <a:r>
              <a:rPr lang="en-US" sz="2800" dirty="0">
                <a:latin typeface="Garamond" panose="02020404030301010803" pitchFamily="18" charset="0"/>
              </a:rPr>
              <a:t> [20],</a:t>
            </a:r>
            <a:r>
              <a:rPr lang="en-US" sz="2800" dirty="0" err="1">
                <a:latin typeface="Garamond" panose="02020404030301010803" pitchFamily="18" charset="0"/>
              </a:rPr>
              <a:t>int,int,int</a:t>
            </a:r>
            <a:r>
              <a:rPr lang="en-US" sz="2800" dirty="0">
                <a:latin typeface="Garamond" panose="02020404030301010803" pitchFamily="18" charset="0"/>
              </a:rPr>
              <a:t>);</a:t>
            </a:r>
          </a:p>
          <a:p>
            <a:pPr marL="0" indent="0">
              <a:buNone/>
            </a:pPr>
            <a:r>
              <a:rPr lang="en-US" sz="2800" dirty="0">
                <a:latin typeface="Garamond" panose="02020404030301010803" pitchFamily="18" charset="0"/>
              </a:rPr>
              <a:t>void main()</a:t>
            </a:r>
          </a:p>
          <a:p>
            <a:pPr marL="0" indent="0">
              <a:buNone/>
            </a:pPr>
            <a:r>
              <a:rPr lang="en-US" sz="2800" dirty="0">
                <a:latin typeface="Garamond" panose="02020404030301010803" pitchFamily="18" charset="0"/>
              </a:rPr>
              <a:t>{</a:t>
            </a:r>
          </a:p>
          <a:p>
            <a:pPr marL="0" indent="0">
              <a:buNone/>
            </a:pPr>
            <a:r>
              <a:rPr lang="en-US" sz="2800" dirty="0" err="1">
                <a:latin typeface="Garamond" panose="02020404030301010803" pitchFamily="18" charset="0"/>
              </a:rPr>
              <a:t>int</a:t>
            </a:r>
            <a:r>
              <a:rPr lang="en-US" sz="2800" dirty="0">
                <a:latin typeface="Garamond" panose="02020404030301010803" pitchFamily="18" charset="0"/>
              </a:rPr>
              <a:t> </a:t>
            </a:r>
            <a:r>
              <a:rPr lang="en-US" sz="2800" dirty="0" err="1">
                <a:latin typeface="Garamond" panose="02020404030301010803" pitchFamily="18" charset="0"/>
              </a:rPr>
              <a:t>i,j,k,key,a</a:t>
            </a:r>
            <a:r>
              <a:rPr lang="en-US" sz="2800" dirty="0">
                <a:latin typeface="Garamond" panose="02020404030301010803" pitchFamily="18" charset="0"/>
              </a:rPr>
              <a:t>[20],n;</a:t>
            </a:r>
          </a:p>
          <a:p>
            <a:pPr marL="0" indent="0">
              <a:buNone/>
            </a:pPr>
            <a:r>
              <a:rPr lang="en-US" sz="2800" dirty="0" err="1">
                <a:latin typeface="Garamond" panose="02020404030301010803" pitchFamily="18" charset="0"/>
              </a:rPr>
              <a:t>clrscr</a:t>
            </a:r>
            <a:r>
              <a:rPr lang="en-US" sz="2800" dirty="0">
                <a:latin typeface="Garamond" panose="02020404030301010803" pitchFamily="18" charset="0"/>
              </a:rPr>
              <a:t>();</a:t>
            </a:r>
          </a:p>
          <a:p>
            <a:pPr marL="0" indent="0">
              <a:buNone/>
            </a:pPr>
            <a:r>
              <a:rPr lang="en-US" sz="2800" dirty="0" err="1">
                <a:latin typeface="Garamond" panose="02020404030301010803" pitchFamily="18" charset="0"/>
              </a:rPr>
              <a:t>printf</a:t>
            </a:r>
            <a:r>
              <a:rPr lang="en-US" sz="2800" dirty="0">
                <a:latin typeface="Garamond" panose="02020404030301010803" pitchFamily="18" charset="0"/>
              </a:rPr>
              <a:t>("Enter the number of elements\n");</a:t>
            </a:r>
          </a:p>
          <a:p>
            <a:pPr marL="0" indent="0">
              <a:buNone/>
            </a:pPr>
            <a:r>
              <a:rPr lang="en-US" sz="2800" dirty="0" err="1">
                <a:latin typeface="Garamond" panose="02020404030301010803" pitchFamily="18" charset="0"/>
              </a:rPr>
              <a:t>scanf</a:t>
            </a:r>
            <a:r>
              <a:rPr lang="en-US" sz="2800" dirty="0">
                <a:latin typeface="Garamond" panose="02020404030301010803" pitchFamily="18" charset="0"/>
              </a:rPr>
              <a:t>("%</a:t>
            </a:r>
            <a:r>
              <a:rPr lang="en-US" sz="2800" dirty="0" err="1">
                <a:latin typeface="Garamond" panose="02020404030301010803" pitchFamily="18" charset="0"/>
              </a:rPr>
              <a:t>d",&amp;n</a:t>
            </a:r>
            <a:r>
              <a:rPr lang="en-US" sz="2800" dirty="0">
                <a:latin typeface="Garamond" panose="02020404030301010803" pitchFamily="18" charset="0"/>
              </a:rPr>
              <a:t>);</a:t>
            </a:r>
          </a:p>
          <a:p>
            <a:pPr marL="0" indent="0">
              <a:buNone/>
            </a:pPr>
            <a:r>
              <a:rPr lang="en-US" sz="2800" dirty="0" err="1">
                <a:latin typeface="Garamond" panose="02020404030301010803" pitchFamily="18" charset="0"/>
              </a:rPr>
              <a:t>printf</a:t>
            </a:r>
            <a:r>
              <a:rPr lang="en-US" sz="2800" dirty="0">
                <a:latin typeface="Garamond" panose="02020404030301010803" pitchFamily="18" charset="0"/>
              </a:rPr>
              <a:t>("Enter the elements\n");</a:t>
            </a:r>
          </a:p>
          <a:p>
            <a:pPr marL="0" indent="0">
              <a:buNone/>
            </a:pPr>
            <a:r>
              <a:rPr lang="en-US" sz="2800" dirty="0">
                <a:latin typeface="Garamond" panose="02020404030301010803" pitchFamily="18" charset="0"/>
              </a:rPr>
              <a:t>for(</a:t>
            </a:r>
            <a:r>
              <a:rPr lang="en-US" sz="2800" dirty="0" err="1">
                <a:latin typeface="Garamond" panose="02020404030301010803" pitchFamily="18" charset="0"/>
              </a:rPr>
              <a:t>i</a:t>
            </a:r>
            <a:r>
              <a:rPr lang="en-US" sz="2800" dirty="0">
                <a:latin typeface="Garamond" panose="02020404030301010803" pitchFamily="18" charset="0"/>
              </a:rPr>
              <a:t>=0;i&lt;</a:t>
            </a:r>
            <a:r>
              <a:rPr lang="en-US" sz="2800" dirty="0" err="1">
                <a:latin typeface="Garamond" panose="02020404030301010803" pitchFamily="18" charset="0"/>
              </a:rPr>
              <a:t>n;i</a:t>
            </a:r>
            <a:r>
              <a:rPr lang="en-US" sz="2800" dirty="0">
                <a:latin typeface="Garamond" panose="02020404030301010803" pitchFamily="18" charset="0"/>
              </a:rPr>
              <a:t>++)</a:t>
            </a:r>
          </a:p>
        </p:txBody>
      </p:sp>
    </p:spTree>
    <p:extLst>
      <p:ext uri="{BB962C8B-B14F-4D97-AF65-F5344CB8AC3E}">
        <p14:creationId xmlns:p14="http://schemas.microsoft.com/office/powerpoint/2010/main" val="1066711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dirty="0" err="1">
                <a:latin typeface="Garamond" panose="02020404030301010803" pitchFamily="18" charset="0"/>
              </a:rPr>
              <a:t>scanf</a:t>
            </a:r>
            <a:r>
              <a:rPr lang="en-US" sz="2800" dirty="0">
                <a:latin typeface="Garamond" panose="02020404030301010803" pitchFamily="18" charset="0"/>
              </a:rPr>
              <a:t>("%</a:t>
            </a:r>
            <a:r>
              <a:rPr lang="en-US" sz="2800" dirty="0" err="1">
                <a:latin typeface="Garamond" panose="02020404030301010803" pitchFamily="18" charset="0"/>
              </a:rPr>
              <a:t>d",&amp;a</a:t>
            </a:r>
            <a:r>
              <a:rPr lang="en-US" sz="2800" dirty="0">
                <a:latin typeface="Garamond" panose="02020404030301010803" pitchFamily="18" charset="0"/>
              </a:rPr>
              <a:t>[</a:t>
            </a: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err="1">
                <a:latin typeface="Garamond" panose="02020404030301010803" pitchFamily="18" charset="0"/>
              </a:rPr>
              <a:t>printf</a:t>
            </a:r>
            <a:r>
              <a:rPr lang="en-US" sz="2800" dirty="0">
                <a:latin typeface="Garamond" panose="02020404030301010803" pitchFamily="18" charset="0"/>
              </a:rPr>
              <a:t>("</a:t>
            </a:r>
            <a:r>
              <a:rPr lang="en-US" sz="2800" dirty="0" err="1">
                <a:latin typeface="Garamond" panose="02020404030301010803" pitchFamily="18" charset="0"/>
              </a:rPr>
              <a:t>Orginal</a:t>
            </a:r>
            <a:r>
              <a:rPr lang="en-US" sz="2800" dirty="0">
                <a:latin typeface="Garamond" panose="02020404030301010803" pitchFamily="18" charset="0"/>
              </a:rPr>
              <a:t> list\n");</a:t>
            </a:r>
          </a:p>
          <a:p>
            <a:pPr marL="0" indent="0">
              <a:buNone/>
            </a:pPr>
            <a:r>
              <a:rPr lang="en-US" sz="2800" dirty="0">
                <a:latin typeface="Garamond" panose="02020404030301010803" pitchFamily="18" charset="0"/>
              </a:rPr>
              <a:t>for(</a:t>
            </a:r>
            <a:r>
              <a:rPr lang="en-US" sz="2800" dirty="0" err="1">
                <a:latin typeface="Garamond" panose="02020404030301010803" pitchFamily="18" charset="0"/>
              </a:rPr>
              <a:t>i</a:t>
            </a:r>
            <a:r>
              <a:rPr lang="en-US" sz="2800" dirty="0">
                <a:latin typeface="Garamond" panose="02020404030301010803" pitchFamily="18" charset="0"/>
              </a:rPr>
              <a:t>=0;i&lt;</a:t>
            </a:r>
            <a:r>
              <a:rPr lang="en-US" sz="2800" dirty="0" err="1">
                <a:latin typeface="Garamond" panose="02020404030301010803" pitchFamily="18" charset="0"/>
              </a:rPr>
              <a:t>n;i</a:t>
            </a:r>
            <a:r>
              <a:rPr lang="en-US" sz="2800" dirty="0">
                <a:latin typeface="Garamond" panose="02020404030301010803" pitchFamily="18" charset="0"/>
              </a:rPr>
              <a:t>++)</a:t>
            </a:r>
          </a:p>
          <a:p>
            <a:pPr marL="0" indent="0">
              <a:buNone/>
            </a:pPr>
            <a:r>
              <a:rPr lang="en-US" sz="2800" dirty="0" err="1">
                <a:latin typeface="Garamond" panose="02020404030301010803" pitchFamily="18" charset="0"/>
              </a:rPr>
              <a:t>printf</a:t>
            </a:r>
            <a:r>
              <a:rPr lang="en-US" sz="2800" dirty="0">
                <a:latin typeface="Garamond" panose="02020404030301010803" pitchFamily="18" charset="0"/>
              </a:rPr>
              <a:t>("%d\</a:t>
            </a:r>
            <a:r>
              <a:rPr lang="en-US" sz="2800" dirty="0" err="1">
                <a:latin typeface="Garamond" panose="02020404030301010803" pitchFamily="18" charset="0"/>
              </a:rPr>
              <a:t>t",a</a:t>
            </a:r>
            <a:r>
              <a:rPr lang="en-US" sz="2800" dirty="0">
                <a:latin typeface="Garamond" panose="02020404030301010803" pitchFamily="18" charset="0"/>
              </a:rPr>
              <a:t>[</a:t>
            </a: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a:latin typeface="Garamond" panose="02020404030301010803" pitchFamily="18" charset="0"/>
              </a:rPr>
              <a:t>partition(a,0,n-1);</a:t>
            </a:r>
          </a:p>
          <a:p>
            <a:pPr marL="0" indent="0">
              <a:buNone/>
            </a:pPr>
            <a:r>
              <a:rPr lang="en-US" sz="2800" dirty="0" err="1">
                <a:latin typeface="Garamond" panose="02020404030301010803" pitchFamily="18" charset="0"/>
              </a:rPr>
              <a:t>printf</a:t>
            </a:r>
            <a:r>
              <a:rPr lang="en-US" sz="2800" dirty="0">
                <a:latin typeface="Garamond" panose="02020404030301010803" pitchFamily="18" charset="0"/>
              </a:rPr>
              <a:t>("\</a:t>
            </a:r>
            <a:r>
              <a:rPr lang="en-US" sz="2800" dirty="0" err="1">
                <a:latin typeface="Garamond" panose="02020404030301010803" pitchFamily="18" charset="0"/>
              </a:rPr>
              <a:t>nSorted</a:t>
            </a:r>
            <a:r>
              <a:rPr lang="en-US" sz="2800" dirty="0">
                <a:latin typeface="Garamond" panose="02020404030301010803" pitchFamily="18" charset="0"/>
              </a:rPr>
              <a:t> list\n");</a:t>
            </a:r>
          </a:p>
          <a:p>
            <a:pPr marL="0" indent="0">
              <a:buNone/>
            </a:pPr>
            <a:r>
              <a:rPr lang="en-US" sz="2800" dirty="0">
                <a:latin typeface="Garamond" panose="02020404030301010803" pitchFamily="18" charset="0"/>
              </a:rPr>
              <a:t>for(</a:t>
            </a:r>
            <a:r>
              <a:rPr lang="en-US" sz="2800" dirty="0" err="1">
                <a:latin typeface="Garamond" panose="02020404030301010803" pitchFamily="18" charset="0"/>
              </a:rPr>
              <a:t>i</a:t>
            </a:r>
            <a:r>
              <a:rPr lang="en-US" sz="2800" dirty="0">
                <a:latin typeface="Garamond" panose="02020404030301010803" pitchFamily="18" charset="0"/>
              </a:rPr>
              <a:t>=0;i&lt;</a:t>
            </a:r>
            <a:r>
              <a:rPr lang="en-US" sz="2800" dirty="0" err="1">
                <a:latin typeface="Garamond" panose="02020404030301010803" pitchFamily="18" charset="0"/>
              </a:rPr>
              <a:t>n;i</a:t>
            </a:r>
            <a:r>
              <a:rPr lang="en-US" sz="2800" dirty="0">
                <a:latin typeface="Garamond" panose="02020404030301010803" pitchFamily="18" charset="0"/>
              </a:rPr>
              <a:t>++)</a:t>
            </a:r>
          </a:p>
          <a:p>
            <a:pPr marL="0" indent="0">
              <a:buNone/>
            </a:pPr>
            <a:r>
              <a:rPr lang="en-US" sz="2800" dirty="0" err="1">
                <a:latin typeface="Garamond" panose="02020404030301010803" pitchFamily="18" charset="0"/>
              </a:rPr>
              <a:t>printf</a:t>
            </a:r>
            <a:r>
              <a:rPr lang="en-US" sz="2800" dirty="0">
                <a:latin typeface="Garamond" panose="02020404030301010803" pitchFamily="18" charset="0"/>
              </a:rPr>
              <a:t>("%d\</a:t>
            </a:r>
            <a:r>
              <a:rPr lang="en-US" sz="2800" dirty="0" err="1">
                <a:latin typeface="Garamond" panose="02020404030301010803" pitchFamily="18" charset="0"/>
              </a:rPr>
              <a:t>t",a</a:t>
            </a:r>
            <a:r>
              <a:rPr lang="en-US" sz="2800" dirty="0">
                <a:latin typeface="Garamond" panose="02020404030301010803" pitchFamily="18" charset="0"/>
              </a:rPr>
              <a:t>[</a:t>
            </a: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err="1">
                <a:latin typeface="Garamond" panose="02020404030301010803" pitchFamily="18" charset="0"/>
              </a:rPr>
              <a:t>getch</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void partition(</a:t>
            </a:r>
            <a:r>
              <a:rPr lang="en-US" sz="2800" dirty="0" err="1">
                <a:latin typeface="Garamond" panose="02020404030301010803" pitchFamily="18" charset="0"/>
              </a:rPr>
              <a:t>int</a:t>
            </a:r>
            <a:r>
              <a:rPr lang="en-US" sz="2800" dirty="0">
                <a:latin typeface="Garamond" panose="02020404030301010803" pitchFamily="18" charset="0"/>
              </a:rPr>
              <a:t> a[20],</a:t>
            </a:r>
            <a:r>
              <a:rPr lang="en-US" sz="2800" dirty="0" err="1">
                <a:latin typeface="Garamond" panose="02020404030301010803" pitchFamily="18" charset="0"/>
              </a:rPr>
              <a:t>int</a:t>
            </a:r>
            <a:r>
              <a:rPr lang="en-US" sz="2800" dirty="0">
                <a:latin typeface="Garamond" panose="02020404030301010803" pitchFamily="18" charset="0"/>
              </a:rPr>
              <a:t> </a:t>
            </a:r>
            <a:r>
              <a:rPr lang="en-US" sz="2800" dirty="0" err="1">
                <a:latin typeface="Garamond" panose="02020404030301010803" pitchFamily="18" charset="0"/>
              </a:rPr>
              <a:t>lb,int</a:t>
            </a:r>
            <a:r>
              <a:rPr lang="en-US" sz="2800" dirty="0">
                <a:latin typeface="Garamond" panose="02020404030301010803" pitchFamily="18" charset="0"/>
              </a:rPr>
              <a:t> </a:t>
            </a:r>
            <a:r>
              <a:rPr lang="en-US" sz="2800" dirty="0" err="1">
                <a:latin typeface="Garamond" panose="02020404030301010803" pitchFamily="18" charset="0"/>
              </a:rPr>
              <a:t>ub</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err="1">
                <a:latin typeface="Garamond" panose="02020404030301010803" pitchFamily="18" charset="0"/>
              </a:rPr>
              <a:t>int</a:t>
            </a:r>
            <a:r>
              <a:rPr lang="en-US" sz="2800" dirty="0">
                <a:latin typeface="Garamond" panose="02020404030301010803" pitchFamily="18" charset="0"/>
              </a:rPr>
              <a:t> mid;</a:t>
            </a:r>
          </a:p>
        </p:txBody>
      </p:sp>
    </p:spTree>
    <p:extLst>
      <p:ext uri="{BB962C8B-B14F-4D97-AF65-F5344CB8AC3E}">
        <p14:creationId xmlns:p14="http://schemas.microsoft.com/office/powerpoint/2010/main" val="612508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dirty="0">
                <a:latin typeface="Garamond" panose="02020404030301010803" pitchFamily="18" charset="0"/>
              </a:rPr>
              <a:t>if(</a:t>
            </a:r>
            <a:r>
              <a:rPr lang="en-US" sz="2800" dirty="0" err="1">
                <a:latin typeface="Garamond" panose="02020404030301010803" pitchFamily="18" charset="0"/>
              </a:rPr>
              <a:t>lb</a:t>
            </a:r>
            <a:r>
              <a:rPr lang="en-US" sz="2800" dirty="0">
                <a:latin typeface="Garamond" panose="02020404030301010803" pitchFamily="18" charset="0"/>
              </a:rPr>
              <a:t>&lt;</a:t>
            </a:r>
            <a:r>
              <a:rPr lang="en-US" sz="2800" dirty="0" err="1">
                <a:latin typeface="Garamond" panose="02020404030301010803" pitchFamily="18" charset="0"/>
              </a:rPr>
              <a:t>ub</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mid=(</a:t>
            </a:r>
            <a:r>
              <a:rPr lang="en-US" sz="2800" dirty="0" err="1">
                <a:latin typeface="Garamond" panose="02020404030301010803" pitchFamily="18" charset="0"/>
              </a:rPr>
              <a:t>lb+ub</a:t>
            </a:r>
            <a:r>
              <a:rPr lang="en-US" sz="2800" dirty="0">
                <a:latin typeface="Garamond" panose="02020404030301010803" pitchFamily="18" charset="0"/>
              </a:rPr>
              <a:t>)/2;</a:t>
            </a:r>
          </a:p>
          <a:p>
            <a:pPr marL="0" indent="0">
              <a:buNone/>
            </a:pPr>
            <a:r>
              <a:rPr lang="en-US" sz="2800" dirty="0">
                <a:latin typeface="Garamond" panose="02020404030301010803" pitchFamily="18" charset="0"/>
              </a:rPr>
              <a:t>partition(a,0,mid);</a:t>
            </a:r>
          </a:p>
          <a:p>
            <a:pPr marL="0" indent="0">
              <a:buNone/>
            </a:pPr>
            <a:r>
              <a:rPr lang="en-US" sz="2800" dirty="0">
                <a:latin typeface="Garamond" panose="02020404030301010803" pitchFamily="18" charset="0"/>
              </a:rPr>
              <a:t>partition(a,mid+1,ub);</a:t>
            </a:r>
          </a:p>
          <a:p>
            <a:pPr marL="0" indent="0">
              <a:buNone/>
            </a:pPr>
            <a:r>
              <a:rPr lang="en-US" sz="2800" dirty="0">
                <a:latin typeface="Garamond" panose="02020404030301010803" pitchFamily="18" charset="0"/>
              </a:rPr>
              <a:t>merge(</a:t>
            </a:r>
            <a:r>
              <a:rPr lang="en-US" sz="2800" dirty="0" err="1">
                <a:latin typeface="Garamond" panose="02020404030301010803" pitchFamily="18" charset="0"/>
              </a:rPr>
              <a:t>a,lb,mid,ub</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void merge(</a:t>
            </a:r>
            <a:r>
              <a:rPr lang="en-US" sz="2800" dirty="0" err="1">
                <a:latin typeface="Garamond" panose="02020404030301010803" pitchFamily="18" charset="0"/>
              </a:rPr>
              <a:t>int</a:t>
            </a:r>
            <a:r>
              <a:rPr lang="en-US" sz="2800" dirty="0">
                <a:latin typeface="Garamond" panose="02020404030301010803" pitchFamily="18" charset="0"/>
              </a:rPr>
              <a:t> a[20],</a:t>
            </a:r>
            <a:r>
              <a:rPr lang="en-US" sz="2800" dirty="0" err="1">
                <a:latin typeface="Garamond" panose="02020404030301010803" pitchFamily="18" charset="0"/>
              </a:rPr>
              <a:t>int</a:t>
            </a:r>
            <a:r>
              <a:rPr lang="en-US" sz="2800" dirty="0">
                <a:latin typeface="Garamond" panose="02020404030301010803" pitchFamily="18" charset="0"/>
              </a:rPr>
              <a:t> </a:t>
            </a:r>
            <a:r>
              <a:rPr lang="en-US" sz="2800" dirty="0" err="1">
                <a:latin typeface="Garamond" panose="02020404030301010803" pitchFamily="18" charset="0"/>
              </a:rPr>
              <a:t>lb,int</a:t>
            </a:r>
            <a:r>
              <a:rPr lang="en-US" sz="2800" dirty="0">
                <a:latin typeface="Garamond" panose="02020404030301010803" pitchFamily="18" charset="0"/>
              </a:rPr>
              <a:t> </a:t>
            </a:r>
            <a:r>
              <a:rPr lang="en-US" sz="2800" dirty="0" err="1">
                <a:latin typeface="Garamond" panose="02020404030301010803" pitchFamily="18" charset="0"/>
              </a:rPr>
              <a:t>mid,int</a:t>
            </a:r>
            <a:r>
              <a:rPr lang="en-US" sz="2800" dirty="0">
                <a:latin typeface="Garamond" panose="02020404030301010803" pitchFamily="18" charset="0"/>
              </a:rPr>
              <a:t> </a:t>
            </a:r>
            <a:r>
              <a:rPr lang="en-US" sz="2800" dirty="0" err="1">
                <a:latin typeface="Garamond" panose="02020404030301010803" pitchFamily="18" charset="0"/>
              </a:rPr>
              <a:t>ub</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err="1">
                <a:latin typeface="Garamond" panose="02020404030301010803" pitchFamily="18" charset="0"/>
              </a:rPr>
              <a:t>int</a:t>
            </a:r>
            <a:r>
              <a:rPr lang="en-US" sz="2800" dirty="0">
                <a:latin typeface="Garamond" panose="02020404030301010803" pitchFamily="18" charset="0"/>
              </a:rPr>
              <a:t> c[20],</a:t>
            </a:r>
            <a:r>
              <a:rPr lang="en-US" sz="2800" dirty="0" err="1">
                <a:latin typeface="Garamond" panose="02020404030301010803" pitchFamily="18" charset="0"/>
              </a:rPr>
              <a:t>i,j,k</a:t>
            </a:r>
            <a:r>
              <a:rPr lang="en-US" sz="2800" dirty="0">
                <a:latin typeface="Garamond" panose="02020404030301010803" pitchFamily="18" charset="0"/>
              </a:rPr>
              <a:t>;</a:t>
            </a:r>
          </a:p>
          <a:p>
            <a:pPr marL="0" indent="0">
              <a:buNone/>
            </a:pPr>
            <a:r>
              <a:rPr lang="en-US" sz="2800" dirty="0" err="1">
                <a:latin typeface="Garamond" panose="02020404030301010803" pitchFamily="18" charset="0"/>
              </a:rPr>
              <a:t>i</a:t>
            </a:r>
            <a:r>
              <a:rPr lang="en-US" sz="2800" dirty="0">
                <a:latin typeface="Garamond" panose="02020404030301010803" pitchFamily="18" charset="0"/>
              </a:rPr>
              <a:t>=</a:t>
            </a:r>
            <a:r>
              <a:rPr lang="en-US" sz="2800" dirty="0" err="1">
                <a:latin typeface="Garamond" panose="02020404030301010803" pitchFamily="18" charset="0"/>
              </a:rPr>
              <a:t>lb</a:t>
            </a:r>
            <a:r>
              <a:rPr lang="en-US" sz="2800" dirty="0">
                <a:latin typeface="Garamond" panose="02020404030301010803" pitchFamily="18" charset="0"/>
              </a:rPr>
              <a:t>;</a:t>
            </a:r>
          </a:p>
          <a:p>
            <a:pPr marL="0" indent="0">
              <a:buNone/>
            </a:pPr>
            <a:r>
              <a:rPr lang="en-US" sz="2800" dirty="0">
                <a:latin typeface="Garamond" panose="02020404030301010803" pitchFamily="18" charset="0"/>
              </a:rPr>
              <a:t>k=</a:t>
            </a:r>
            <a:r>
              <a:rPr lang="en-US" sz="2800" dirty="0" err="1">
                <a:latin typeface="Garamond" panose="02020404030301010803" pitchFamily="18" charset="0"/>
              </a:rPr>
              <a:t>lb</a:t>
            </a:r>
            <a:r>
              <a:rPr lang="en-US" sz="2800" dirty="0">
                <a:latin typeface="Garamond" panose="02020404030301010803" pitchFamily="18" charset="0"/>
              </a:rPr>
              <a:t>;</a:t>
            </a:r>
          </a:p>
        </p:txBody>
      </p:sp>
    </p:spTree>
    <p:extLst>
      <p:ext uri="{BB962C8B-B14F-4D97-AF65-F5344CB8AC3E}">
        <p14:creationId xmlns:p14="http://schemas.microsoft.com/office/powerpoint/2010/main" val="884542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dirty="0">
                <a:latin typeface="Garamond" panose="02020404030301010803" pitchFamily="18" charset="0"/>
              </a:rPr>
              <a:t>j=mid+1;</a:t>
            </a:r>
          </a:p>
          <a:p>
            <a:pPr marL="0" indent="0">
              <a:buNone/>
            </a:pPr>
            <a:r>
              <a:rPr lang="en-US" sz="2800" dirty="0">
                <a:latin typeface="Garamond" panose="02020404030301010803" pitchFamily="18" charset="0"/>
              </a:rPr>
              <a:t>while((</a:t>
            </a:r>
            <a:r>
              <a:rPr lang="en-US" sz="2800" dirty="0" err="1">
                <a:latin typeface="Garamond" panose="02020404030301010803" pitchFamily="18" charset="0"/>
              </a:rPr>
              <a:t>i</a:t>
            </a:r>
            <a:r>
              <a:rPr lang="en-US" sz="2800" dirty="0">
                <a:latin typeface="Garamond" panose="02020404030301010803" pitchFamily="18" charset="0"/>
              </a:rPr>
              <a:t>&lt;=mid)&amp;&amp;(j&lt;=</a:t>
            </a:r>
            <a:r>
              <a:rPr lang="en-US" sz="2800" dirty="0" err="1">
                <a:latin typeface="Garamond" panose="02020404030301010803" pitchFamily="18" charset="0"/>
              </a:rPr>
              <a:t>ub</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if(a[</a:t>
            </a:r>
            <a:r>
              <a:rPr lang="en-US" sz="2800" dirty="0" err="1">
                <a:latin typeface="Garamond" panose="02020404030301010803" pitchFamily="18" charset="0"/>
              </a:rPr>
              <a:t>i</a:t>
            </a:r>
            <a:r>
              <a:rPr lang="en-US" sz="2800" dirty="0">
                <a:latin typeface="Garamond" panose="02020404030301010803" pitchFamily="18" charset="0"/>
              </a:rPr>
              <a:t>]&lt;a[j])</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c[k]=a[</a:t>
            </a: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a:latin typeface="Garamond" panose="02020404030301010803" pitchFamily="18" charset="0"/>
              </a:rPr>
              <a:t>k++;</a:t>
            </a:r>
          </a:p>
          <a:p>
            <a:pPr marL="0" indent="0">
              <a:buNone/>
            </a:pP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else</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c[k]=a[j];</a:t>
            </a:r>
          </a:p>
          <a:p>
            <a:pPr marL="0" indent="0">
              <a:buNone/>
            </a:pPr>
            <a:r>
              <a:rPr lang="en-US" sz="2800" dirty="0">
                <a:latin typeface="Garamond" panose="02020404030301010803" pitchFamily="18" charset="0"/>
              </a:rPr>
              <a:t>k++;</a:t>
            </a:r>
          </a:p>
        </p:txBody>
      </p:sp>
    </p:spTree>
    <p:extLst>
      <p:ext uri="{BB962C8B-B14F-4D97-AF65-F5344CB8AC3E}">
        <p14:creationId xmlns:p14="http://schemas.microsoft.com/office/powerpoint/2010/main" val="468034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dirty="0" err="1">
                <a:latin typeface="Garamond" panose="02020404030301010803" pitchFamily="18" charset="0"/>
              </a:rPr>
              <a:t>j++</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while(</a:t>
            </a:r>
            <a:r>
              <a:rPr lang="en-US" sz="2800" dirty="0" err="1">
                <a:latin typeface="Garamond" panose="02020404030301010803" pitchFamily="18" charset="0"/>
              </a:rPr>
              <a:t>i</a:t>
            </a:r>
            <a:r>
              <a:rPr lang="en-US" sz="2800" dirty="0">
                <a:latin typeface="Garamond" panose="02020404030301010803" pitchFamily="18" charset="0"/>
              </a:rPr>
              <a:t>&lt;=mid)</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c[k]=a[</a:t>
            </a: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a:latin typeface="Garamond" panose="02020404030301010803" pitchFamily="18" charset="0"/>
              </a:rPr>
              <a:t>k++;</a:t>
            </a:r>
          </a:p>
          <a:p>
            <a:pPr marL="0" indent="0">
              <a:buNone/>
            </a:pP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while(j&lt;=</a:t>
            </a:r>
            <a:r>
              <a:rPr lang="en-US" sz="2800" dirty="0" err="1">
                <a:latin typeface="Garamond" panose="02020404030301010803" pitchFamily="18" charset="0"/>
              </a:rPr>
              <a:t>ub</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c[k]=a[j];</a:t>
            </a:r>
          </a:p>
          <a:p>
            <a:pPr marL="0" indent="0">
              <a:buNone/>
            </a:pPr>
            <a:r>
              <a:rPr lang="en-US" sz="2800" dirty="0">
                <a:latin typeface="Garamond" panose="02020404030301010803" pitchFamily="18" charset="0"/>
              </a:rPr>
              <a:t>k++;</a:t>
            </a:r>
          </a:p>
          <a:p>
            <a:r>
              <a:rPr lang="en-US" sz="2800" dirty="0" err="1">
                <a:latin typeface="Garamond" panose="02020404030301010803" pitchFamily="18" charset="0"/>
              </a:rPr>
              <a:t>j++</a:t>
            </a:r>
            <a:r>
              <a:rPr lang="en-US" sz="2800" dirty="0">
                <a:latin typeface="Garamond" panose="02020404030301010803" pitchFamily="18" charset="0"/>
              </a:rPr>
              <a:t>;</a:t>
            </a:r>
          </a:p>
          <a:p>
            <a:r>
              <a:rPr lang="en-US" sz="2800" dirty="0">
                <a:latin typeface="Garamond" panose="02020404030301010803" pitchFamily="18" charset="0"/>
              </a:rPr>
              <a:t>}</a:t>
            </a:r>
          </a:p>
          <a:p>
            <a:r>
              <a:rPr lang="en-US" sz="2800" dirty="0">
                <a:latin typeface="Garamond" panose="02020404030301010803" pitchFamily="18" charset="0"/>
              </a:rPr>
              <a:t>for(</a:t>
            </a:r>
            <a:r>
              <a:rPr lang="en-US" sz="2800" dirty="0" err="1">
                <a:latin typeface="Garamond" panose="02020404030301010803" pitchFamily="18" charset="0"/>
              </a:rPr>
              <a:t>i</a:t>
            </a:r>
            <a:r>
              <a:rPr lang="en-US" sz="2800" dirty="0">
                <a:latin typeface="Garamond" panose="02020404030301010803" pitchFamily="18" charset="0"/>
              </a:rPr>
              <a:t>=</a:t>
            </a:r>
            <a:r>
              <a:rPr lang="en-US" sz="2800" dirty="0" err="1">
                <a:latin typeface="Garamond" panose="02020404030301010803" pitchFamily="18" charset="0"/>
              </a:rPr>
              <a:t>lb;i</a:t>
            </a:r>
            <a:r>
              <a:rPr lang="en-US" sz="2800" dirty="0">
                <a:latin typeface="Garamond" panose="02020404030301010803" pitchFamily="18" charset="0"/>
              </a:rPr>
              <a:t>&lt;</a:t>
            </a:r>
            <a:r>
              <a:rPr lang="en-US" sz="2800" dirty="0" err="1">
                <a:latin typeface="Garamond" panose="02020404030301010803" pitchFamily="18" charset="0"/>
              </a:rPr>
              <a:t>k;i</a:t>
            </a:r>
            <a:r>
              <a:rPr lang="en-US" sz="2800" dirty="0">
                <a:latin typeface="Garamond" panose="02020404030301010803" pitchFamily="18" charset="0"/>
              </a:rPr>
              <a:t>++)</a:t>
            </a:r>
          </a:p>
          <a:p>
            <a:r>
              <a:rPr lang="en-US" sz="2800" dirty="0">
                <a:latin typeface="Garamond" panose="02020404030301010803" pitchFamily="18" charset="0"/>
              </a:rPr>
              <a:t>a[</a:t>
            </a:r>
            <a:r>
              <a:rPr lang="en-US" sz="2800" dirty="0" err="1">
                <a:latin typeface="Garamond" panose="02020404030301010803" pitchFamily="18" charset="0"/>
              </a:rPr>
              <a:t>i</a:t>
            </a:r>
            <a:r>
              <a:rPr lang="en-US" sz="2800" dirty="0">
                <a:latin typeface="Garamond" panose="02020404030301010803" pitchFamily="18" charset="0"/>
              </a:rPr>
              <a:t>]=c[</a:t>
            </a:r>
            <a:r>
              <a:rPr lang="en-US" sz="2800" dirty="0" err="1">
                <a:latin typeface="Garamond" panose="02020404030301010803" pitchFamily="18" charset="0"/>
              </a:rPr>
              <a:t>i</a:t>
            </a:r>
            <a:r>
              <a:rPr lang="en-US" sz="2800" dirty="0">
                <a:latin typeface="Garamond" panose="02020404030301010803" pitchFamily="18" charset="0"/>
              </a:rPr>
              <a:t>];</a:t>
            </a:r>
          </a:p>
          <a:p>
            <a:r>
              <a:rPr lang="en-US" sz="2800" dirty="0">
                <a:latin typeface="Garamond" panose="02020404030301010803" pitchFamily="18" charset="0"/>
              </a:rPr>
              <a:t>}</a:t>
            </a:r>
          </a:p>
          <a:p>
            <a:r>
              <a:rPr lang="en-US" sz="2800" dirty="0">
                <a:latin typeface="Garamond" panose="02020404030301010803" pitchFamily="18" charset="0"/>
              </a:rPr>
              <a:t> </a:t>
            </a:r>
          </a:p>
          <a:p>
            <a:r>
              <a:rPr lang="en-US" sz="2800" b="1" dirty="0">
                <a:latin typeface="Garamond" panose="02020404030301010803" pitchFamily="18" charset="0"/>
              </a:rPr>
              <a:t>Example:</a:t>
            </a:r>
            <a:r>
              <a:rPr lang="en-US" sz="2800" dirty="0">
                <a:latin typeface="Garamond" panose="02020404030301010803" pitchFamily="18" charset="0"/>
              </a:rPr>
              <a:t>  Consider the numbers 3, 5,  2,  6,  8</a:t>
            </a:r>
          </a:p>
          <a:p>
            <a:r>
              <a:rPr lang="en-US" sz="2800" dirty="0">
                <a:latin typeface="Garamond" panose="02020404030301010803" pitchFamily="18" charset="0"/>
              </a:rPr>
              <a:t>So, here is the sequence of calls:</a:t>
            </a:r>
            <a:br>
              <a:rPr lang="en-US" sz="2800" dirty="0">
                <a:latin typeface="Garamond" panose="02020404030301010803" pitchFamily="18" charset="0"/>
              </a:rPr>
            </a:br>
            <a:r>
              <a:rPr lang="en-US" sz="2800" dirty="0">
                <a:latin typeface="Garamond" panose="02020404030301010803" pitchFamily="18" charset="0"/>
              </a:rPr>
              <a:t>a[] = {3, 5, 2, 6, 8}</a:t>
            </a:r>
            <a:br>
              <a:rPr lang="en-US" sz="2800" dirty="0">
                <a:latin typeface="Garamond" panose="02020404030301010803" pitchFamily="18" charset="0"/>
              </a:rPr>
            </a:br>
            <a:r>
              <a:rPr lang="en-US" sz="2800" dirty="0">
                <a:latin typeface="Garamond" panose="02020404030301010803" pitchFamily="18" charset="0"/>
              </a:rPr>
              <a:t>low = 0; high = 4;</a:t>
            </a:r>
            <a:br>
              <a:rPr lang="en-US" sz="2800" dirty="0">
                <a:latin typeface="Garamond" panose="02020404030301010803" pitchFamily="18" charset="0"/>
              </a:rPr>
            </a:br>
            <a:r>
              <a:rPr lang="en-US" sz="2800" dirty="0" err="1">
                <a:latin typeface="Garamond" panose="02020404030301010803" pitchFamily="18" charset="0"/>
              </a:rPr>
              <a:t>mergesort</a:t>
            </a:r>
            <a:r>
              <a:rPr lang="en-US" sz="2800" dirty="0">
                <a:latin typeface="Garamond" panose="02020404030301010803" pitchFamily="18" charset="0"/>
              </a:rPr>
              <a:t>(a, 0, 4) </a:t>
            </a:r>
            <a:br>
              <a:rPr lang="en-US" sz="2800" dirty="0">
                <a:latin typeface="Garamond" panose="02020404030301010803" pitchFamily="18" charset="0"/>
              </a:rPr>
            </a:br>
            <a:r>
              <a:rPr lang="en-US" sz="2800" dirty="0">
                <a:latin typeface="Garamond" panose="02020404030301010803" pitchFamily="18" charset="0"/>
              </a:rPr>
              <a:t>mid = 0 + 4 / 2 = 2</a:t>
            </a:r>
            <a:br>
              <a:rPr lang="en-US" sz="2800" dirty="0">
                <a:latin typeface="Garamond" panose="02020404030301010803" pitchFamily="18" charset="0"/>
              </a:rPr>
            </a:br>
            <a:r>
              <a:rPr lang="en-US" sz="2800" dirty="0" err="1">
                <a:latin typeface="Garamond" panose="02020404030301010803" pitchFamily="18" charset="0"/>
              </a:rPr>
              <a:t>mergesort</a:t>
            </a:r>
            <a:r>
              <a:rPr lang="en-US" sz="2800" dirty="0">
                <a:latin typeface="Garamond" panose="02020404030301010803" pitchFamily="18" charset="0"/>
              </a:rPr>
              <a:t>(a, 0, 2)</a:t>
            </a:r>
            <a:br>
              <a:rPr lang="en-US" sz="2800" dirty="0">
                <a:latin typeface="Garamond" panose="02020404030301010803" pitchFamily="18" charset="0"/>
              </a:rPr>
            </a:br>
            <a:r>
              <a:rPr lang="en-US" sz="2800" dirty="0" err="1">
                <a:latin typeface="Garamond" panose="02020404030301010803" pitchFamily="18" charset="0"/>
              </a:rPr>
              <a:t>mergesort</a:t>
            </a:r>
            <a:r>
              <a:rPr lang="en-US" sz="2800" dirty="0">
                <a:latin typeface="Garamond" panose="02020404030301010803" pitchFamily="18" charset="0"/>
              </a:rPr>
              <a:t>(a, 3, 4)</a:t>
            </a:r>
            <a:br>
              <a:rPr lang="en-US" sz="2800" dirty="0">
                <a:latin typeface="Garamond" panose="02020404030301010803" pitchFamily="18" charset="0"/>
              </a:rPr>
            </a:br>
            <a:r>
              <a:rPr lang="en-US" sz="2800" dirty="0">
                <a:latin typeface="Garamond" panose="02020404030301010803" pitchFamily="18" charset="0"/>
              </a:rPr>
              <a:t>merge(a, 0, 2, 4)</a:t>
            </a:r>
          </a:p>
          <a:p>
            <a:r>
              <a:rPr lang="en-US" sz="2800" dirty="0"/>
              <a:t> </a:t>
            </a:r>
          </a:p>
          <a:p>
            <a:pPr marL="0" indent="0">
              <a:buNone/>
            </a:pPr>
            <a:endParaRPr lang="en-US" sz="2800" dirty="0">
              <a:latin typeface="Garamond" panose="02020404030301010803" pitchFamily="18" charset="0"/>
            </a:endParaRPr>
          </a:p>
        </p:txBody>
      </p:sp>
    </p:spTree>
    <p:extLst>
      <p:ext uri="{BB962C8B-B14F-4D97-AF65-F5344CB8AC3E}">
        <p14:creationId xmlns:p14="http://schemas.microsoft.com/office/powerpoint/2010/main" val="2010675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dirty="0" err="1">
                <a:latin typeface="Garamond" panose="02020404030301010803" pitchFamily="18" charset="0"/>
              </a:rPr>
              <a:t>j++</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a:p>
            <a:pPr marL="0" indent="0">
              <a:buNone/>
            </a:pPr>
            <a:r>
              <a:rPr lang="en-US" sz="2800" dirty="0">
                <a:latin typeface="Garamond" panose="02020404030301010803" pitchFamily="18" charset="0"/>
              </a:rPr>
              <a:t>for(</a:t>
            </a:r>
            <a:r>
              <a:rPr lang="en-US" sz="2800" dirty="0" err="1">
                <a:latin typeface="Garamond" panose="02020404030301010803" pitchFamily="18" charset="0"/>
              </a:rPr>
              <a:t>i</a:t>
            </a:r>
            <a:r>
              <a:rPr lang="en-US" sz="2800" dirty="0">
                <a:latin typeface="Garamond" panose="02020404030301010803" pitchFamily="18" charset="0"/>
              </a:rPr>
              <a:t>=</a:t>
            </a:r>
            <a:r>
              <a:rPr lang="en-US" sz="2800" dirty="0" err="1">
                <a:latin typeface="Garamond" panose="02020404030301010803" pitchFamily="18" charset="0"/>
              </a:rPr>
              <a:t>lb;i</a:t>
            </a:r>
            <a:r>
              <a:rPr lang="en-US" sz="2800" dirty="0">
                <a:latin typeface="Garamond" panose="02020404030301010803" pitchFamily="18" charset="0"/>
              </a:rPr>
              <a:t>&lt;</a:t>
            </a:r>
            <a:r>
              <a:rPr lang="en-US" sz="2800" dirty="0" err="1">
                <a:latin typeface="Garamond" panose="02020404030301010803" pitchFamily="18" charset="0"/>
              </a:rPr>
              <a:t>k;i</a:t>
            </a:r>
            <a:r>
              <a:rPr lang="en-US" sz="2800" dirty="0">
                <a:latin typeface="Garamond" panose="02020404030301010803" pitchFamily="18" charset="0"/>
              </a:rPr>
              <a:t>++)</a:t>
            </a:r>
          </a:p>
          <a:p>
            <a:pPr marL="0" indent="0">
              <a:buNone/>
            </a:pPr>
            <a:r>
              <a:rPr lang="en-US" sz="2800" dirty="0">
                <a:latin typeface="Garamond" panose="02020404030301010803" pitchFamily="18" charset="0"/>
              </a:rPr>
              <a:t>a[</a:t>
            </a:r>
            <a:r>
              <a:rPr lang="en-US" sz="2800" dirty="0" err="1">
                <a:latin typeface="Garamond" panose="02020404030301010803" pitchFamily="18" charset="0"/>
              </a:rPr>
              <a:t>i</a:t>
            </a:r>
            <a:r>
              <a:rPr lang="en-US" sz="2800" dirty="0">
                <a:latin typeface="Garamond" panose="02020404030301010803" pitchFamily="18" charset="0"/>
              </a:rPr>
              <a:t>]=c[</a:t>
            </a:r>
            <a:r>
              <a:rPr lang="en-US" sz="2800" dirty="0" err="1">
                <a:latin typeface="Garamond" panose="02020404030301010803" pitchFamily="18" charset="0"/>
              </a:rPr>
              <a:t>i</a:t>
            </a:r>
            <a:r>
              <a:rPr lang="en-US" sz="2800" dirty="0">
                <a:latin typeface="Garamond" panose="02020404030301010803" pitchFamily="18" charset="0"/>
              </a:rPr>
              <a:t>];</a:t>
            </a:r>
          </a:p>
          <a:p>
            <a:pPr marL="0" indent="0">
              <a:buNone/>
            </a:pPr>
            <a:r>
              <a:rPr lang="en-US" sz="2800" dirty="0">
                <a:latin typeface="Garamond" panose="02020404030301010803" pitchFamily="18" charset="0"/>
              </a:rPr>
              <a:t>}</a:t>
            </a:r>
          </a:p>
        </p:txBody>
      </p:sp>
    </p:spTree>
    <p:extLst>
      <p:ext uri="{BB962C8B-B14F-4D97-AF65-F5344CB8AC3E}">
        <p14:creationId xmlns:p14="http://schemas.microsoft.com/office/powerpoint/2010/main" val="201521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915785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27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800" b="1" dirty="0">
                <a:latin typeface="Garamond" panose="02020404030301010803" pitchFamily="18" charset="0"/>
              </a:rPr>
              <a:t>Quick Sort</a:t>
            </a:r>
          </a:p>
          <a:p>
            <a:pPr marL="0" indent="0" algn="just">
              <a:buNone/>
            </a:pPr>
            <a:r>
              <a:rPr lang="en-US" sz="2800" dirty="0">
                <a:latin typeface="Garamond" panose="02020404030301010803" pitchFamily="18" charset="0"/>
              </a:rPr>
              <a:t>Quicksort is a divide-and-conquer sorting algorithm in which division is dynamically carried out.</a:t>
            </a:r>
          </a:p>
          <a:p>
            <a:pPr marL="0" indent="0" algn="just">
              <a:buNone/>
            </a:pPr>
            <a:endParaRPr lang="en-US" sz="2800" dirty="0">
              <a:latin typeface="Garamond" panose="02020404030301010803" pitchFamily="18" charset="0"/>
            </a:endParaRPr>
          </a:p>
          <a:p>
            <a:pPr marL="0" indent="0" algn="just">
              <a:buNone/>
            </a:pPr>
            <a:r>
              <a:rPr lang="en-US" sz="2800" dirty="0">
                <a:latin typeface="Garamond" panose="02020404030301010803" pitchFamily="18" charset="0"/>
              </a:rPr>
              <a:t> It sorts by partitioning the array into two pieces separated by a single element that is greater than all the elements on the left side and smaller than all the elements in the right side</a:t>
            </a:r>
            <a:r>
              <a:rPr lang="en-US" sz="2800">
                <a:latin typeface="Garamond" panose="02020404030301010803" pitchFamily="18" charset="0"/>
              </a:rPr>
              <a:t>. </a:t>
            </a:r>
          </a:p>
          <a:p>
            <a:pPr marL="0" indent="0" algn="just">
              <a:buNone/>
            </a:pPr>
            <a:endParaRPr lang="en-US" sz="2800" dirty="0">
              <a:latin typeface="Garamond" panose="02020404030301010803" pitchFamily="18" charset="0"/>
            </a:endParaRPr>
          </a:p>
          <a:p>
            <a:pPr marL="0" indent="0" algn="just">
              <a:buNone/>
            </a:pPr>
            <a:r>
              <a:rPr lang="en-US" sz="2800" dirty="0">
                <a:latin typeface="Garamond" panose="02020404030301010803" pitchFamily="18" charset="0"/>
              </a:rPr>
              <a:t>This single element called as the key element is in its correct position in the sorted list. Then the process is repeated to the two pieces separately</a:t>
            </a:r>
          </a:p>
        </p:txBody>
      </p:sp>
    </p:spTree>
    <p:extLst>
      <p:ext uri="{BB962C8B-B14F-4D97-AF65-F5344CB8AC3E}">
        <p14:creationId xmlns:p14="http://schemas.microsoft.com/office/powerpoint/2010/main" val="37580137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553200"/>
          </a:xfrm>
        </p:spPr>
        <p:txBody>
          <a:bodyPr>
            <a:normAutofit fontScale="92500" lnSpcReduction="10000"/>
          </a:bodyPr>
          <a:lstStyle/>
          <a:p>
            <a:pPr marL="0" indent="0" algn="just" fontAlgn="base">
              <a:buNone/>
            </a:pPr>
            <a:r>
              <a:rPr lang="en-US" sz="2800" b="1" dirty="0">
                <a:solidFill>
                  <a:srgbClr val="FF0000"/>
                </a:solidFill>
                <a:latin typeface="Garamond" panose="02020404030301010803" pitchFamily="18" charset="0"/>
              </a:rPr>
              <a:t>Algorithm</a:t>
            </a:r>
          </a:p>
          <a:p>
            <a:pPr marL="0" indent="0" algn="just" fontAlgn="base">
              <a:buNone/>
            </a:pPr>
            <a:r>
              <a:rPr lang="en-US" sz="2800" b="1" dirty="0">
                <a:solidFill>
                  <a:srgbClr val="002060"/>
                </a:solidFill>
                <a:latin typeface="Garamond" panose="02020404030301010803" pitchFamily="18" charset="0"/>
              </a:rPr>
              <a:t>A is an array of N elements</a:t>
            </a:r>
          </a:p>
          <a:p>
            <a:pPr marL="0" indent="0" algn="just" fontAlgn="base">
              <a:buNone/>
            </a:pPr>
            <a:r>
              <a:rPr lang="en-US" sz="2800" b="1" dirty="0">
                <a:solidFill>
                  <a:srgbClr val="002060"/>
                </a:solidFill>
                <a:latin typeface="Garamond" panose="02020404030301010803" pitchFamily="18" charset="0"/>
              </a:rPr>
              <a:t>ITEM is element to be </a:t>
            </a:r>
            <a:r>
              <a:rPr lang="en-US" sz="2800" b="1" dirty="0" err="1">
                <a:solidFill>
                  <a:srgbClr val="002060"/>
                </a:solidFill>
                <a:latin typeface="Garamond" panose="02020404030301010803" pitchFamily="18" charset="0"/>
              </a:rPr>
              <a:t>searchd</a:t>
            </a:r>
            <a:endParaRPr lang="en-US" sz="2800" b="1" dirty="0">
              <a:solidFill>
                <a:srgbClr val="002060"/>
              </a:solidFill>
              <a:latin typeface="Garamond" panose="02020404030301010803" pitchFamily="18" charset="0"/>
            </a:endParaRPr>
          </a:p>
          <a:p>
            <a:pPr marL="0" indent="0" algn="just" fontAlgn="base">
              <a:buNone/>
            </a:pPr>
            <a:r>
              <a:rPr lang="en-US" sz="2800" b="1" dirty="0">
                <a:solidFill>
                  <a:srgbClr val="002060"/>
                </a:solidFill>
                <a:latin typeface="Garamond" panose="02020404030301010803" pitchFamily="18" charset="0"/>
              </a:rPr>
              <a:t>i is the counter</a:t>
            </a:r>
          </a:p>
          <a:p>
            <a:pPr marL="0" indent="0" algn="just" fontAlgn="base">
              <a:buNone/>
            </a:pPr>
            <a:r>
              <a:rPr lang="en-US" sz="2800" b="1" dirty="0">
                <a:solidFill>
                  <a:srgbClr val="002060"/>
                </a:solidFill>
                <a:latin typeface="Garamond" panose="02020404030301010803" pitchFamily="18" charset="0"/>
              </a:rPr>
              <a:t>Step1: set </a:t>
            </a:r>
            <a:r>
              <a:rPr lang="en-US" sz="2800" b="1" dirty="0" err="1">
                <a:solidFill>
                  <a:srgbClr val="002060"/>
                </a:solidFill>
                <a:latin typeface="Garamond" panose="02020404030301010803" pitchFamily="18" charset="0"/>
              </a:rPr>
              <a:t>i</a:t>
            </a:r>
            <a:r>
              <a:rPr lang="en-US" sz="2800" b="1" dirty="0">
                <a:solidFill>
                  <a:srgbClr val="002060"/>
                </a:solidFill>
                <a:latin typeface="Garamond" panose="02020404030301010803" pitchFamily="18" charset="0"/>
              </a:rPr>
              <a:t>=0; flag=1;</a:t>
            </a:r>
          </a:p>
          <a:p>
            <a:pPr marL="0" indent="0" algn="just" fontAlgn="base">
              <a:buNone/>
            </a:pPr>
            <a:r>
              <a:rPr lang="en-US" sz="2800" b="1" dirty="0">
                <a:solidFill>
                  <a:srgbClr val="002060"/>
                </a:solidFill>
                <a:latin typeface="Garamond" panose="02020404030301010803" pitchFamily="18" charset="0"/>
              </a:rPr>
              <a:t>Step2: repeat step3 and step 4 while(</a:t>
            </a:r>
            <a:r>
              <a:rPr lang="en-US" sz="2800" b="1" dirty="0" err="1">
                <a:solidFill>
                  <a:srgbClr val="002060"/>
                </a:solidFill>
                <a:latin typeface="Garamond" panose="02020404030301010803" pitchFamily="18" charset="0"/>
              </a:rPr>
              <a:t>i</a:t>
            </a:r>
            <a:r>
              <a:rPr lang="en-US" sz="2800" b="1" dirty="0">
                <a:solidFill>
                  <a:srgbClr val="002060"/>
                </a:solidFill>
                <a:latin typeface="Garamond" panose="02020404030301010803" pitchFamily="18" charset="0"/>
              </a:rPr>
              <a:t>&lt;N)</a:t>
            </a:r>
          </a:p>
          <a:p>
            <a:pPr marL="0" indent="0" algn="just" fontAlgn="base">
              <a:buNone/>
            </a:pPr>
            <a:r>
              <a:rPr lang="en-US" sz="2800" b="1" dirty="0">
                <a:solidFill>
                  <a:srgbClr val="002060"/>
                </a:solidFill>
                <a:latin typeface="Garamond" panose="02020404030301010803" pitchFamily="18" charset="0"/>
              </a:rPr>
              <a:t>Step3: if a[</a:t>
            </a:r>
            <a:r>
              <a:rPr lang="en-US" sz="2800" b="1" dirty="0" err="1">
                <a:solidFill>
                  <a:srgbClr val="002060"/>
                </a:solidFill>
                <a:latin typeface="Garamond" panose="02020404030301010803" pitchFamily="18" charset="0"/>
              </a:rPr>
              <a:t>i</a:t>
            </a:r>
            <a:r>
              <a:rPr lang="en-US" sz="2800" b="1" dirty="0">
                <a:solidFill>
                  <a:srgbClr val="002060"/>
                </a:solidFill>
                <a:latin typeface="Garamond" panose="02020404030301010803" pitchFamily="18" charset="0"/>
              </a:rPr>
              <a:t>]==item</a:t>
            </a:r>
          </a:p>
          <a:p>
            <a:pPr marL="571500" indent="-571500" algn="just" fontAlgn="base">
              <a:buAutoNum type="romanLcParenBoth"/>
            </a:pPr>
            <a:r>
              <a:rPr lang="en-US" sz="2800" b="1" dirty="0">
                <a:solidFill>
                  <a:srgbClr val="002060"/>
                </a:solidFill>
                <a:latin typeface="Garamond" panose="02020404030301010803" pitchFamily="18" charset="0"/>
              </a:rPr>
              <a:t>flag=0;</a:t>
            </a:r>
          </a:p>
          <a:p>
            <a:pPr marL="571500" indent="-571500" algn="just" fontAlgn="base">
              <a:buAutoNum type="romanLcParenBoth"/>
            </a:pPr>
            <a:r>
              <a:rPr lang="en-US" sz="2800" b="1" dirty="0">
                <a:solidFill>
                  <a:srgbClr val="002060"/>
                </a:solidFill>
                <a:latin typeface="Garamond" panose="02020404030301010803" pitchFamily="18" charset="0"/>
              </a:rPr>
              <a:t>Output search successful and element found at i+1 position</a:t>
            </a:r>
          </a:p>
          <a:p>
            <a:pPr marL="571500" indent="-571500" algn="just" fontAlgn="base">
              <a:buAutoNum type="romanLcParenBoth"/>
            </a:pPr>
            <a:r>
              <a:rPr lang="en-US" sz="2800" b="1" dirty="0">
                <a:solidFill>
                  <a:srgbClr val="002060"/>
                </a:solidFill>
                <a:latin typeface="Garamond" panose="02020404030301010803" pitchFamily="18" charset="0"/>
              </a:rPr>
              <a:t> go to step6</a:t>
            </a:r>
          </a:p>
          <a:p>
            <a:pPr marL="0" indent="0" algn="just" fontAlgn="base">
              <a:buNone/>
            </a:pPr>
            <a:r>
              <a:rPr lang="en-US" sz="2800" b="1" dirty="0">
                <a:solidFill>
                  <a:srgbClr val="002060"/>
                </a:solidFill>
                <a:latin typeface="Garamond" panose="02020404030301010803" pitchFamily="18" charset="0"/>
              </a:rPr>
              <a:t>Step 4: set </a:t>
            </a:r>
            <a:r>
              <a:rPr lang="en-US" sz="2800" b="1" dirty="0" err="1">
                <a:solidFill>
                  <a:srgbClr val="002060"/>
                </a:solidFill>
                <a:latin typeface="Garamond" panose="02020404030301010803" pitchFamily="18" charset="0"/>
              </a:rPr>
              <a:t>i</a:t>
            </a:r>
            <a:r>
              <a:rPr lang="en-US" sz="2800" b="1" dirty="0">
                <a:solidFill>
                  <a:srgbClr val="002060"/>
                </a:solidFill>
                <a:latin typeface="Garamond" panose="02020404030301010803" pitchFamily="18" charset="0"/>
              </a:rPr>
              <a:t>=i+1</a:t>
            </a:r>
          </a:p>
          <a:p>
            <a:pPr marL="0" indent="0" algn="just" fontAlgn="base">
              <a:buNone/>
            </a:pPr>
            <a:r>
              <a:rPr lang="en-US" sz="2800" b="1" dirty="0">
                <a:solidFill>
                  <a:srgbClr val="002060"/>
                </a:solidFill>
                <a:latin typeface="Garamond" panose="02020404030301010803" pitchFamily="18" charset="0"/>
              </a:rPr>
              <a:t>Step 5: if (flag ==1)</a:t>
            </a:r>
          </a:p>
          <a:p>
            <a:pPr marL="0" indent="0" algn="just" fontAlgn="base">
              <a:buNone/>
            </a:pPr>
            <a:r>
              <a:rPr lang="en-US" sz="2800" b="1" dirty="0">
                <a:solidFill>
                  <a:srgbClr val="002060"/>
                </a:solidFill>
                <a:latin typeface="Garamond" panose="02020404030301010803" pitchFamily="18" charset="0"/>
              </a:rPr>
              <a:t>Output search successful</a:t>
            </a:r>
          </a:p>
          <a:p>
            <a:pPr marL="0" indent="0" algn="just" fontAlgn="base">
              <a:buNone/>
            </a:pPr>
            <a:r>
              <a:rPr lang="en-US" sz="2800" b="1" dirty="0">
                <a:solidFill>
                  <a:srgbClr val="002060"/>
                </a:solidFill>
                <a:latin typeface="Garamond" panose="02020404030301010803" pitchFamily="18" charset="0"/>
              </a:rPr>
              <a:t>Step6: Exit</a:t>
            </a:r>
          </a:p>
          <a:p>
            <a:pPr marL="0" indent="0" algn="just" fontAlgn="base">
              <a:buNone/>
            </a:pPr>
            <a:endParaRPr lang="en-US" sz="2800" b="1"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19128553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553200"/>
          </a:xfrm>
        </p:spPr>
        <p:txBody>
          <a:bodyPr>
            <a:normAutofit fontScale="92500" lnSpcReduction="20000"/>
          </a:bodyPr>
          <a:lstStyle/>
          <a:p>
            <a:pPr marL="0" indent="0" algn="just" fontAlgn="base">
              <a:buNone/>
            </a:pPr>
            <a:r>
              <a:rPr lang="en-US" sz="2800" b="1" dirty="0">
                <a:solidFill>
                  <a:srgbClr val="FF0000"/>
                </a:solidFill>
                <a:latin typeface="Garamond" panose="02020404030301010803" pitchFamily="18" charset="0"/>
              </a:rPr>
              <a:t>Tracing</a:t>
            </a:r>
          </a:p>
          <a:p>
            <a:pPr marL="0" indent="0" algn="just" fontAlgn="base">
              <a:buNone/>
            </a:pPr>
            <a:r>
              <a:rPr lang="en-US" sz="2800" b="1" dirty="0">
                <a:solidFill>
                  <a:srgbClr val="002060"/>
                </a:solidFill>
                <a:latin typeface="Garamond" panose="02020404030301010803" pitchFamily="18" charset="0"/>
              </a:rPr>
              <a:t>Let a[5] = {10,20,30,40,50} N=5, Item =30</a:t>
            </a:r>
          </a:p>
          <a:p>
            <a:pPr marL="0" indent="0" algn="just" fontAlgn="base">
              <a:buNone/>
            </a:pPr>
            <a:r>
              <a:rPr lang="en-US" sz="2800" b="1" dirty="0">
                <a:solidFill>
                  <a:srgbClr val="002060"/>
                </a:solidFill>
                <a:latin typeface="Garamond" panose="02020404030301010803" pitchFamily="18" charset="0"/>
              </a:rPr>
              <a:t>Step1: set </a:t>
            </a:r>
            <a:r>
              <a:rPr lang="en-US" sz="2800" b="1" dirty="0" err="1">
                <a:solidFill>
                  <a:srgbClr val="002060"/>
                </a:solidFill>
                <a:latin typeface="Garamond" panose="02020404030301010803" pitchFamily="18" charset="0"/>
              </a:rPr>
              <a:t>i</a:t>
            </a:r>
            <a:r>
              <a:rPr lang="en-US" sz="2800" b="1" dirty="0">
                <a:solidFill>
                  <a:srgbClr val="002060"/>
                </a:solidFill>
                <a:latin typeface="Garamond" panose="02020404030301010803" pitchFamily="18" charset="0"/>
              </a:rPr>
              <a:t>=0; flag=1;</a:t>
            </a:r>
          </a:p>
          <a:p>
            <a:pPr marL="0" indent="0" algn="just" fontAlgn="base">
              <a:buNone/>
            </a:pPr>
            <a:r>
              <a:rPr lang="en-US" sz="2800" b="1" dirty="0">
                <a:solidFill>
                  <a:srgbClr val="C73965"/>
                </a:solidFill>
                <a:latin typeface="Garamond" panose="02020404030301010803" pitchFamily="18" charset="0"/>
              </a:rPr>
              <a:t>Step2: repeat step3 and step 4 while(0&lt;5)</a:t>
            </a:r>
          </a:p>
          <a:p>
            <a:pPr marL="0" indent="0" algn="just" fontAlgn="base">
              <a:buNone/>
            </a:pPr>
            <a:r>
              <a:rPr lang="en-US" sz="2800" b="1" dirty="0">
                <a:solidFill>
                  <a:srgbClr val="C73965"/>
                </a:solidFill>
                <a:latin typeface="Garamond" panose="02020404030301010803" pitchFamily="18" charset="0"/>
              </a:rPr>
              <a:t>Step3: if a[0]==30 10==30 //false</a:t>
            </a:r>
          </a:p>
          <a:p>
            <a:pPr marL="0" indent="0" algn="just" fontAlgn="base">
              <a:buNone/>
            </a:pPr>
            <a:r>
              <a:rPr lang="en-US" sz="2800" b="1" dirty="0">
                <a:solidFill>
                  <a:srgbClr val="C73965"/>
                </a:solidFill>
                <a:latin typeface="Garamond" panose="02020404030301010803" pitchFamily="18" charset="0"/>
              </a:rPr>
              <a:t>Step 4: set </a:t>
            </a:r>
            <a:r>
              <a:rPr lang="en-US" sz="2800" b="1" dirty="0" err="1">
                <a:solidFill>
                  <a:srgbClr val="C73965"/>
                </a:solidFill>
                <a:latin typeface="Garamond" panose="02020404030301010803" pitchFamily="18" charset="0"/>
              </a:rPr>
              <a:t>i</a:t>
            </a:r>
            <a:r>
              <a:rPr lang="en-US" sz="2800" b="1" dirty="0">
                <a:solidFill>
                  <a:srgbClr val="C73965"/>
                </a:solidFill>
                <a:latin typeface="Garamond" panose="02020404030301010803" pitchFamily="18" charset="0"/>
              </a:rPr>
              <a:t>=i+1  </a:t>
            </a:r>
            <a:r>
              <a:rPr lang="en-US" sz="2800" b="1" dirty="0" err="1">
                <a:solidFill>
                  <a:srgbClr val="C73965"/>
                </a:solidFill>
                <a:latin typeface="Garamond" panose="02020404030301010803" pitchFamily="18" charset="0"/>
              </a:rPr>
              <a:t>i</a:t>
            </a:r>
            <a:r>
              <a:rPr lang="en-US" sz="2800" b="1" dirty="0">
                <a:solidFill>
                  <a:srgbClr val="C73965"/>
                </a:solidFill>
                <a:latin typeface="Garamond" panose="02020404030301010803" pitchFamily="18" charset="0"/>
              </a:rPr>
              <a:t>=0+1=1</a:t>
            </a:r>
          </a:p>
          <a:p>
            <a:pPr marL="0" indent="0" algn="just" fontAlgn="base">
              <a:buNone/>
            </a:pPr>
            <a:r>
              <a:rPr lang="en-US" sz="2800" b="1" dirty="0">
                <a:solidFill>
                  <a:srgbClr val="F747DE"/>
                </a:solidFill>
                <a:latin typeface="Garamond" panose="02020404030301010803" pitchFamily="18" charset="0"/>
              </a:rPr>
              <a:t>Step2: repeat step3 and step 4 while(1&lt;5)</a:t>
            </a:r>
          </a:p>
          <a:p>
            <a:pPr marL="0" indent="0" algn="just" fontAlgn="base">
              <a:buNone/>
            </a:pPr>
            <a:r>
              <a:rPr lang="en-US" sz="2800" b="1" dirty="0">
                <a:solidFill>
                  <a:srgbClr val="F747DE"/>
                </a:solidFill>
                <a:latin typeface="Garamond" panose="02020404030301010803" pitchFamily="18" charset="0"/>
              </a:rPr>
              <a:t>Step3: if a[1]==30 20==30 //false</a:t>
            </a:r>
          </a:p>
          <a:p>
            <a:pPr marL="0" indent="0" algn="just" fontAlgn="base">
              <a:buNone/>
            </a:pPr>
            <a:r>
              <a:rPr lang="en-US" sz="2800" b="1" dirty="0">
                <a:solidFill>
                  <a:srgbClr val="F747DE"/>
                </a:solidFill>
                <a:latin typeface="Garamond" panose="02020404030301010803" pitchFamily="18" charset="0"/>
              </a:rPr>
              <a:t>Step 4: set </a:t>
            </a:r>
            <a:r>
              <a:rPr lang="en-US" sz="2800" b="1" dirty="0" err="1">
                <a:solidFill>
                  <a:srgbClr val="F747DE"/>
                </a:solidFill>
                <a:latin typeface="Garamond" panose="02020404030301010803" pitchFamily="18" charset="0"/>
              </a:rPr>
              <a:t>i</a:t>
            </a:r>
            <a:r>
              <a:rPr lang="en-US" sz="2800" b="1" dirty="0">
                <a:solidFill>
                  <a:srgbClr val="F747DE"/>
                </a:solidFill>
                <a:latin typeface="Garamond" panose="02020404030301010803" pitchFamily="18" charset="0"/>
              </a:rPr>
              <a:t>=i+1  </a:t>
            </a:r>
            <a:r>
              <a:rPr lang="en-US" sz="2800" b="1" dirty="0" err="1">
                <a:solidFill>
                  <a:srgbClr val="F747DE"/>
                </a:solidFill>
                <a:latin typeface="Garamond" panose="02020404030301010803" pitchFamily="18" charset="0"/>
              </a:rPr>
              <a:t>i</a:t>
            </a:r>
            <a:r>
              <a:rPr lang="en-US" sz="2800" b="1" dirty="0">
                <a:solidFill>
                  <a:srgbClr val="F747DE"/>
                </a:solidFill>
                <a:latin typeface="Garamond" panose="02020404030301010803" pitchFamily="18" charset="0"/>
              </a:rPr>
              <a:t>=1+1=2</a:t>
            </a:r>
          </a:p>
          <a:p>
            <a:pPr marL="0" indent="0" algn="just" fontAlgn="base">
              <a:buNone/>
            </a:pPr>
            <a:r>
              <a:rPr lang="en-US" sz="2800" b="1" dirty="0">
                <a:solidFill>
                  <a:srgbClr val="5346F8"/>
                </a:solidFill>
                <a:latin typeface="Garamond" panose="02020404030301010803" pitchFamily="18" charset="0"/>
              </a:rPr>
              <a:t>Step2: repeat step3 and step 4 while(2&lt;5)</a:t>
            </a:r>
          </a:p>
          <a:p>
            <a:pPr marL="0" indent="0" algn="just" fontAlgn="base">
              <a:buNone/>
            </a:pPr>
            <a:r>
              <a:rPr lang="en-US" sz="2800" b="1" dirty="0">
                <a:solidFill>
                  <a:srgbClr val="5346F8"/>
                </a:solidFill>
                <a:latin typeface="Garamond" panose="02020404030301010803" pitchFamily="18" charset="0"/>
              </a:rPr>
              <a:t>Step3: if a[2]==30 30==30 //true</a:t>
            </a:r>
          </a:p>
          <a:p>
            <a:pPr marL="571500" indent="-571500" algn="just" fontAlgn="base">
              <a:buAutoNum type="romanLcParenBoth"/>
            </a:pPr>
            <a:r>
              <a:rPr lang="en-US" sz="2800" b="1" dirty="0">
                <a:solidFill>
                  <a:srgbClr val="002060"/>
                </a:solidFill>
                <a:latin typeface="Garamond" panose="02020404030301010803" pitchFamily="18" charset="0"/>
              </a:rPr>
              <a:t>flag=0;</a:t>
            </a:r>
          </a:p>
          <a:p>
            <a:pPr marL="571500" indent="-571500" algn="just" fontAlgn="base">
              <a:buAutoNum type="romanLcParenBoth"/>
            </a:pPr>
            <a:r>
              <a:rPr lang="en-US" sz="2800" b="1" dirty="0">
                <a:solidFill>
                  <a:srgbClr val="002060"/>
                </a:solidFill>
                <a:latin typeface="Garamond" panose="02020404030301010803" pitchFamily="18" charset="0"/>
              </a:rPr>
              <a:t>Output search successful and element found at i+1 position</a:t>
            </a:r>
          </a:p>
          <a:p>
            <a:pPr marL="571500" indent="-571500" algn="just" fontAlgn="base">
              <a:buAutoNum type="romanLcParenBoth"/>
            </a:pPr>
            <a:r>
              <a:rPr lang="en-US" sz="2800" b="1" dirty="0">
                <a:solidFill>
                  <a:srgbClr val="002060"/>
                </a:solidFill>
                <a:latin typeface="Garamond" panose="02020404030301010803" pitchFamily="18" charset="0"/>
              </a:rPr>
              <a:t> go to step6</a:t>
            </a:r>
            <a:endParaRPr lang="en-US" sz="2800" b="1" dirty="0">
              <a:solidFill>
                <a:srgbClr val="F747DE"/>
              </a:solidFill>
              <a:latin typeface="Garamond" panose="02020404030301010803" pitchFamily="18" charset="0"/>
            </a:endParaRPr>
          </a:p>
          <a:p>
            <a:pPr marL="0" indent="0" algn="just" fontAlgn="base">
              <a:buNone/>
            </a:pPr>
            <a:r>
              <a:rPr lang="en-US" sz="2800" b="1" dirty="0">
                <a:solidFill>
                  <a:srgbClr val="002060"/>
                </a:solidFill>
                <a:latin typeface="Garamond" panose="02020404030301010803" pitchFamily="18" charset="0"/>
              </a:rPr>
              <a:t>Step6: Exit</a:t>
            </a:r>
          </a:p>
          <a:p>
            <a:pPr marL="0" indent="0" algn="just" fontAlgn="base">
              <a:buNone/>
            </a:pPr>
            <a:endParaRPr lang="en-US" sz="2800" b="1"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31247302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7010400"/>
          </a:xfrm>
        </p:spPr>
        <p:txBody>
          <a:bodyPr>
            <a:normAutofit fontScale="62500" lnSpcReduction="20000"/>
          </a:bodyPr>
          <a:lstStyle/>
          <a:p>
            <a:pPr marL="114300" indent="0">
              <a:buNone/>
            </a:pPr>
            <a:r>
              <a:rPr lang="en-US" sz="3600" b="1" dirty="0">
                <a:solidFill>
                  <a:srgbClr val="F747DE"/>
                </a:solidFill>
                <a:latin typeface="Garamond" panose="02020404030301010803" pitchFamily="18" charset="0"/>
              </a:rPr>
              <a:t>search for the largest and smallest element in an array of integers using sequential search</a:t>
            </a:r>
          </a:p>
          <a:p>
            <a:pPr marL="114300" indent="0">
              <a:buNone/>
            </a:pPr>
            <a:r>
              <a:rPr lang="en-US" sz="4000" b="1" u="sng" dirty="0">
                <a:solidFill>
                  <a:srgbClr val="5346F8"/>
                </a:solidFill>
                <a:latin typeface="Garamond" panose="02020404030301010803" pitchFamily="18" charset="0"/>
              </a:rPr>
              <a:t>Algorithm</a:t>
            </a:r>
            <a:endParaRPr lang="en-US" sz="4000" dirty="0">
              <a:solidFill>
                <a:srgbClr val="5346F8"/>
              </a:solidFill>
              <a:latin typeface="Garamond" panose="02020404030301010803" pitchFamily="18" charset="0"/>
            </a:endParaRPr>
          </a:p>
          <a:p>
            <a:pPr marL="114300" indent="0">
              <a:buNone/>
            </a:pPr>
            <a:r>
              <a:rPr lang="en-US" sz="4500" dirty="0">
                <a:solidFill>
                  <a:srgbClr val="5346F8"/>
                </a:solidFill>
                <a:latin typeface="Garamond" panose="02020404030301010803" pitchFamily="18" charset="0"/>
              </a:rPr>
              <a:t>Step1: Start</a:t>
            </a:r>
          </a:p>
          <a:p>
            <a:pPr marL="114300" indent="0">
              <a:buNone/>
            </a:pPr>
            <a:r>
              <a:rPr lang="en-US" sz="4500" dirty="0">
                <a:solidFill>
                  <a:srgbClr val="5346F8"/>
                </a:solidFill>
                <a:latin typeface="Garamond" panose="02020404030301010803" pitchFamily="18" charset="0"/>
              </a:rPr>
              <a:t>Step2: Read the size of the array</a:t>
            </a:r>
          </a:p>
          <a:p>
            <a:pPr marL="114300" indent="0">
              <a:buNone/>
            </a:pPr>
            <a:r>
              <a:rPr lang="en-US" sz="4500" dirty="0">
                <a:solidFill>
                  <a:srgbClr val="5346F8"/>
                </a:solidFill>
                <a:latin typeface="Garamond" panose="02020404030301010803" pitchFamily="18" charset="0"/>
              </a:rPr>
              <a:t>Step3: Read the array elements</a:t>
            </a:r>
          </a:p>
          <a:p>
            <a:pPr marL="114300" indent="0">
              <a:buNone/>
            </a:pPr>
            <a:r>
              <a:rPr lang="en-US" sz="4500" dirty="0">
                <a:solidFill>
                  <a:srgbClr val="5346F8"/>
                </a:solidFill>
                <a:latin typeface="Garamond" panose="02020404030301010803" pitchFamily="18" charset="0"/>
              </a:rPr>
              <a:t>Step4: Initialize large=a[0],small=a[0]</a:t>
            </a:r>
          </a:p>
          <a:p>
            <a:pPr marL="114300" indent="0">
              <a:buNone/>
            </a:pPr>
            <a:r>
              <a:rPr lang="en-US" sz="4500" dirty="0">
                <a:solidFill>
                  <a:srgbClr val="5346F8"/>
                </a:solidFill>
                <a:latin typeface="Garamond" panose="02020404030301010803" pitchFamily="18" charset="0"/>
              </a:rPr>
              <a:t>Step 5: Repeat the following steps 6 and 7 for i=1 to n</a:t>
            </a:r>
          </a:p>
          <a:p>
            <a:pPr marL="114300" indent="0">
              <a:buNone/>
            </a:pPr>
            <a:r>
              <a:rPr lang="en-US" sz="4500" dirty="0">
                <a:solidFill>
                  <a:srgbClr val="5346F8"/>
                </a:solidFill>
                <a:latin typeface="Garamond" panose="02020404030301010803" pitchFamily="18" charset="0"/>
              </a:rPr>
              <a:t>Step6:If a[i]&gt;large</a:t>
            </a:r>
          </a:p>
          <a:p>
            <a:pPr marL="114300" indent="0">
              <a:buNone/>
            </a:pPr>
            <a:r>
              <a:rPr lang="en-US" sz="4500" dirty="0">
                <a:solidFill>
                  <a:srgbClr val="5346F8"/>
                </a:solidFill>
                <a:latin typeface="Garamond" panose="02020404030301010803" pitchFamily="18" charset="0"/>
              </a:rPr>
              <a:t>		large=a[i]</a:t>
            </a:r>
          </a:p>
          <a:p>
            <a:pPr marL="114300" indent="0">
              <a:buNone/>
            </a:pPr>
            <a:r>
              <a:rPr lang="en-US" sz="4500" dirty="0">
                <a:solidFill>
                  <a:srgbClr val="5346F8"/>
                </a:solidFill>
                <a:latin typeface="Garamond" panose="02020404030301010803" pitchFamily="18" charset="0"/>
              </a:rPr>
              <a:t>	End if</a:t>
            </a:r>
          </a:p>
          <a:p>
            <a:pPr marL="114300" indent="0">
              <a:buNone/>
            </a:pPr>
            <a:r>
              <a:rPr lang="en-US" sz="4500" dirty="0">
                <a:solidFill>
                  <a:srgbClr val="5346F8"/>
                </a:solidFill>
                <a:latin typeface="Garamond" panose="02020404030301010803" pitchFamily="18" charset="0"/>
              </a:rPr>
              <a:t>Step 7: If a[i]&lt;small</a:t>
            </a:r>
          </a:p>
          <a:p>
            <a:pPr marL="114300" indent="0">
              <a:buNone/>
            </a:pPr>
            <a:r>
              <a:rPr lang="en-US" sz="4500" dirty="0">
                <a:solidFill>
                  <a:srgbClr val="5346F8"/>
                </a:solidFill>
                <a:latin typeface="Garamond" panose="02020404030301010803" pitchFamily="18" charset="0"/>
              </a:rPr>
              <a:t>		small=a[i]</a:t>
            </a:r>
          </a:p>
          <a:p>
            <a:pPr marL="114300" indent="0">
              <a:buNone/>
            </a:pPr>
            <a:r>
              <a:rPr lang="en-US" sz="4500" dirty="0">
                <a:solidFill>
                  <a:srgbClr val="5346F8"/>
                </a:solidFill>
                <a:latin typeface="Garamond" panose="02020404030301010803" pitchFamily="18" charset="0"/>
              </a:rPr>
              <a:t>	End if   [end for]</a:t>
            </a:r>
          </a:p>
          <a:p>
            <a:pPr marL="114300" indent="0">
              <a:buNone/>
            </a:pPr>
            <a:r>
              <a:rPr lang="en-US" sz="4500" dirty="0">
                <a:solidFill>
                  <a:srgbClr val="5346F8"/>
                </a:solidFill>
                <a:latin typeface="Garamond" panose="02020404030301010803" pitchFamily="18" charset="0"/>
              </a:rPr>
              <a:t>Step 8:Print large and small</a:t>
            </a:r>
          </a:p>
          <a:p>
            <a:pPr marL="114300" indent="0">
              <a:buNone/>
            </a:pPr>
            <a:r>
              <a:rPr lang="en-US" sz="4500" dirty="0">
                <a:solidFill>
                  <a:srgbClr val="5346F8"/>
                </a:solidFill>
                <a:latin typeface="Garamond" panose="02020404030301010803" pitchFamily="18" charset="0"/>
              </a:rPr>
              <a:t>Step 9: Stop</a:t>
            </a:r>
          </a:p>
          <a:p>
            <a:endParaRPr lang="en-US" dirty="0">
              <a:solidFill>
                <a:srgbClr val="5346F8"/>
              </a:solidFill>
            </a:endParaRPr>
          </a:p>
        </p:txBody>
      </p:sp>
    </p:spTree>
    <p:extLst>
      <p:ext uri="{BB962C8B-B14F-4D97-AF65-F5344CB8AC3E}">
        <p14:creationId xmlns:p14="http://schemas.microsoft.com/office/powerpoint/2010/main" val="24663479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8535</TotalTime>
  <Words>2046</Words>
  <Application>Microsoft Office PowerPoint</Application>
  <PresentationFormat>On-screen Show (4:3)</PresentationFormat>
  <Paragraphs>504</Paragraphs>
  <Slides>135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135</vt:i4>
      </vt:variant>
    </vt:vector>
  </HeadingPairs>
  <TitlesOfParts>
    <vt:vector size="140" baseType="lpstr">
      <vt:lpstr>Arial</vt:lpstr>
      <vt:lpstr>Calibri</vt:lpstr>
      <vt:lpstr>Garamond</vt:lpstr>
      <vt:lpstr>Times New Roman</vt:lpstr>
      <vt:lpstr>Office Theme</vt:lpstr>
      <vt:lpstr>UNIT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to search for the largest and smallest element in an array of integers using sequential search*/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of Merge sort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S1GDP91</dc:creator>
  <cp:lastModifiedBy>Ayswarya-PC</cp:lastModifiedBy>
  <cp:revision>63</cp:revision>
  <dcterms:created xsi:type="dcterms:W3CDTF">2016-12-09T08:37:04Z</dcterms:created>
  <dcterms:modified xsi:type="dcterms:W3CDTF">2024-01-23T11:22:44Z</dcterms:modified>
</cp:coreProperties>
</file>