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257" r:id="rId3"/>
    <p:sldId id="258" r:id="rId4"/>
    <p:sldId id="287" r:id="rId5"/>
    <p:sldId id="286" r:id="rId6"/>
    <p:sldId id="309" r:id="rId7"/>
    <p:sldId id="308" r:id="rId8"/>
    <p:sldId id="307" r:id="rId9"/>
    <p:sldId id="259" r:id="rId10"/>
    <p:sldId id="301" r:id="rId11"/>
    <p:sldId id="262" r:id="rId12"/>
    <p:sldId id="303" r:id="rId13"/>
    <p:sldId id="304" r:id="rId14"/>
    <p:sldId id="305" r:id="rId15"/>
    <p:sldId id="306" r:id="rId16"/>
    <p:sldId id="310" r:id="rId17"/>
    <p:sldId id="290"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DC795-0E53-4C0D-9278-36441E650FCB}" type="datetimeFigureOut">
              <a:rPr lang="en-US" smtClean="0"/>
              <a:pPr/>
              <a:t>4/25/2024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65EF9D-8C49-4E90-9D57-B8A98975E89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65EF9D-8C49-4E90-9D57-B8A98975E898}"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B61FFE-97C3-4B1E-96E8-60B9B24AAD9E}" type="datetime1">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60F2CC-0A53-4B64-8BF5-B3203FF8F06A}" type="datetime1">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9CBF1-495C-474F-B1B2-CCC6A7482638}" type="datetime1">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D4F747-EA35-4E5C-8C25-816C715FE1C7}" type="datetime1">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33B2B-CB62-4CEC-AF58-DDB4A9B92F54}" type="datetime1">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4E9A3E-6DF1-44ED-B615-B093BE56355F}" type="datetime1">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96610D-F5B8-4259-B529-81520A0B69B6}" type="datetime1">
              <a:rPr lang="en-US" smtClean="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49BAA2-6E38-40BA-8669-CA69823BD215}" type="datetime1">
              <a:rPr lang="en-US" smtClean="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FAE0E-D4E9-4D8D-B04D-F26012602422}" type="datetime1">
              <a:rPr lang="en-US" smtClean="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902CD-B05B-4F8B-B404-66C98F177CF5}" type="datetime1">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E6764-F3AC-4E9A-A507-890BA2ADC547}" type="datetime1">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A7CD5-EC7B-4B78-B37E-4F6D6756CD6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2FD6A-395F-47C2-B72C-511053BC26FD}" type="datetime1">
              <a:rPr lang="en-US" smtClean="0"/>
              <a:pPr/>
              <a:t>4/25/2024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A7CD5-EC7B-4B78-B37E-4F6D6756CD6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johndasilva/diabet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057400" y="2590800"/>
            <a:ext cx="6858000" cy="523220"/>
          </a:xfrm>
          <a:prstGeom prst="rect">
            <a:avLst/>
          </a:prstGeom>
          <a:noFill/>
          <a:ln w="9525">
            <a:noFill/>
            <a:miter lim="800000"/>
            <a:headEnd/>
            <a:tailEnd/>
          </a:ln>
        </p:spPr>
        <p:txBody>
          <a:bodyPr wrap="square">
            <a:spAutoFit/>
          </a:bodyPr>
          <a:lstStyle/>
          <a:p>
            <a:pPr algn="ctr"/>
            <a:r>
              <a:rPr lang="en-US" sz="2800" b="1" i="1" dirty="0">
                <a:latin typeface="Times New Roman" panose="02020603050405020304" pitchFamily="18" charset="0"/>
                <a:cs typeface="Times New Roman" panose="02020603050405020304" pitchFamily="18" charset="0"/>
              </a:rPr>
              <a:t>Predicting Diabetes  Using Random Forest </a:t>
            </a:r>
            <a:endParaRPr lang="en-IN" sz="2800" b="1" i="1" dirty="0">
              <a:latin typeface="Times New Roman" panose="02020603050405020304" pitchFamily="18" charset="0"/>
              <a:cs typeface="Times New Roman" panose="02020603050405020304" pitchFamily="18" charset="0"/>
            </a:endParaRPr>
          </a:p>
        </p:txBody>
      </p:sp>
      <p:sp>
        <p:nvSpPr>
          <p:cNvPr id="6" name="TextBox 6"/>
          <p:cNvSpPr txBox="1">
            <a:spLocks noChangeArrowheads="1"/>
          </p:cNvSpPr>
          <p:nvPr/>
        </p:nvSpPr>
        <p:spPr bwMode="auto">
          <a:xfrm>
            <a:off x="3352800" y="4147810"/>
            <a:ext cx="2819400" cy="1015663"/>
          </a:xfrm>
          <a:prstGeom prst="rect">
            <a:avLst/>
          </a:prstGeom>
          <a:noFill/>
          <a:ln w="9525">
            <a:noFill/>
            <a:miter lim="800000"/>
            <a:headEnd/>
            <a:tailEnd/>
          </a:ln>
        </p:spPr>
        <p:txBody>
          <a:bodyPr wrap="square">
            <a:spAutoFit/>
          </a:bodyPr>
          <a:lstStyle/>
          <a:p>
            <a:pPr algn="ctr" eaLnBrk="1" hangingPunct="1"/>
            <a:r>
              <a:rPr lang="en-US" sz="2000" b="1" dirty="0">
                <a:latin typeface="Times New Roman" panose="02020603050405020304" pitchFamily="18" charset="0"/>
                <a:cs typeface="Times New Roman" panose="02020603050405020304" pitchFamily="18" charset="0"/>
              </a:rPr>
              <a:t>Under the Guidance of</a:t>
            </a:r>
          </a:p>
          <a:p>
            <a:pPr algn="ctr"/>
            <a:r>
              <a:rPr lang="en-US" sz="2000" b="1" dirty="0">
                <a:latin typeface="Times New Roman" panose="02020603050405020304" pitchFamily="18" charset="0"/>
                <a:cs typeface="Times New Roman" panose="02020603050405020304" pitchFamily="18" charset="0"/>
              </a:rPr>
              <a:t>Mrs. K. Divya Kalyani</a:t>
            </a:r>
          </a:p>
          <a:p>
            <a:pPr algn="ctr"/>
            <a:endParaRPr lang="en-US" sz="2000" b="1" dirty="0"/>
          </a:p>
        </p:txBody>
      </p:sp>
      <p:sp>
        <p:nvSpPr>
          <p:cNvPr id="7" name="TextBox 5"/>
          <p:cNvSpPr txBox="1">
            <a:spLocks noChangeArrowheads="1"/>
          </p:cNvSpPr>
          <p:nvPr/>
        </p:nvSpPr>
        <p:spPr bwMode="auto">
          <a:xfrm>
            <a:off x="5562601" y="5049294"/>
            <a:ext cx="3200400" cy="1477328"/>
          </a:xfrm>
          <a:prstGeom prst="rect">
            <a:avLst/>
          </a:prstGeom>
          <a:noFill/>
          <a:ln w="9525">
            <a:noFill/>
            <a:miter lim="800000"/>
            <a:headEnd/>
            <a:tailEnd/>
          </a:ln>
        </p:spPr>
        <p:txBody>
          <a:bodyPr wrap="square">
            <a:spAutoFit/>
          </a:bodyPr>
          <a:lstStyle/>
          <a:p>
            <a:pPr algn="ctr"/>
            <a:r>
              <a:rPr lang="en-GB" dirty="0">
                <a:solidFill>
                  <a:schemeClr val="bg1"/>
                </a:solidFill>
              </a:rPr>
              <a:t> </a:t>
            </a:r>
            <a:r>
              <a:rPr lang="en-US" b="1" dirty="0">
                <a:latin typeface="Bookman Old Style" pitchFamily="18" charset="0"/>
              </a:rPr>
              <a:t>-BY</a:t>
            </a:r>
          </a:p>
          <a:p>
            <a:r>
              <a:rPr lang="en-US" b="1" dirty="0">
                <a:latin typeface="Bookman Old Style" pitchFamily="18" charset="0"/>
              </a:rPr>
              <a:t>P.SIRISHA(20U41A4226)</a:t>
            </a:r>
            <a:endParaRPr lang="en-GB" dirty="0">
              <a:latin typeface="Bookman Old Style" pitchFamily="18" charset="0"/>
            </a:endParaRPr>
          </a:p>
          <a:p>
            <a:r>
              <a:rPr lang="en-GB" b="1" dirty="0">
                <a:latin typeface="Bookman Old Style" pitchFamily="18" charset="0"/>
              </a:rPr>
              <a:t>A.TANIYA (20U41A4224</a:t>
            </a:r>
            <a:r>
              <a:rPr lang="en-US" b="1" dirty="0">
                <a:latin typeface="Bookman Old Style" pitchFamily="18" charset="0"/>
              </a:rPr>
              <a:t>)</a:t>
            </a:r>
          </a:p>
          <a:p>
            <a:r>
              <a:rPr lang="en-US" b="1" dirty="0">
                <a:latin typeface="Bookman Old Style" pitchFamily="18" charset="0"/>
              </a:rPr>
              <a:t>N.RAHI     (20U41A4234)</a:t>
            </a:r>
          </a:p>
          <a:p>
            <a:r>
              <a:rPr lang="en-US" b="1" dirty="0">
                <a:latin typeface="Bookman Old Style" pitchFamily="18" charset="0"/>
              </a:rPr>
              <a:t>S.SAI        (20U41A4244)</a:t>
            </a:r>
            <a:r>
              <a:rPr lang="en-US" b="1" dirty="0"/>
              <a:t>        </a:t>
            </a:r>
            <a:endParaRPr lang="en-US" b="1" dirty="0">
              <a:solidFill>
                <a:schemeClr val="bg1"/>
              </a:solidFill>
            </a:endParaRPr>
          </a:p>
        </p:txBody>
      </p:sp>
      <p:sp>
        <p:nvSpPr>
          <p:cNvPr id="8" name="Slide Number Placeholder 7"/>
          <p:cNvSpPr>
            <a:spLocks noGrp="1"/>
          </p:cNvSpPr>
          <p:nvPr>
            <p:ph type="sldNum" sz="quarter" idx="12"/>
          </p:nvPr>
        </p:nvSpPr>
        <p:spPr/>
        <p:txBody>
          <a:bodyPr/>
          <a:lstStyle/>
          <a:p>
            <a:fld id="{195A7CD5-EC7B-4B78-B37E-4F6D6756CD6B}" type="slidenum">
              <a:rPr lang="en-US" smtClean="0"/>
              <a:pPr/>
              <a:t>1</a:t>
            </a:fld>
            <a:endParaRPr lang="en-US" dirty="0"/>
          </a:p>
        </p:txBody>
      </p:sp>
      <p:sp>
        <p:nvSpPr>
          <p:cNvPr id="2" name="Rectangle 1">
            <a:extLst>
              <a:ext uri="{FF2B5EF4-FFF2-40B4-BE49-F238E27FC236}">
                <a16:creationId xmlns:a16="http://schemas.microsoft.com/office/drawing/2014/main" id="{B6684F2F-1820-9199-2343-270D425DB66E}"/>
              </a:ext>
            </a:extLst>
          </p:cNvPr>
          <p:cNvSpPr/>
          <p:nvPr/>
        </p:nvSpPr>
        <p:spPr>
          <a:xfrm>
            <a:off x="6934200" y="228600"/>
            <a:ext cx="1981200" cy="1066800"/>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3" name="TextBox 2">
            <a:extLst>
              <a:ext uri="{FF2B5EF4-FFF2-40B4-BE49-F238E27FC236}">
                <a16:creationId xmlns:a16="http://schemas.microsoft.com/office/drawing/2014/main" id="{897A6BD7-88F2-5E60-9915-606904D2B308}"/>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6456-4865-7279-C75F-9E3137C6F994}"/>
              </a:ext>
            </a:extLst>
          </p:cNvPr>
          <p:cNvSpPr>
            <a:spLocks noGrp="1"/>
          </p:cNvSpPr>
          <p:nvPr>
            <p:ph type="title"/>
          </p:nvPr>
        </p:nvSpPr>
        <p:spPr>
          <a:xfrm>
            <a:off x="3488436" y="1439465"/>
            <a:ext cx="3886200" cy="411957"/>
          </a:xfrm>
        </p:spPr>
        <p:txBody>
          <a:bodyPr>
            <a:noAutofit/>
          </a:bodyPr>
          <a:lstStyle/>
          <a:p>
            <a:r>
              <a:rPr lang="en-IN" sz="3000" b="1" dirty="0">
                <a:latin typeface="Times New Roman" panose="02020603050405020304" pitchFamily="18" charset="0"/>
                <a:cs typeface="Times New Roman" panose="02020603050405020304" pitchFamily="18" charset="0"/>
              </a:rPr>
              <a:t>6. </a:t>
            </a:r>
            <a:r>
              <a:rPr lang="en-US" sz="3000" b="1" dirty="0">
                <a:latin typeface="Times New Roman" panose="02020603050405020304" pitchFamily="18" charset="0"/>
                <a:cs typeface="Times New Roman" panose="02020603050405020304" pitchFamily="18" charset="0"/>
              </a:rPr>
              <a:t>Proposed System </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3D28A-DB8D-B076-B6D6-63B8837D19BA}"/>
              </a:ext>
            </a:extLst>
          </p:cNvPr>
          <p:cNvSpPr>
            <a:spLocks noGrp="1"/>
          </p:cNvSpPr>
          <p:nvPr>
            <p:ph idx="1"/>
          </p:nvPr>
        </p:nvSpPr>
        <p:spPr>
          <a:xfrm>
            <a:off x="2154936" y="2057400"/>
            <a:ext cx="6553200" cy="4525963"/>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To deal with the problem, we developed automatic diabetic prediction using machine learning techniques. We will train the machine with previous dataset.</a:t>
            </a:r>
          </a:p>
          <a:p>
            <a:pPr marL="0" indent="0">
              <a:buNone/>
            </a:pPr>
            <a:r>
              <a:rPr lang="en-US" sz="1400" dirty="0">
                <a:latin typeface="Times New Roman" panose="02020603050405020304" pitchFamily="18" charset="0"/>
                <a:cs typeface="Times New Roman" panose="02020603050405020304" pitchFamily="18" charset="0"/>
              </a:rPr>
              <a:t>Then machine will check the details of patient and give us result as Diabetic or          Non-Diabetic.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Data Collection and Preprocessing</a:t>
            </a:r>
          </a:p>
          <a:p>
            <a:pPr marL="0" indent="0">
              <a:buNone/>
            </a:pPr>
            <a:r>
              <a:rPr lang="en-US" sz="1400" dirty="0">
                <a:latin typeface="Times New Roman" panose="02020603050405020304" pitchFamily="18" charset="0"/>
                <a:cs typeface="Times New Roman" panose="02020603050405020304" pitchFamily="18" charset="0"/>
              </a:rPr>
              <a:t>Feature Selection and Engineering</a:t>
            </a:r>
          </a:p>
          <a:p>
            <a:pPr marL="0" indent="0">
              <a:buNone/>
            </a:pPr>
            <a:r>
              <a:rPr lang="en-US" sz="1400" dirty="0">
                <a:latin typeface="Times New Roman" panose="02020603050405020304" pitchFamily="18" charset="0"/>
                <a:cs typeface="Times New Roman" panose="02020603050405020304" pitchFamily="18" charset="0"/>
              </a:rPr>
              <a:t>Machine Learning Model Selection</a:t>
            </a:r>
          </a:p>
          <a:p>
            <a:pPr marL="0" indent="0">
              <a:buNone/>
            </a:pPr>
            <a:r>
              <a:rPr lang="en-US" sz="1400" dirty="0">
                <a:latin typeface="Times New Roman" panose="02020603050405020304" pitchFamily="18" charset="0"/>
                <a:cs typeface="Times New Roman" panose="02020603050405020304" pitchFamily="18" charset="0"/>
              </a:rPr>
              <a:t>Model Training and Validation</a:t>
            </a:r>
          </a:p>
          <a:p>
            <a:pPr marL="0" indent="0">
              <a:buNone/>
            </a:pPr>
            <a:r>
              <a:rPr lang="en-US" sz="1400" dirty="0">
                <a:latin typeface="Times New Roman" panose="02020603050405020304" pitchFamily="18" charset="0"/>
                <a:cs typeface="Times New Roman" panose="02020603050405020304" pitchFamily="18" charset="0"/>
              </a:rPr>
              <a:t>Deployment and Integration</a:t>
            </a:r>
          </a:p>
          <a:p>
            <a:pPr marL="0" indent="0">
              <a:buNone/>
            </a:pPr>
            <a:r>
              <a:rPr lang="en-US" sz="1400" dirty="0">
                <a:latin typeface="Times New Roman" panose="02020603050405020304" pitchFamily="18" charset="0"/>
                <a:cs typeface="Times New Roman" panose="02020603050405020304" pitchFamily="18" charset="0"/>
              </a:rPr>
              <a:t>Continuous Monitoring and Updates</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0A1D15-4CEF-B1D5-5730-D1BAAA5242EA}"/>
              </a:ext>
            </a:extLst>
          </p:cNvPr>
          <p:cNvSpPr>
            <a:spLocks noGrp="1"/>
          </p:cNvSpPr>
          <p:nvPr>
            <p:ph type="sldNum" sz="quarter" idx="12"/>
          </p:nvPr>
        </p:nvSpPr>
        <p:spPr/>
        <p:txBody>
          <a:bodyPr/>
          <a:lstStyle/>
          <a:p>
            <a:fld id="{195A7CD5-EC7B-4B78-B37E-4F6D6756CD6B}" type="slidenum">
              <a:rPr lang="en-US" smtClean="0"/>
              <a:pPr/>
              <a:t>10</a:t>
            </a:fld>
            <a:endParaRPr lang="en-US" dirty="0"/>
          </a:p>
        </p:txBody>
      </p:sp>
      <p:sp>
        <p:nvSpPr>
          <p:cNvPr id="5" name="Rectangle 4">
            <a:extLst>
              <a:ext uri="{FF2B5EF4-FFF2-40B4-BE49-F238E27FC236}">
                <a16:creationId xmlns:a16="http://schemas.microsoft.com/office/drawing/2014/main" id="{66582588-A33B-CD56-7FA2-602160DAB436}"/>
              </a:ext>
            </a:extLst>
          </p:cNvPr>
          <p:cNvSpPr/>
          <p:nvPr/>
        </p:nvSpPr>
        <p:spPr>
          <a:xfrm>
            <a:off x="6934200" y="274636"/>
            <a:ext cx="1981200" cy="958851"/>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Presentation </a:t>
            </a:r>
          </a:p>
          <a:p>
            <a:r>
              <a:rPr lang="en-IN" dirty="0">
                <a:solidFill>
                  <a:schemeClr val="bg1"/>
                </a:solidFill>
              </a:rPr>
              <a:t>for </a:t>
            </a:r>
            <a:r>
              <a:rPr lang="en-IN" dirty="0" err="1">
                <a:solidFill>
                  <a:schemeClr val="bg1"/>
                </a:solidFill>
              </a:rPr>
              <a:t>B.Tech</a:t>
            </a:r>
            <a:r>
              <a:rPr lang="en-IN" dirty="0">
                <a:solidFill>
                  <a:schemeClr val="bg1"/>
                </a:solidFill>
              </a:rPr>
              <a:t> </a:t>
            </a:r>
          </a:p>
          <a:p>
            <a:r>
              <a:rPr lang="en-IN" dirty="0">
                <a:solidFill>
                  <a:schemeClr val="bg1"/>
                </a:solidFill>
              </a:rPr>
              <a:t>Project review</a:t>
            </a:r>
          </a:p>
        </p:txBody>
      </p:sp>
    </p:spTree>
    <p:extLst>
      <p:ext uri="{BB962C8B-B14F-4D97-AF65-F5344CB8AC3E}">
        <p14:creationId xmlns:p14="http://schemas.microsoft.com/office/powerpoint/2010/main" val="200222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1400279"/>
            <a:ext cx="5524500" cy="553998"/>
          </a:xfrm>
          <a:prstGeom prst="rect">
            <a:avLst/>
          </a:prstGeom>
          <a:noFill/>
        </p:spPr>
        <p:txBody>
          <a:bodyPr wrap="square" rtlCol="0">
            <a:spAutoFit/>
          </a:bodyPr>
          <a:lstStyle/>
          <a:p>
            <a:r>
              <a:rPr lang="en-US" sz="3000" b="1" dirty="0"/>
              <a:t>  7.</a:t>
            </a:r>
            <a:r>
              <a:rPr lang="en-US" sz="3000" b="1" dirty="0">
                <a:latin typeface="Times New Roman" panose="02020603050405020304" pitchFamily="18" charset="0"/>
                <a:cs typeface="Times New Roman" panose="02020603050405020304" pitchFamily="18" charset="0"/>
              </a:rPr>
              <a:t>Proposed System </a:t>
            </a:r>
            <a:r>
              <a:rPr lang="en-IN" sz="3000" b="1" dirty="0">
                <a:latin typeface="Times New Roman" panose="02020603050405020304" pitchFamily="18" charset="0"/>
                <a:cs typeface="Times New Roman" panose="02020603050405020304" pitchFamily="18" charset="0"/>
              </a:rPr>
              <a:t>Advantages</a:t>
            </a:r>
            <a:r>
              <a:rPr lang="en-US" sz="3000" b="1" dirty="0">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95A7CD5-EC7B-4B78-B37E-4F6D6756CD6B}" type="slidenum">
              <a:rPr lang="en-US" smtClean="0"/>
              <a:pPr/>
              <a:t>11</a:t>
            </a:fld>
            <a:endParaRPr lang="en-US" dirty="0"/>
          </a:p>
        </p:txBody>
      </p:sp>
      <p:sp>
        <p:nvSpPr>
          <p:cNvPr id="3" name="Rectangle 2">
            <a:extLst>
              <a:ext uri="{FF2B5EF4-FFF2-40B4-BE49-F238E27FC236}">
                <a16:creationId xmlns:a16="http://schemas.microsoft.com/office/drawing/2014/main" id="{48E0D318-097C-8648-9C25-FFD2044BF2FD}"/>
              </a:ext>
            </a:extLst>
          </p:cNvPr>
          <p:cNvSpPr/>
          <p:nvPr/>
        </p:nvSpPr>
        <p:spPr>
          <a:xfrm>
            <a:off x="6934200" y="228600"/>
            <a:ext cx="1981200" cy="1066799"/>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5" name="TextBox 4">
            <a:extLst>
              <a:ext uri="{FF2B5EF4-FFF2-40B4-BE49-F238E27FC236}">
                <a16:creationId xmlns:a16="http://schemas.microsoft.com/office/drawing/2014/main" id="{062BA33F-9C55-9E76-BE16-BD6864BBFB19}"/>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
        <p:nvSpPr>
          <p:cNvPr id="6" name="TextBox 5">
            <a:extLst>
              <a:ext uri="{FF2B5EF4-FFF2-40B4-BE49-F238E27FC236}">
                <a16:creationId xmlns:a16="http://schemas.microsoft.com/office/drawing/2014/main" id="{B27AD530-0E88-1845-CCFD-564EEDA32FDE}"/>
              </a:ext>
            </a:extLst>
          </p:cNvPr>
          <p:cNvSpPr txBox="1"/>
          <p:nvPr/>
        </p:nvSpPr>
        <p:spPr>
          <a:xfrm>
            <a:off x="2247900" y="2059157"/>
            <a:ext cx="5524500" cy="3970318"/>
          </a:xfrm>
          <a:prstGeom prst="rect">
            <a:avLst/>
          </a:prstGeom>
          <a:noFill/>
        </p:spPr>
        <p:txBody>
          <a:bodyPr wrap="square" rtlCol="0">
            <a:spAutoFit/>
          </a:bodyPr>
          <a:lstStyle/>
          <a:p>
            <a:pPr marL="171450" indent="-1714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Enhanced Accuracy: </a:t>
            </a:r>
            <a:r>
              <a:rPr lang="en-US" sz="1400" dirty="0">
                <a:latin typeface="Times New Roman" panose="02020603050405020304" pitchFamily="18" charset="0"/>
                <a:cs typeface="Times New Roman" panose="02020603050405020304" pitchFamily="18" charset="0"/>
              </a:rPr>
              <a:t>The integration of advanced machine learning algorithms leads to superior prediction accuracy compared to traditional methods.</a:t>
            </a:r>
          </a:p>
          <a:p>
            <a:pPr marL="171450" indent="-1714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Early Detection and Prevention: </a:t>
            </a:r>
            <a:r>
              <a:rPr lang="en-US" sz="1400" dirty="0">
                <a:latin typeface="Times New Roman" panose="02020603050405020304" pitchFamily="18" charset="0"/>
                <a:cs typeface="Times New Roman" panose="02020603050405020304" pitchFamily="18" charset="0"/>
              </a:rPr>
              <a:t>Early identification of diabetes risk factors allows for preventive measures. Empowers healthcare providers to initiate timely interventions and mitigating of diabetes-related complications.</a:t>
            </a:r>
          </a:p>
          <a:p>
            <a:pPr marL="171450" indent="-1714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Adaptability to Dynamic Patient Profiles: </a:t>
            </a:r>
            <a:r>
              <a:rPr lang="en-US" sz="1400" dirty="0">
                <a:latin typeface="Times New Roman" panose="02020603050405020304" pitchFamily="18" charset="0"/>
                <a:cs typeface="Times New Roman" panose="02020603050405020304" pitchFamily="18" charset="0"/>
              </a:rPr>
              <a:t>The system's ability to adapt to changing patient profiles accommodates the dynamic nature of diabetes. Continuously learns and updates predictions based on evolving lifestyle factors and health conditions.</a:t>
            </a:r>
          </a:p>
          <a:p>
            <a:pPr marL="171450" indent="-1714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Personalized Healthcare: </a:t>
            </a:r>
            <a:r>
              <a:rPr lang="en-US" sz="1400" dirty="0">
                <a:latin typeface="Times New Roman" panose="02020603050405020304" pitchFamily="18" charset="0"/>
                <a:cs typeface="Times New Roman" panose="02020603050405020304" pitchFamily="18" charset="0"/>
              </a:rPr>
              <a:t>The proposed system enables tailored predictions by considering individual patient characteristics, including genetic factors, lifestyle, and historical health data.</a:t>
            </a:r>
          </a:p>
          <a:p>
            <a:pPr marL="171450" indent="-1714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User-Friendly Interface: </a:t>
            </a:r>
            <a:r>
              <a:rPr lang="en-US" sz="1400" dirty="0">
                <a:latin typeface="Times New Roman" panose="02020603050405020304" pitchFamily="18" charset="0"/>
                <a:cs typeface="Times New Roman" panose="02020603050405020304" pitchFamily="18" charset="0"/>
              </a:rPr>
              <a:t>An user-friendly interface facilitates seamless integration into healthcare workflows. Healthcare professionals can easily interpret and act upon the system's predictions, fostering trust and adoption.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D1EA-3A1A-C5FF-7371-7AC7A1DBFD7E}"/>
              </a:ext>
            </a:extLst>
          </p:cNvPr>
          <p:cNvSpPr>
            <a:spLocks noGrp="1"/>
          </p:cNvSpPr>
          <p:nvPr>
            <p:ph type="title"/>
          </p:nvPr>
        </p:nvSpPr>
        <p:spPr>
          <a:xfrm>
            <a:off x="838200" y="1073061"/>
            <a:ext cx="8229600" cy="1143000"/>
          </a:xfrm>
        </p:spPr>
        <p:txBody>
          <a:bodyPr>
            <a:normAutofit/>
          </a:bodyPr>
          <a:lstStyle/>
          <a:p>
            <a:r>
              <a:rPr lang="en-IN" sz="3000" b="1" dirty="0">
                <a:latin typeface="Times New Roman" panose="02020603050405020304" pitchFamily="18" charset="0"/>
                <a:cs typeface="Times New Roman" panose="02020603050405020304" pitchFamily="18" charset="0"/>
              </a:rPr>
              <a:t>8.Proposed Model Architecture</a:t>
            </a:r>
          </a:p>
        </p:txBody>
      </p:sp>
      <p:sp>
        <p:nvSpPr>
          <p:cNvPr id="4" name="Slide Number Placeholder 3">
            <a:extLst>
              <a:ext uri="{FF2B5EF4-FFF2-40B4-BE49-F238E27FC236}">
                <a16:creationId xmlns:a16="http://schemas.microsoft.com/office/drawing/2014/main" id="{2DCCE584-520A-FD30-B2E2-2A95CE0E0465}"/>
              </a:ext>
            </a:extLst>
          </p:cNvPr>
          <p:cNvSpPr>
            <a:spLocks noGrp="1"/>
          </p:cNvSpPr>
          <p:nvPr>
            <p:ph type="sldNum" sz="quarter" idx="12"/>
          </p:nvPr>
        </p:nvSpPr>
        <p:spPr/>
        <p:txBody>
          <a:bodyPr/>
          <a:lstStyle/>
          <a:p>
            <a:fld id="{195A7CD5-EC7B-4B78-B37E-4F6D6756CD6B}" type="slidenum">
              <a:rPr lang="en-US" smtClean="0"/>
              <a:pPr/>
              <a:t>12</a:t>
            </a:fld>
            <a:endParaRPr lang="en-US" dirty="0"/>
          </a:p>
        </p:txBody>
      </p:sp>
      <p:sp>
        <p:nvSpPr>
          <p:cNvPr id="12" name="Rectangle 11">
            <a:extLst>
              <a:ext uri="{FF2B5EF4-FFF2-40B4-BE49-F238E27FC236}">
                <a16:creationId xmlns:a16="http://schemas.microsoft.com/office/drawing/2014/main" id="{722DB52B-BDDC-7803-CE87-8F2D1550769B}"/>
              </a:ext>
            </a:extLst>
          </p:cNvPr>
          <p:cNvSpPr/>
          <p:nvPr/>
        </p:nvSpPr>
        <p:spPr>
          <a:xfrm>
            <a:off x="6934200" y="190232"/>
            <a:ext cx="1905000" cy="1028967"/>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a:ea typeface="+mn-ea"/>
                <a:cs typeface="+mn-cs"/>
              </a:rPr>
              <a:t>Presentation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a:ea typeface="+mn-ea"/>
                <a:cs typeface="+mn-cs"/>
              </a:rPr>
              <a:t>for </a:t>
            </a:r>
            <a:r>
              <a:rPr kumimoji="0" lang="en-IN" sz="1800" b="0" i="0" u="none" strike="noStrike" kern="1200" cap="none" spc="0" normalizeH="0" baseline="0" noProof="0" dirty="0" err="1">
                <a:ln>
                  <a:noFill/>
                </a:ln>
                <a:solidFill>
                  <a:prstClr val="white"/>
                </a:solidFill>
                <a:effectLst/>
                <a:uLnTx/>
                <a:uFillTx/>
                <a:latin typeface="Calibri"/>
                <a:ea typeface="+mn-ea"/>
                <a:cs typeface="+mn-cs"/>
              </a:rPr>
              <a:t>B.Tech</a:t>
            </a: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a:ea typeface="+mn-ea"/>
                <a:cs typeface="+mn-cs"/>
              </a:rPr>
              <a:t> Project review</a:t>
            </a:r>
          </a:p>
        </p:txBody>
      </p:sp>
      <p:pic>
        <p:nvPicPr>
          <p:cNvPr id="7" name="Content Placeholder 6">
            <a:extLst>
              <a:ext uri="{FF2B5EF4-FFF2-40B4-BE49-F238E27FC236}">
                <a16:creationId xmlns:a16="http://schemas.microsoft.com/office/drawing/2014/main" id="{DF2F2480-5C47-E9DE-F42B-3D4D216FAC27}"/>
              </a:ext>
            </a:extLst>
          </p:cNvPr>
          <p:cNvPicPr>
            <a:picLocks noGrp="1" noChangeAspect="1"/>
          </p:cNvPicPr>
          <p:nvPr>
            <p:ph idx="1"/>
          </p:nvPr>
        </p:nvPicPr>
        <p:blipFill>
          <a:blip r:embed="rId2"/>
          <a:stretch>
            <a:fillRect/>
          </a:stretch>
        </p:blipFill>
        <p:spPr>
          <a:xfrm>
            <a:off x="2133600" y="2514600"/>
            <a:ext cx="6687018" cy="3270339"/>
          </a:xfrm>
        </p:spPr>
      </p:pic>
    </p:spTree>
    <p:extLst>
      <p:ext uri="{BB962C8B-B14F-4D97-AF65-F5344CB8AC3E}">
        <p14:creationId xmlns:p14="http://schemas.microsoft.com/office/powerpoint/2010/main" val="16324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E5D7-2C80-4252-1E76-C397C625F93C}"/>
              </a:ext>
            </a:extLst>
          </p:cNvPr>
          <p:cNvSpPr>
            <a:spLocks noGrp="1"/>
          </p:cNvSpPr>
          <p:nvPr>
            <p:ph type="title"/>
          </p:nvPr>
        </p:nvSpPr>
        <p:spPr>
          <a:xfrm>
            <a:off x="457200" y="1524000"/>
            <a:ext cx="8229600" cy="212726"/>
          </a:xfrm>
        </p:spPr>
        <p:txBody>
          <a:bodyPr>
            <a:normAutofit fontScale="90000"/>
          </a:bodyPr>
          <a:lstStyle/>
          <a:p>
            <a:r>
              <a:rPr lang="en-IN" dirty="0"/>
              <a:t>9.Outputs</a:t>
            </a:r>
          </a:p>
        </p:txBody>
      </p:sp>
      <p:pic>
        <p:nvPicPr>
          <p:cNvPr id="6" name="Content Placeholder 5">
            <a:extLst>
              <a:ext uri="{FF2B5EF4-FFF2-40B4-BE49-F238E27FC236}">
                <a16:creationId xmlns:a16="http://schemas.microsoft.com/office/drawing/2014/main" id="{62A05B61-7BFD-1B01-B47E-87215C1A9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828800"/>
            <a:ext cx="8991600" cy="4892675"/>
          </a:xfrm>
        </p:spPr>
      </p:pic>
      <p:sp>
        <p:nvSpPr>
          <p:cNvPr id="4" name="Slide Number Placeholder 3">
            <a:extLst>
              <a:ext uri="{FF2B5EF4-FFF2-40B4-BE49-F238E27FC236}">
                <a16:creationId xmlns:a16="http://schemas.microsoft.com/office/drawing/2014/main" id="{B7206EA7-968E-86A8-B7BF-9F6303479D8F}"/>
              </a:ext>
            </a:extLst>
          </p:cNvPr>
          <p:cNvSpPr>
            <a:spLocks noGrp="1"/>
          </p:cNvSpPr>
          <p:nvPr>
            <p:ph type="sldNum" sz="quarter" idx="12"/>
          </p:nvPr>
        </p:nvSpPr>
        <p:spPr/>
        <p:txBody>
          <a:bodyPr/>
          <a:lstStyle/>
          <a:p>
            <a:fld id="{195A7CD5-EC7B-4B78-B37E-4F6D6756CD6B}" type="slidenum">
              <a:rPr lang="en-US" smtClean="0"/>
              <a:pPr/>
              <a:t>13</a:t>
            </a:fld>
            <a:endParaRPr lang="en-US" dirty="0"/>
          </a:p>
        </p:txBody>
      </p:sp>
    </p:spTree>
    <p:extLst>
      <p:ext uri="{BB962C8B-B14F-4D97-AF65-F5344CB8AC3E}">
        <p14:creationId xmlns:p14="http://schemas.microsoft.com/office/powerpoint/2010/main" val="179039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54EA-3A6D-2BE3-62DB-074F89F84A0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7A5C36D-A072-422F-616F-21E5F79CE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828800"/>
            <a:ext cx="8991600" cy="5029200"/>
          </a:xfrm>
        </p:spPr>
      </p:pic>
      <p:sp>
        <p:nvSpPr>
          <p:cNvPr id="4" name="Slide Number Placeholder 3">
            <a:extLst>
              <a:ext uri="{FF2B5EF4-FFF2-40B4-BE49-F238E27FC236}">
                <a16:creationId xmlns:a16="http://schemas.microsoft.com/office/drawing/2014/main" id="{6A0F1994-E252-FA57-6EE8-7D40CEAB04C8}"/>
              </a:ext>
            </a:extLst>
          </p:cNvPr>
          <p:cNvSpPr>
            <a:spLocks noGrp="1"/>
          </p:cNvSpPr>
          <p:nvPr>
            <p:ph type="sldNum" sz="quarter" idx="12"/>
          </p:nvPr>
        </p:nvSpPr>
        <p:spPr/>
        <p:txBody>
          <a:bodyPr/>
          <a:lstStyle/>
          <a:p>
            <a:fld id="{195A7CD5-EC7B-4B78-B37E-4F6D6756CD6B}" type="slidenum">
              <a:rPr lang="en-US" smtClean="0"/>
              <a:pPr/>
              <a:t>14</a:t>
            </a:fld>
            <a:endParaRPr lang="en-US" dirty="0"/>
          </a:p>
        </p:txBody>
      </p:sp>
    </p:spTree>
    <p:extLst>
      <p:ext uri="{BB962C8B-B14F-4D97-AF65-F5344CB8AC3E}">
        <p14:creationId xmlns:p14="http://schemas.microsoft.com/office/powerpoint/2010/main" val="340284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4E83-7C51-307A-C54D-C087C1D4F47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AE74B59-030B-1957-36CD-295817372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8800"/>
            <a:ext cx="9144000" cy="4892675"/>
          </a:xfrm>
        </p:spPr>
      </p:pic>
      <p:sp>
        <p:nvSpPr>
          <p:cNvPr id="4" name="Slide Number Placeholder 3">
            <a:extLst>
              <a:ext uri="{FF2B5EF4-FFF2-40B4-BE49-F238E27FC236}">
                <a16:creationId xmlns:a16="http://schemas.microsoft.com/office/drawing/2014/main" id="{BE5358AA-4F4A-B608-98C0-4FE566A4F2C3}"/>
              </a:ext>
            </a:extLst>
          </p:cNvPr>
          <p:cNvSpPr>
            <a:spLocks noGrp="1"/>
          </p:cNvSpPr>
          <p:nvPr>
            <p:ph type="sldNum" sz="quarter" idx="12"/>
          </p:nvPr>
        </p:nvSpPr>
        <p:spPr/>
        <p:txBody>
          <a:bodyPr/>
          <a:lstStyle/>
          <a:p>
            <a:fld id="{195A7CD5-EC7B-4B78-B37E-4F6D6756CD6B}" type="slidenum">
              <a:rPr lang="en-US" smtClean="0"/>
              <a:pPr/>
              <a:t>15</a:t>
            </a:fld>
            <a:endParaRPr lang="en-US" dirty="0"/>
          </a:p>
        </p:txBody>
      </p:sp>
    </p:spTree>
    <p:extLst>
      <p:ext uri="{BB962C8B-B14F-4D97-AF65-F5344CB8AC3E}">
        <p14:creationId xmlns:p14="http://schemas.microsoft.com/office/powerpoint/2010/main" val="390605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26CB-660C-2C06-BDBC-B172EFD909D2}"/>
              </a:ext>
            </a:extLst>
          </p:cNvPr>
          <p:cNvSpPr>
            <a:spLocks noGrp="1"/>
          </p:cNvSpPr>
          <p:nvPr>
            <p:ph type="title"/>
          </p:nvPr>
        </p:nvSpPr>
        <p:spPr>
          <a:xfrm>
            <a:off x="457200" y="1447800"/>
            <a:ext cx="8229600" cy="381000"/>
          </a:xfrm>
        </p:spPr>
        <p:txBody>
          <a:bodyPr>
            <a:normAutofit fontScale="90000"/>
          </a:bodyPr>
          <a:lstStyle/>
          <a:p>
            <a:r>
              <a:rPr lang="en-IN" dirty="0"/>
              <a:t>        Conclusion</a:t>
            </a:r>
          </a:p>
        </p:txBody>
      </p:sp>
      <p:sp>
        <p:nvSpPr>
          <p:cNvPr id="4" name="Slide Number Placeholder 3">
            <a:extLst>
              <a:ext uri="{FF2B5EF4-FFF2-40B4-BE49-F238E27FC236}">
                <a16:creationId xmlns:a16="http://schemas.microsoft.com/office/drawing/2014/main" id="{37574A87-4A65-E19A-1509-8BECEF934F72}"/>
              </a:ext>
            </a:extLst>
          </p:cNvPr>
          <p:cNvSpPr>
            <a:spLocks noGrp="1"/>
          </p:cNvSpPr>
          <p:nvPr>
            <p:ph type="sldNum" sz="quarter" idx="12"/>
          </p:nvPr>
        </p:nvSpPr>
        <p:spPr/>
        <p:txBody>
          <a:bodyPr/>
          <a:lstStyle/>
          <a:p>
            <a:fld id="{195A7CD5-EC7B-4B78-B37E-4F6D6756CD6B}" type="slidenum">
              <a:rPr lang="en-US" smtClean="0"/>
              <a:pPr/>
              <a:t>16</a:t>
            </a:fld>
            <a:endParaRPr lang="en-US" dirty="0"/>
          </a:p>
        </p:txBody>
      </p:sp>
      <p:sp>
        <p:nvSpPr>
          <p:cNvPr id="5" name="Content Placeholder 2">
            <a:extLst>
              <a:ext uri="{FF2B5EF4-FFF2-40B4-BE49-F238E27FC236}">
                <a16:creationId xmlns:a16="http://schemas.microsoft.com/office/drawing/2014/main" id="{5ED4C358-3EC1-E4DE-6DA5-B18193D0B8E3}"/>
              </a:ext>
            </a:extLst>
          </p:cNvPr>
          <p:cNvSpPr>
            <a:spLocks noGrp="1"/>
          </p:cNvSpPr>
          <p:nvPr>
            <p:ph idx="1"/>
          </p:nvPr>
        </p:nvSpPr>
        <p:spPr>
          <a:xfrm>
            <a:off x="2438400" y="2362200"/>
            <a:ext cx="6248400" cy="3763963"/>
          </a:xfrm>
        </p:spPr>
        <p:txBody>
          <a:bodyPr>
            <a:normAutofit/>
          </a:bodyPr>
          <a:lstStyle/>
          <a:p>
            <a:pPr marL="0" indent="0">
              <a:buNone/>
            </a:pPr>
            <a:r>
              <a:rPr lang="en-US" sz="1400" dirty="0"/>
              <a:t>Prediction with help of classification algorithm. Detection of diabetes in its early stages Machine </a:t>
            </a:r>
            <a:r>
              <a:rPr lang="en-US" sz="1400" dirty="0" err="1"/>
              <a:t>Learing</a:t>
            </a:r>
            <a:r>
              <a:rPr lang="en-US" sz="1400" dirty="0"/>
              <a:t> has the great ability to revolutionize the </a:t>
            </a:r>
            <a:r>
              <a:rPr lang="en-US" sz="1400" dirty="0" err="1"/>
              <a:t>diabtes</a:t>
            </a:r>
            <a:r>
              <a:rPr lang="en-US" sz="1400" dirty="0"/>
              <a:t> rick is the key for treatment. This work has described a machine learning approach to predicting diabetes levels. The technique may also help researches to develop an accurate and effective tool that will reach at the table of clinicians to help them make better decision about the disease status. </a:t>
            </a:r>
          </a:p>
          <a:p>
            <a:pPr marL="0" indent="0">
              <a:buNone/>
            </a:pPr>
            <a:r>
              <a:rPr lang="en-US" sz="1400" dirty="0"/>
              <a:t>In this Project, we have used different machine learning techniques to predict the performance of different classification techniques. It further proposes the conceptual prediction model that includes the different machine learning classifiers. </a:t>
            </a:r>
          </a:p>
          <a:p>
            <a:pPr marL="0" indent="0">
              <a:buNone/>
            </a:pPr>
            <a:r>
              <a:rPr lang="en-US" sz="1600" b="1" dirty="0"/>
              <a:t>Future Work:</a:t>
            </a:r>
          </a:p>
          <a:p>
            <a:r>
              <a:rPr lang="en-US" sz="1400" dirty="0"/>
              <a:t>Acquire and preprocess large-scale diabetic patient data, including demographics, medical history, and clinical measurements. </a:t>
            </a:r>
          </a:p>
          <a:p>
            <a:r>
              <a:rPr lang="en-US" sz="1400" dirty="0"/>
              <a:t> Train a Random Forest model on the prepared dataset to predict diabetic outcomes such as risk of complications or progression</a:t>
            </a:r>
          </a:p>
        </p:txBody>
      </p:sp>
    </p:spTree>
    <p:extLst>
      <p:ext uri="{BB962C8B-B14F-4D97-AF65-F5344CB8AC3E}">
        <p14:creationId xmlns:p14="http://schemas.microsoft.com/office/powerpoint/2010/main" val="372204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371600"/>
            <a:ext cx="4419600" cy="533400"/>
          </a:xfrm>
        </p:spPr>
        <p:txBody>
          <a:bodyPr>
            <a:noAutofit/>
          </a:bodyPr>
          <a:lstStyle/>
          <a:p>
            <a:r>
              <a:rPr lang="en-US" sz="3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133600" y="2215177"/>
            <a:ext cx="6781800" cy="4525963"/>
          </a:xfrm>
        </p:spPr>
        <p:txBody>
          <a:bodyPr>
            <a:normAutofit/>
          </a:bodyPr>
          <a:lstStyle/>
          <a:p>
            <a:pPr algn="just">
              <a:buFont typeface="Wingdings" panose="05000000000000000000" pitchFamily="2" charset="2"/>
              <a:buChar char="v"/>
            </a:pPr>
            <a:r>
              <a:rPr lang="en-IN" sz="1600" dirty="0"/>
              <a:t>[1] Liu, J., Zhang, S., &amp; Sun, C. (2018). A Novel Random Forest Based Approach for Diabetes Prediction. In 2018 IEEE International Conference on Systems, Man, and Cybernetics (SMC) (pp. 3833-3837). IEEE. </a:t>
            </a:r>
          </a:p>
          <a:p>
            <a:pPr algn="just">
              <a:buFont typeface="Wingdings" panose="05000000000000000000" pitchFamily="2" charset="2"/>
              <a:buChar char="v"/>
            </a:pPr>
            <a:r>
              <a:rPr lang="en-IN" sz="1600" dirty="0"/>
              <a:t>[2] Al-Fuqaha, A., Javed, H., </a:t>
            </a:r>
            <a:r>
              <a:rPr lang="en-IN" sz="1600" dirty="0" err="1"/>
              <a:t>Guizani</a:t>
            </a:r>
            <a:r>
              <a:rPr lang="en-IN" sz="1600" dirty="0"/>
              <a:t>, M., &amp; </a:t>
            </a:r>
            <a:r>
              <a:rPr lang="en-IN" sz="1600" dirty="0" err="1"/>
              <a:t>Rayes</a:t>
            </a:r>
            <a:r>
              <a:rPr lang="en-IN" sz="1600" dirty="0"/>
              <a:t>, A. (2018). Machine Learning for IoT Big Data and Streaming Analytics: A Survey. IEEE Communications Surveys &amp; Tutorials, 20(4), 2923-2960. </a:t>
            </a:r>
          </a:p>
          <a:p>
            <a:pPr algn="just">
              <a:buFont typeface="Wingdings" panose="05000000000000000000" pitchFamily="2" charset="2"/>
              <a:buChar char="v"/>
            </a:pPr>
            <a:r>
              <a:rPr lang="en-IN" sz="1600" dirty="0"/>
              <a:t>[3] Tave, G. M., &amp; Zhang, S. (2019). A predictive analysis of the USA diabetes population using random forest. Informatics in Medicine Unlocked, 16, 100203. </a:t>
            </a:r>
          </a:p>
          <a:p>
            <a:pPr algn="just">
              <a:buFont typeface="Wingdings" panose="05000000000000000000" pitchFamily="2" charset="2"/>
              <a:buChar char="v"/>
            </a:pPr>
            <a:r>
              <a:rPr lang="en-IN" sz="1600" dirty="0"/>
              <a:t>[4] Patel, D. A., Patel, A. A., &amp; Pandya, S. N. (2016). Prediction of Diabetes using Random Forest Algorithm. International Journal of Computer Applications, 135(10), 23-26. </a:t>
            </a:r>
          </a:p>
          <a:p>
            <a:pPr algn="just">
              <a:buFont typeface="Wingdings" panose="05000000000000000000" pitchFamily="2" charset="2"/>
              <a:buChar char="v"/>
            </a:pPr>
            <a:r>
              <a:rPr lang="en-IN" sz="1600" dirty="0"/>
              <a:t>[5] Kumar, P. B., &amp; Srinivas, K. (2018). Diabetes Prediction using Random Forest Classification Algorithm. Procedia Computer Science, 133, 157-162</a:t>
            </a:r>
          </a:p>
          <a:p>
            <a:pPr algn="just">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[6]. </a:t>
            </a:r>
            <a:r>
              <a:rPr lang="en-IN" sz="1600" dirty="0">
                <a:latin typeface="Times New Roman" panose="02020603050405020304" pitchFamily="18" charset="0"/>
                <a:cs typeface="Times New Roman" panose="02020603050405020304" pitchFamily="18" charset="0"/>
                <a:hlinkClick r:id="rId2"/>
              </a:rPr>
              <a:t>https://www.kaggle.com/johndasilva/diabetes</a:t>
            </a:r>
            <a:endParaRPr lang="en-IN" sz="16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95A7CD5-EC7B-4B78-B37E-4F6D6756CD6B}" type="slidenum">
              <a:rPr lang="en-US" smtClean="0"/>
              <a:pPr/>
              <a:t>17</a:t>
            </a:fld>
            <a:endParaRPr lang="en-US" dirty="0"/>
          </a:p>
        </p:txBody>
      </p:sp>
      <p:sp>
        <p:nvSpPr>
          <p:cNvPr id="5" name="Rectangle 4">
            <a:extLst>
              <a:ext uri="{FF2B5EF4-FFF2-40B4-BE49-F238E27FC236}">
                <a16:creationId xmlns:a16="http://schemas.microsoft.com/office/drawing/2014/main" id="{9AA43631-BB3A-5D04-881F-2E9F9A91F5A7}"/>
              </a:ext>
            </a:extLst>
          </p:cNvPr>
          <p:cNvSpPr/>
          <p:nvPr/>
        </p:nvSpPr>
        <p:spPr>
          <a:xfrm>
            <a:off x="6934200" y="304800"/>
            <a:ext cx="1981200" cy="899160"/>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Presentation </a:t>
            </a:r>
          </a:p>
          <a:p>
            <a:r>
              <a:rPr lang="en-IN" dirty="0">
                <a:solidFill>
                  <a:schemeClr val="bg1"/>
                </a:solidFill>
              </a:rPr>
              <a:t>for </a:t>
            </a:r>
            <a:r>
              <a:rPr lang="en-IN" dirty="0" err="1">
                <a:solidFill>
                  <a:schemeClr val="bg1"/>
                </a:solidFill>
              </a:rPr>
              <a:t>B.Tech</a:t>
            </a:r>
            <a:r>
              <a:rPr lang="en-IN" dirty="0">
                <a:solidFill>
                  <a:schemeClr val="bg1"/>
                </a:solidFill>
              </a:rPr>
              <a:t> </a:t>
            </a:r>
          </a:p>
          <a:p>
            <a:r>
              <a:rPr lang="en-IN" dirty="0">
                <a:solidFill>
                  <a:schemeClr val="bg1"/>
                </a:solidFill>
              </a:rPr>
              <a:t>Project review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AutoShape 7"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7" name="AutoShape 9"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59" name="AutoShape 11" descr="Image result for thank you pen writing png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1" name="AutoShape 13" descr="Image result for thank you pen writing png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3" name="AutoShape 15" descr="Image result for thank you pen writing png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5" name="AutoShape 17" descr="Image result for thank you pen writing png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7667" name="AutoShape 19" descr="Image result for thank you pen writing png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 name="Slide Number Placeholder 9"/>
          <p:cNvSpPr>
            <a:spLocks noGrp="1"/>
          </p:cNvSpPr>
          <p:nvPr>
            <p:ph type="sldNum" sz="quarter" idx="12"/>
          </p:nvPr>
        </p:nvSpPr>
        <p:spPr/>
        <p:txBody>
          <a:bodyPr/>
          <a:lstStyle/>
          <a:p>
            <a:fld id="{195A7CD5-EC7B-4B78-B37E-4F6D6756CD6B}" type="slidenum">
              <a:rPr lang="en-US" smtClean="0"/>
              <a:pPr/>
              <a:t>18</a:t>
            </a:fld>
            <a:endParaRPr lang="en-US" dirty="0"/>
          </a:p>
        </p:txBody>
      </p:sp>
      <p:sp>
        <p:nvSpPr>
          <p:cNvPr id="2" name="Rectangle 1">
            <a:extLst>
              <a:ext uri="{FF2B5EF4-FFF2-40B4-BE49-F238E27FC236}">
                <a16:creationId xmlns:a16="http://schemas.microsoft.com/office/drawing/2014/main" id="{78E595E7-3DAE-9474-5286-A18C2802D0D9}"/>
              </a:ext>
            </a:extLst>
          </p:cNvPr>
          <p:cNvSpPr/>
          <p:nvPr/>
        </p:nvSpPr>
        <p:spPr>
          <a:xfrm>
            <a:off x="6972300" y="208002"/>
            <a:ext cx="1981200" cy="1107995"/>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3" name="TextBox 2">
            <a:extLst>
              <a:ext uri="{FF2B5EF4-FFF2-40B4-BE49-F238E27FC236}">
                <a16:creationId xmlns:a16="http://schemas.microsoft.com/office/drawing/2014/main" id="{50073896-9E9B-47BF-E9D1-4F721C0EE4C4}"/>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
        <p:nvSpPr>
          <p:cNvPr id="4" name="TextBox 3">
            <a:extLst>
              <a:ext uri="{FF2B5EF4-FFF2-40B4-BE49-F238E27FC236}">
                <a16:creationId xmlns:a16="http://schemas.microsoft.com/office/drawing/2014/main" id="{E3816376-925D-31C9-6923-7B01BE628786}"/>
              </a:ext>
            </a:extLst>
          </p:cNvPr>
          <p:cNvSpPr txBox="1"/>
          <p:nvPr/>
        </p:nvSpPr>
        <p:spPr>
          <a:xfrm>
            <a:off x="3962400" y="3505200"/>
            <a:ext cx="3276601" cy="1107996"/>
          </a:xfrm>
          <a:prstGeom prst="rect">
            <a:avLst/>
          </a:prstGeom>
          <a:noFill/>
        </p:spPr>
        <p:txBody>
          <a:bodyPr wrap="square" rtlCol="0">
            <a:spAutoFit/>
          </a:bodyPr>
          <a:lstStyle/>
          <a:p>
            <a:r>
              <a:rPr lang="en-IN" sz="6600" dirty="0">
                <a:latin typeface="Brush Script MT" panose="03060802040406070304" pitchFamily="66"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4009116" y="1371600"/>
            <a:ext cx="2417650" cy="553998"/>
          </a:xfrm>
          <a:prstGeom prst="rect">
            <a:avLst/>
          </a:prstGeom>
          <a:noFill/>
          <a:ln w="9525">
            <a:noFill/>
            <a:miter lim="800000"/>
            <a:headEnd/>
            <a:tailEnd/>
          </a:ln>
        </p:spPr>
        <p:txBody>
          <a:bodyPr wrap="none">
            <a:spAutoFit/>
          </a:bodyPr>
          <a:lstStyle/>
          <a:p>
            <a:pPr algn="ctr" eaLnBrk="1" hangingPunct="1"/>
            <a:r>
              <a:rPr lang="en-US" sz="3000" b="1" dirty="0">
                <a:latin typeface="Bookman Old Style" pitchFamily="18" charset="0"/>
                <a:cs typeface="Times New Roman" pitchFamily="18" charset="0"/>
              </a:rPr>
              <a:t>CONTENTS</a:t>
            </a:r>
          </a:p>
        </p:txBody>
      </p:sp>
      <p:sp>
        <p:nvSpPr>
          <p:cNvPr id="5" name="TextBox 2"/>
          <p:cNvSpPr txBox="1">
            <a:spLocks noChangeArrowheads="1"/>
          </p:cNvSpPr>
          <p:nvPr/>
        </p:nvSpPr>
        <p:spPr bwMode="auto">
          <a:xfrm>
            <a:off x="2590801" y="1925598"/>
            <a:ext cx="5029199" cy="4769062"/>
          </a:xfrm>
          <a:prstGeom prst="rect">
            <a:avLst/>
          </a:prstGeom>
          <a:noFill/>
          <a:ln w="9525">
            <a:noFill/>
            <a:miter lim="800000"/>
            <a:headEnd/>
            <a:tailEnd/>
          </a:ln>
        </p:spPr>
        <p:txBody>
          <a:bodyPr wrap="square">
            <a:spAutoFit/>
          </a:bodyPr>
          <a:lstStyle/>
          <a:p>
            <a:pPr marL="514350" indent="-514350" eaLnBrk="1" hangingPunct="1">
              <a:buFont typeface="Gill Sans MT" pitchFamily="34" charset="0"/>
              <a:buAutoNum type="arabicPeriod"/>
            </a:pPr>
            <a:r>
              <a:rPr lang="en-US" dirty="0">
                <a:latin typeface="Times New Roman" panose="02020603050405020304" pitchFamily="18" charset="0"/>
                <a:cs typeface="Times New Roman" panose="02020603050405020304" pitchFamily="18" charset="0"/>
              </a:rPr>
              <a:t>Abstract</a:t>
            </a:r>
          </a:p>
          <a:p>
            <a:pPr marL="514350" indent="-514350" eaLnBrk="1" hangingPunct="1">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Introduction</a:t>
            </a:r>
          </a:p>
          <a:p>
            <a:pPr marL="514350" indent="-514350" eaLnBrk="1" hangingPunct="1">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Literature Survey</a:t>
            </a:r>
          </a:p>
          <a:p>
            <a:pPr marL="514350" indent="-514350" eaLnBrk="1" hangingPunct="1">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Existing System</a:t>
            </a:r>
          </a:p>
          <a:p>
            <a:pPr marL="514350" indent="-514350" eaLnBrk="1" hangingPunct="1">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Limitations</a:t>
            </a:r>
          </a:p>
          <a:p>
            <a:pPr marL="514350" indent="-514350" eaLnBrk="1" hangingPunct="1">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Proposed System</a:t>
            </a:r>
          </a:p>
          <a:p>
            <a:pPr marL="514350" indent="-514350">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Proposed System Advantages</a:t>
            </a:r>
          </a:p>
          <a:p>
            <a:pPr marL="514350" indent="-514350">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Proposed Model Architecture</a:t>
            </a:r>
          </a:p>
          <a:p>
            <a:pPr marL="514350" indent="-514350">
              <a:lnSpc>
                <a:spcPct val="200000"/>
              </a:lnSpc>
              <a:buFont typeface="Gill Sans MT" pitchFamily="34" charset="0"/>
              <a:buAutoNum type="arabicPeriod"/>
            </a:pPr>
            <a:r>
              <a:rPr lang="en-US" dirty="0">
                <a:latin typeface="Times New Roman" panose="02020603050405020304" pitchFamily="18" charset="0"/>
                <a:cs typeface="Times New Roman" panose="02020603050405020304" pitchFamily="18" charset="0"/>
              </a:rPr>
              <a:t>Outputs and Reference</a:t>
            </a:r>
            <a:r>
              <a:rPr lang="en-US" sz="2000" dirty="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95A7CD5-EC7B-4B78-B37E-4F6D6756CD6B}" type="slidenum">
              <a:rPr lang="en-US" smtClean="0"/>
              <a:pPr/>
              <a:t>2</a:t>
            </a:fld>
            <a:endParaRPr lang="en-US" dirty="0"/>
          </a:p>
        </p:txBody>
      </p:sp>
      <p:sp>
        <p:nvSpPr>
          <p:cNvPr id="2" name="Rectangle 1">
            <a:extLst>
              <a:ext uri="{FF2B5EF4-FFF2-40B4-BE49-F238E27FC236}">
                <a16:creationId xmlns:a16="http://schemas.microsoft.com/office/drawing/2014/main" id="{68EA6174-AB4C-A4CD-DEF0-2EC80485AF5B}"/>
              </a:ext>
            </a:extLst>
          </p:cNvPr>
          <p:cNvSpPr/>
          <p:nvPr/>
        </p:nvSpPr>
        <p:spPr>
          <a:xfrm>
            <a:off x="6934200" y="280630"/>
            <a:ext cx="1889762" cy="923330"/>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11" name="TextBox 10">
            <a:extLst>
              <a:ext uri="{FF2B5EF4-FFF2-40B4-BE49-F238E27FC236}">
                <a16:creationId xmlns:a16="http://schemas.microsoft.com/office/drawing/2014/main" id="{DE3802F8-1356-8086-F6FF-8C3A0A8590B4}"/>
              </a:ext>
            </a:extLst>
          </p:cNvPr>
          <p:cNvSpPr txBox="1"/>
          <p:nvPr/>
        </p:nvSpPr>
        <p:spPr>
          <a:xfrm>
            <a:off x="7574281" y="838200"/>
            <a:ext cx="45719"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5206087E-968A-637B-67A2-8F4511C32D10}"/>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a:spLocks noChangeArrowheads="1"/>
          </p:cNvSpPr>
          <p:nvPr/>
        </p:nvSpPr>
        <p:spPr bwMode="auto">
          <a:xfrm>
            <a:off x="4000500" y="1362740"/>
            <a:ext cx="2552700" cy="553998"/>
          </a:xfrm>
          <a:prstGeom prst="rect">
            <a:avLst/>
          </a:prstGeom>
          <a:noFill/>
          <a:ln w="9525">
            <a:noFill/>
            <a:miter lim="800000"/>
            <a:headEnd/>
            <a:tailEnd/>
          </a:ln>
        </p:spPr>
        <p:txBody>
          <a:bodyPr wrap="square">
            <a:spAutoFit/>
          </a:bodyPr>
          <a:lstStyle/>
          <a:p>
            <a:r>
              <a:rPr lang="en-US" sz="3000" b="1" dirty="0">
                <a:latin typeface="Bookman Old Style" pitchFamily="18" charset="0"/>
                <a:cs typeface="Times New Roman" pitchFamily="18" charset="0"/>
              </a:rPr>
              <a:t>   </a:t>
            </a:r>
            <a:r>
              <a:rPr lang="en-US" sz="3000" b="1" dirty="0">
                <a:latin typeface="Times New Roman" panose="02020603050405020304" pitchFamily="18" charset="0"/>
                <a:cs typeface="Times New Roman" panose="02020603050405020304" pitchFamily="18" charset="0"/>
              </a:rPr>
              <a:t>1. Abstract</a:t>
            </a:r>
          </a:p>
        </p:txBody>
      </p:sp>
      <p:sp>
        <p:nvSpPr>
          <p:cNvPr id="6" name="TextBox 3"/>
          <p:cNvSpPr txBox="1">
            <a:spLocks noChangeArrowheads="1"/>
          </p:cNvSpPr>
          <p:nvPr/>
        </p:nvSpPr>
        <p:spPr bwMode="auto">
          <a:xfrm>
            <a:off x="2133600" y="2257835"/>
            <a:ext cx="6553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Palatino Linotype" pitchFamily="18" charset="0"/>
                <a:cs typeface="Arial" charset="0"/>
              </a:defRPr>
            </a:lvl1pPr>
            <a:lvl2pPr marL="742950" indent="-285750">
              <a:defRPr>
                <a:solidFill>
                  <a:schemeClr val="tx1"/>
                </a:solidFill>
                <a:latin typeface="Palatino Linotype" pitchFamily="18" charset="0"/>
                <a:cs typeface="Arial" charset="0"/>
              </a:defRPr>
            </a:lvl2pPr>
            <a:lvl3pPr marL="1143000" indent="-228600">
              <a:defRPr>
                <a:solidFill>
                  <a:schemeClr val="tx1"/>
                </a:solidFill>
                <a:latin typeface="Palatino Linotype" pitchFamily="18" charset="0"/>
                <a:cs typeface="Arial" charset="0"/>
              </a:defRPr>
            </a:lvl3pPr>
            <a:lvl4pPr marL="1600200" indent="-228600">
              <a:defRPr>
                <a:solidFill>
                  <a:schemeClr val="tx1"/>
                </a:solidFill>
                <a:latin typeface="Palatino Linotype" pitchFamily="18" charset="0"/>
                <a:cs typeface="Arial" charset="0"/>
              </a:defRPr>
            </a:lvl4pPr>
            <a:lvl5pPr marL="2057400" indent="-22860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just">
              <a:defRPr/>
            </a:pPr>
            <a:r>
              <a:rPr lang="en-US" sz="1400" b="1" dirty="0"/>
              <a:t>Background</a:t>
            </a:r>
            <a:r>
              <a:rPr lang="en-US" sz="1400" dirty="0"/>
              <a:t>: Diabetes is a major health problem that affects many people around the world. </a:t>
            </a:r>
          </a:p>
          <a:p>
            <a:pPr algn="just">
              <a:defRPr/>
            </a:pPr>
            <a:r>
              <a:rPr lang="en-US" sz="1400" dirty="0"/>
              <a:t>Objectives: To solve this problem, we use data from Kaggle, a popular data-sharing site. </a:t>
            </a:r>
          </a:p>
          <a:p>
            <a:pPr algn="just">
              <a:defRPr/>
            </a:pPr>
            <a:r>
              <a:rPr lang="en-US" sz="1400" b="1" dirty="0"/>
              <a:t>Methods</a:t>
            </a:r>
            <a:r>
              <a:rPr lang="en-US" sz="1400" dirty="0"/>
              <a:t>: We use computer intelligence called a random forest algorithm to test for diabetes based on age, diabetes level and other factors. </a:t>
            </a:r>
          </a:p>
          <a:p>
            <a:pPr algn="just">
              <a:defRPr/>
            </a:pPr>
            <a:r>
              <a:rPr lang="en-US" sz="1400" b="1" dirty="0"/>
              <a:t>Statistical Analysis</a:t>
            </a:r>
            <a:r>
              <a:rPr lang="en-US" sz="1400" dirty="0"/>
              <a:t>: Our random forest model has proven to be very effective at accounting for complex patterns in data, helping us accurately predict whether a person will develop diabetes. </a:t>
            </a:r>
          </a:p>
          <a:p>
            <a:pPr algn="just">
              <a:defRPr/>
            </a:pPr>
            <a:r>
              <a:rPr lang="en-US" sz="1400" b="1" dirty="0"/>
              <a:t>Findings</a:t>
            </a:r>
            <a:r>
              <a:rPr lang="en-US" sz="1400" dirty="0"/>
              <a:t>: Our method stands out because we focus on factual accuracy, which makes it different from other methods. </a:t>
            </a:r>
          </a:p>
          <a:p>
            <a:pPr algn="just">
              <a:defRPr/>
            </a:pPr>
            <a:r>
              <a:rPr lang="en-US" sz="1400" b="1" dirty="0"/>
              <a:t>Applications and Improvements</a:t>
            </a:r>
            <a:r>
              <a:rPr lang="en-US" sz="1400" dirty="0"/>
              <a:t>: This study, part of the growing use of computers in healthcare, shows that random forest tools may be a reliable and easy way to diagnose early diabetes. </a:t>
            </a:r>
          </a:p>
          <a:p>
            <a:pPr algn="just">
              <a:defRPr/>
            </a:pPr>
            <a:r>
              <a:rPr lang="en-US" sz="1400" b="1" dirty="0"/>
              <a:t>Keywords</a:t>
            </a:r>
            <a:r>
              <a:rPr lang="en-US" sz="1400" dirty="0"/>
              <a:t>: Machine learning, Diabetes, Disease Prediction, Health care, Random Forest.</a:t>
            </a:r>
            <a:endParaRPr lang="en-US" sz="2000" dirty="0">
              <a:latin typeface="+mn-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95A7CD5-EC7B-4B78-B37E-4F6D6756CD6B}" type="slidenum">
              <a:rPr lang="en-US" smtClean="0"/>
              <a:pPr/>
              <a:t>3</a:t>
            </a:fld>
            <a:endParaRPr lang="en-US" dirty="0"/>
          </a:p>
        </p:txBody>
      </p:sp>
      <p:sp>
        <p:nvSpPr>
          <p:cNvPr id="2" name="Rectangle 1">
            <a:extLst>
              <a:ext uri="{FF2B5EF4-FFF2-40B4-BE49-F238E27FC236}">
                <a16:creationId xmlns:a16="http://schemas.microsoft.com/office/drawing/2014/main" id="{A0494549-7A41-35D1-68C1-1DF2CFEB0ABF}"/>
              </a:ext>
            </a:extLst>
          </p:cNvPr>
          <p:cNvSpPr/>
          <p:nvPr/>
        </p:nvSpPr>
        <p:spPr>
          <a:xfrm>
            <a:off x="6934200" y="228600"/>
            <a:ext cx="1905000" cy="995064"/>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3" name="TextBox 2">
            <a:extLst>
              <a:ext uri="{FF2B5EF4-FFF2-40B4-BE49-F238E27FC236}">
                <a16:creationId xmlns:a16="http://schemas.microsoft.com/office/drawing/2014/main" id="{8CDDF271-61E2-3442-FBEB-8BDD187BE699}"/>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299" y="1486233"/>
            <a:ext cx="3657601" cy="457200"/>
          </a:xfrm>
        </p:spPr>
        <p:txBody>
          <a:bodyPr>
            <a:normAutofit fontScale="90000"/>
          </a:bodyPr>
          <a:lstStyle/>
          <a:p>
            <a:br>
              <a:rPr lang="en-US" sz="3300" b="1" dirty="0"/>
            </a:br>
            <a:r>
              <a:rPr lang="en-US" sz="3300" b="1" dirty="0">
                <a:latin typeface="Times New Roman" panose="02020603050405020304" pitchFamily="18" charset="0"/>
                <a:cs typeface="Times New Roman" panose="02020603050405020304" pitchFamily="18" charset="0"/>
              </a:rPr>
              <a:t>2. Introduction</a:t>
            </a:r>
            <a:br>
              <a:rPr lang="en-US" b="1" dirty="0"/>
            </a:br>
            <a:endParaRPr lang="en-US" b="1" dirty="0"/>
          </a:p>
        </p:txBody>
      </p:sp>
      <p:sp>
        <p:nvSpPr>
          <p:cNvPr id="3" name="Content Placeholder 2"/>
          <p:cNvSpPr>
            <a:spLocks noGrp="1"/>
          </p:cNvSpPr>
          <p:nvPr>
            <p:ph idx="1"/>
          </p:nvPr>
        </p:nvSpPr>
        <p:spPr>
          <a:xfrm>
            <a:off x="2286000" y="2235497"/>
            <a:ext cx="6400800" cy="3555703"/>
          </a:xfrm>
        </p:spPr>
        <p:txBody>
          <a:bodyPr>
            <a:normAutofit/>
          </a:bodyPr>
          <a:lstStyle/>
          <a:p>
            <a:pPr algn="just">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400" dirty="0"/>
              <a:t>Diabetes is a chronic disease that can cause health problems worldwide. Based on the International Diabetes Federation, 38.2 crore people worldwide have diabetes. In 2035, this number will double to 59.2 crore. Diabetes is a disease caused by high glucose level. Insulin dependence and diabetes are the most common diseases, but other diseases occur during pregnancy, such as gestational diabetes and others. Machine learning is an emerging field in information science that studies how machines learn from experience. Disease management can be prevented more accurately in patients by using random forests</a:t>
            </a:r>
          </a:p>
          <a:p>
            <a:pPr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Types of diabetes:</a:t>
            </a:r>
          </a:p>
          <a:p>
            <a:pPr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Insulin Dependent diabetes:</a:t>
            </a:r>
          </a:p>
          <a:p>
            <a:pPr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diabetes mellitus</a:t>
            </a:r>
          </a:p>
          <a:p>
            <a:pPr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Gestational Diabetes</a:t>
            </a:r>
            <a:endParaRPr lang="en-US" sz="2000" dirty="0"/>
          </a:p>
        </p:txBody>
      </p:sp>
      <p:sp>
        <p:nvSpPr>
          <p:cNvPr id="4" name="Slide Number Placeholder 3"/>
          <p:cNvSpPr>
            <a:spLocks noGrp="1"/>
          </p:cNvSpPr>
          <p:nvPr>
            <p:ph type="sldNum" sz="quarter" idx="12"/>
          </p:nvPr>
        </p:nvSpPr>
        <p:spPr/>
        <p:txBody>
          <a:bodyPr/>
          <a:lstStyle/>
          <a:p>
            <a:fld id="{195A7CD5-EC7B-4B78-B37E-4F6D6756CD6B}" type="slidenum">
              <a:rPr lang="en-US" smtClean="0"/>
              <a:pPr/>
              <a:t>4</a:t>
            </a:fld>
            <a:endParaRPr lang="en-US" dirty="0"/>
          </a:p>
        </p:txBody>
      </p:sp>
      <p:sp>
        <p:nvSpPr>
          <p:cNvPr id="5" name="Rectangle 4">
            <a:extLst>
              <a:ext uri="{FF2B5EF4-FFF2-40B4-BE49-F238E27FC236}">
                <a16:creationId xmlns:a16="http://schemas.microsoft.com/office/drawing/2014/main" id="{CB39511F-A3F9-DD98-15C5-29EFF5DCF1AF}"/>
              </a:ext>
            </a:extLst>
          </p:cNvPr>
          <p:cNvSpPr/>
          <p:nvPr/>
        </p:nvSpPr>
        <p:spPr>
          <a:xfrm>
            <a:off x="6934200" y="228600"/>
            <a:ext cx="1905000" cy="995065"/>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6" name="TextBox 5">
            <a:extLst>
              <a:ext uri="{FF2B5EF4-FFF2-40B4-BE49-F238E27FC236}">
                <a16:creationId xmlns:a16="http://schemas.microsoft.com/office/drawing/2014/main" id="{DDD26577-99CE-7054-0FF0-4EC93A25F183}"/>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828799"/>
            <a:ext cx="5791200" cy="228601"/>
          </a:xfrm>
        </p:spPr>
        <p:txBody>
          <a:bodyPr>
            <a:normAutofit fontScale="90000"/>
          </a:bodyPr>
          <a:lstStyle/>
          <a:p>
            <a:r>
              <a:rPr lang="en-US" sz="3300" b="1" dirty="0">
                <a:latin typeface="Times New Roman" panose="02020603050405020304" pitchFamily="18" charset="0"/>
                <a:cs typeface="Times New Roman" panose="02020603050405020304" pitchFamily="18" charset="0"/>
              </a:rPr>
              <a:t>3. </a:t>
            </a:r>
            <a:r>
              <a:rPr lang="en-US" sz="4000" b="1" dirty="0">
                <a:latin typeface="Times New Roman" panose="02020603050405020304" pitchFamily="18" charset="0"/>
                <a:cs typeface="Times New Roman" panose="02020603050405020304" pitchFamily="18" charset="0"/>
              </a:rPr>
              <a:t>Literature Survey</a:t>
            </a:r>
            <a:br>
              <a:rPr lang="en-US" sz="4000"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95A7CD5-EC7B-4B78-B37E-4F6D6756CD6B}" type="slidenum">
              <a:rPr lang="en-US" smtClean="0"/>
              <a:pPr/>
              <a:t>5</a:t>
            </a:fld>
            <a:endParaRPr lang="en-US" dirty="0"/>
          </a:p>
        </p:txBody>
      </p:sp>
      <p:sp>
        <p:nvSpPr>
          <p:cNvPr id="7" name="Rectangle 6">
            <a:extLst>
              <a:ext uri="{FF2B5EF4-FFF2-40B4-BE49-F238E27FC236}">
                <a16:creationId xmlns:a16="http://schemas.microsoft.com/office/drawing/2014/main" id="{953CC344-617D-6236-14F2-85BAC9792AF6}"/>
              </a:ext>
            </a:extLst>
          </p:cNvPr>
          <p:cNvSpPr/>
          <p:nvPr/>
        </p:nvSpPr>
        <p:spPr>
          <a:xfrm>
            <a:off x="6934200" y="228600"/>
            <a:ext cx="1981200" cy="975360"/>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8" name="Rectangle 7">
            <a:extLst>
              <a:ext uri="{FF2B5EF4-FFF2-40B4-BE49-F238E27FC236}">
                <a16:creationId xmlns:a16="http://schemas.microsoft.com/office/drawing/2014/main" id="{6DAFDF67-93D1-0C8F-2B26-F58B50D11588}"/>
              </a:ext>
            </a:extLst>
          </p:cNvPr>
          <p:cNvSpPr/>
          <p:nvPr/>
        </p:nvSpPr>
        <p:spPr>
          <a:xfrm>
            <a:off x="6934200" y="228600"/>
            <a:ext cx="1905000" cy="929640"/>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9" name="TextBox 8">
            <a:extLst>
              <a:ext uri="{FF2B5EF4-FFF2-40B4-BE49-F238E27FC236}">
                <a16:creationId xmlns:a16="http://schemas.microsoft.com/office/drawing/2014/main" id="{313E11C7-C9DD-9161-6338-41EB44D83599}"/>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
        <p:nvSpPr>
          <p:cNvPr id="12" name="TextBox 11">
            <a:extLst>
              <a:ext uri="{FF2B5EF4-FFF2-40B4-BE49-F238E27FC236}">
                <a16:creationId xmlns:a16="http://schemas.microsoft.com/office/drawing/2014/main" id="{A5F391F9-6374-1118-234C-DABA6390885E}"/>
              </a:ext>
            </a:extLst>
          </p:cNvPr>
          <p:cNvSpPr txBox="1"/>
          <p:nvPr/>
        </p:nvSpPr>
        <p:spPr>
          <a:xfrm>
            <a:off x="2133600" y="2209800"/>
            <a:ext cx="6553200" cy="3539430"/>
          </a:xfrm>
          <a:prstGeom prst="rect">
            <a:avLst/>
          </a:prstGeom>
          <a:noFill/>
        </p:spPr>
        <p:txBody>
          <a:bodyPr wrap="square" rtlCol="0">
            <a:spAutoFit/>
          </a:bodyPr>
          <a:lstStyle/>
          <a:p>
            <a:pPr marL="342900" indent="-342900" algn="just">
              <a:buFont typeface="+mj-lt"/>
              <a:buAutoNum type="arabicPeriod"/>
            </a:pPr>
            <a:r>
              <a:rPr lang="en-US" sz="1400" dirty="0"/>
              <a:t>K .Vijiyakumar proposed random Forest algorithm for the Prediction of diabetes develop a system which can perform early prediction of diabetes for a patient with a higher accuracy by using Random Forest algorithm in machine learning technique. The proposed model gives the best results for diabetic prediction and the result showed that the prediction system is capable of predicting the diabetes disease effectively, efficiently and most importantly, instantly </a:t>
            </a:r>
          </a:p>
          <a:p>
            <a:pPr marL="342900" indent="-342900" algn="just">
              <a:buFont typeface="+mj-lt"/>
              <a:buAutoNum type="arabicPeriod"/>
            </a:pPr>
            <a:r>
              <a:rPr lang="en-US" sz="1400" dirty="0"/>
              <a:t>Tejas N. Joshi presented Diabetes Prediction Using Machine Learning Techniques aims to predict diabetes via three different supervised machine learning methods including: SVM, Logistic regression, ANN This project proposes an effective technique for earlier detection of the diabetes </a:t>
            </a:r>
            <a:r>
              <a:rPr lang="en-US" sz="1400" dirty="0" err="1"/>
              <a:t>discasc</a:t>
            </a:r>
            <a:r>
              <a:rPr lang="en-US" sz="1400" dirty="0"/>
              <a:t>. </a:t>
            </a:r>
          </a:p>
          <a:p>
            <a:pPr marL="342900" indent="-342900" algn="just">
              <a:buFont typeface="+mj-lt"/>
              <a:buAutoNum type="arabicPeriod"/>
            </a:pPr>
            <a:r>
              <a:rPr lang="en-US" sz="1400" dirty="0"/>
              <a:t>Nonso Nnamoko presented predicting diabetes onset an ensemble supervised learning approach they used five widely used classifiers are employed for the ensembles and a metaclassifier is used to aggregate their outputs. The results are presented and compared with similar studies that used the same dataset within the literature. It is shown that by using the proposed method, diabetes onset prediction can be done with higher accuracy</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517D-2BF3-FDEC-B68E-1E84FC4C26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CB3057-D96E-14B5-921B-483ED4F4A4FC}"/>
              </a:ext>
            </a:extLst>
          </p:cNvPr>
          <p:cNvSpPr>
            <a:spLocks noGrp="1"/>
          </p:cNvSpPr>
          <p:nvPr>
            <p:ph idx="1"/>
          </p:nvPr>
        </p:nvSpPr>
        <p:spPr>
          <a:xfrm>
            <a:off x="2133600" y="1981200"/>
            <a:ext cx="6553200" cy="4144963"/>
          </a:xfrm>
        </p:spPr>
        <p:txBody>
          <a:bodyPr>
            <a:normAutofit fontScale="47500" lnSpcReduction="20000"/>
          </a:bodyPr>
          <a:lstStyle/>
          <a:p>
            <a:pPr marL="0" indent="0">
              <a:buNone/>
            </a:pPr>
            <a:r>
              <a:rPr lang="en-US" dirty="0"/>
              <a:t>Deeraj Shetty proposed diabetes disease prediction using data mining assemble Intelligent Diabetes Disease Prediction System that gives analysis of diabetes malady utilizing diabetes patient's database. In this system, they propose the use of algorithms like Bayesian and KNN (K-Nearest Neighbor) to apply on diabetes patient's database and analyze them by taking various attributes of diabetes for prediction of diabetes disease. </a:t>
            </a:r>
          </a:p>
          <a:p>
            <a:pPr marL="0" indent="0">
              <a:buNone/>
            </a:pPr>
            <a:r>
              <a:rPr lang="en-US" dirty="0"/>
              <a:t>Muhammad Azeem Sarwar proposed study on prediction of diabetes using machine learning algorithms in healthcare they applied six different machine learning algorithms Performance and accuracy of the applied algorithms is discussed and compared. Comparison of the different machine learning techniques used in this study reveals which algorithm is best suited for prediction of diabetes.  </a:t>
            </a:r>
          </a:p>
          <a:p>
            <a:pPr marL="0" indent="0">
              <a:buNone/>
            </a:pPr>
            <a:r>
              <a:rPr lang="en-US" dirty="0"/>
              <a:t>Diabetes Prediction is becoming the area of interest for researchers in order to train the program to identify the patient are diabetic or not by applying proper classifier on the dataset. Based on previous research work, it has been observed that the classification process is not much improved. Hence a system is required as Diabetes Prediction is important area in computers, to handle the issues identified based on previous research.</a:t>
            </a:r>
            <a:endParaRPr lang="en-IN" dirty="0"/>
          </a:p>
        </p:txBody>
      </p:sp>
      <p:sp>
        <p:nvSpPr>
          <p:cNvPr id="4" name="Slide Number Placeholder 3">
            <a:extLst>
              <a:ext uri="{FF2B5EF4-FFF2-40B4-BE49-F238E27FC236}">
                <a16:creationId xmlns:a16="http://schemas.microsoft.com/office/drawing/2014/main" id="{A4C1F40B-1080-F5A8-F8DF-A98988AA3A14}"/>
              </a:ext>
            </a:extLst>
          </p:cNvPr>
          <p:cNvSpPr>
            <a:spLocks noGrp="1"/>
          </p:cNvSpPr>
          <p:nvPr>
            <p:ph type="sldNum" sz="quarter" idx="12"/>
          </p:nvPr>
        </p:nvSpPr>
        <p:spPr/>
        <p:txBody>
          <a:bodyPr/>
          <a:lstStyle/>
          <a:p>
            <a:fld id="{195A7CD5-EC7B-4B78-B37E-4F6D6756CD6B}" type="slidenum">
              <a:rPr lang="en-US" smtClean="0"/>
              <a:pPr/>
              <a:t>6</a:t>
            </a:fld>
            <a:endParaRPr lang="en-US" dirty="0"/>
          </a:p>
        </p:txBody>
      </p:sp>
    </p:spTree>
    <p:extLst>
      <p:ext uri="{BB962C8B-B14F-4D97-AF65-F5344CB8AC3E}">
        <p14:creationId xmlns:p14="http://schemas.microsoft.com/office/powerpoint/2010/main" val="352990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3F95-744F-CBA6-6B31-A182525B2A48}"/>
              </a:ext>
            </a:extLst>
          </p:cNvPr>
          <p:cNvSpPr>
            <a:spLocks noGrp="1"/>
          </p:cNvSpPr>
          <p:nvPr>
            <p:ph type="title"/>
          </p:nvPr>
        </p:nvSpPr>
        <p:spPr>
          <a:xfrm>
            <a:off x="457200" y="1447800"/>
            <a:ext cx="8229600" cy="380999"/>
          </a:xfrm>
        </p:spPr>
        <p:txBody>
          <a:bodyPr>
            <a:normAutofit fontScale="90000"/>
          </a:bodyPr>
          <a:lstStyle/>
          <a:p>
            <a:r>
              <a:rPr lang="en-US" dirty="0"/>
              <a:t>Methodology</a:t>
            </a:r>
            <a:endParaRPr lang="en-IN" dirty="0"/>
          </a:p>
        </p:txBody>
      </p:sp>
      <p:sp>
        <p:nvSpPr>
          <p:cNvPr id="3" name="Content Placeholder 2">
            <a:extLst>
              <a:ext uri="{FF2B5EF4-FFF2-40B4-BE49-F238E27FC236}">
                <a16:creationId xmlns:a16="http://schemas.microsoft.com/office/drawing/2014/main" id="{FC014BE9-5423-5877-3BDC-0BA01DE7F47C}"/>
              </a:ext>
            </a:extLst>
          </p:cNvPr>
          <p:cNvSpPr>
            <a:spLocks noGrp="1"/>
          </p:cNvSpPr>
          <p:nvPr>
            <p:ph idx="1"/>
          </p:nvPr>
        </p:nvSpPr>
        <p:spPr>
          <a:xfrm>
            <a:off x="2057400" y="2057399"/>
            <a:ext cx="6629400" cy="3962401"/>
          </a:xfrm>
        </p:spPr>
        <p:txBody>
          <a:bodyPr>
            <a:normAutofit fontScale="70000" lnSpcReduction="20000"/>
          </a:bodyPr>
          <a:lstStyle/>
          <a:p>
            <a:pPr algn="l">
              <a:buFont typeface="+mj-lt"/>
              <a:buAutoNum type="arabicPeriod"/>
            </a:pPr>
            <a:r>
              <a:rPr lang="en-US" sz="2600" b="0" i="0" dirty="0">
                <a:solidFill>
                  <a:srgbClr val="0D0D0D"/>
                </a:solidFill>
                <a:effectLst/>
                <a:latin typeface="Söhne"/>
              </a:rPr>
              <a:t>Clearly define the problem of diabetes prediction using the Random Forest algorithm, specifying the objective and the importance of accurate predictions.</a:t>
            </a:r>
          </a:p>
          <a:p>
            <a:pPr algn="l">
              <a:buFont typeface="+mj-lt"/>
              <a:buAutoNum type="arabicPeriod"/>
            </a:pPr>
            <a:r>
              <a:rPr lang="en-US" sz="2600" b="0" i="0" dirty="0">
                <a:solidFill>
                  <a:srgbClr val="0D0D0D"/>
                </a:solidFill>
                <a:effectLst/>
                <a:latin typeface="Söhne"/>
              </a:rPr>
              <a:t>Gather a dataset with features and a target variable indicating diabetes status, preprocess the data, and select relevant features for enhanced model performance.</a:t>
            </a:r>
          </a:p>
          <a:p>
            <a:pPr algn="l">
              <a:buFont typeface="+mj-lt"/>
              <a:buAutoNum type="arabicPeriod"/>
            </a:pPr>
            <a:r>
              <a:rPr lang="en-US" sz="2600" b="0" i="0" dirty="0">
                <a:solidFill>
                  <a:srgbClr val="0D0D0D"/>
                </a:solidFill>
                <a:effectLst/>
                <a:latin typeface="Söhne"/>
              </a:rPr>
              <a:t>Choose the Random Forest algorithm for its effectiveness, split the dataset, train the model, and evaluate its performance using metrics like accuracy.</a:t>
            </a:r>
          </a:p>
          <a:p>
            <a:pPr algn="l">
              <a:buFont typeface="+mj-lt"/>
              <a:buAutoNum type="arabicPeriod"/>
            </a:pPr>
            <a:r>
              <a:rPr lang="en-US" sz="2600" b="0" i="0" dirty="0">
                <a:solidFill>
                  <a:srgbClr val="0D0D0D"/>
                </a:solidFill>
                <a:effectLst/>
                <a:latin typeface="Söhne"/>
              </a:rPr>
              <a:t>Ensure model robustness through cross-validation across different data subsets to identify potential overfitting or underfitting issues.</a:t>
            </a:r>
          </a:p>
          <a:p>
            <a:pPr algn="l">
              <a:buFont typeface="+mj-lt"/>
              <a:buAutoNum type="arabicPeriod"/>
            </a:pPr>
            <a:r>
              <a:rPr lang="en-US" sz="2600" b="0" i="0" dirty="0">
                <a:solidFill>
                  <a:srgbClr val="0D0D0D"/>
                </a:solidFill>
                <a:effectLst/>
                <a:latin typeface="Söhne"/>
              </a:rPr>
              <a:t>Interpret the model's significance in predicting diabetes, and optionally consider deployment into applications with thorough documentation of the entire process.</a:t>
            </a:r>
          </a:p>
          <a:p>
            <a:endParaRPr lang="en-IN" dirty="0"/>
          </a:p>
        </p:txBody>
      </p:sp>
      <p:sp>
        <p:nvSpPr>
          <p:cNvPr id="4" name="Slide Number Placeholder 3">
            <a:extLst>
              <a:ext uri="{FF2B5EF4-FFF2-40B4-BE49-F238E27FC236}">
                <a16:creationId xmlns:a16="http://schemas.microsoft.com/office/drawing/2014/main" id="{3F6DEB3C-1B10-05D6-D3FE-AAB0CB73CF52}"/>
              </a:ext>
            </a:extLst>
          </p:cNvPr>
          <p:cNvSpPr>
            <a:spLocks noGrp="1"/>
          </p:cNvSpPr>
          <p:nvPr>
            <p:ph type="sldNum" sz="quarter" idx="12"/>
          </p:nvPr>
        </p:nvSpPr>
        <p:spPr/>
        <p:txBody>
          <a:bodyPr/>
          <a:lstStyle/>
          <a:p>
            <a:fld id="{195A7CD5-EC7B-4B78-B37E-4F6D6756CD6B}" type="slidenum">
              <a:rPr lang="en-US" smtClean="0"/>
              <a:pPr/>
              <a:t>7</a:t>
            </a:fld>
            <a:endParaRPr lang="en-US" dirty="0"/>
          </a:p>
        </p:txBody>
      </p:sp>
    </p:spTree>
    <p:extLst>
      <p:ext uri="{BB962C8B-B14F-4D97-AF65-F5344CB8AC3E}">
        <p14:creationId xmlns:p14="http://schemas.microsoft.com/office/powerpoint/2010/main" val="153019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634711"/>
            <a:ext cx="5943600" cy="562356"/>
          </a:xfrm>
        </p:spPr>
        <p:txBody>
          <a:bodyPr>
            <a:normAutofit fontScale="90000"/>
          </a:bodyPr>
          <a:lstStyle/>
          <a:p>
            <a:r>
              <a:rPr lang="en-US" sz="3300" b="1" dirty="0">
                <a:latin typeface="Times New Roman" panose="02020603050405020304" pitchFamily="18" charset="0"/>
                <a:cs typeface="Times New Roman" panose="02020603050405020304" pitchFamily="18" charset="0"/>
              </a:rPr>
              <a:t>4. </a:t>
            </a:r>
            <a:r>
              <a:rPr lang="en-US" sz="4000" b="1" dirty="0">
                <a:latin typeface="Times New Roman" panose="02020603050405020304" pitchFamily="18" charset="0"/>
                <a:cs typeface="Times New Roman" panose="02020603050405020304" pitchFamily="18" charset="0"/>
              </a:rPr>
              <a:t>Existing System </a:t>
            </a:r>
            <a:br>
              <a:rPr lang="en-US" sz="4000"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95A7CD5-EC7B-4B78-B37E-4F6D6756CD6B}" type="slidenum">
              <a:rPr lang="en-US" smtClean="0"/>
              <a:pPr/>
              <a:t>8</a:t>
            </a:fld>
            <a:endParaRPr lang="en-US" dirty="0"/>
          </a:p>
        </p:txBody>
      </p:sp>
      <p:sp>
        <p:nvSpPr>
          <p:cNvPr id="7" name="Rectangle 6">
            <a:extLst>
              <a:ext uri="{FF2B5EF4-FFF2-40B4-BE49-F238E27FC236}">
                <a16:creationId xmlns:a16="http://schemas.microsoft.com/office/drawing/2014/main" id="{953CC344-617D-6236-14F2-85BAC9792AF6}"/>
              </a:ext>
            </a:extLst>
          </p:cNvPr>
          <p:cNvSpPr/>
          <p:nvPr/>
        </p:nvSpPr>
        <p:spPr>
          <a:xfrm>
            <a:off x="6934200" y="228600"/>
            <a:ext cx="1981200" cy="975360"/>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8" name="Rectangle 7">
            <a:extLst>
              <a:ext uri="{FF2B5EF4-FFF2-40B4-BE49-F238E27FC236}">
                <a16:creationId xmlns:a16="http://schemas.microsoft.com/office/drawing/2014/main" id="{6DAFDF67-93D1-0C8F-2B26-F58B50D11588}"/>
              </a:ext>
            </a:extLst>
          </p:cNvPr>
          <p:cNvSpPr/>
          <p:nvPr/>
        </p:nvSpPr>
        <p:spPr>
          <a:xfrm>
            <a:off x="6934200" y="228600"/>
            <a:ext cx="1905000" cy="929640"/>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9" name="TextBox 8">
            <a:extLst>
              <a:ext uri="{FF2B5EF4-FFF2-40B4-BE49-F238E27FC236}">
                <a16:creationId xmlns:a16="http://schemas.microsoft.com/office/drawing/2014/main" id="{313E11C7-C9DD-9161-6338-41EB44D83599}"/>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
        <p:nvSpPr>
          <p:cNvPr id="12" name="TextBox 11">
            <a:extLst>
              <a:ext uri="{FF2B5EF4-FFF2-40B4-BE49-F238E27FC236}">
                <a16:creationId xmlns:a16="http://schemas.microsoft.com/office/drawing/2014/main" id="{A5F391F9-6374-1118-234C-DABA6390885E}"/>
              </a:ext>
            </a:extLst>
          </p:cNvPr>
          <p:cNvSpPr txBox="1"/>
          <p:nvPr/>
        </p:nvSpPr>
        <p:spPr>
          <a:xfrm>
            <a:off x="1981200" y="2226564"/>
            <a:ext cx="6781800" cy="4185761"/>
          </a:xfrm>
          <a:prstGeom prst="rect">
            <a:avLst/>
          </a:prstGeom>
          <a:noFill/>
        </p:spPr>
        <p:txBody>
          <a:bodyPr wrap="square" rtlCol="0">
            <a:spAutoFit/>
          </a:bodyPr>
          <a:lstStyle/>
          <a:p>
            <a:pPr algn="just"/>
            <a:r>
              <a:rPr lang="en-US" sz="1400" dirty="0"/>
              <a:t>A literature review of many research articles on predicative analysis reveals many results on diabetes in India. With the help of data mining the research developed various predictive models to predict diabetes. </a:t>
            </a:r>
          </a:p>
          <a:p>
            <a:pPr algn="just"/>
            <a:r>
              <a:rPr lang="en-US" sz="1400" dirty="0"/>
              <a:t>The researcher focused on classification regression neural network, handles the missing and outlier values in the diabetic data send and they replaced the missing values of their corresponding domains. They also concluded that, the drug treatment for young patients can be delayed whereas older patients were prescribed drug treatment immediately. </a:t>
            </a:r>
          </a:p>
          <a:p>
            <a:pPr algn="just"/>
            <a:r>
              <a:rPr lang="en-US" sz="1400" dirty="0"/>
              <a:t>In another study, risk accumulated by the diabetic patient was found using soft computing based prediction </a:t>
            </a:r>
            <a:r>
              <a:rPr lang="en-US" sz="1400" dirty="0" err="1"/>
              <a:t>models.In</a:t>
            </a:r>
            <a:r>
              <a:rPr lang="en-US" sz="1400" dirty="0"/>
              <a:t> that study they experimented the real time data using Genetic Algorithm for diabetes models.</a:t>
            </a:r>
          </a:p>
          <a:p>
            <a:pPr algn="just"/>
            <a:r>
              <a:rPr lang="en-US" sz="1400" dirty="0"/>
              <a:t>In one more study B. Rodriguez Sanchez, they predicted the relationship between diabetes, diabetes related complication and productive activates of among older in Europe. They concluded that diabetes significantly affects the perception of people regarding the effects of their condition. </a:t>
            </a:r>
          </a:p>
          <a:p>
            <a:pPr algn="just"/>
            <a:r>
              <a:rPr lang="en-US" sz="1400" dirty="0"/>
              <a:t>This study also showed that diabetes increases the likelihood people aged 50-65 years old. 23 In one more review we found according to the international diabetes federation regression and logistic regression models is not useful in age of 65 years because they have been applied in people in whom treatment to prevent heart disease had already been initiated.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5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905001" y="1338857"/>
            <a:ext cx="5334000" cy="568127"/>
          </a:xfrm>
          <a:prstGeom prst="rect">
            <a:avLst/>
          </a:prstGeom>
          <a:noFill/>
          <a:ln w="9525">
            <a:noFill/>
            <a:miter lim="800000"/>
            <a:headEnd/>
            <a:tailEnd/>
          </a:ln>
        </p:spPr>
        <p:txBody>
          <a:bodyPr wrap="square">
            <a:spAutoFit/>
          </a:bodyPr>
          <a:lstStyle/>
          <a:p>
            <a:pPr algn="ctr"/>
            <a:r>
              <a:rPr lang="en-US" sz="3000" b="1" dirty="0">
                <a:latin typeface="Times New Roman" panose="02020603050405020304" pitchFamily="18" charset="0"/>
                <a:cs typeface="Times New Roman" panose="02020603050405020304" pitchFamily="18" charset="0"/>
              </a:rPr>
              <a:t> 5.</a:t>
            </a:r>
            <a:r>
              <a:rPr lang="en-IN" sz="3000" b="1" dirty="0">
                <a:latin typeface="Times New Roman" panose="02020603050405020304" pitchFamily="18" charset="0"/>
                <a:cs typeface="Times New Roman" panose="02020603050405020304" pitchFamily="18" charset="0"/>
              </a:rPr>
              <a:t> Limitations</a:t>
            </a:r>
            <a:endParaRPr lang="en-IN"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273710" y="2133600"/>
            <a:ext cx="6629400" cy="3970318"/>
          </a:xfrm>
          <a:prstGeom prst="rect">
            <a:avLst/>
          </a:prstGeom>
          <a:noFill/>
        </p:spPr>
        <p:txBody>
          <a:bodyPr wrap="square" rtlCol="0">
            <a:spAutoFit/>
          </a:bodyPr>
          <a:lstStyle/>
          <a:p>
            <a:pPr marL="28575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Limited Labeled Data: </a:t>
            </a:r>
            <a:r>
              <a:rPr lang="en-US" sz="1400" dirty="0">
                <a:latin typeface="Times New Roman" panose="02020603050405020304" pitchFamily="18" charset="0"/>
                <a:cs typeface="Times New Roman" panose="02020603050405020304" pitchFamily="18" charset="0"/>
              </a:rPr>
              <a:t>Insufficient labeled datasets hinder the development of robust and generalizable models. In obtaining diverse and representative samples for comprehensive training.</a:t>
            </a: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Dynamic Nature of Diabetes: </a:t>
            </a:r>
            <a:r>
              <a:rPr lang="en-US" sz="1400" dirty="0">
                <a:latin typeface="Times New Roman" panose="02020603050405020304" pitchFamily="18" charset="0"/>
                <a:cs typeface="Times New Roman" panose="02020603050405020304" pitchFamily="18" charset="0"/>
              </a:rPr>
              <a:t>Diabetes is influenced by evolving lifestyle factors, making predictions challenging. Adapting to real-time changes in patient behavior and health conditions remains a significant obstacle.</a:t>
            </a: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Ethical and Privacy Concerns:</a:t>
            </a:r>
            <a:r>
              <a:rPr lang="en-US" sz="1400" dirty="0">
                <a:latin typeface="Times New Roman" panose="02020603050405020304" pitchFamily="18" charset="0"/>
                <a:cs typeface="Times New Roman" panose="02020603050405020304" pitchFamily="18" charset="0"/>
              </a:rPr>
              <a:t> Integrating sensitive health data raises ethical issues regarding patient privacy and consent. Striking a balance between effective prediction and preserving individual privacy is a persistent challenge.</a:t>
            </a: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Lack of Standardization: </a:t>
            </a:r>
            <a:r>
              <a:rPr lang="en-US" sz="1400" dirty="0">
                <a:latin typeface="Times New Roman" panose="02020603050405020304" pitchFamily="18" charset="0"/>
                <a:cs typeface="Times New Roman" panose="02020603050405020304" pitchFamily="18" charset="0"/>
              </a:rPr>
              <a:t>Absence of standardized protocols for data collection and model evaluation poses challenges in comparing and validating different predictive models. Hinders the establishment of a unified approach across studies and healthcare systems.</a:t>
            </a: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Interpretability Challenges: </a:t>
            </a:r>
            <a:r>
              <a:rPr lang="en-US" sz="1400" dirty="0">
                <a:latin typeface="Times New Roman" panose="02020603050405020304" pitchFamily="18" charset="0"/>
                <a:cs typeface="Times New Roman" panose="02020603050405020304" pitchFamily="18" charset="0"/>
              </a:rPr>
              <a:t>Numerous machine learning models, particularly those with intricate architectures, exhibit a lack of transparency. The challenge lies in comprehending and articulating the rationale behind decision-making processes, diminishing confidence among healthcare professionals.</a:t>
            </a:r>
          </a:p>
        </p:txBody>
      </p:sp>
      <p:sp>
        <p:nvSpPr>
          <p:cNvPr id="5" name="Slide Number Placeholder 4"/>
          <p:cNvSpPr>
            <a:spLocks noGrp="1"/>
          </p:cNvSpPr>
          <p:nvPr>
            <p:ph type="sldNum" sz="quarter" idx="12"/>
          </p:nvPr>
        </p:nvSpPr>
        <p:spPr/>
        <p:txBody>
          <a:bodyPr/>
          <a:lstStyle/>
          <a:p>
            <a:fld id="{195A7CD5-EC7B-4B78-B37E-4F6D6756CD6B}" type="slidenum">
              <a:rPr lang="en-US" smtClean="0"/>
              <a:pPr/>
              <a:t>9</a:t>
            </a:fld>
            <a:endParaRPr lang="en-US" dirty="0"/>
          </a:p>
        </p:txBody>
      </p:sp>
      <p:sp>
        <p:nvSpPr>
          <p:cNvPr id="2" name="Rectangle 1">
            <a:extLst>
              <a:ext uri="{FF2B5EF4-FFF2-40B4-BE49-F238E27FC236}">
                <a16:creationId xmlns:a16="http://schemas.microsoft.com/office/drawing/2014/main" id="{3DFF279D-DC5B-C380-066E-1ACBF9E4FB14}"/>
              </a:ext>
            </a:extLst>
          </p:cNvPr>
          <p:cNvSpPr/>
          <p:nvPr/>
        </p:nvSpPr>
        <p:spPr>
          <a:xfrm>
            <a:off x="6934200" y="255904"/>
            <a:ext cx="1981200" cy="1015663"/>
          </a:xfrm>
          <a:prstGeom prst="rect">
            <a:avLst/>
          </a:prstGeom>
          <a:solidFill>
            <a:srgbClr val="588A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3" name="TextBox 2">
            <a:extLst>
              <a:ext uri="{FF2B5EF4-FFF2-40B4-BE49-F238E27FC236}">
                <a16:creationId xmlns:a16="http://schemas.microsoft.com/office/drawing/2014/main" id="{77A8AECE-05AA-24FA-D1A3-24F1FC95C485}"/>
              </a:ext>
            </a:extLst>
          </p:cNvPr>
          <p:cNvSpPr txBox="1"/>
          <p:nvPr/>
        </p:nvSpPr>
        <p:spPr>
          <a:xfrm>
            <a:off x="7162801" y="300335"/>
            <a:ext cx="1600199" cy="923330"/>
          </a:xfrm>
          <a:prstGeom prst="rect">
            <a:avLst/>
          </a:prstGeom>
          <a:noFill/>
        </p:spPr>
        <p:txBody>
          <a:bodyPr wrap="square" rtlCol="0">
            <a:spAutoFit/>
          </a:bodyPr>
          <a:lstStyle/>
          <a:p>
            <a:r>
              <a:rPr lang="en-IN" dirty="0">
                <a:solidFill>
                  <a:schemeClr val="bg1"/>
                </a:solidFill>
              </a:rPr>
              <a:t>Presentation for B.Tech Project review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1639</TotalTime>
  <Words>1962</Words>
  <Application>Microsoft Office PowerPoint</Application>
  <PresentationFormat>On-screen Show (4:3)</PresentationFormat>
  <Paragraphs>128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Brush Script MT</vt:lpstr>
      <vt:lpstr>Calibri</vt:lpstr>
      <vt:lpstr>Gill Sans MT</vt:lpstr>
      <vt:lpstr>Söhne</vt:lpstr>
      <vt:lpstr>Times New Roman</vt:lpstr>
      <vt:lpstr>Wingdings</vt:lpstr>
      <vt:lpstr>Office Theme</vt:lpstr>
      <vt:lpstr>PowerPoint Presentation</vt:lpstr>
      <vt:lpstr>PowerPoint Presentation</vt:lpstr>
      <vt:lpstr>PowerPoint Presentation</vt:lpstr>
      <vt:lpstr> 2. Introduction </vt:lpstr>
      <vt:lpstr>3. Literature Survey </vt:lpstr>
      <vt:lpstr>PowerPoint Presentation</vt:lpstr>
      <vt:lpstr>Methodology</vt:lpstr>
      <vt:lpstr>4. Existing System  </vt:lpstr>
      <vt:lpstr>PowerPoint Presentation</vt:lpstr>
      <vt:lpstr>6. Proposed System </vt:lpstr>
      <vt:lpstr>PowerPoint Presentation</vt:lpstr>
      <vt:lpstr>8.Proposed Model Architecture</vt:lpstr>
      <vt:lpstr>9.Outputs</vt:lpstr>
      <vt:lpstr>PowerPoint Presentation</vt:lpstr>
      <vt:lpstr>PowerPoint Presentation</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Rahi Nakka</cp:lastModifiedBy>
  <cp:revision>155</cp:revision>
  <dcterms:created xsi:type="dcterms:W3CDTF">2019-09-20T04:22:09Z</dcterms:created>
  <dcterms:modified xsi:type="dcterms:W3CDTF">2024-04-25T12:24:00Z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2023-09-12T16:10:09Z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d1668521-b91b-45ef-8e33-bd522d79da01</vt:lpwstr>
  </property>
  <property fmtid="{D5CDD505-2E9C-101B-9397-08002B2CF9AE}" pid="7" name="MSIP_Label_defa4170-0d19-0005-0004-bc88714345d2_ActionId">
    <vt:lpwstr>9bdb04c8-2856-4589-b3ce-5b806d0c896d</vt:lpwstr>
  </property>
  <property fmtid="{D5CDD505-2E9C-101B-9397-08002B2CF9AE}" pid="8" name="MSIP_Label_defa4170-0d19-0005-0004-bc88714345d2_ContentBits">
    <vt:lpwstr>0</vt:lpwstr>
  </property>
</Properties>
</file>