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sldIdLst>
    <p:sldId id="306" r:id="rId5"/>
    <p:sldId id="294" r:id="rId6"/>
    <p:sldId id="309" r:id="rId7"/>
    <p:sldId id="308" r:id="rId8"/>
    <p:sldId id="310" r:id="rId9"/>
    <p:sldId id="31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har, Taniya" initials="DT" lastIdx="37" clrIdx="0">
    <p:extLst>
      <p:ext uri="{19B8F6BF-5375-455C-9EA6-DF929625EA0E}">
        <p15:presenceInfo xmlns:p15="http://schemas.microsoft.com/office/powerpoint/2012/main" userId="Dhar, Tani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9T15:57:39.710" idx="3">
    <p:pos x="3581" y="272"/>
    <p:text>A total of 119,390 hotel bookings were made</p:text>
    <p:extLst>
      <p:ext uri="{C676402C-5697-4E1C-873F-D02D1690AC5C}">
        <p15:threadingInfo xmlns:p15="http://schemas.microsoft.com/office/powerpoint/2012/main" timeZoneBias="360"/>
      </p:ext>
    </p:extLst>
  </p:cm>
  <p:cm authorId="1" dt="2020-11-29T16:39:35.326" idx="4">
    <p:pos x="2365" y="912"/>
    <p:text>Most of the bookings are for short period of stay. 75% is transient customer type which means 75% booking is not part of a group or contract and is not associated to other transient booking. Most of the customers must be business professionals</p:text>
    <p:extLst>
      <p:ext uri="{C676402C-5697-4E1C-873F-D02D1690AC5C}">
        <p15:threadingInfo xmlns:p15="http://schemas.microsoft.com/office/powerpoint/2012/main" timeZoneBias="360"/>
      </p:ext>
    </p:extLst>
  </p:cm>
  <p:cm authorId="1" dt="2020-11-29T16:41:16.128" idx="5">
    <p:pos x="4112" y="925"/>
    <p:text>77% of the meal was booked for Bed &amp; Breakfast, 12 % for Half board (breakfast and one other meal – usually dinner) &amp; 0.67% for Full Board. There is less demand for Full Board mostly because the customers are not present during the lunch time.</p:text>
    <p:extLst>
      <p:ext uri="{C676402C-5697-4E1C-873F-D02D1690AC5C}">
        <p15:threadingInfo xmlns:p15="http://schemas.microsoft.com/office/powerpoint/2012/main" timeZoneBias="360"/>
      </p:ext>
    </p:extLst>
  </p:cm>
  <p:cm authorId="1" dt="2020-11-29T16:44:40.858" idx="6">
    <p:pos x="2365" y="2423"/>
    <p:text>94% of the customers who booked the hotel rooms did not require car parking spaces. There is not much demand for car parking spaces.</p:text>
    <p:extLst>
      <p:ext uri="{C676402C-5697-4E1C-873F-D02D1690AC5C}">
        <p15:threadingInfo xmlns:p15="http://schemas.microsoft.com/office/powerpoint/2012/main" timeZoneBias="360"/>
      </p:ext>
    </p:extLst>
  </p:cm>
  <p:cm authorId="1" dt="2020-11-29T16:45:05.294" idx="7">
    <p:pos x="4733" y="2442"/>
    <p:text>Week-night stays are more than weekend-night stays.</p:text>
    <p:extLst>
      <p:ext uri="{C676402C-5697-4E1C-873F-D02D1690AC5C}">
        <p15:threadingInfo xmlns:p15="http://schemas.microsoft.com/office/powerpoint/2012/main" timeZoneBias="360"/>
      </p:ext>
    </p:extLst>
  </p:cm>
  <p:cm authorId="1" dt="2020-11-29T16:45:40.013" idx="8">
    <p:pos x="7204" y="2448"/>
    <p:text>Top 5 total number of hotel bookings are from customers having their origin in countries Portugal, UK, France, Spain, Germany
PRT -Portugal (48590), GBR -United Kingdom (12129), FRA -France (10415), ESP -Spain (8568), DEU -Germany (7287)</p:text>
    <p:extLst>
      <p:ext uri="{C676402C-5697-4E1C-873F-D02D1690AC5C}">
        <p15:threadingInfo xmlns:p15="http://schemas.microsoft.com/office/powerpoint/2012/main" timeZoneBias="360"/>
      </p:ext>
    </p:extLst>
  </p:cm>
  <p:cm authorId="1" dt="2020-11-29T16:46:31.557" idx="9">
    <p:pos x="5840" y="938"/>
    <p:text>Out of the total number of hotel bookings, 66% was for City Hotels &amp; 34% was for Resort Hotels. One of the reasons why customers book more City Hotels than Resort Hotels might be because they are less expensive. Out of 119390, 79330 City hotels were booked, and 40060 Resort Hotels were booked</p:text>
    <p:extLst>
      <p:ext uri="{C676402C-5697-4E1C-873F-D02D1690AC5C}">
        <p15:threadingInfo xmlns:p15="http://schemas.microsoft.com/office/powerpoint/2012/main" timeZoneBias="360"/>
      </p:ext>
    </p:extLst>
  </p:cm>
  <p:cm authorId="1" dt="2020-11-29T19:09:57.654" idx="10">
    <p:pos x="5015" y="298"/>
    <p:text>Number of week stays is twice more than the weekend stays</p:text>
    <p:extLst>
      <p:ext uri="{C676402C-5697-4E1C-873F-D02D1690AC5C}">
        <p15:threadingInfo xmlns:p15="http://schemas.microsoft.com/office/powerpoint/2012/main" timeZoneBias="360"/>
      </p:ext>
    </p:extLst>
  </p:cm>
  <p:cm authorId="1" dt="2020-11-29T19:09:59.819" idx="11">
    <p:pos x="7165" y="305"/>
    <p:text>Shows number of hotel bookings that were made for adults, children, and babies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29T19:19:17.580" idx="12">
    <p:pos x="3178" y="234"/>
    <p:text>2017 Q2 has the highest number of hotel bookings both for City Hotels &amp; Resort Hotels.</p:text>
    <p:extLst>
      <p:ext uri="{C676402C-5697-4E1C-873F-D02D1690AC5C}">
        <p15:threadingInfo xmlns:p15="http://schemas.microsoft.com/office/powerpoint/2012/main" timeZoneBias="360"/>
      </p:ext>
    </p:extLst>
  </p:cm>
  <p:cm authorId="1" dt="2020-11-29T19:19:20.303" idx="13">
    <p:pos x="4529" y="228"/>
    <p:text>Check-Out – 75 K customers are actual guests who stayed</p:text>
    <p:extLst>
      <p:ext uri="{C676402C-5697-4E1C-873F-D02D1690AC5C}">
        <p15:threadingInfo xmlns:p15="http://schemas.microsoft.com/office/powerpoint/2012/main" timeZoneBias="360"/>
      </p:ext>
    </p:extLst>
  </p:cm>
  <p:cm authorId="1" dt="2020-11-29T19:19:21.017" idx="14">
    <p:pos x="5911" y="215"/>
    <p:text>43K customers have cancelled their hotel bookings</p:text>
    <p:extLst>
      <p:ext uri="{C676402C-5697-4E1C-873F-D02D1690AC5C}">
        <p15:threadingInfo xmlns:p15="http://schemas.microsoft.com/office/powerpoint/2012/main" timeZoneBias="360"/>
      </p:ext>
    </p:extLst>
  </p:cm>
  <p:cm authorId="1" dt="2020-11-29T19:19:21.536" idx="15">
    <p:pos x="7332" y="183"/>
    <p:text>1207 customers did not check-in and did inform the hotel of the reason</p:text>
    <p:extLst>
      <p:ext uri="{C676402C-5697-4E1C-873F-D02D1690AC5C}">
        <p15:threadingInfo xmlns:p15="http://schemas.microsoft.com/office/powerpoint/2012/main" timeZoneBias="360"/>
      </p:ext>
    </p:extLst>
  </p:cm>
  <p:cm authorId="1" dt="2020-11-29T19:19:21.734" idx="16">
    <p:pos x="7287" y="964"/>
    <p:text>2017 Q2 has the highest number of hotel bookings both for City Hotels &amp; Resort Hotels. 2017 Q2 also has the highest number of cancellation requests and actual guests.</p:text>
    <p:extLst>
      <p:ext uri="{C676402C-5697-4E1C-873F-D02D1690AC5C}">
        <p15:threadingInfo xmlns:p15="http://schemas.microsoft.com/office/powerpoint/2012/main" timeZoneBias="360"/>
      </p:ext>
    </p:extLst>
  </p:cm>
  <p:cm authorId="1" dt="2020-11-29T19:19:21.970" idx="17">
    <p:pos x="1661" y="2583"/>
    <p:text>37% of the bookings were cancelled.</p:text>
    <p:extLst>
      <p:ext uri="{C676402C-5697-4E1C-873F-D02D1690AC5C}">
        <p15:threadingInfo xmlns:p15="http://schemas.microsoft.com/office/powerpoint/2012/main" timeZoneBias="360"/>
      </p:ext>
    </p:extLst>
  </p:cm>
  <p:cm authorId="1" dt="2020-11-29T19:19:22.175" idx="18">
    <p:pos x="3447" y="2659"/>
    <p:text>3.19% of the bookings were done by repeated guests.</p:text>
    <p:extLst>
      <p:ext uri="{C676402C-5697-4E1C-873F-D02D1690AC5C}">
        <p15:threadingInfo xmlns:p15="http://schemas.microsoft.com/office/powerpoint/2012/main" timeZoneBias="360"/>
      </p:ext>
    </p:extLst>
  </p:cm>
  <p:cm authorId="1" dt="2020-11-29T19:20:15.727" idx="19">
    <p:pos x="7248" y="2487"/>
    <p:text>A table showing type of hostel (City/Resort)/ Customer origin/Num of bookings daily</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29T19:28:06.170" idx="20">
    <p:pos x="1296" y="106"/>
    <p:text/>
    <p:extLst>
      <p:ext uri="{C676402C-5697-4E1C-873F-D02D1690AC5C}">
        <p15:threadingInfo xmlns:p15="http://schemas.microsoft.com/office/powerpoint/2012/main" timeZoneBias="360"/>
      </p:ext>
    </p:extLst>
  </p:cm>
  <p:cm authorId="1" dt="2020-11-29T21:07:04.561" idx="30">
    <p:pos x="1296" y="202"/>
    <p:text>1596 actual guests who stayed in the hotel were from USA origin which is about 0.02% of overall actual guests</p:text>
    <p:extLst>
      <p:ext uri="{C676402C-5697-4E1C-873F-D02D1690AC5C}">
        <p15:threadingInfo xmlns:p15="http://schemas.microsoft.com/office/powerpoint/2012/main" timeZoneBias="360">
          <p15:parentCm authorId="1" idx="20"/>
        </p15:threadingInfo>
      </p:ext>
    </p:extLst>
  </p:cm>
  <p:cm authorId="1" dt="2020-11-29T19:28:09.882" idx="21">
    <p:pos x="2602" y="125"/>
    <p:text/>
    <p:extLst>
      <p:ext uri="{C676402C-5697-4E1C-873F-D02D1690AC5C}">
        <p15:threadingInfo xmlns:p15="http://schemas.microsoft.com/office/powerpoint/2012/main" timeZoneBias="360"/>
      </p:ext>
    </p:extLst>
  </p:cm>
  <p:cm authorId="1" dt="2020-11-29T21:07:29.276" idx="31">
    <p:pos x="2602" y="221"/>
    <p:text>472 bookings were cancelled by USA origin</p:text>
    <p:extLst>
      <p:ext uri="{C676402C-5697-4E1C-873F-D02D1690AC5C}">
        <p15:threadingInfo xmlns:p15="http://schemas.microsoft.com/office/powerpoint/2012/main" timeZoneBias="360">
          <p15:parentCm authorId="1" idx="21"/>
        </p15:threadingInfo>
      </p:ext>
    </p:extLst>
  </p:cm>
  <p:cm authorId="1" dt="2020-11-29T19:28:10.874" idx="22">
    <p:pos x="3952" y="132"/>
    <p:text/>
    <p:extLst>
      <p:ext uri="{C676402C-5697-4E1C-873F-D02D1690AC5C}">
        <p15:threadingInfo xmlns:p15="http://schemas.microsoft.com/office/powerpoint/2012/main" timeZoneBias="360"/>
      </p:ext>
    </p:extLst>
  </p:cm>
  <p:cm authorId="1" dt="2020-11-29T21:07:55.854" idx="32">
    <p:pos x="3952" y="228"/>
    <p:text>29 guests did not show from USA origin.</p:text>
    <p:extLst>
      <p:ext uri="{C676402C-5697-4E1C-873F-D02D1690AC5C}">
        <p15:threadingInfo xmlns:p15="http://schemas.microsoft.com/office/powerpoint/2012/main" timeZoneBias="360">
          <p15:parentCm authorId="1" idx="22"/>
        </p15:threadingInfo>
      </p:ext>
    </p:extLst>
  </p:cm>
  <p:cm authorId="1" dt="2020-11-29T19:28:26.769" idx="23">
    <p:pos x="6858" y="106"/>
    <p:text>Number of customers who stayed from 2015 to 2017</p:text>
    <p:extLst>
      <p:ext uri="{C676402C-5697-4E1C-873F-D02D1690AC5C}">
        <p15:threadingInfo xmlns:p15="http://schemas.microsoft.com/office/powerpoint/2012/main" timeZoneBias="360"/>
      </p:ext>
    </p:extLst>
  </p:cm>
  <p:cm authorId="1" dt="2020-11-29T19:28:27.694" idx="24">
    <p:pos x="6890" y="612"/>
    <p:text>Though we do not have data for Q1 2015, Q2 2015 and Q4 2017, still compared the Customer Stayed% 2016 vs 2015 and 2017 vs 2016. We may need full data to compare with the previous years.</p:text>
    <p:extLst>
      <p:ext uri="{C676402C-5697-4E1C-873F-D02D1690AC5C}">
        <p15:threadingInfo xmlns:p15="http://schemas.microsoft.com/office/powerpoint/2012/main" timeZoneBias="360"/>
      </p:ext>
    </p:extLst>
  </p:cm>
  <p:cm authorId="1" dt="2020-11-29T19:28:38.204" idx="25">
    <p:pos x="2487" y="957"/>
    <p:text/>
    <p:extLst>
      <p:ext uri="{C676402C-5697-4E1C-873F-D02D1690AC5C}">
        <p15:threadingInfo xmlns:p15="http://schemas.microsoft.com/office/powerpoint/2012/main" timeZoneBias="360"/>
      </p:ext>
    </p:extLst>
  </p:cm>
  <p:cm authorId="1" dt="2020-11-29T21:11:24.149" idx="33">
    <p:pos x="2487" y="1053"/>
    <p:text>About 48% bookings were done by Online Travel Agents</p:text>
    <p:extLst>
      <p:ext uri="{C676402C-5697-4E1C-873F-D02D1690AC5C}">
        <p15:threadingInfo xmlns:p15="http://schemas.microsoft.com/office/powerpoint/2012/main" timeZoneBias="360">
          <p15:parentCm authorId="1" idx="25"/>
        </p15:threadingInfo>
      </p:ext>
    </p:extLst>
  </p:cm>
  <p:cm authorId="1" dt="2020-11-29T19:28:39.031" idx="26">
    <p:pos x="4740" y="1072"/>
    <p:text/>
    <p:extLst>
      <p:ext uri="{C676402C-5697-4E1C-873F-D02D1690AC5C}">
        <p15:threadingInfo xmlns:p15="http://schemas.microsoft.com/office/powerpoint/2012/main" timeZoneBias="360"/>
      </p:ext>
    </p:extLst>
  </p:cm>
  <p:cm authorId="1" dt="2020-11-29T21:12:32.511" idx="34">
    <p:pos x="4740" y="1168"/>
    <p:text>Travel Agents and Tour Operators has 77% of actual bookings</p:text>
    <p:extLst>
      <p:ext uri="{C676402C-5697-4E1C-873F-D02D1690AC5C}">
        <p15:threadingInfo xmlns:p15="http://schemas.microsoft.com/office/powerpoint/2012/main" timeZoneBias="360">
          <p15:parentCm authorId="1" idx="26"/>
        </p15:threadingInfo>
      </p:ext>
    </p:extLst>
  </p:cm>
  <p:cm authorId="1" dt="2020-11-29T19:28:39.803" idx="27">
    <p:pos x="6909" y="1079"/>
    <p:text/>
    <p:extLst>
      <p:ext uri="{C676402C-5697-4E1C-873F-D02D1690AC5C}">
        <p15:threadingInfo xmlns:p15="http://schemas.microsoft.com/office/powerpoint/2012/main" timeZoneBias="360"/>
      </p:ext>
    </p:extLst>
  </p:cm>
  <p:cm authorId="1" dt="2020-11-29T21:15:20.266" idx="35">
    <p:pos x="6909" y="1175"/>
    <p:text>Customers did not pay any deposit for 99% of the bookings</p:text>
    <p:extLst>
      <p:ext uri="{C676402C-5697-4E1C-873F-D02D1690AC5C}">
        <p15:threadingInfo xmlns:p15="http://schemas.microsoft.com/office/powerpoint/2012/main" timeZoneBias="360">
          <p15:parentCm authorId="1" idx="27"/>
        </p15:threadingInfo>
      </p:ext>
    </p:extLst>
  </p:cm>
  <p:cm authorId="1" dt="2020-11-29T19:28:52.958" idx="28">
    <p:pos x="2692" y="2691"/>
    <p:text/>
    <p:extLst>
      <p:ext uri="{C676402C-5697-4E1C-873F-D02D1690AC5C}">
        <p15:threadingInfo xmlns:p15="http://schemas.microsoft.com/office/powerpoint/2012/main" timeZoneBias="360"/>
      </p:ext>
    </p:extLst>
  </p:cm>
  <p:cm authorId="1" dt="2020-11-29T21:43:39.612" idx="37">
    <p:pos x="2692" y="2787"/>
    <p:text>Line Graph shows the Customer Stayed vs the Total Booking over the period - Jun 2015 to July 2017</p:text>
    <p:extLst>
      <p:ext uri="{C676402C-5697-4E1C-873F-D02D1690AC5C}">
        <p15:threadingInfo xmlns:p15="http://schemas.microsoft.com/office/powerpoint/2012/main" timeZoneBias="360">
          <p15:parentCm authorId="1" idx="28"/>
        </p15:threadingInfo>
      </p:ext>
    </p:extLst>
  </p:cm>
  <p:cm authorId="1" dt="2020-11-29T19:28:53.161" idx="29">
    <p:pos x="6967" y="2468"/>
    <p:text/>
    <p:extLst>
      <p:ext uri="{C676402C-5697-4E1C-873F-D02D1690AC5C}">
        <p15:threadingInfo xmlns:p15="http://schemas.microsoft.com/office/powerpoint/2012/main" timeZoneBias="360"/>
      </p:ext>
    </p:extLst>
  </p:cm>
  <p:cm authorId="1" dt="2020-11-29T21:42:46.043" idx="36">
    <p:pos x="6967" y="2564"/>
    <p:text>The busiest month is August for both City and Resort Hotels with the highest number of actual guests.</p:text>
    <p:extLst>
      <p:ext uri="{C676402C-5697-4E1C-873F-D02D1690AC5C}">
        <p15:threadingInfo xmlns:p15="http://schemas.microsoft.com/office/powerpoint/2012/main" timeZoneBias="360">
          <p15:parentCm authorId="1" idx="29"/>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93624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02682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89674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90320" y="4145280"/>
            <a:ext cx="9550400" cy="1859281"/>
          </a:xfrm>
        </p:spPr>
        <p:txBody>
          <a:bodyPr>
            <a:normAutofit fontScale="92500" lnSpcReduction="20000"/>
          </a:bodyPr>
          <a:lstStyle/>
          <a:p>
            <a:pPr algn="ctr"/>
            <a:r>
              <a:rPr lang="en-US" sz="3300" dirty="0">
                <a:solidFill>
                  <a:schemeClr val="tx2"/>
                </a:solidFill>
              </a:rPr>
              <a:t>Presenter Name: Taniya Dhar</a:t>
            </a:r>
          </a:p>
          <a:p>
            <a:pPr algn="ctr"/>
            <a:r>
              <a:rPr lang="en-US" sz="3300" dirty="0">
                <a:solidFill>
                  <a:schemeClr val="tx2"/>
                </a:solidFill>
              </a:rPr>
              <a:t>Dataset: Hotel Bookings</a:t>
            </a:r>
          </a:p>
          <a:p>
            <a:pPr algn="ctr"/>
            <a:r>
              <a:rPr lang="en-US" sz="3300" dirty="0">
                <a:solidFill>
                  <a:schemeClr val="tx2"/>
                </a:solidFill>
              </a:rPr>
              <a:t>Visualization Tool: Power BI</a:t>
            </a:r>
          </a:p>
          <a:p>
            <a:pPr algn="ctr"/>
            <a:r>
              <a:rPr lang="en-US" sz="3300" dirty="0">
                <a:solidFill>
                  <a:schemeClr val="tx2"/>
                </a:solidFill>
              </a:rPr>
              <a:t>Email ID: </a:t>
            </a:r>
            <a:r>
              <a:rPr lang="en-US" sz="2600" dirty="0">
                <a:solidFill>
                  <a:schemeClr val="tx2"/>
                </a:solidFill>
              </a:rPr>
              <a:t>txd180011@utdallas.edu/ taniyadhar2@gmail.com</a:t>
            </a:r>
          </a:p>
          <a:p>
            <a:pPr algn="ctr"/>
            <a:endParaRPr lang="en-US" sz="2000" dirty="0">
              <a:solidFill>
                <a:schemeClr val="accent3">
                  <a:lumMod val="50000"/>
                </a:schemeClr>
              </a:solidFill>
            </a:endParaRPr>
          </a:p>
          <a:p>
            <a:endParaRPr lang="en-US" dirty="0"/>
          </a:p>
        </p:txBody>
      </p:sp>
      <p:pic>
        <p:nvPicPr>
          <p:cNvPr id="4" name="Picture 3">
            <a:extLst>
              <a:ext uri="{FF2B5EF4-FFF2-40B4-BE49-F238E27FC236}">
                <a16:creationId xmlns:a16="http://schemas.microsoft.com/office/drawing/2014/main" id="{127060F4-726C-47D4-A4E8-DC670AC750D7}"/>
              </a:ext>
            </a:extLst>
          </p:cNvPr>
          <p:cNvPicPr>
            <a:picLocks noChangeAspect="1"/>
          </p:cNvPicPr>
          <p:nvPr/>
        </p:nvPicPr>
        <p:blipFill>
          <a:blip r:embed="rId2"/>
          <a:stretch>
            <a:fillRect/>
          </a:stretch>
        </p:blipFill>
        <p:spPr>
          <a:xfrm>
            <a:off x="1438367" y="190928"/>
            <a:ext cx="7486774" cy="3164831"/>
          </a:xfrm>
          <a:prstGeom prst="rect">
            <a:avLst/>
          </a:prstGeom>
        </p:spPr>
      </p:pic>
      <p:pic>
        <p:nvPicPr>
          <p:cNvPr id="5" name="Picture 4">
            <a:extLst>
              <a:ext uri="{FF2B5EF4-FFF2-40B4-BE49-F238E27FC236}">
                <a16:creationId xmlns:a16="http://schemas.microsoft.com/office/drawing/2014/main" id="{C64F200D-12EA-40C9-9322-08FB74242DF9}"/>
              </a:ext>
            </a:extLst>
          </p:cNvPr>
          <p:cNvPicPr>
            <a:picLocks noChangeAspect="1"/>
          </p:cNvPicPr>
          <p:nvPr/>
        </p:nvPicPr>
        <p:blipFill>
          <a:blip r:embed="rId3"/>
          <a:stretch>
            <a:fillRect/>
          </a:stretch>
        </p:blipFill>
        <p:spPr>
          <a:xfrm>
            <a:off x="9093693" y="233219"/>
            <a:ext cx="3028950" cy="1352550"/>
          </a:xfrm>
          <a:prstGeom prst="rect">
            <a:avLst/>
          </a:prstGeom>
        </p:spPr>
      </p:pic>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4="http://schemas.microsoft.com/office/powerpoint/2010/main">
    <mc:Choice Requires="p14">
      <p:transition spd="slow" p14:dur="2000" advTm="15109"/>
    </mc:Choice>
    <mc:Fallback xmlns="">
      <p:transition spd="slow" advTm="151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4800" b="1" dirty="0">
                <a:solidFill>
                  <a:schemeClr val="accent5">
                    <a:lumMod val="75000"/>
                  </a:schemeClr>
                </a:solidFill>
                <a:latin typeface="Calibri" panose="020F0502020204030204" pitchFamily="34" charset="0"/>
                <a:cs typeface="Calibri" panose="020F0502020204030204" pitchFamily="34" charset="0"/>
              </a:rPr>
              <a:t>Project Motivation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2</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53EB1FC4-C990-4B75-80F2-7F84E1B60D67}"/>
              </a:ext>
            </a:extLst>
          </p:cNvPr>
          <p:cNvSpPr>
            <a:spLocks noGrp="1"/>
          </p:cNvSpPr>
          <p:nvPr>
            <p:ph idx="1"/>
          </p:nvPr>
        </p:nvSpPr>
        <p:spPr>
          <a:xfrm>
            <a:off x="838200" y="1554480"/>
            <a:ext cx="10835640" cy="4938395"/>
          </a:xfrm>
        </p:spPr>
        <p:txBody>
          <a:bodyPr>
            <a:normAutofit fontScale="92500" lnSpcReduction="10000"/>
          </a:bodyPr>
          <a:lstStyle/>
          <a:p>
            <a:pPr>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Hotel Booking dataset contains booking information for city hotel and resort hotel and includes information such as when the booking was made, length of stay, the number of adults, children, and/or babies, and the number of available parking spaces.</a:t>
            </a:r>
          </a:p>
          <a:p>
            <a:pPr>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dataset has 32 variables and approximately 120k rows.</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With the hotel booking dataset, I explored some of the questions using Power BI to understand the demand of hotel bookings. The answers to these questions can help hotels to predict things like rooms requirements, meal preference, parking spaces, etc. </a:t>
            </a:r>
          </a:p>
          <a:p>
            <a:pPr>
              <a:buFont typeface="Wingdings" panose="05000000000000000000" pitchFamily="2" charset="2"/>
              <a:buChar char="§"/>
            </a:pPr>
            <a:endParaRPr lang="en-US" sz="1800" dirty="0">
              <a:latin typeface="Calibri" panose="020F0502020204030204" pitchFamily="34" charset="0"/>
              <a:ea typeface="Calibri" panose="020F0502020204030204" pitchFamily="34" charset="0"/>
            </a:endParaRPr>
          </a:p>
          <a:p>
            <a:pPr marR="0">
              <a:spcAft>
                <a:spcPts val="1200"/>
              </a:spcAft>
              <a:buFont typeface="Wingdings" panose="05000000000000000000" pitchFamily="2" charset="2"/>
              <a:buChar char="§"/>
            </a:pPr>
            <a:r>
              <a:rPr lang="en-US" sz="1800" dirty="0">
                <a:latin typeface="Calibri" panose="020F0502020204030204" pitchFamily="34" charset="0"/>
              </a:rPr>
              <a:t>Some of </a:t>
            </a:r>
            <a:r>
              <a:rPr lang="en-US" sz="1800">
                <a:latin typeface="Calibri" panose="020F0502020204030204" pitchFamily="34" charset="0"/>
              </a:rPr>
              <a:t>the questions </a:t>
            </a:r>
            <a:r>
              <a:rPr lang="en-US" sz="1800" dirty="0">
                <a:latin typeface="Calibri" panose="020F0502020204030204" pitchFamily="34" charset="0"/>
              </a:rPr>
              <a:t>covered from the data:</a:t>
            </a:r>
          </a:p>
          <a:p>
            <a:pPr marR="0"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What type of hotel the customers prefer?</a:t>
            </a:r>
          </a:p>
          <a:p>
            <a:pPr marR="0"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Which is the busiest month of the year?</a:t>
            </a:r>
          </a:p>
          <a:p>
            <a:pPr marR="0"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How many bookings were canceled?</a:t>
            </a:r>
          </a:p>
          <a:p>
            <a:pPr marR="0"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Which month have the highest number of cancelations and actual guests?</a:t>
            </a:r>
          </a:p>
          <a:p>
            <a:pPr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Who are the customers (professional / vacation) and where do they come from?</a:t>
            </a:r>
          </a:p>
          <a:p>
            <a:pPr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How long do people stay at the hotels?</a:t>
            </a:r>
          </a:p>
          <a:p>
            <a:pPr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Do the customers require car parking facilities?</a:t>
            </a:r>
          </a:p>
          <a:p>
            <a:pPr lvl="1">
              <a:spcAft>
                <a:spcPts val="300"/>
              </a:spcAft>
              <a:buSzPts val="1000"/>
              <a:buFont typeface="Wingdings" panose="05000000000000000000" pitchFamily="2" charset="2"/>
              <a:buChar char="§"/>
              <a:tabLst>
                <a:tab pos="457200" algn="l"/>
              </a:tabLst>
            </a:pPr>
            <a:r>
              <a:rPr lang="en-US" sz="1600" dirty="0">
                <a:latin typeface="Calibri" panose="020F0502020204030204" pitchFamily="34" charset="0"/>
              </a:rPr>
              <a:t>What type of meal is pre-booked by customers?</a:t>
            </a:r>
          </a:p>
          <a:p>
            <a:pPr lvl="1">
              <a:spcAft>
                <a:spcPts val="300"/>
              </a:spcAft>
              <a:buSzPts val="1000"/>
              <a:buFont typeface="Wingdings" panose="05000000000000000000" pitchFamily="2" charset="2"/>
              <a:buChar char="§"/>
              <a:tabLst>
                <a:tab pos="457200" algn="l"/>
              </a:tabLst>
            </a:pPr>
            <a:endParaRPr lang="en-US" sz="1600" dirty="0">
              <a:latin typeface="Calibri" panose="020F0502020204030204" pitchFamily="34" charset="0"/>
            </a:endParaRPr>
          </a:p>
          <a:p>
            <a:pPr marR="0" lvl="0">
              <a:spcAft>
                <a:spcPts val="300"/>
              </a:spcAft>
              <a:buSzPts val="1000"/>
              <a:buFont typeface="Wingdings" panose="05000000000000000000" pitchFamily="2" charset="2"/>
              <a:buChar char="§"/>
              <a:tabLst>
                <a:tab pos="457200" algn="l"/>
              </a:tabLst>
            </a:pPr>
            <a:endParaRPr lang="en-US" sz="1800" dirty="0">
              <a:latin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3914445"/>
      </p:ext>
    </p:extLst>
  </p:cSld>
  <p:clrMapOvr>
    <a:masterClrMapping/>
  </p:clrMapOvr>
  <mc:AlternateContent xmlns:mc="http://schemas.openxmlformats.org/markup-compatibility/2006" xmlns:p14="http://schemas.microsoft.com/office/powerpoint/2010/main">
    <mc:Choice Requires="p14">
      <p:transition spd="slow" p14:dur="2000" advTm="683"/>
    </mc:Choice>
    <mc:Fallback xmlns="">
      <p:transition spd="slow" advTm="6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DCF2CC-545E-492A-9DB4-BE479735BF3C}"/>
              </a:ext>
            </a:extLst>
          </p:cNvPr>
          <p:cNvPicPr>
            <a:picLocks noGrp="1" noChangeAspect="1"/>
          </p:cNvPicPr>
          <p:nvPr>
            <p:ph idx="1"/>
          </p:nvPr>
        </p:nvPicPr>
        <p:blipFill>
          <a:blip r:embed="rId3"/>
          <a:stretch>
            <a:fillRect/>
          </a:stretch>
        </p:blipFill>
        <p:spPr>
          <a:xfrm>
            <a:off x="1071401" y="610525"/>
            <a:ext cx="10682634" cy="6032547"/>
          </a:xfrm>
          <a:prstGeom prst="rect">
            <a:avLst/>
          </a:prstGeom>
        </p:spPr>
      </p:pic>
      <p:sp>
        <p:nvSpPr>
          <p:cNvPr id="4" name="Slide Number Placeholder 3">
            <a:extLst>
              <a:ext uri="{FF2B5EF4-FFF2-40B4-BE49-F238E27FC236}">
                <a16:creationId xmlns:a16="http://schemas.microsoft.com/office/drawing/2014/main" id="{8431F77B-4528-4291-BFF1-D35AE1E54BD9}"/>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3839266406"/>
      </p:ext>
    </p:extLst>
  </p:cSld>
  <p:clrMapOvr>
    <a:masterClrMapping/>
  </p:clrMapOvr>
  <mc:AlternateContent xmlns:mc="http://schemas.openxmlformats.org/markup-compatibility/2006" xmlns:p14="http://schemas.microsoft.com/office/powerpoint/2010/main">
    <mc:Choice Requires="p14">
      <p:transition spd="slow" p14:dur="2000" advTm="706"/>
    </mc:Choice>
    <mc:Fallback xmlns="">
      <p:transition spd="slow" advTm="70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402819-C593-4678-B170-B8BE5F727CB8}"/>
              </a:ext>
            </a:extLst>
          </p:cNvPr>
          <p:cNvSpPr>
            <a:spLocks noGrp="1"/>
          </p:cNvSpPr>
          <p:nvPr>
            <p:ph type="sldNum" sz="quarter" idx="12"/>
          </p:nvPr>
        </p:nvSpPr>
        <p:spPr/>
        <p:txBody>
          <a:bodyPr/>
          <a:lstStyle/>
          <a:p>
            <a:fld id="{D8DA9DAA-006C-4F4B-980E-E3DF019B24E2}" type="slidenum">
              <a:rPr lang="en-US" smtClean="0"/>
              <a:t>4</a:t>
            </a:fld>
            <a:endParaRPr lang="en-US" dirty="0"/>
          </a:p>
        </p:txBody>
      </p:sp>
      <p:pic>
        <p:nvPicPr>
          <p:cNvPr id="5" name="Picture 4">
            <a:extLst>
              <a:ext uri="{FF2B5EF4-FFF2-40B4-BE49-F238E27FC236}">
                <a16:creationId xmlns:a16="http://schemas.microsoft.com/office/drawing/2014/main" id="{EE870DC6-84EA-4E2E-B9E5-5162E6F415EE}"/>
              </a:ext>
            </a:extLst>
          </p:cNvPr>
          <p:cNvPicPr>
            <a:picLocks noChangeAspect="1"/>
          </p:cNvPicPr>
          <p:nvPr/>
        </p:nvPicPr>
        <p:blipFill>
          <a:blip r:embed="rId2"/>
          <a:stretch>
            <a:fillRect/>
          </a:stretch>
        </p:blipFill>
        <p:spPr>
          <a:xfrm>
            <a:off x="953100" y="496887"/>
            <a:ext cx="10996419" cy="6224588"/>
          </a:xfrm>
          <a:prstGeom prst="rect">
            <a:avLst/>
          </a:prstGeom>
        </p:spPr>
      </p:pic>
    </p:spTree>
    <p:extLst>
      <p:ext uri="{BB962C8B-B14F-4D97-AF65-F5344CB8AC3E}">
        <p14:creationId xmlns:p14="http://schemas.microsoft.com/office/powerpoint/2010/main" val="1767434147"/>
      </p:ext>
    </p:extLst>
  </p:cSld>
  <p:clrMapOvr>
    <a:masterClrMapping/>
  </p:clrMapOvr>
  <mc:AlternateContent xmlns:mc="http://schemas.openxmlformats.org/markup-compatibility/2006" xmlns:p14="http://schemas.microsoft.com/office/powerpoint/2010/main">
    <mc:Choice Requires="p14">
      <p:transition spd="slow" p14:dur="2000" advTm="660"/>
    </mc:Choice>
    <mc:Fallback xmlns="">
      <p:transition spd="slow" advTm="6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769F1D0-DB2D-4D2B-9AE0-5170C2071E41}"/>
              </a:ext>
            </a:extLst>
          </p:cNvPr>
          <p:cNvPicPr>
            <a:picLocks noChangeAspect="1"/>
          </p:cNvPicPr>
          <p:nvPr/>
        </p:nvPicPr>
        <p:blipFill rotWithShape="1">
          <a:blip r:embed="rId3"/>
          <a:srcRect r="1" b="1062"/>
          <a:stretch/>
        </p:blipFill>
        <p:spPr>
          <a:xfrm>
            <a:off x="802643" y="385983"/>
            <a:ext cx="10586714" cy="5970368"/>
          </a:xfrm>
          <a:prstGeom prst="rect">
            <a:avLst/>
          </a:prstGeom>
        </p:spPr>
      </p:pic>
      <p:sp>
        <p:nvSpPr>
          <p:cNvPr id="4" name="Slide Number Placeholder 3">
            <a:extLst>
              <a:ext uri="{FF2B5EF4-FFF2-40B4-BE49-F238E27FC236}">
                <a16:creationId xmlns:a16="http://schemas.microsoft.com/office/drawing/2014/main" id="{D389F27E-4B3C-42A3-BD0A-F053D14FC59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5</a:t>
            </a:fld>
            <a:endParaRPr lang="en-US">
              <a:solidFill>
                <a:schemeClr val="accent2"/>
              </a:solidFill>
            </a:endParaRPr>
          </a:p>
        </p:txBody>
      </p:sp>
      <p:cxnSp>
        <p:nvCxnSpPr>
          <p:cNvPr id="13" name="Straight Connector 12">
            <a:extLst>
              <a:ext uri="{FF2B5EF4-FFF2-40B4-BE49-F238E27FC236}">
                <a16:creationId xmlns:a16="http://schemas.microsoft.com/office/drawing/2014/main" id="{F56AE1B2-3354-430B-9E05-2241C72EE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86605"/>
      </p:ext>
    </p:extLst>
  </p:cSld>
  <p:clrMapOvr>
    <a:masterClrMapping/>
  </p:clrMapOvr>
  <mc:AlternateContent xmlns:mc="http://schemas.openxmlformats.org/markup-compatibility/2006" xmlns:p14="http://schemas.microsoft.com/office/powerpoint/2010/main">
    <mc:Choice Requires="p14">
      <p:transition spd="slow" p14:dur="2000" advTm="869"/>
    </mc:Choice>
    <mc:Fallback xmlns="">
      <p:transition spd="slow" advTm="86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660-1C0E-4BCE-B00E-73A5CB7742A7}"/>
              </a:ext>
            </a:extLst>
          </p:cNvPr>
          <p:cNvSpPr>
            <a:spLocks noGrp="1"/>
          </p:cNvSpPr>
          <p:nvPr>
            <p:ph type="title"/>
          </p:nvPr>
        </p:nvSpPr>
        <p:spPr>
          <a:xfrm>
            <a:off x="838200" y="284481"/>
            <a:ext cx="10185400" cy="663892"/>
          </a:xfrm>
        </p:spPr>
        <p:txBody>
          <a:bodyPr>
            <a:normAutofit fontScale="90000"/>
          </a:bodyPr>
          <a:lstStyle/>
          <a:p>
            <a:r>
              <a:rPr lang="en-US" sz="4800" b="1" dirty="0">
                <a:solidFill>
                  <a:schemeClr val="accent5">
                    <a:lumMod val="75000"/>
                  </a:schemeClr>
                </a:solidFill>
                <a:latin typeface="Calibri" panose="020F0502020204030204" pitchFamily="34" charset="0"/>
                <a:cs typeface="Calibri" panose="020F0502020204030204" pitchFamily="34" charset="0"/>
              </a:rPr>
              <a:t>Key Insights</a:t>
            </a:r>
          </a:p>
        </p:txBody>
      </p:sp>
      <p:sp>
        <p:nvSpPr>
          <p:cNvPr id="3" name="Content Placeholder 2">
            <a:extLst>
              <a:ext uri="{FF2B5EF4-FFF2-40B4-BE49-F238E27FC236}">
                <a16:creationId xmlns:a16="http://schemas.microsoft.com/office/drawing/2014/main" id="{FA70C010-8B28-4052-8DA7-5B4F59CEA6B1}"/>
              </a:ext>
            </a:extLst>
          </p:cNvPr>
          <p:cNvSpPr>
            <a:spLocks noGrp="1"/>
          </p:cNvSpPr>
          <p:nvPr>
            <p:ph idx="1"/>
          </p:nvPr>
        </p:nvSpPr>
        <p:spPr>
          <a:xfrm>
            <a:off x="838200" y="948374"/>
            <a:ext cx="10998200" cy="5625146"/>
          </a:xfrm>
        </p:spPr>
        <p:txBody>
          <a:bodyPr>
            <a:normAutofit fontScale="70000" lnSpcReduction="20000"/>
          </a:bodyPr>
          <a:lstStyle/>
          <a:p>
            <a:pPr algn="l"/>
            <a:endParaRPr lang="en-US" sz="1800" b="0" i="0" u="none" strike="noStrike" baseline="0" dirty="0">
              <a:solidFill>
                <a:srgbClr val="000000"/>
              </a:solidFill>
              <a:latin typeface="Calibri" panose="020F0502020204030204" pitchFamily="34" charset="0"/>
            </a:endParaRPr>
          </a:p>
          <a:p>
            <a:pPr>
              <a:spcAft>
                <a:spcPts val="300"/>
              </a:spcAft>
              <a:buSzPts val="1000"/>
              <a:buFont typeface="Wingdings" panose="05000000000000000000" pitchFamily="2" charset="2"/>
              <a:buChar char="§"/>
              <a:tabLst>
                <a:tab pos="457200" algn="l"/>
              </a:tabLst>
            </a:pPr>
            <a:r>
              <a:rPr lang="en-US" sz="2200" dirty="0">
                <a:latin typeface="Calibri" panose="020F0502020204030204" pitchFamily="34" charset="0"/>
                <a:cs typeface="Calibri" panose="020F0502020204030204" pitchFamily="34" charset="0"/>
              </a:rPr>
              <a:t>A total of </a:t>
            </a:r>
            <a:r>
              <a:rPr lang="en-US" sz="2200" b="1" dirty="0">
                <a:solidFill>
                  <a:schemeClr val="accent3">
                    <a:lumMod val="50000"/>
                  </a:schemeClr>
                </a:solidFill>
                <a:latin typeface="Calibri" panose="020F0502020204030204" pitchFamily="34" charset="0"/>
                <a:cs typeface="Calibri" panose="020F0502020204030204" pitchFamily="34" charset="0"/>
              </a:rPr>
              <a:t>119,390 hotel bookings </a:t>
            </a:r>
            <a:r>
              <a:rPr lang="en-US" sz="2200" dirty="0">
                <a:latin typeface="Calibri" panose="020F0502020204030204" pitchFamily="34" charset="0"/>
                <a:cs typeface="Calibri" panose="020F0502020204030204" pitchFamily="34" charset="0"/>
              </a:rPr>
              <a:t>were made within the period of </a:t>
            </a:r>
            <a:r>
              <a:rPr lang="en-US" sz="2200" b="1" dirty="0">
                <a:solidFill>
                  <a:schemeClr val="accent3">
                    <a:lumMod val="50000"/>
                  </a:schemeClr>
                </a:solidFill>
                <a:latin typeface="Calibri" panose="020F0502020204030204" pitchFamily="34" charset="0"/>
                <a:cs typeface="Calibri" panose="020F0502020204030204" pitchFamily="34" charset="0"/>
              </a:rPr>
              <a:t>Q3 2015 to Q3 2017</a:t>
            </a:r>
          </a:p>
          <a:p>
            <a:pPr>
              <a:spcAft>
                <a:spcPts val="300"/>
              </a:spcAft>
              <a:buSzPts val="1000"/>
              <a:buFont typeface="Wingdings" panose="05000000000000000000" pitchFamily="2" charset="2"/>
              <a:buChar char="§"/>
              <a:tabLst>
                <a:tab pos="457200" algn="l"/>
              </a:tabLst>
            </a:pPr>
            <a:r>
              <a:rPr lang="en-US" sz="2200" b="1" dirty="0">
                <a:solidFill>
                  <a:schemeClr val="accent3">
                    <a:lumMod val="50000"/>
                  </a:schemeClr>
                </a:solidFill>
                <a:latin typeface="Calibri" panose="020F0502020204030204" pitchFamily="34" charset="0"/>
                <a:cs typeface="Calibri" panose="020F0502020204030204" pitchFamily="34" charset="0"/>
              </a:rPr>
              <a:t>Most of the bookings are for short period of stay</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75% is transient customer type which means 75% booking is not part of a group or contract and is not associated to other transient booking. Most of the customers must be business professionals </a:t>
            </a:r>
          </a:p>
          <a:p>
            <a:pPr>
              <a:spcAft>
                <a:spcPts val="300"/>
              </a:spcAft>
              <a:buSzPts val="1000"/>
              <a:buFont typeface="Wingdings" panose="05000000000000000000" pitchFamily="2" charset="2"/>
              <a:buChar char="§"/>
              <a:tabLst>
                <a:tab pos="457200" algn="l"/>
              </a:tabLst>
            </a:pPr>
            <a:r>
              <a:rPr lang="en-US" sz="2200" dirty="0">
                <a:latin typeface="Calibri" panose="020F0502020204030204" pitchFamily="34" charset="0"/>
                <a:cs typeface="Calibri" panose="020F0502020204030204" pitchFamily="34" charset="0"/>
              </a:rPr>
              <a:t>94% of the customers who booked the hotel rooms did not require car parking spaces. </a:t>
            </a:r>
            <a:r>
              <a:rPr lang="en-US" sz="2200" b="1" dirty="0">
                <a:solidFill>
                  <a:schemeClr val="accent3">
                    <a:lumMod val="50000"/>
                  </a:schemeClr>
                </a:solidFill>
                <a:latin typeface="Calibri" panose="020F0502020204030204" pitchFamily="34" charset="0"/>
                <a:cs typeface="Calibri" panose="020F0502020204030204" pitchFamily="34" charset="0"/>
              </a:rPr>
              <a:t>There is not much demand for car parking spaces</a:t>
            </a:r>
            <a:r>
              <a:rPr lang="en-US" sz="2200" dirty="0">
                <a:solidFill>
                  <a:schemeClr val="accent3">
                    <a:lumMod val="50000"/>
                  </a:schemeClr>
                </a:solidFill>
                <a:latin typeface="Calibri" panose="020F0502020204030204" pitchFamily="34" charset="0"/>
                <a:cs typeface="Calibri" panose="020F0502020204030204" pitchFamily="34" charset="0"/>
              </a:rPr>
              <a:t>. </a:t>
            </a:r>
          </a:p>
          <a:p>
            <a:pPr>
              <a:spcAft>
                <a:spcPts val="300"/>
              </a:spcAft>
              <a:buSzPts val="1000"/>
              <a:buFont typeface="Wingdings" panose="05000000000000000000" pitchFamily="2" charset="2"/>
              <a:buChar char="§"/>
              <a:tabLst>
                <a:tab pos="457200" algn="l"/>
              </a:tabLst>
            </a:pPr>
            <a:r>
              <a:rPr lang="en-US" sz="2200" dirty="0">
                <a:latin typeface="Calibri" panose="020F0502020204030204" pitchFamily="34" charset="0"/>
                <a:cs typeface="Calibri" panose="020F0502020204030204" pitchFamily="34" charset="0"/>
              </a:rPr>
              <a:t>Total number of </a:t>
            </a:r>
            <a:r>
              <a:rPr lang="en-US" sz="2200" b="1" dirty="0">
                <a:solidFill>
                  <a:schemeClr val="accent3">
                    <a:lumMod val="50000"/>
                  </a:schemeClr>
                </a:solidFill>
                <a:latin typeface="Calibri" panose="020F0502020204030204" pitchFamily="34" charset="0"/>
                <a:cs typeface="Calibri" panose="020F0502020204030204" pitchFamily="34" charset="0"/>
              </a:rPr>
              <a:t>week stays are more than the weekend stays </a:t>
            </a:r>
            <a:r>
              <a:rPr lang="en-US" sz="2200" dirty="0">
                <a:latin typeface="Calibri" panose="020F0502020204030204" pitchFamily="34" charset="0"/>
                <a:cs typeface="Calibri" panose="020F0502020204030204" pitchFamily="34" charset="0"/>
              </a:rPr>
              <a:t>which also suggests the customers booked hotels for </a:t>
            </a:r>
            <a:r>
              <a:rPr lang="en-US" sz="2200" b="1" dirty="0">
                <a:solidFill>
                  <a:schemeClr val="accent3">
                    <a:lumMod val="50000"/>
                  </a:schemeClr>
                </a:solidFill>
                <a:latin typeface="Calibri" panose="020F0502020204030204" pitchFamily="34" charset="0"/>
                <a:cs typeface="Calibri" panose="020F0502020204030204" pitchFamily="34" charset="0"/>
              </a:rPr>
              <a:t>professional work, or short visit and not for vacation </a:t>
            </a:r>
          </a:p>
          <a:p>
            <a:pPr>
              <a:spcAft>
                <a:spcPts val="300"/>
              </a:spcAft>
              <a:buSzPts val="1000"/>
              <a:buFont typeface="Wingdings" panose="05000000000000000000" pitchFamily="2" charset="2"/>
              <a:buChar char="§"/>
              <a:tabLst>
                <a:tab pos="457200" algn="l"/>
              </a:tabLst>
            </a:pPr>
            <a:r>
              <a:rPr lang="en-US" sz="2200" dirty="0">
                <a:latin typeface="Calibri" panose="020F0502020204030204" pitchFamily="34" charset="0"/>
                <a:cs typeface="Calibri" panose="020F0502020204030204" pitchFamily="34" charset="0"/>
              </a:rPr>
              <a:t>77% of the meal was booked for Bed &amp; Breakfast, 12 % for Half board (breakfast and one other meal – usually dinner) &amp; 0.67% for Full Board. </a:t>
            </a:r>
            <a:r>
              <a:rPr lang="en-US" sz="2200" b="1" dirty="0">
                <a:solidFill>
                  <a:schemeClr val="accent3">
                    <a:lumMod val="50000"/>
                  </a:schemeClr>
                </a:solidFill>
                <a:latin typeface="Calibri" panose="020F0502020204030204" pitchFamily="34" charset="0"/>
                <a:cs typeface="Calibri" panose="020F0502020204030204" pitchFamily="34" charset="0"/>
              </a:rPr>
              <a:t>There is less demand for Full Board mostly because the customers are not present during the lunch time.</a:t>
            </a:r>
          </a:p>
          <a:p>
            <a:pPr>
              <a:spcAft>
                <a:spcPts val="300"/>
              </a:spcAft>
              <a:buSzPts val="1000"/>
              <a:buFont typeface="Wingdings" panose="05000000000000000000" pitchFamily="2" charset="2"/>
              <a:buChar char="§"/>
              <a:tabLst>
                <a:tab pos="457200" algn="l"/>
              </a:tabLst>
            </a:pPr>
            <a:r>
              <a:rPr lang="en-US" sz="2200" b="1" dirty="0">
                <a:solidFill>
                  <a:schemeClr val="accent3">
                    <a:lumMod val="50000"/>
                  </a:schemeClr>
                </a:solidFill>
                <a:latin typeface="Calibri" panose="020F0502020204030204" pitchFamily="34" charset="0"/>
                <a:cs typeface="Calibri" panose="020F0502020204030204" pitchFamily="34" charset="0"/>
              </a:rPr>
              <a:t>City Hotels are more preferred/booked by customers.</a:t>
            </a:r>
            <a:r>
              <a:rPr lang="en-US" sz="2200" dirty="0">
                <a:latin typeface="Calibri" panose="020F0502020204030204" pitchFamily="34" charset="0"/>
                <a:cs typeface="Calibri" panose="020F0502020204030204" pitchFamily="34" charset="0"/>
              </a:rPr>
              <a:t> Out of the total number of hotel bookings, 66% (79330) was for City Hotels &amp; 34% (40060)was for Resort Hotels. One of the reasons why customers book more City Hotels than Resort Hotels might be because they are less expensive and most of the customers are business professionals.</a:t>
            </a:r>
          </a:p>
          <a:p>
            <a:pPr>
              <a:spcAft>
                <a:spcPts val="300"/>
              </a:spcAft>
              <a:buSzPts val="1000"/>
              <a:buFont typeface="Wingdings" panose="05000000000000000000" pitchFamily="2" charset="2"/>
              <a:buChar char="§"/>
              <a:tabLst>
                <a:tab pos="457200" algn="l"/>
              </a:tabLst>
            </a:pPr>
            <a:r>
              <a:rPr lang="en-US" sz="2200" b="1" dirty="0">
                <a:solidFill>
                  <a:schemeClr val="accent3">
                    <a:lumMod val="50000"/>
                  </a:schemeClr>
                </a:solidFill>
                <a:latin typeface="Calibri" panose="020F0502020204030204" pitchFamily="34" charset="0"/>
                <a:cs typeface="Calibri" panose="020F0502020204030204" pitchFamily="34" charset="0"/>
              </a:rPr>
              <a:t>2017 Q2 has the highest number of hotel bookings both for City Hotels &amp; Resort Hotels </a:t>
            </a:r>
            <a:r>
              <a:rPr lang="en-US" sz="2200" dirty="0">
                <a:latin typeface="Calibri" panose="020F0502020204030204" pitchFamily="34" charset="0"/>
                <a:cs typeface="Calibri" panose="020F0502020204030204" pitchFamily="34" charset="0"/>
              </a:rPr>
              <a:t>. 2017 Q2 also has the highest number of cancellation requests and actual guests.</a:t>
            </a:r>
          </a:p>
          <a:p>
            <a:pPr>
              <a:spcAft>
                <a:spcPts val="300"/>
              </a:spcAft>
              <a:buSzPts val="1000"/>
              <a:buFont typeface="Wingdings" panose="05000000000000000000" pitchFamily="2" charset="2"/>
              <a:buChar char="§"/>
              <a:tabLst>
                <a:tab pos="457200" algn="l"/>
              </a:tabLst>
            </a:pPr>
            <a:r>
              <a:rPr lang="en-US" sz="2200" dirty="0">
                <a:latin typeface="Calibri" panose="020F0502020204030204" pitchFamily="34" charset="0"/>
                <a:cs typeface="Calibri" panose="020F0502020204030204" pitchFamily="34" charset="0"/>
              </a:rPr>
              <a:t>Reservation status: Check-Out – </a:t>
            </a:r>
            <a:r>
              <a:rPr lang="en-US" sz="2200" b="1" dirty="0">
                <a:solidFill>
                  <a:schemeClr val="accent3">
                    <a:lumMod val="50000"/>
                  </a:schemeClr>
                </a:solidFill>
                <a:latin typeface="Calibri" panose="020F0502020204030204" pitchFamily="34" charset="0"/>
                <a:cs typeface="Calibri" panose="020F0502020204030204" pitchFamily="34" charset="0"/>
              </a:rPr>
              <a:t>75 K customers are actual guests who stayed; </a:t>
            </a:r>
            <a:r>
              <a:rPr lang="en-US" sz="2200" dirty="0">
                <a:latin typeface="Calibri" panose="020F0502020204030204" pitchFamily="34" charset="0"/>
                <a:cs typeface="Calibri" panose="020F0502020204030204" pitchFamily="34" charset="0"/>
              </a:rPr>
              <a:t>Canceled – 43K customers have cancelled their hotel bookings.; No-Show – 1207 customers did not check-in and did inform the hotel of the reason </a:t>
            </a:r>
          </a:p>
          <a:p>
            <a:pPr>
              <a:spcAft>
                <a:spcPts val="300"/>
              </a:spcAft>
              <a:buSzPts val="1000"/>
              <a:buFont typeface="Wingdings" panose="05000000000000000000" pitchFamily="2" charset="2"/>
              <a:buChar char="§"/>
              <a:tabLst>
                <a:tab pos="457200" algn="l"/>
              </a:tabLst>
            </a:pPr>
            <a:r>
              <a:rPr lang="en-US" sz="2200" dirty="0">
                <a:latin typeface="Calibri" panose="020F0502020204030204" pitchFamily="34" charset="0"/>
                <a:cs typeface="Calibri" panose="020F0502020204030204" pitchFamily="34" charset="0"/>
              </a:rPr>
              <a:t> </a:t>
            </a:r>
            <a:r>
              <a:rPr lang="en-US" sz="2200" b="1" dirty="0">
                <a:solidFill>
                  <a:schemeClr val="accent3">
                    <a:lumMod val="50000"/>
                  </a:schemeClr>
                </a:solidFill>
                <a:latin typeface="Calibri" panose="020F0502020204030204" pitchFamily="34" charset="0"/>
                <a:cs typeface="Calibri" panose="020F0502020204030204" pitchFamily="34" charset="0"/>
              </a:rPr>
              <a:t>37% of the bookings were cancelled and  3.19% of the bookings were done by repeated guests</a:t>
            </a:r>
            <a:r>
              <a:rPr lang="en-US" sz="2200" dirty="0">
                <a:latin typeface="Calibri" panose="020F0502020204030204" pitchFamily="34" charset="0"/>
                <a:cs typeface="Calibri" panose="020F0502020204030204" pitchFamily="34" charset="0"/>
              </a:rPr>
              <a:t>. </a:t>
            </a:r>
          </a:p>
          <a:p>
            <a:pPr>
              <a:spcAft>
                <a:spcPts val="300"/>
              </a:spcAft>
              <a:buSzPts val="1000"/>
              <a:buFont typeface="Wingdings" panose="05000000000000000000" pitchFamily="2" charset="2"/>
              <a:buChar char="§"/>
              <a:tabLst>
                <a:tab pos="457200" algn="l"/>
              </a:tabLst>
            </a:pPr>
            <a:r>
              <a:rPr lang="en-US" sz="2200" b="1" dirty="0">
                <a:solidFill>
                  <a:schemeClr val="accent3">
                    <a:lumMod val="50000"/>
                  </a:schemeClr>
                </a:solidFill>
                <a:latin typeface="Calibri" panose="020F0502020204030204" pitchFamily="34" charset="0"/>
                <a:cs typeface="Calibri" panose="020F0502020204030204" pitchFamily="34" charset="0"/>
              </a:rPr>
              <a:t>The busiest month is August for both City and Resort Hotels with the highest number of actual guests.</a:t>
            </a:r>
          </a:p>
          <a:p>
            <a:pPr>
              <a:spcAft>
                <a:spcPts val="300"/>
              </a:spcAft>
              <a:buSzPts val="1000"/>
              <a:buFont typeface="Wingdings" panose="05000000000000000000" pitchFamily="2" charset="2"/>
              <a:buChar char="§"/>
              <a:tabLst>
                <a:tab pos="457200" algn="l"/>
              </a:tabLst>
            </a:pPr>
            <a:r>
              <a:rPr lang="en-US" sz="2100" b="1" dirty="0">
                <a:solidFill>
                  <a:schemeClr val="accent3">
                    <a:lumMod val="50000"/>
                  </a:schemeClr>
                </a:solidFill>
                <a:latin typeface="Calibri" panose="020F0502020204030204" pitchFamily="34" charset="0"/>
                <a:cs typeface="Calibri" panose="020F0502020204030204" pitchFamily="34" charset="0"/>
              </a:rPr>
              <a:t>1596 actual guests </a:t>
            </a:r>
            <a:r>
              <a:rPr lang="en-US" sz="1800" dirty="0">
                <a:latin typeface="Segoe UI" panose="020B0502040204020203" pitchFamily="34" charset="0"/>
              </a:rPr>
              <a:t>who stayed in the hotel were from </a:t>
            </a:r>
            <a:r>
              <a:rPr lang="en-US" sz="2100" b="1" dirty="0">
                <a:solidFill>
                  <a:schemeClr val="accent3">
                    <a:lumMod val="50000"/>
                  </a:schemeClr>
                </a:solidFill>
                <a:latin typeface="Calibri" panose="020F0502020204030204" pitchFamily="34" charset="0"/>
                <a:cs typeface="Calibri" panose="020F0502020204030204" pitchFamily="34" charset="0"/>
              </a:rPr>
              <a:t>USA origin </a:t>
            </a:r>
            <a:r>
              <a:rPr lang="en-US" sz="1800" dirty="0">
                <a:latin typeface="Segoe UI" panose="020B0502040204020203" pitchFamily="34" charset="0"/>
              </a:rPr>
              <a:t>which is about </a:t>
            </a:r>
            <a:r>
              <a:rPr lang="en-US" sz="2100" b="1" dirty="0">
                <a:solidFill>
                  <a:schemeClr val="accent3">
                    <a:lumMod val="50000"/>
                  </a:schemeClr>
                </a:solidFill>
                <a:latin typeface="Calibri" panose="020F0502020204030204" pitchFamily="34" charset="0"/>
                <a:cs typeface="Calibri" panose="020F0502020204030204" pitchFamily="34" charset="0"/>
              </a:rPr>
              <a:t>0.02% of overall actual guests</a:t>
            </a:r>
          </a:p>
          <a:p>
            <a:pPr>
              <a:spcAft>
                <a:spcPts val="300"/>
              </a:spcAft>
              <a:buSzPts val="1000"/>
              <a:buFont typeface="Wingdings" panose="05000000000000000000" pitchFamily="2" charset="2"/>
              <a:buChar char="§"/>
              <a:tabLst>
                <a:tab pos="457200" algn="l"/>
              </a:tabLst>
            </a:pPr>
            <a:r>
              <a:rPr lang="en-US" sz="1800" dirty="0">
                <a:latin typeface="Segoe UI" panose="020B0502040204020203" pitchFamily="34" charset="0"/>
              </a:rPr>
              <a:t>About </a:t>
            </a:r>
            <a:r>
              <a:rPr lang="en-US" sz="2100" b="1" dirty="0">
                <a:solidFill>
                  <a:schemeClr val="accent3">
                    <a:lumMod val="50000"/>
                  </a:schemeClr>
                </a:solidFill>
                <a:latin typeface="Calibri" panose="020F0502020204030204" pitchFamily="34" charset="0"/>
                <a:cs typeface="Calibri" panose="020F0502020204030204" pitchFamily="34" charset="0"/>
              </a:rPr>
              <a:t>48% bookings </a:t>
            </a:r>
            <a:r>
              <a:rPr lang="en-US" sz="1800" dirty="0">
                <a:latin typeface="Segoe UI" panose="020B0502040204020203" pitchFamily="34" charset="0"/>
              </a:rPr>
              <a:t>were done by </a:t>
            </a:r>
            <a:r>
              <a:rPr lang="en-US" sz="2100" b="1" dirty="0">
                <a:solidFill>
                  <a:schemeClr val="accent3">
                    <a:lumMod val="50000"/>
                  </a:schemeClr>
                </a:solidFill>
                <a:latin typeface="Calibri" panose="020F0502020204030204" pitchFamily="34" charset="0"/>
                <a:cs typeface="Calibri" panose="020F0502020204030204" pitchFamily="34" charset="0"/>
              </a:rPr>
              <a:t>Online Travel Agents</a:t>
            </a:r>
          </a:p>
          <a:p>
            <a:endParaRPr lang="en-US" dirty="0"/>
          </a:p>
        </p:txBody>
      </p:sp>
      <p:sp>
        <p:nvSpPr>
          <p:cNvPr id="4" name="Slide Number Placeholder 3">
            <a:extLst>
              <a:ext uri="{FF2B5EF4-FFF2-40B4-BE49-F238E27FC236}">
                <a16:creationId xmlns:a16="http://schemas.microsoft.com/office/drawing/2014/main" id="{431F0138-191C-422E-AFFC-C95FBF39463B}"/>
              </a:ext>
            </a:extLst>
          </p:cNvPr>
          <p:cNvSpPr>
            <a:spLocks noGrp="1"/>
          </p:cNvSpPr>
          <p:nvPr>
            <p:ph type="sldNum" sz="quarter" idx="12"/>
          </p:nvPr>
        </p:nvSpPr>
        <p:spPr/>
        <p:txBody>
          <a:bodyPr/>
          <a:lstStyle/>
          <a:p>
            <a:fld id="{D8DA9DAA-006C-4F4B-980E-E3DF019B24E2}" type="slidenum">
              <a:rPr lang="en-US" smtClean="0"/>
              <a:t>6</a:t>
            </a:fld>
            <a:endParaRPr lang="en-US" dirty="0"/>
          </a:p>
        </p:txBody>
      </p:sp>
    </p:spTree>
    <p:extLst>
      <p:ext uri="{BB962C8B-B14F-4D97-AF65-F5344CB8AC3E}">
        <p14:creationId xmlns:p14="http://schemas.microsoft.com/office/powerpoint/2010/main" val="4099386760"/>
      </p:ext>
    </p:extLst>
  </p:cSld>
  <p:clrMapOvr>
    <a:masterClrMapping/>
  </p:clrMapOvr>
  <mc:AlternateContent xmlns:mc="http://schemas.openxmlformats.org/markup-compatibility/2006" xmlns:p14="http://schemas.microsoft.com/office/powerpoint/2010/main">
    <mc:Choice Requires="p14">
      <p:transition spd="slow" p14:dur="2000" advTm="2006"/>
    </mc:Choice>
    <mc:Fallback xmlns="">
      <p:transition spd="slow" advTm="2006"/>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purl.org/dc/dcmitype/"/>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http://schemas.microsoft.com/office/2006/documentManagement/types"/>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TotalTime>
  <Words>611</Words>
  <Application>Microsoft Office PowerPoint</Application>
  <PresentationFormat>Widescreen</PresentationFormat>
  <Paragraphs>42</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Univers</vt:lpstr>
      <vt:lpstr>Wingdings</vt:lpstr>
      <vt:lpstr>GradientUnivers</vt:lpstr>
      <vt:lpstr>PowerPoint Presentation</vt:lpstr>
      <vt:lpstr>Project Motivation</vt:lpstr>
      <vt:lpstr>PowerPoint Presentation</vt:lpstr>
      <vt:lpstr>PowerPoint Presentation</vt:lpstr>
      <vt:lpstr>PowerPoint Presentation</vt:lpstr>
      <vt:lpstr>Key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 Taniya</dc:creator>
  <cp:lastModifiedBy>Dhar, Taniya</cp:lastModifiedBy>
  <cp:revision>10</cp:revision>
  <dcterms:created xsi:type="dcterms:W3CDTF">2020-11-30T01:27:41Z</dcterms:created>
  <dcterms:modified xsi:type="dcterms:W3CDTF">2020-11-30T03:59:16Z</dcterms:modified>
</cp:coreProperties>
</file>