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4" r:id="rId3"/>
    <p:sldId id="257" r:id="rId4"/>
    <p:sldId id="266" r:id="rId5"/>
    <p:sldId id="265" r:id="rId6"/>
    <p:sldId id="258" r:id="rId7"/>
    <p:sldId id="261" r:id="rId8"/>
    <p:sldId id="260" r:id="rId9"/>
    <p:sldId id="262" r:id="rId10"/>
    <p:sldId id="267" r:id="rId11"/>
    <p:sldId id="302" r:id="rId12"/>
    <p:sldId id="268" r:id="rId13"/>
    <p:sldId id="269" r:id="rId14"/>
    <p:sldId id="270" r:id="rId15"/>
    <p:sldId id="271" r:id="rId16"/>
    <p:sldId id="273" r:id="rId17"/>
    <p:sldId id="303" r:id="rId18"/>
    <p:sldId id="275" r:id="rId19"/>
    <p:sldId id="276" r:id="rId20"/>
    <p:sldId id="287" r:id="rId21"/>
    <p:sldId id="278" r:id="rId22"/>
    <p:sldId id="277" r:id="rId23"/>
    <p:sldId id="279" r:id="rId24"/>
    <p:sldId id="280" r:id="rId25"/>
    <p:sldId id="272" r:id="rId26"/>
    <p:sldId id="304" r:id="rId27"/>
    <p:sldId id="281" r:id="rId28"/>
    <p:sldId id="282" r:id="rId29"/>
    <p:sldId id="283" r:id="rId30"/>
    <p:sldId id="285" r:id="rId31"/>
    <p:sldId id="305" r:id="rId32"/>
    <p:sldId id="274" r:id="rId33"/>
    <p:sldId id="288" r:id="rId34"/>
    <p:sldId id="306" r:id="rId35"/>
    <p:sldId id="289" r:id="rId36"/>
    <p:sldId id="290" r:id="rId37"/>
    <p:sldId id="291" r:id="rId38"/>
    <p:sldId id="292" r:id="rId39"/>
    <p:sldId id="293" r:id="rId40"/>
    <p:sldId id="294" r:id="rId41"/>
    <p:sldId id="300" r:id="rId42"/>
    <p:sldId id="295" r:id="rId43"/>
    <p:sldId id="296" r:id="rId44"/>
    <p:sldId id="297" r:id="rId45"/>
    <p:sldId id="298" r:id="rId46"/>
    <p:sldId id="301" r:id="rId47"/>
    <p:sldId id="299" r:id="rId48"/>
    <p:sldId id="307"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B251EC-B5F0-4654-A101-AA35111646B0}" v="769" dt="2023-03-25T17:24:13.649"/>
    <p1510:client id="{5D83767C-E504-4E18-907C-DF61720F4A33}" v="362" dt="2023-03-23T11:20:27.686"/>
    <p1510:client id="{5F8CDF79-E8EE-4E3B-A137-5DD9D8687869}" v="1509" dt="2023-03-25T15:03:08.930"/>
    <p1510:client id="{B9902786-7302-4B24-B9D7-B94D26E6CB6C}" v="183" dt="2023-03-24T10:38:04.269"/>
    <p1510:client id="{E139B8C5-8B5F-41D8-BCBB-529CA7DA8BB4}" v="655" dt="2023-03-22T18:57:45.989"/>
    <p1510:client id="{F27F2651-86A6-400A-B595-29A50F343DAB}" v="19" dt="2023-03-23T08:45:32.199"/>
    <p1510:client id="{FA1C83F9-02BA-4D14-B2DD-AF43D5E7139C}" v="1275" dt="2023-03-25T15:56:33.6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B449EE-4584-4B74-A163-0AA622888450}" type="doc">
      <dgm:prSet loTypeId="urn:microsoft.com/office/officeart/2016/7/layout/LinearBlockProcessNumbered" loCatId="process" qsTypeId="urn:microsoft.com/office/officeart/2005/8/quickstyle/simple1" qsCatId="simple" csTypeId="urn:microsoft.com/office/officeart/2005/8/colors/accent1_3" csCatId="accent1" phldr="1"/>
      <dgm:spPr/>
      <dgm:t>
        <a:bodyPr/>
        <a:lstStyle/>
        <a:p>
          <a:endParaRPr lang="en-US"/>
        </a:p>
      </dgm:t>
    </dgm:pt>
    <dgm:pt modelId="{F956104A-5AE8-49B1-AC9A-D7570105F670}">
      <dgm:prSet/>
      <dgm:spPr/>
      <dgm:t>
        <a:bodyPr/>
        <a:lstStyle/>
        <a:p>
          <a:r>
            <a:rPr lang="en-US" dirty="0"/>
            <a:t>Exploratory analysis and insights</a:t>
          </a:r>
        </a:p>
      </dgm:t>
    </dgm:pt>
    <dgm:pt modelId="{B451D69A-A845-481A-A1F7-E005EB6D9EC7}" type="parTrans" cxnId="{C80C014C-0E7C-4109-99A2-33B84319862A}">
      <dgm:prSet/>
      <dgm:spPr/>
      <dgm:t>
        <a:bodyPr/>
        <a:lstStyle/>
        <a:p>
          <a:endParaRPr lang="en-US"/>
        </a:p>
      </dgm:t>
    </dgm:pt>
    <dgm:pt modelId="{61204740-D026-499C-ACBC-F84ACC9336CB}" type="sibTrans" cxnId="{C80C014C-0E7C-4109-99A2-33B84319862A}">
      <dgm:prSet phldrT="02" phldr="0"/>
      <dgm:spPr/>
      <dgm:t>
        <a:bodyPr/>
        <a:lstStyle/>
        <a:p>
          <a:r>
            <a:rPr lang="en-US"/>
            <a:t>02</a:t>
          </a:r>
        </a:p>
      </dgm:t>
    </dgm:pt>
    <dgm:pt modelId="{04FE24DB-8F7F-404A-B3AA-125CAD0E8C64}">
      <dgm:prSet/>
      <dgm:spPr/>
      <dgm:t>
        <a:bodyPr/>
        <a:lstStyle/>
        <a:p>
          <a:r>
            <a:rPr lang="en-US" dirty="0"/>
            <a:t>RFM analysis for customer segmentation</a:t>
          </a:r>
        </a:p>
      </dgm:t>
    </dgm:pt>
    <dgm:pt modelId="{D7C8BF14-DD80-465B-A563-99A9F6C00D41}" type="parTrans" cxnId="{F1E75D10-9269-4D2A-9B7D-F1433002B8E1}">
      <dgm:prSet/>
      <dgm:spPr/>
      <dgm:t>
        <a:bodyPr/>
        <a:lstStyle/>
        <a:p>
          <a:endParaRPr lang="en-US"/>
        </a:p>
      </dgm:t>
    </dgm:pt>
    <dgm:pt modelId="{710C34F8-3508-4A1F-B366-8622D0C8589C}" type="sibTrans" cxnId="{F1E75D10-9269-4D2A-9B7D-F1433002B8E1}">
      <dgm:prSet phldrT="03" phldr="0"/>
      <dgm:spPr/>
      <dgm:t>
        <a:bodyPr/>
        <a:lstStyle/>
        <a:p>
          <a:r>
            <a:rPr lang="en-US"/>
            <a:t>03</a:t>
          </a:r>
        </a:p>
      </dgm:t>
    </dgm:pt>
    <dgm:pt modelId="{F076BC52-16D4-453B-AC81-4110512C34ED}">
      <dgm:prSet/>
      <dgm:spPr/>
      <dgm:t>
        <a:bodyPr/>
        <a:lstStyle/>
        <a:p>
          <a:r>
            <a:rPr lang="en-US" dirty="0"/>
            <a:t>Identification of customers based on different parameters</a:t>
          </a:r>
        </a:p>
      </dgm:t>
    </dgm:pt>
    <dgm:pt modelId="{7F7BD007-3EA8-4F0A-91AB-148DF3D18CF1}" type="parTrans" cxnId="{1DC497BC-13B5-488B-82D2-233464AAE1E1}">
      <dgm:prSet/>
      <dgm:spPr/>
      <dgm:t>
        <a:bodyPr/>
        <a:lstStyle/>
        <a:p>
          <a:endParaRPr lang="en-US"/>
        </a:p>
      </dgm:t>
    </dgm:pt>
    <dgm:pt modelId="{1FBC08E7-1A82-4BF3-8A20-4F39F7A031B4}" type="sibTrans" cxnId="{1DC497BC-13B5-488B-82D2-233464AAE1E1}">
      <dgm:prSet phldrT="04" phldr="0"/>
      <dgm:spPr/>
      <dgm:t>
        <a:bodyPr/>
        <a:lstStyle/>
        <a:p>
          <a:r>
            <a:rPr lang="en-US"/>
            <a:t>04</a:t>
          </a:r>
        </a:p>
      </dgm:t>
    </dgm:pt>
    <dgm:pt modelId="{942A160A-AE58-4C70-88C9-D70AF20BF2A7}">
      <dgm:prSet/>
      <dgm:spPr/>
      <dgm:t>
        <a:bodyPr/>
        <a:lstStyle/>
        <a:p>
          <a:pPr rtl="0"/>
          <a:r>
            <a:rPr lang="en-US" dirty="0"/>
            <a:t>Recommendations</a:t>
          </a:r>
        </a:p>
      </dgm:t>
    </dgm:pt>
    <dgm:pt modelId="{E701756C-B201-40F2-BCB6-705A20CEC69B}" type="parTrans" cxnId="{2D520A03-E15A-4314-8700-71778431044D}">
      <dgm:prSet/>
      <dgm:spPr/>
      <dgm:t>
        <a:bodyPr/>
        <a:lstStyle/>
        <a:p>
          <a:endParaRPr lang="en-US"/>
        </a:p>
      </dgm:t>
    </dgm:pt>
    <dgm:pt modelId="{D53DF28B-C65E-42DF-99D5-690FB7641F3F}" type="sibTrans" cxnId="{2D520A03-E15A-4314-8700-71778431044D}">
      <dgm:prSet phldrT="05" phldr="0"/>
      <dgm:spPr/>
      <dgm:t>
        <a:bodyPr/>
        <a:lstStyle/>
        <a:p>
          <a:r>
            <a:rPr lang="en-US"/>
            <a:t>05</a:t>
          </a:r>
        </a:p>
      </dgm:t>
    </dgm:pt>
    <dgm:pt modelId="{C124EB89-EC9E-45B0-8AA4-D2F1AFADA9C4}">
      <dgm:prSet phldr="0"/>
      <dgm:spPr/>
      <dgm:t>
        <a:bodyPr/>
        <a:lstStyle/>
        <a:p>
          <a:r>
            <a:rPr lang="en-US" dirty="0"/>
            <a:t>Agenda &amp; Executive Summary of the data</a:t>
          </a:r>
        </a:p>
      </dgm:t>
    </dgm:pt>
    <dgm:pt modelId="{FD89195A-E872-4B7D-8981-770E4E7CF8C1}" type="parTrans" cxnId="{9BEB27F9-D768-404F-B641-0B09DDEDC014}">
      <dgm:prSet/>
      <dgm:spPr/>
    </dgm:pt>
    <dgm:pt modelId="{A94152D8-7701-4F42-A918-D231E6BEC346}" type="sibTrans" cxnId="{9BEB27F9-D768-404F-B641-0B09DDEDC014}">
      <dgm:prSet phldrT="01" phldr="0"/>
      <dgm:spPr/>
      <dgm:t>
        <a:bodyPr/>
        <a:lstStyle/>
        <a:p>
          <a:r>
            <a:rPr lang="en-US"/>
            <a:t>01</a:t>
          </a:r>
        </a:p>
      </dgm:t>
    </dgm:pt>
    <dgm:pt modelId="{D9E4D097-B676-439B-89A7-72FB40B2141E}" type="pres">
      <dgm:prSet presAssocID="{C1B449EE-4584-4B74-A163-0AA622888450}" presName="Name0" presStyleCnt="0">
        <dgm:presLayoutVars>
          <dgm:animLvl val="lvl"/>
          <dgm:resizeHandles val="exact"/>
        </dgm:presLayoutVars>
      </dgm:prSet>
      <dgm:spPr/>
    </dgm:pt>
    <dgm:pt modelId="{03B8ECFB-62AF-4FE6-B3E5-3E7DDACAC54F}" type="pres">
      <dgm:prSet presAssocID="{C124EB89-EC9E-45B0-8AA4-D2F1AFADA9C4}" presName="compositeNode" presStyleCnt="0">
        <dgm:presLayoutVars>
          <dgm:bulletEnabled val="1"/>
        </dgm:presLayoutVars>
      </dgm:prSet>
      <dgm:spPr/>
    </dgm:pt>
    <dgm:pt modelId="{FA2F7927-EA14-49EE-A6A8-D42CEF381E95}" type="pres">
      <dgm:prSet presAssocID="{C124EB89-EC9E-45B0-8AA4-D2F1AFADA9C4}" presName="bgRect" presStyleLbl="alignNode1" presStyleIdx="0" presStyleCnt="5"/>
      <dgm:spPr/>
    </dgm:pt>
    <dgm:pt modelId="{37AD75FD-C286-48D6-A489-2B6BAFA44776}" type="pres">
      <dgm:prSet presAssocID="{A94152D8-7701-4F42-A918-D231E6BEC346}" presName="sibTransNodeRect" presStyleLbl="alignNode1" presStyleIdx="0" presStyleCnt="5">
        <dgm:presLayoutVars>
          <dgm:chMax val="0"/>
          <dgm:bulletEnabled val="1"/>
        </dgm:presLayoutVars>
      </dgm:prSet>
      <dgm:spPr/>
    </dgm:pt>
    <dgm:pt modelId="{29D4381E-8EF8-45E4-8973-31CFFA3EF143}" type="pres">
      <dgm:prSet presAssocID="{C124EB89-EC9E-45B0-8AA4-D2F1AFADA9C4}" presName="nodeRect" presStyleLbl="alignNode1" presStyleIdx="0" presStyleCnt="5">
        <dgm:presLayoutVars>
          <dgm:bulletEnabled val="1"/>
        </dgm:presLayoutVars>
      </dgm:prSet>
      <dgm:spPr/>
    </dgm:pt>
    <dgm:pt modelId="{58285467-96D7-443C-BA50-E5E55AB61614}" type="pres">
      <dgm:prSet presAssocID="{A94152D8-7701-4F42-A918-D231E6BEC346}" presName="sibTrans" presStyleCnt="0"/>
      <dgm:spPr/>
    </dgm:pt>
    <dgm:pt modelId="{EECA8ECB-A9AA-40FE-8B90-09C5D4138A90}" type="pres">
      <dgm:prSet presAssocID="{F956104A-5AE8-49B1-AC9A-D7570105F670}" presName="compositeNode" presStyleCnt="0">
        <dgm:presLayoutVars>
          <dgm:bulletEnabled val="1"/>
        </dgm:presLayoutVars>
      </dgm:prSet>
      <dgm:spPr/>
    </dgm:pt>
    <dgm:pt modelId="{50CB298E-DA6A-4C2C-AD60-D400E9A5FE1E}" type="pres">
      <dgm:prSet presAssocID="{F956104A-5AE8-49B1-AC9A-D7570105F670}" presName="bgRect" presStyleLbl="alignNode1" presStyleIdx="1" presStyleCnt="5"/>
      <dgm:spPr/>
    </dgm:pt>
    <dgm:pt modelId="{CAE911A7-82E8-4B5F-8CA1-20CCE77E7D1D}" type="pres">
      <dgm:prSet presAssocID="{61204740-D026-499C-ACBC-F84ACC9336CB}" presName="sibTransNodeRect" presStyleLbl="alignNode1" presStyleIdx="1" presStyleCnt="5">
        <dgm:presLayoutVars>
          <dgm:chMax val="0"/>
          <dgm:bulletEnabled val="1"/>
        </dgm:presLayoutVars>
      </dgm:prSet>
      <dgm:spPr/>
    </dgm:pt>
    <dgm:pt modelId="{2A84B97B-2BE8-46F6-8AFF-0ABDD163B309}" type="pres">
      <dgm:prSet presAssocID="{F956104A-5AE8-49B1-AC9A-D7570105F670}" presName="nodeRect" presStyleLbl="alignNode1" presStyleIdx="1" presStyleCnt="5">
        <dgm:presLayoutVars>
          <dgm:bulletEnabled val="1"/>
        </dgm:presLayoutVars>
      </dgm:prSet>
      <dgm:spPr/>
    </dgm:pt>
    <dgm:pt modelId="{DE590502-FD4A-48D9-9831-97A405D795C3}" type="pres">
      <dgm:prSet presAssocID="{61204740-D026-499C-ACBC-F84ACC9336CB}" presName="sibTrans" presStyleCnt="0"/>
      <dgm:spPr/>
    </dgm:pt>
    <dgm:pt modelId="{347AAE97-BA5F-4AA5-BB1F-B04E268767A2}" type="pres">
      <dgm:prSet presAssocID="{04FE24DB-8F7F-404A-B3AA-125CAD0E8C64}" presName="compositeNode" presStyleCnt="0">
        <dgm:presLayoutVars>
          <dgm:bulletEnabled val="1"/>
        </dgm:presLayoutVars>
      </dgm:prSet>
      <dgm:spPr/>
    </dgm:pt>
    <dgm:pt modelId="{CC34F55F-B7D9-4E42-B76E-A1F4989B392D}" type="pres">
      <dgm:prSet presAssocID="{04FE24DB-8F7F-404A-B3AA-125CAD0E8C64}" presName="bgRect" presStyleLbl="alignNode1" presStyleIdx="2" presStyleCnt="5"/>
      <dgm:spPr/>
    </dgm:pt>
    <dgm:pt modelId="{8C5AAF75-8459-47D1-BB2E-8233E314578D}" type="pres">
      <dgm:prSet presAssocID="{710C34F8-3508-4A1F-B366-8622D0C8589C}" presName="sibTransNodeRect" presStyleLbl="alignNode1" presStyleIdx="2" presStyleCnt="5">
        <dgm:presLayoutVars>
          <dgm:chMax val="0"/>
          <dgm:bulletEnabled val="1"/>
        </dgm:presLayoutVars>
      </dgm:prSet>
      <dgm:spPr/>
    </dgm:pt>
    <dgm:pt modelId="{8A452719-A7B0-4D2D-8AFA-87305015B7F1}" type="pres">
      <dgm:prSet presAssocID="{04FE24DB-8F7F-404A-B3AA-125CAD0E8C64}" presName="nodeRect" presStyleLbl="alignNode1" presStyleIdx="2" presStyleCnt="5">
        <dgm:presLayoutVars>
          <dgm:bulletEnabled val="1"/>
        </dgm:presLayoutVars>
      </dgm:prSet>
      <dgm:spPr/>
    </dgm:pt>
    <dgm:pt modelId="{3AE14457-A042-488A-8734-34C161F47FA5}" type="pres">
      <dgm:prSet presAssocID="{710C34F8-3508-4A1F-B366-8622D0C8589C}" presName="sibTrans" presStyleCnt="0"/>
      <dgm:spPr/>
    </dgm:pt>
    <dgm:pt modelId="{6193BCC4-5F8E-42FF-A864-22A55D44238F}" type="pres">
      <dgm:prSet presAssocID="{F076BC52-16D4-453B-AC81-4110512C34ED}" presName="compositeNode" presStyleCnt="0">
        <dgm:presLayoutVars>
          <dgm:bulletEnabled val="1"/>
        </dgm:presLayoutVars>
      </dgm:prSet>
      <dgm:spPr/>
    </dgm:pt>
    <dgm:pt modelId="{4AC66D29-C660-45ED-86EA-4C539E238F58}" type="pres">
      <dgm:prSet presAssocID="{F076BC52-16D4-453B-AC81-4110512C34ED}" presName="bgRect" presStyleLbl="alignNode1" presStyleIdx="3" presStyleCnt="5"/>
      <dgm:spPr/>
    </dgm:pt>
    <dgm:pt modelId="{F8E727B8-F32C-4A5C-A988-C22E44D95981}" type="pres">
      <dgm:prSet presAssocID="{1FBC08E7-1A82-4BF3-8A20-4F39F7A031B4}" presName="sibTransNodeRect" presStyleLbl="alignNode1" presStyleIdx="3" presStyleCnt="5">
        <dgm:presLayoutVars>
          <dgm:chMax val="0"/>
          <dgm:bulletEnabled val="1"/>
        </dgm:presLayoutVars>
      </dgm:prSet>
      <dgm:spPr/>
    </dgm:pt>
    <dgm:pt modelId="{75472190-CF94-41D2-98EA-BE00F5BAFE7B}" type="pres">
      <dgm:prSet presAssocID="{F076BC52-16D4-453B-AC81-4110512C34ED}" presName="nodeRect" presStyleLbl="alignNode1" presStyleIdx="3" presStyleCnt="5">
        <dgm:presLayoutVars>
          <dgm:bulletEnabled val="1"/>
        </dgm:presLayoutVars>
      </dgm:prSet>
      <dgm:spPr/>
    </dgm:pt>
    <dgm:pt modelId="{464B0C37-FEE0-41C5-9531-6FB9EF1348BE}" type="pres">
      <dgm:prSet presAssocID="{1FBC08E7-1A82-4BF3-8A20-4F39F7A031B4}" presName="sibTrans" presStyleCnt="0"/>
      <dgm:spPr/>
    </dgm:pt>
    <dgm:pt modelId="{D47AF8C6-FD5D-4681-8BC1-6DC8DAF3A4C0}" type="pres">
      <dgm:prSet presAssocID="{942A160A-AE58-4C70-88C9-D70AF20BF2A7}" presName="compositeNode" presStyleCnt="0">
        <dgm:presLayoutVars>
          <dgm:bulletEnabled val="1"/>
        </dgm:presLayoutVars>
      </dgm:prSet>
      <dgm:spPr/>
    </dgm:pt>
    <dgm:pt modelId="{FDE21A00-5411-4D33-9CE8-E465DCCCC20A}" type="pres">
      <dgm:prSet presAssocID="{942A160A-AE58-4C70-88C9-D70AF20BF2A7}" presName="bgRect" presStyleLbl="alignNode1" presStyleIdx="4" presStyleCnt="5"/>
      <dgm:spPr/>
    </dgm:pt>
    <dgm:pt modelId="{B7B3452E-1DC6-4C59-B5F7-FB6BD09EE807}" type="pres">
      <dgm:prSet presAssocID="{D53DF28B-C65E-42DF-99D5-690FB7641F3F}" presName="sibTransNodeRect" presStyleLbl="alignNode1" presStyleIdx="4" presStyleCnt="5">
        <dgm:presLayoutVars>
          <dgm:chMax val="0"/>
          <dgm:bulletEnabled val="1"/>
        </dgm:presLayoutVars>
      </dgm:prSet>
      <dgm:spPr/>
    </dgm:pt>
    <dgm:pt modelId="{796D5559-E20B-4392-B0DE-811F88A7EC43}" type="pres">
      <dgm:prSet presAssocID="{942A160A-AE58-4C70-88C9-D70AF20BF2A7}" presName="nodeRect" presStyleLbl="alignNode1" presStyleIdx="4" presStyleCnt="5">
        <dgm:presLayoutVars>
          <dgm:bulletEnabled val="1"/>
        </dgm:presLayoutVars>
      </dgm:prSet>
      <dgm:spPr/>
    </dgm:pt>
  </dgm:ptLst>
  <dgm:cxnLst>
    <dgm:cxn modelId="{2D520A03-E15A-4314-8700-71778431044D}" srcId="{C1B449EE-4584-4B74-A163-0AA622888450}" destId="{942A160A-AE58-4C70-88C9-D70AF20BF2A7}" srcOrd="4" destOrd="0" parTransId="{E701756C-B201-40F2-BCB6-705A20CEC69B}" sibTransId="{D53DF28B-C65E-42DF-99D5-690FB7641F3F}"/>
    <dgm:cxn modelId="{F1E75D10-9269-4D2A-9B7D-F1433002B8E1}" srcId="{C1B449EE-4584-4B74-A163-0AA622888450}" destId="{04FE24DB-8F7F-404A-B3AA-125CAD0E8C64}" srcOrd="2" destOrd="0" parTransId="{D7C8BF14-DD80-465B-A563-99A9F6C00D41}" sibTransId="{710C34F8-3508-4A1F-B366-8622D0C8589C}"/>
    <dgm:cxn modelId="{AF0B1116-F13C-461A-B238-56875019E0AD}" type="presOf" srcId="{F956104A-5AE8-49B1-AC9A-D7570105F670}" destId="{2A84B97B-2BE8-46F6-8AFF-0ABDD163B309}" srcOrd="1" destOrd="0" presId="urn:microsoft.com/office/officeart/2016/7/layout/LinearBlockProcessNumbered"/>
    <dgm:cxn modelId="{82CC6836-1798-424A-9F89-19B1DB20C351}" type="presOf" srcId="{C124EB89-EC9E-45B0-8AA4-D2F1AFADA9C4}" destId="{FA2F7927-EA14-49EE-A6A8-D42CEF381E95}" srcOrd="0" destOrd="0" presId="urn:microsoft.com/office/officeart/2016/7/layout/LinearBlockProcessNumbered"/>
    <dgm:cxn modelId="{BCD89E36-0DD3-4772-B9D6-8A744411CD14}" type="presOf" srcId="{C1B449EE-4584-4B74-A163-0AA622888450}" destId="{D9E4D097-B676-439B-89A7-72FB40B2141E}" srcOrd="0" destOrd="0" presId="urn:microsoft.com/office/officeart/2016/7/layout/LinearBlockProcessNumbered"/>
    <dgm:cxn modelId="{D0B4693F-FCD2-4D07-8FD3-0157AF2729A1}" type="presOf" srcId="{942A160A-AE58-4C70-88C9-D70AF20BF2A7}" destId="{FDE21A00-5411-4D33-9CE8-E465DCCCC20A}" srcOrd="0" destOrd="0" presId="urn:microsoft.com/office/officeart/2016/7/layout/LinearBlockProcessNumbered"/>
    <dgm:cxn modelId="{FA9E7041-BB02-4B26-AA86-A2084929D68B}" type="presOf" srcId="{04FE24DB-8F7F-404A-B3AA-125CAD0E8C64}" destId="{CC34F55F-B7D9-4E42-B76E-A1F4989B392D}" srcOrd="0" destOrd="0" presId="urn:microsoft.com/office/officeart/2016/7/layout/LinearBlockProcessNumbered"/>
    <dgm:cxn modelId="{03FF9D4B-4C8B-4BC5-ADC3-1709F41E9390}" type="presOf" srcId="{F076BC52-16D4-453B-AC81-4110512C34ED}" destId="{75472190-CF94-41D2-98EA-BE00F5BAFE7B}" srcOrd="1" destOrd="0" presId="urn:microsoft.com/office/officeart/2016/7/layout/LinearBlockProcessNumbered"/>
    <dgm:cxn modelId="{C80C014C-0E7C-4109-99A2-33B84319862A}" srcId="{C1B449EE-4584-4B74-A163-0AA622888450}" destId="{F956104A-5AE8-49B1-AC9A-D7570105F670}" srcOrd="1" destOrd="0" parTransId="{B451D69A-A845-481A-A1F7-E005EB6D9EC7}" sibTransId="{61204740-D026-499C-ACBC-F84ACC9336CB}"/>
    <dgm:cxn modelId="{928E1D4E-07A8-4808-8241-C20F8FD4E809}" type="presOf" srcId="{1FBC08E7-1A82-4BF3-8A20-4F39F7A031B4}" destId="{F8E727B8-F32C-4A5C-A988-C22E44D95981}" srcOrd="0" destOrd="0" presId="urn:microsoft.com/office/officeart/2016/7/layout/LinearBlockProcessNumbered"/>
    <dgm:cxn modelId="{7518A752-AEEE-4EAA-9B62-F422F7821A59}" type="presOf" srcId="{A94152D8-7701-4F42-A918-D231E6BEC346}" destId="{37AD75FD-C286-48D6-A489-2B6BAFA44776}" srcOrd="0" destOrd="0" presId="urn:microsoft.com/office/officeart/2016/7/layout/LinearBlockProcessNumbered"/>
    <dgm:cxn modelId="{66D85C79-2D9F-44C3-84C3-E7E969AA1590}" type="presOf" srcId="{F956104A-5AE8-49B1-AC9A-D7570105F670}" destId="{50CB298E-DA6A-4C2C-AD60-D400E9A5FE1E}" srcOrd="0" destOrd="0" presId="urn:microsoft.com/office/officeart/2016/7/layout/LinearBlockProcessNumbered"/>
    <dgm:cxn modelId="{A4F3615A-D151-4DA1-A22B-D6CE624D814B}" type="presOf" srcId="{61204740-D026-499C-ACBC-F84ACC9336CB}" destId="{CAE911A7-82E8-4B5F-8CA1-20CCE77E7D1D}" srcOrd="0" destOrd="0" presId="urn:microsoft.com/office/officeart/2016/7/layout/LinearBlockProcessNumbered"/>
    <dgm:cxn modelId="{A656587E-12F5-49E0-A47A-D0D2ADB8051F}" type="presOf" srcId="{710C34F8-3508-4A1F-B366-8622D0C8589C}" destId="{8C5AAF75-8459-47D1-BB2E-8233E314578D}" srcOrd="0" destOrd="0" presId="urn:microsoft.com/office/officeart/2016/7/layout/LinearBlockProcessNumbered"/>
    <dgm:cxn modelId="{26AB2C98-DF01-4457-A415-A530FF2846BA}" type="presOf" srcId="{C124EB89-EC9E-45B0-8AA4-D2F1AFADA9C4}" destId="{29D4381E-8EF8-45E4-8973-31CFFA3EF143}" srcOrd="1" destOrd="0" presId="urn:microsoft.com/office/officeart/2016/7/layout/LinearBlockProcessNumbered"/>
    <dgm:cxn modelId="{609E09A3-7626-46C6-BDBE-32B01B1BD676}" type="presOf" srcId="{F076BC52-16D4-453B-AC81-4110512C34ED}" destId="{4AC66D29-C660-45ED-86EA-4C539E238F58}" srcOrd="0" destOrd="0" presId="urn:microsoft.com/office/officeart/2016/7/layout/LinearBlockProcessNumbered"/>
    <dgm:cxn modelId="{19579AB7-12CA-42C8-B1B2-6FB33460790D}" type="presOf" srcId="{942A160A-AE58-4C70-88C9-D70AF20BF2A7}" destId="{796D5559-E20B-4392-B0DE-811F88A7EC43}" srcOrd="1" destOrd="0" presId="urn:microsoft.com/office/officeart/2016/7/layout/LinearBlockProcessNumbered"/>
    <dgm:cxn modelId="{1DC497BC-13B5-488B-82D2-233464AAE1E1}" srcId="{C1B449EE-4584-4B74-A163-0AA622888450}" destId="{F076BC52-16D4-453B-AC81-4110512C34ED}" srcOrd="3" destOrd="0" parTransId="{7F7BD007-3EA8-4F0A-91AB-148DF3D18CF1}" sibTransId="{1FBC08E7-1A82-4BF3-8A20-4F39F7A031B4}"/>
    <dgm:cxn modelId="{0D60E8CD-68F7-4A71-8751-517847ADB68F}" type="presOf" srcId="{04FE24DB-8F7F-404A-B3AA-125CAD0E8C64}" destId="{8A452719-A7B0-4D2D-8AFA-87305015B7F1}" srcOrd="1" destOrd="0" presId="urn:microsoft.com/office/officeart/2016/7/layout/LinearBlockProcessNumbered"/>
    <dgm:cxn modelId="{50D9B7F8-B179-4EAD-BC6D-61F616212EEC}" type="presOf" srcId="{D53DF28B-C65E-42DF-99D5-690FB7641F3F}" destId="{B7B3452E-1DC6-4C59-B5F7-FB6BD09EE807}" srcOrd="0" destOrd="0" presId="urn:microsoft.com/office/officeart/2016/7/layout/LinearBlockProcessNumbered"/>
    <dgm:cxn modelId="{9BEB27F9-D768-404F-B641-0B09DDEDC014}" srcId="{C1B449EE-4584-4B74-A163-0AA622888450}" destId="{C124EB89-EC9E-45B0-8AA4-D2F1AFADA9C4}" srcOrd="0" destOrd="0" parTransId="{FD89195A-E872-4B7D-8981-770E4E7CF8C1}" sibTransId="{A94152D8-7701-4F42-A918-D231E6BEC346}"/>
    <dgm:cxn modelId="{0DE739D0-A919-42BA-B851-FB15A76CE37E}" type="presParOf" srcId="{D9E4D097-B676-439B-89A7-72FB40B2141E}" destId="{03B8ECFB-62AF-4FE6-B3E5-3E7DDACAC54F}" srcOrd="0" destOrd="0" presId="urn:microsoft.com/office/officeart/2016/7/layout/LinearBlockProcessNumbered"/>
    <dgm:cxn modelId="{76B68B4D-BCDF-42C9-8318-1DFA02D64FE3}" type="presParOf" srcId="{03B8ECFB-62AF-4FE6-B3E5-3E7DDACAC54F}" destId="{FA2F7927-EA14-49EE-A6A8-D42CEF381E95}" srcOrd="0" destOrd="0" presId="urn:microsoft.com/office/officeart/2016/7/layout/LinearBlockProcessNumbered"/>
    <dgm:cxn modelId="{017E9B45-57A8-401A-96F6-B4CB525C7D4E}" type="presParOf" srcId="{03B8ECFB-62AF-4FE6-B3E5-3E7DDACAC54F}" destId="{37AD75FD-C286-48D6-A489-2B6BAFA44776}" srcOrd="1" destOrd="0" presId="urn:microsoft.com/office/officeart/2016/7/layout/LinearBlockProcessNumbered"/>
    <dgm:cxn modelId="{39241C6D-41C0-4A98-A50A-228ABCF3E095}" type="presParOf" srcId="{03B8ECFB-62AF-4FE6-B3E5-3E7DDACAC54F}" destId="{29D4381E-8EF8-45E4-8973-31CFFA3EF143}" srcOrd="2" destOrd="0" presId="urn:microsoft.com/office/officeart/2016/7/layout/LinearBlockProcessNumbered"/>
    <dgm:cxn modelId="{58E97C80-0F3A-4371-8B31-838AF85CE4A3}" type="presParOf" srcId="{D9E4D097-B676-439B-89A7-72FB40B2141E}" destId="{58285467-96D7-443C-BA50-E5E55AB61614}" srcOrd="1" destOrd="0" presId="urn:microsoft.com/office/officeart/2016/7/layout/LinearBlockProcessNumbered"/>
    <dgm:cxn modelId="{750EDCBE-6866-42E7-AAE4-9C68380A5C4C}" type="presParOf" srcId="{D9E4D097-B676-439B-89A7-72FB40B2141E}" destId="{EECA8ECB-A9AA-40FE-8B90-09C5D4138A90}" srcOrd="2" destOrd="0" presId="urn:microsoft.com/office/officeart/2016/7/layout/LinearBlockProcessNumbered"/>
    <dgm:cxn modelId="{E20DAA0E-067D-4BB4-9E03-8E70801AF948}" type="presParOf" srcId="{EECA8ECB-A9AA-40FE-8B90-09C5D4138A90}" destId="{50CB298E-DA6A-4C2C-AD60-D400E9A5FE1E}" srcOrd="0" destOrd="0" presId="urn:microsoft.com/office/officeart/2016/7/layout/LinearBlockProcessNumbered"/>
    <dgm:cxn modelId="{7CCD5DD7-F25B-417D-AF5C-C6FAF03214E3}" type="presParOf" srcId="{EECA8ECB-A9AA-40FE-8B90-09C5D4138A90}" destId="{CAE911A7-82E8-4B5F-8CA1-20CCE77E7D1D}" srcOrd="1" destOrd="0" presId="urn:microsoft.com/office/officeart/2016/7/layout/LinearBlockProcessNumbered"/>
    <dgm:cxn modelId="{8900E213-4488-4E9C-BAB4-E6DEBE8F1474}" type="presParOf" srcId="{EECA8ECB-A9AA-40FE-8B90-09C5D4138A90}" destId="{2A84B97B-2BE8-46F6-8AFF-0ABDD163B309}" srcOrd="2" destOrd="0" presId="urn:microsoft.com/office/officeart/2016/7/layout/LinearBlockProcessNumbered"/>
    <dgm:cxn modelId="{A92FA9BF-AAF7-4421-80BF-8D6D5B4F56C7}" type="presParOf" srcId="{D9E4D097-B676-439B-89A7-72FB40B2141E}" destId="{DE590502-FD4A-48D9-9831-97A405D795C3}" srcOrd="3" destOrd="0" presId="urn:microsoft.com/office/officeart/2016/7/layout/LinearBlockProcessNumbered"/>
    <dgm:cxn modelId="{DF55DA88-47B6-4C68-8523-2F4C73167F9C}" type="presParOf" srcId="{D9E4D097-B676-439B-89A7-72FB40B2141E}" destId="{347AAE97-BA5F-4AA5-BB1F-B04E268767A2}" srcOrd="4" destOrd="0" presId="urn:microsoft.com/office/officeart/2016/7/layout/LinearBlockProcessNumbered"/>
    <dgm:cxn modelId="{FAE1A9FD-0302-431E-B9CF-30C481C357FB}" type="presParOf" srcId="{347AAE97-BA5F-4AA5-BB1F-B04E268767A2}" destId="{CC34F55F-B7D9-4E42-B76E-A1F4989B392D}" srcOrd="0" destOrd="0" presId="urn:microsoft.com/office/officeart/2016/7/layout/LinearBlockProcessNumbered"/>
    <dgm:cxn modelId="{9C12BD38-02CB-45F5-964C-63AC01E9376D}" type="presParOf" srcId="{347AAE97-BA5F-4AA5-BB1F-B04E268767A2}" destId="{8C5AAF75-8459-47D1-BB2E-8233E314578D}" srcOrd="1" destOrd="0" presId="urn:microsoft.com/office/officeart/2016/7/layout/LinearBlockProcessNumbered"/>
    <dgm:cxn modelId="{D9ED118F-7C12-413B-A039-E3152FF4C6A1}" type="presParOf" srcId="{347AAE97-BA5F-4AA5-BB1F-B04E268767A2}" destId="{8A452719-A7B0-4D2D-8AFA-87305015B7F1}" srcOrd="2" destOrd="0" presId="urn:microsoft.com/office/officeart/2016/7/layout/LinearBlockProcessNumbered"/>
    <dgm:cxn modelId="{51B3967E-DB26-4ABB-ACE4-6F947231C91C}" type="presParOf" srcId="{D9E4D097-B676-439B-89A7-72FB40B2141E}" destId="{3AE14457-A042-488A-8734-34C161F47FA5}" srcOrd="5" destOrd="0" presId="urn:microsoft.com/office/officeart/2016/7/layout/LinearBlockProcessNumbered"/>
    <dgm:cxn modelId="{42B57163-511E-41C1-92F6-5624E1F0E8FD}" type="presParOf" srcId="{D9E4D097-B676-439B-89A7-72FB40B2141E}" destId="{6193BCC4-5F8E-42FF-A864-22A55D44238F}" srcOrd="6" destOrd="0" presId="urn:microsoft.com/office/officeart/2016/7/layout/LinearBlockProcessNumbered"/>
    <dgm:cxn modelId="{EFFD1EE0-5EC2-498D-B98E-94D74C6DF747}" type="presParOf" srcId="{6193BCC4-5F8E-42FF-A864-22A55D44238F}" destId="{4AC66D29-C660-45ED-86EA-4C539E238F58}" srcOrd="0" destOrd="0" presId="urn:microsoft.com/office/officeart/2016/7/layout/LinearBlockProcessNumbered"/>
    <dgm:cxn modelId="{753D24FE-E141-4393-BA46-1B2AFDE88EA7}" type="presParOf" srcId="{6193BCC4-5F8E-42FF-A864-22A55D44238F}" destId="{F8E727B8-F32C-4A5C-A988-C22E44D95981}" srcOrd="1" destOrd="0" presId="urn:microsoft.com/office/officeart/2016/7/layout/LinearBlockProcessNumbered"/>
    <dgm:cxn modelId="{18CBE279-F94C-4ADC-8FE6-969B4DAABEF7}" type="presParOf" srcId="{6193BCC4-5F8E-42FF-A864-22A55D44238F}" destId="{75472190-CF94-41D2-98EA-BE00F5BAFE7B}" srcOrd="2" destOrd="0" presId="urn:microsoft.com/office/officeart/2016/7/layout/LinearBlockProcessNumbered"/>
    <dgm:cxn modelId="{DA670C58-E242-420A-8D5B-7227A3EE9E3E}" type="presParOf" srcId="{D9E4D097-B676-439B-89A7-72FB40B2141E}" destId="{464B0C37-FEE0-41C5-9531-6FB9EF1348BE}" srcOrd="7" destOrd="0" presId="urn:microsoft.com/office/officeart/2016/7/layout/LinearBlockProcessNumbered"/>
    <dgm:cxn modelId="{A1AAF280-DDC5-43D3-B1A0-29B8B84601A0}" type="presParOf" srcId="{D9E4D097-B676-439B-89A7-72FB40B2141E}" destId="{D47AF8C6-FD5D-4681-8BC1-6DC8DAF3A4C0}" srcOrd="8" destOrd="0" presId="urn:microsoft.com/office/officeart/2016/7/layout/LinearBlockProcessNumbered"/>
    <dgm:cxn modelId="{98E4003D-3D83-41D4-9DEA-27F2591DDE0C}" type="presParOf" srcId="{D47AF8C6-FD5D-4681-8BC1-6DC8DAF3A4C0}" destId="{FDE21A00-5411-4D33-9CE8-E465DCCCC20A}" srcOrd="0" destOrd="0" presId="urn:microsoft.com/office/officeart/2016/7/layout/LinearBlockProcessNumbered"/>
    <dgm:cxn modelId="{6F8076C9-9656-47EB-9806-EA1B4D8B8B47}" type="presParOf" srcId="{D47AF8C6-FD5D-4681-8BC1-6DC8DAF3A4C0}" destId="{B7B3452E-1DC6-4C59-B5F7-FB6BD09EE807}" srcOrd="1" destOrd="0" presId="urn:microsoft.com/office/officeart/2016/7/layout/LinearBlockProcessNumbered"/>
    <dgm:cxn modelId="{781F2BC3-D098-4AB7-A328-06CE12AE1853}" type="presParOf" srcId="{D47AF8C6-FD5D-4681-8BC1-6DC8DAF3A4C0}" destId="{796D5559-E20B-4392-B0DE-811F88A7EC43}"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264A2D-48F9-4E8A-A3C8-DF582E2D2728}" type="doc">
      <dgm:prSet loTypeId="urn:microsoft.com/office/officeart/2005/8/layout/default" loCatId="list" qsTypeId="urn:microsoft.com/office/officeart/2005/8/quickstyle/simple1" qsCatId="simple" csTypeId="urn:microsoft.com/office/officeart/2005/8/colors/accent1_3" csCatId="accent1"/>
      <dgm:spPr/>
      <dgm:t>
        <a:bodyPr/>
        <a:lstStyle/>
        <a:p>
          <a:endParaRPr lang="en-US"/>
        </a:p>
      </dgm:t>
    </dgm:pt>
    <dgm:pt modelId="{96F98D19-95FD-40B4-BCD4-F71E4DB19CC4}">
      <dgm:prSet/>
      <dgm:spPr/>
      <dgm:t>
        <a:bodyPr/>
        <a:lstStyle/>
        <a:p>
          <a:r>
            <a:rPr lang="en-US"/>
            <a:t>Each row in the data represents a unique transaction made by a customer.</a:t>
          </a:r>
        </a:p>
      </dgm:t>
    </dgm:pt>
    <dgm:pt modelId="{4BBEA642-FB91-4F1C-8D24-F92A8C3BD83F}" type="parTrans" cxnId="{F5D8055A-4881-461D-A6DC-D94FEFC81E7B}">
      <dgm:prSet/>
      <dgm:spPr/>
      <dgm:t>
        <a:bodyPr/>
        <a:lstStyle/>
        <a:p>
          <a:endParaRPr lang="en-US"/>
        </a:p>
      </dgm:t>
    </dgm:pt>
    <dgm:pt modelId="{4FE5417E-3CE4-4F2C-825F-77D46CEB0315}" type="sibTrans" cxnId="{F5D8055A-4881-461D-A6DC-D94FEFC81E7B}">
      <dgm:prSet phldrT="1"/>
      <dgm:spPr/>
      <dgm:t>
        <a:bodyPr/>
        <a:lstStyle/>
        <a:p>
          <a:endParaRPr lang="en-US"/>
        </a:p>
      </dgm:t>
    </dgm:pt>
    <dgm:pt modelId="{8D4F2F79-2210-4F26-A4DB-DC601A182485}">
      <dgm:prSet/>
      <dgm:spPr/>
      <dgm:t>
        <a:bodyPr/>
        <a:lstStyle/>
        <a:p>
          <a:r>
            <a:rPr lang="en-US"/>
            <a:t>The customer segments may be defined based on the purchasing frequency, amount spent, and recency of purchases (RFM Analysis).</a:t>
          </a:r>
        </a:p>
      </dgm:t>
    </dgm:pt>
    <dgm:pt modelId="{BE2DADCD-920D-432A-835E-3E96BD8183E7}" type="parTrans" cxnId="{67C6E716-0408-4CFC-BB21-82E06A6EE19A}">
      <dgm:prSet/>
      <dgm:spPr/>
      <dgm:t>
        <a:bodyPr/>
        <a:lstStyle/>
        <a:p>
          <a:endParaRPr lang="en-US"/>
        </a:p>
      </dgm:t>
    </dgm:pt>
    <dgm:pt modelId="{F109B1D5-E1CA-4B45-BF6D-8A8DBCAEDC23}" type="sibTrans" cxnId="{67C6E716-0408-4CFC-BB21-82E06A6EE19A}">
      <dgm:prSet phldrT="2"/>
      <dgm:spPr/>
      <dgm:t>
        <a:bodyPr/>
        <a:lstStyle/>
        <a:p>
          <a:endParaRPr lang="en-US"/>
        </a:p>
      </dgm:t>
    </dgm:pt>
    <dgm:pt modelId="{E14DA6F1-56C3-456C-8FD1-98E3F1A0610D}">
      <dgm:prSet/>
      <dgm:spPr/>
      <dgm:t>
        <a:bodyPr/>
        <a:lstStyle/>
        <a:p>
          <a:r>
            <a:rPr lang="en-US"/>
            <a:t>The marketing strategies may vary for each customer segment, and the company may need to personalize their marketing efforts accordingly.</a:t>
          </a:r>
        </a:p>
      </dgm:t>
    </dgm:pt>
    <dgm:pt modelId="{42ED7473-0152-47A9-AB75-E4E7EC12A1C1}" type="parTrans" cxnId="{4D5D088B-EBAF-4032-93DE-C490AE2AB4D9}">
      <dgm:prSet/>
      <dgm:spPr/>
      <dgm:t>
        <a:bodyPr/>
        <a:lstStyle/>
        <a:p>
          <a:endParaRPr lang="en-US"/>
        </a:p>
      </dgm:t>
    </dgm:pt>
    <dgm:pt modelId="{51762FFA-13EB-4AE7-88CE-8F84B2D3C7C3}" type="sibTrans" cxnId="{4D5D088B-EBAF-4032-93DE-C490AE2AB4D9}">
      <dgm:prSet phldrT="3"/>
      <dgm:spPr/>
      <dgm:t>
        <a:bodyPr/>
        <a:lstStyle/>
        <a:p>
          <a:endParaRPr lang="en-US"/>
        </a:p>
      </dgm:t>
    </dgm:pt>
    <dgm:pt modelId="{56435E8C-E605-417C-81D6-62EE2F85073A}">
      <dgm:prSet/>
      <dgm:spPr/>
      <dgm:t>
        <a:bodyPr/>
        <a:lstStyle/>
        <a:p>
          <a:r>
            <a:rPr lang="en-US"/>
            <a:t>The order date and days since last order columns are accurately calculated.</a:t>
          </a:r>
        </a:p>
      </dgm:t>
    </dgm:pt>
    <dgm:pt modelId="{13B05D39-5679-4BBB-816C-24CDE3DDA3EB}" type="parTrans" cxnId="{910AE376-CAA8-42EF-B7D4-E950382D7037}">
      <dgm:prSet/>
      <dgm:spPr/>
      <dgm:t>
        <a:bodyPr/>
        <a:lstStyle/>
        <a:p>
          <a:endParaRPr lang="en-US"/>
        </a:p>
      </dgm:t>
    </dgm:pt>
    <dgm:pt modelId="{ADE6EC31-F0AA-404D-B5D7-B510613AE2B0}" type="sibTrans" cxnId="{910AE376-CAA8-42EF-B7D4-E950382D7037}">
      <dgm:prSet phldrT="4"/>
      <dgm:spPr/>
      <dgm:t>
        <a:bodyPr/>
        <a:lstStyle/>
        <a:p>
          <a:endParaRPr lang="en-US"/>
        </a:p>
      </dgm:t>
    </dgm:pt>
    <dgm:pt modelId="{D01C2E92-67CD-4C40-B3AE-9F5DF2E9EA2F}">
      <dgm:prSet/>
      <dgm:spPr/>
      <dgm:t>
        <a:bodyPr/>
        <a:lstStyle/>
        <a:p>
          <a:r>
            <a:rPr lang="en-US"/>
            <a:t>The sales column is calculated as the product of quantity ordered and price each.</a:t>
          </a:r>
        </a:p>
      </dgm:t>
    </dgm:pt>
    <dgm:pt modelId="{B7F4FE9F-48A4-4C92-AECB-C17098363968}" type="parTrans" cxnId="{84E19AD5-DD27-40D1-9C06-69017B0B65A6}">
      <dgm:prSet/>
      <dgm:spPr/>
      <dgm:t>
        <a:bodyPr/>
        <a:lstStyle/>
        <a:p>
          <a:endParaRPr lang="en-US"/>
        </a:p>
      </dgm:t>
    </dgm:pt>
    <dgm:pt modelId="{22ACB43A-CE6B-4621-ABEC-8EF8BABD4B98}" type="sibTrans" cxnId="{84E19AD5-DD27-40D1-9C06-69017B0B65A6}">
      <dgm:prSet phldrT="5"/>
      <dgm:spPr/>
      <dgm:t>
        <a:bodyPr/>
        <a:lstStyle/>
        <a:p>
          <a:endParaRPr lang="en-US"/>
        </a:p>
      </dgm:t>
    </dgm:pt>
    <dgm:pt modelId="{437C36B3-DC30-403B-B3B3-B4B431461BDB}">
      <dgm:prSet/>
      <dgm:spPr/>
      <dgm:t>
        <a:bodyPr/>
        <a:lstStyle/>
        <a:p>
          <a:r>
            <a:rPr lang="en-US"/>
            <a:t>The status column indicates the current status of the order accurately.</a:t>
          </a:r>
        </a:p>
      </dgm:t>
    </dgm:pt>
    <dgm:pt modelId="{9BE03A36-5A4E-479F-9B04-E64BC4DBC56B}" type="parTrans" cxnId="{D0A293D4-864F-4D2E-876A-602EE7FE7437}">
      <dgm:prSet/>
      <dgm:spPr/>
      <dgm:t>
        <a:bodyPr/>
        <a:lstStyle/>
        <a:p>
          <a:endParaRPr lang="en-US"/>
        </a:p>
      </dgm:t>
    </dgm:pt>
    <dgm:pt modelId="{BCB3353F-C19F-45BC-9643-F96D3215D6E1}" type="sibTrans" cxnId="{D0A293D4-864F-4D2E-876A-602EE7FE7437}">
      <dgm:prSet phldrT="6"/>
      <dgm:spPr/>
      <dgm:t>
        <a:bodyPr/>
        <a:lstStyle/>
        <a:p>
          <a:endParaRPr lang="en-US"/>
        </a:p>
      </dgm:t>
    </dgm:pt>
    <dgm:pt modelId="{C64EEC64-863A-469D-A2F8-6CD144D9087F}">
      <dgm:prSet/>
      <dgm:spPr/>
      <dgm:t>
        <a:bodyPr/>
        <a:lstStyle/>
        <a:p>
          <a:r>
            <a:rPr lang="en-US"/>
            <a:t>The recommendations provided in the presentation are based on the insights gained from the analysis of the transaction data.</a:t>
          </a:r>
        </a:p>
      </dgm:t>
    </dgm:pt>
    <dgm:pt modelId="{9AC94506-F04E-4560-89C6-55B5BE6E46ED}" type="parTrans" cxnId="{51482BE2-3722-432B-B907-06A2A78A58EA}">
      <dgm:prSet/>
      <dgm:spPr/>
      <dgm:t>
        <a:bodyPr/>
        <a:lstStyle/>
        <a:p>
          <a:endParaRPr lang="en-US"/>
        </a:p>
      </dgm:t>
    </dgm:pt>
    <dgm:pt modelId="{84095BE6-032B-40DA-92E0-D9DEFCF19E3B}" type="sibTrans" cxnId="{51482BE2-3722-432B-B907-06A2A78A58EA}">
      <dgm:prSet phldrT="7"/>
      <dgm:spPr/>
      <dgm:t>
        <a:bodyPr/>
        <a:lstStyle/>
        <a:p>
          <a:endParaRPr lang="en-US"/>
        </a:p>
      </dgm:t>
    </dgm:pt>
    <dgm:pt modelId="{91C1DC95-8051-472A-99B6-634618B9697C}" type="pres">
      <dgm:prSet presAssocID="{50264A2D-48F9-4E8A-A3C8-DF582E2D2728}" presName="diagram" presStyleCnt="0">
        <dgm:presLayoutVars>
          <dgm:dir/>
          <dgm:resizeHandles val="exact"/>
        </dgm:presLayoutVars>
      </dgm:prSet>
      <dgm:spPr/>
    </dgm:pt>
    <dgm:pt modelId="{302C9FFE-888C-4864-93AA-4843EAF3A8A6}" type="pres">
      <dgm:prSet presAssocID="{96F98D19-95FD-40B4-BCD4-F71E4DB19CC4}" presName="node" presStyleLbl="node1" presStyleIdx="0" presStyleCnt="7">
        <dgm:presLayoutVars>
          <dgm:bulletEnabled val="1"/>
        </dgm:presLayoutVars>
      </dgm:prSet>
      <dgm:spPr/>
    </dgm:pt>
    <dgm:pt modelId="{A991ECBD-A3EB-43B8-A4C7-2B59FC0A7A1A}" type="pres">
      <dgm:prSet presAssocID="{4FE5417E-3CE4-4F2C-825F-77D46CEB0315}" presName="sibTrans" presStyleCnt="0"/>
      <dgm:spPr/>
    </dgm:pt>
    <dgm:pt modelId="{B9EFE3A7-6008-4B25-988C-08ECF6140DA3}" type="pres">
      <dgm:prSet presAssocID="{8D4F2F79-2210-4F26-A4DB-DC601A182485}" presName="node" presStyleLbl="node1" presStyleIdx="1" presStyleCnt="7">
        <dgm:presLayoutVars>
          <dgm:bulletEnabled val="1"/>
        </dgm:presLayoutVars>
      </dgm:prSet>
      <dgm:spPr/>
    </dgm:pt>
    <dgm:pt modelId="{CA3C4E01-414B-4A76-B67B-803CF1F53BFB}" type="pres">
      <dgm:prSet presAssocID="{F109B1D5-E1CA-4B45-BF6D-8A8DBCAEDC23}" presName="sibTrans" presStyleCnt="0"/>
      <dgm:spPr/>
    </dgm:pt>
    <dgm:pt modelId="{A618D3EE-17AC-4399-ABB5-A966100972F1}" type="pres">
      <dgm:prSet presAssocID="{E14DA6F1-56C3-456C-8FD1-98E3F1A0610D}" presName="node" presStyleLbl="node1" presStyleIdx="2" presStyleCnt="7">
        <dgm:presLayoutVars>
          <dgm:bulletEnabled val="1"/>
        </dgm:presLayoutVars>
      </dgm:prSet>
      <dgm:spPr/>
    </dgm:pt>
    <dgm:pt modelId="{FDE34F16-81CE-441D-AA8A-C77C091E2D2A}" type="pres">
      <dgm:prSet presAssocID="{51762FFA-13EB-4AE7-88CE-8F84B2D3C7C3}" presName="sibTrans" presStyleCnt="0"/>
      <dgm:spPr/>
    </dgm:pt>
    <dgm:pt modelId="{470C2A0A-94B5-46D8-9759-9F05557AA97A}" type="pres">
      <dgm:prSet presAssocID="{56435E8C-E605-417C-81D6-62EE2F85073A}" presName="node" presStyleLbl="node1" presStyleIdx="3" presStyleCnt="7">
        <dgm:presLayoutVars>
          <dgm:bulletEnabled val="1"/>
        </dgm:presLayoutVars>
      </dgm:prSet>
      <dgm:spPr/>
    </dgm:pt>
    <dgm:pt modelId="{FBE48612-1F67-48F7-8883-136B10C04F86}" type="pres">
      <dgm:prSet presAssocID="{ADE6EC31-F0AA-404D-B5D7-B510613AE2B0}" presName="sibTrans" presStyleCnt="0"/>
      <dgm:spPr/>
    </dgm:pt>
    <dgm:pt modelId="{FC794C63-440E-40F0-9452-3115AA8D12BD}" type="pres">
      <dgm:prSet presAssocID="{D01C2E92-67CD-4C40-B3AE-9F5DF2E9EA2F}" presName="node" presStyleLbl="node1" presStyleIdx="4" presStyleCnt="7">
        <dgm:presLayoutVars>
          <dgm:bulletEnabled val="1"/>
        </dgm:presLayoutVars>
      </dgm:prSet>
      <dgm:spPr/>
    </dgm:pt>
    <dgm:pt modelId="{AEC598D4-3CF2-4E1B-9BE4-DE55E2A5E7F3}" type="pres">
      <dgm:prSet presAssocID="{22ACB43A-CE6B-4621-ABEC-8EF8BABD4B98}" presName="sibTrans" presStyleCnt="0"/>
      <dgm:spPr/>
    </dgm:pt>
    <dgm:pt modelId="{9EFFD194-3E8F-4FCD-9FA9-C61AC6F2F279}" type="pres">
      <dgm:prSet presAssocID="{437C36B3-DC30-403B-B3B3-B4B431461BDB}" presName="node" presStyleLbl="node1" presStyleIdx="5" presStyleCnt="7">
        <dgm:presLayoutVars>
          <dgm:bulletEnabled val="1"/>
        </dgm:presLayoutVars>
      </dgm:prSet>
      <dgm:spPr/>
    </dgm:pt>
    <dgm:pt modelId="{6EFC14E8-E119-4019-823A-A740BC612381}" type="pres">
      <dgm:prSet presAssocID="{BCB3353F-C19F-45BC-9643-F96D3215D6E1}" presName="sibTrans" presStyleCnt="0"/>
      <dgm:spPr/>
    </dgm:pt>
    <dgm:pt modelId="{BB327E42-972C-46C5-A66C-B4ED1BDF9DE8}" type="pres">
      <dgm:prSet presAssocID="{C64EEC64-863A-469D-A2F8-6CD144D9087F}" presName="node" presStyleLbl="node1" presStyleIdx="6" presStyleCnt="7">
        <dgm:presLayoutVars>
          <dgm:bulletEnabled val="1"/>
        </dgm:presLayoutVars>
      </dgm:prSet>
      <dgm:spPr/>
    </dgm:pt>
  </dgm:ptLst>
  <dgm:cxnLst>
    <dgm:cxn modelId="{B6F69212-F689-4BA1-9D4B-7345D49D3792}" type="presOf" srcId="{C64EEC64-863A-469D-A2F8-6CD144D9087F}" destId="{BB327E42-972C-46C5-A66C-B4ED1BDF9DE8}" srcOrd="0" destOrd="0" presId="urn:microsoft.com/office/officeart/2005/8/layout/default"/>
    <dgm:cxn modelId="{67C6E716-0408-4CFC-BB21-82E06A6EE19A}" srcId="{50264A2D-48F9-4E8A-A3C8-DF582E2D2728}" destId="{8D4F2F79-2210-4F26-A4DB-DC601A182485}" srcOrd="1" destOrd="0" parTransId="{BE2DADCD-920D-432A-835E-3E96BD8183E7}" sibTransId="{F109B1D5-E1CA-4B45-BF6D-8A8DBCAEDC23}"/>
    <dgm:cxn modelId="{BE3F8834-40A2-46CD-A050-B65CDEFF68FD}" type="presOf" srcId="{E14DA6F1-56C3-456C-8FD1-98E3F1A0610D}" destId="{A618D3EE-17AC-4399-ABB5-A966100972F1}" srcOrd="0" destOrd="0" presId="urn:microsoft.com/office/officeart/2005/8/layout/default"/>
    <dgm:cxn modelId="{FA8F7944-5B4E-4C33-8A2D-2BFD268E7BFA}" type="presOf" srcId="{D01C2E92-67CD-4C40-B3AE-9F5DF2E9EA2F}" destId="{FC794C63-440E-40F0-9452-3115AA8D12BD}" srcOrd="0" destOrd="0" presId="urn:microsoft.com/office/officeart/2005/8/layout/default"/>
    <dgm:cxn modelId="{910AE376-CAA8-42EF-B7D4-E950382D7037}" srcId="{50264A2D-48F9-4E8A-A3C8-DF582E2D2728}" destId="{56435E8C-E605-417C-81D6-62EE2F85073A}" srcOrd="3" destOrd="0" parTransId="{13B05D39-5679-4BBB-816C-24CDE3DDA3EB}" sibTransId="{ADE6EC31-F0AA-404D-B5D7-B510613AE2B0}"/>
    <dgm:cxn modelId="{F5D8055A-4881-461D-A6DC-D94FEFC81E7B}" srcId="{50264A2D-48F9-4E8A-A3C8-DF582E2D2728}" destId="{96F98D19-95FD-40B4-BCD4-F71E4DB19CC4}" srcOrd="0" destOrd="0" parTransId="{4BBEA642-FB91-4F1C-8D24-F92A8C3BD83F}" sibTransId="{4FE5417E-3CE4-4F2C-825F-77D46CEB0315}"/>
    <dgm:cxn modelId="{C35B2F80-AED1-43CF-955B-E28D1D418689}" type="presOf" srcId="{8D4F2F79-2210-4F26-A4DB-DC601A182485}" destId="{B9EFE3A7-6008-4B25-988C-08ECF6140DA3}" srcOrd="0" destOrd="0" presId="urn:microsoft.com/office/officeart/2005/8/layout/default"/>
    <dgm:cxn modelId="{4D5D088B-EBAF-4032-93DE-C490AE2AB4D9}" srcId="{50264A2D-48F9-4E8A-A3C8-DF582E2D2728}" destId="{E14DA6F1-56C3-456C-8FD1-98E3F1A0610D}" srcOrd="2" destOrd="0" parTransId="{42ED7473-0152-47A9-AB75-E4E7EC12A1C1}" sibTransId="{51762FFA-13EB-4AE7-88CE-8F84B2D3C7C3}"/>
    <dgm:cxn modelId="{CBC59DA4-7CFB-4248-8856-474DCFA03A69}" type="presOf" srcId="{56435E8C-E605-417C-81D6-62EE2F85073A}" destId="{470C2A0A-94B5-46D8-9759-9F05557AA97A}" srcOrd="0" destOrd="0" presId="urn:microsoft.com/office/officeart/2005/8/layout/default"/>
    <dgm:cxn modelId="{AB8D99CF-89C0-4558-9627-06281A79A858}" type="presOf" srcId="{96F98D19-95FD-40B4-BCD4-F71E4DB19CC4}" destId="{302C9FFE-888C-4864-93AA-4843EAF3A8A6}" srcOrd="0" destOrd="0" presId="urn:microsoft.com/office/officeart/2005/8/layout/default"/>
    <dgm:cxn modelId="{D0A293D4-864F-4D2E-876A-602EE7FE7437}" srcId="{50264A2D-48F9-4E8A-A3C8-DF582E2D2728}" destId="{437C36B3-DC30-403B-B3B3-B4B431461BDB}" srcOrd="5" destOrd="0" parTransId="{9BE03A36-5A4E-479F-9B04-E64BC4DBC56B}" sibTransId="{BCB3353F-C19F-45BC-9643-F96D3215D6E1}"/>
    <dgm:cxn modelId="{84E19AD5-DD27-40D1-9C06-69017B0B65A6}" srcId="{50264A2D-48F9-4E8A-A3C8-DF582E2D2728}" destId="{D01C2E92-67CD-4C40-B3AE-9F5DF2E9EA2F}" srcOrd="4" destOrd="0" parTransId="{B7F4FE9F-48A4-4C92-AECB-C17098363968}" sibTransId="{22ACB43A-CE6B-4621-ABEC-8EF8BABD4B98}"/>
    <dgm:cxn modelId="{51482BE2-3722-432B-B907-06A2A78A58EA}" srcId="{50264A2D-48F9-4E8A-A3C8-DF582E2D2728}" destId="{C64EEC64-863A-469D-A2F8-6CD144D9087F}" srcOrd="6" destOrd="0" parTransId="{9AC94506-F04E-4560-89C6-55B5BE6E46ED}" sibTransId="{84095BE6-032B-40DA-92E0-D9DEFCF19E3B}"/>
    <dgm:cxn modelId="{56C036EB-D46C-4796-94F6-345326302221}" type="presOf" srcId="{50264A2D-48F9-4E8A-A3C8-DF582E2D2728}" destId="{91C1DC95-8051-472A-99B6-634618B9697C}" srcOrd="0" destOrd="0" presId="urn:microsoft.com/office/officeart/2005/8/layout/default"/>
    <dgm:cxn modelId="{AF88EBED-79B0-46E8-9020-58B3D4F38AE7}" type="presOf" srcId="{437C36B3-DC30-403B-B3B3-B4B431461BDB}" destId="{9EFFD194-3E8F-4FCD-9FA9-C61AC6F2F279}" srcOrd="0" destOrd="0" presId="urn:microsoft.com/office/officeart/2005/8/layout/default"/>
    <dgm:cxn modelId="{FA43D01D-5156-4AE1-A622-0ACC75CF3FAC}" type="presParOf" srcId="{91C1DC95-8051-472A-99B6-634618B9697C}" destId="{302C9FFE-888C-4864-93AA-4843EAF3A8A6}" srcOrd="0" destOrd="0" presId="urn:microsoft.com/office/officeart/2005/8/layout/default"/>
    <dgm:cxn modelId="{CBF3691B-8BE9-4FCB-859A-A7648574CD7F}" type="presParOf" srcId="{91C1DC95-8051-472A-99B6-634618B9697C}" destId="{A991ECBD-A3EB-43B8-A4C7-2B59FC0A7A1A}" srcOrd="1" destOrd="0" presId="urn:microsoft.com/office/officeart/2005/8/layout/default"/>
    <dgm:cxn modelId="{61FC2902-7A6E-4B3A-A609-9F603B62D463}" type="presParOf" srcId="{91C1DC95-8051-472A-99B6-634618B9697C}" destId="{B9EFE3A7-6008-4B25-988C-08ECF6140DA3}" srcOrd="2" destOrd="0" presId="urn:microsoft.com/office/officeart/2005/8/layout/default"/>
    <dgm:cxn modelId="{427097FF-A26E-4316-A1AC-1FFBC3D56417}" type="presParOf" srcId="{91C1DC95-8051-472A-99B6-634618B9697C}" destId="{CA3C4E01-414B-4A76-B67B-803CF1F53BFB}" srcOrd="3" destOrd="0" presId="urn:microsoft.com/office/officeart/2005/8/layout/default"/>
    <dgm:cxn modelId="{F673E168-0B57-4FA7-B85E-C7A7597E91BB}" type="presParOf" srcId="{91C1DC95-8051-472A-99B6-634618B9697C}" destId="{A618D3EE-17AC-4399-ABB5-A966100972F1}" srcOrd="4" destOrd="0" presId="urn:microsoft.com/office/officeart/2005/8/layout/default"/>
    <dgm:cxn modelId="{F90C2165-F077-4748-942B-122086A51AA0}" type="presParOf" srcId="{91C1DC95-8051-472A-99B6-634618B9697C}" destId="{FDE34F16-81CE-441D-AA8A-C77C091E2D2A}" srcOrd="5" destOrd="0" presId="urn:microsoft.com/office/officeart/2005/8/layout/default"/>
    <dgm:cxn modelId="{A9741C93-9F5C-4DF8-8930-A4C6A0A46B21}" type="presParOf" srcId="{91C1DC95-8051-472A-99B6-634618B9697C}" destId="{470C2A0A-94B5-46D8-9759-9F05557AA97A}" srcOrd="6" destOrd="0" presId="urn:microsoft.com/office/officeart/2005/8/layout/default"/>
    <dgm:cxn modelId="{3E20F798-ED62-4793-AE78-5D1B285267C0}" type="presParOf" srcId="{91C1DC95-8051-472A-99B6-634618B9697C}" destId="{FBE48612-1F67-48F7-8883-136B10C04F86}" srcOrd="7" destOrd="0" presId="urn:microsoft.com/office/officeart/2005/8/layout/default"/>
    <dgm:cxn modelId="{4BFC7A87-7AD8-41E8-A04D-35AE7510081D}" type="presParOf" srcId="{91C1DC95-8051-472A-99B6-634618B9697C}" destId="{FC794C63-440E-40F0-9452-3115AA8D12BD}" srcOrd="8" destOrd="0" presId="urn:microsoft.com/office/officeart/2005/8/layout/default"/>
    <dgm:cxn modelId="{FE664A8F-CEC1-4CDC-845F-A9C7DC9717BC}" type="presParOf" srcId="{91C1DC95-8051-472A-99B6-634618B9697C}" destId="{AEC598D4-3CF2-4E1B-9BE4-DE55E2A5E7F3}" srcOrd="9" destOrd="0" presId="urn:microsoft.com/office/officeart/2005/8/layout/default"/>
    <dgm:cxn modelId="{D26AB3B3-D0B6-4A13-844F-A1A0158D5327}" type="presParOf" srcId="{91C1DC95-8051-472A-99B6-634618B9697C}" destId="{9EFFD194-3E8F-4FCD-9FA9-C61AC6F2F279}" srcOrd="10" destOrd="0" presId="urn:microsoft.com/office/officeart/2005/8/layout/default"/>
    <dgm:cxn modelId="{34C67251-B172-4603-83A7-86987F76691C}" type="presParOf" srcId="{91C1DC95-8051-472A-99B6-634618B9697C}" destId="{6EFC14E8-E119-4019-823A-A740BC612381}" srcOrd="11" destOrd="0" presId="urn:microsoft.com/office/officeart/2005/8/layout/default"/>
    <dgm:cxn modelId="{A20424D3-6642-4150-BF60-E78BBD71AA43}" type="presParOf" srcId="{91C1DC95-8051-472A-99B6-634618B9697C}" destId="{BB327E42-972C-46C5-A66C-B4ED1BDF9DE8}"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B412993-E058-4A93-9690-ECC1E8DACC10}"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42745333-F40A-4708-AA18-E8B6D52D897B}">
      <dgm:prSet/>
      <dgm:spPr/>
      <dgm:t>
        <a:bodyPr/>
        <a:lstStyle/>
        <a:p>
          <a:r>
            <a:rPr lang="en-US"/>
            <a:t>The yearly sales have dipped, which is not a good sign.</a:t>
          </a:r>
        </a:p>
      </dgm:t>
    </dgm:pt>
    <dgm:pt modelId="{3D73A7E6-0EA4-4811-A9F9-6CED2DD9B515}" type="parTrans" cxnId="{1A151162-54EB-4289-863B-420B6886C846}">
      <dgm:prSet/>
      <dgm:spPr/>
      <dgm:t>
        <a:bodyPr/>
        <a:lstStyle/>
        <a:p>
          <a:endParaRPr lang="en-US"/>
        </a:p>
      </dgm:t>
    </dgm:pt>
    <dgm:pt modelId="{2A4672D1-A27C-41C4-B48E-2FA8406CF3C9}" type="sibTrans" cxnId="{1A151162-54EB-4289-863B-420B6886C846}">
      <dgm:prSet/>
      <dgm:spPr/>
      <dgm:t>
        <a:bodyPr/>
        <a:lstStyle/>
        <a:p>
          <a:endParaRPr lang="en-US"/>
        </a:p>
      </dgm:t>
    </dgm:pt>
    <dgm:pt modelId="{896E4C8C-00E6-4E6B-8F14-874E9DD14DBF}">
      <dgm:prSet/>
      <dgm:spPr/>
      <dgm:t>
        <a:bodyPr/>
        <a:lstStyle/>
        <a:p>
          <a:r>
            <a:rPr lang="en-US"/>
            <a:t>Quarter 4 has higher sales compared to other quarters.</a:t>
          </a:r>
        </a:p>
      </dgm:t>
    </dgm:pt>
    <dgm:pt modelId="{CEC13290-A29F-46BB-B92A-AC8C629FC766}" type="parTrans" cxnId="{BF2ADA99-9FEF-4BF9-92F1-1795F6CA9B55}">
      <dgm:prSet/>
      <dgm:spPr/>
      <dgm:t>
        <a:bodyPr/>
        <a:lstStyle/>
        <a:p>
          <a:endParaRPr lang="en-US"/>
        </a:p>
      </dgm:t>
    </dgm:pt>
    <dgm:pt modelId="{E9CC413C-775D-4B2D-AF43-549749218628}" type="sibTrans" cxnId="{BF2ADA99-9FEF-4BF9-92F1-1795F6CA9B55}">
      <dgm:prSet/>
      <dgm:spPr/>
      <dgm:t>
        <a:bodyPr/>
        <a:lstStyle/>
        <a:p>
          <a:endParaRPr lang="en-US"/>
        </a:p>
      </dgm:t>
    </dgm:pt>
    <dgm:pt modelId="{40AE33B7-D94F-4600-B0AB-989F0B24B398}">
      <dgm:prSet/>
      <dgm:spPr/>
      <dgm:t>
        <a:bodyPr/>
        <a:lstStyle/>
        <a:p>
          <a:r>
            <a:rPr lang="en-US"/>
            <a:t>Sales are consistent in the first 4 months of the year.</a:t>
          </a:r>
        </a:p>
      </dgm:t>
    </dgm:pt>
    <dgm:pt modelId="{A7E9DB2B-C57F-471C-BAC2-16377860F770}" type="parTrans" cxnId="{CF076B53-6E56-4BE5-8EAC-5F2DBCD1B36E}">
      <dgm:prSet/>
      <dgm:spPr/>
      <dgm:t>
        <a:bodyPr/>
        <a:lstStyle/>
        <a:p>
          <a:endParaRPr lang="en-US"/>
        </a:p>
      </dgm:t>
    </dgm:pt>
    <dgm:pt modelId="{09EF043D-4D26-4184-8BFF-C0C0544A8DE6}" type="sibTrans" cxnId="{CF076B53-6E56-4BE5-8EAC-5F2DBCD1B36E}">
      <dgm:prSet/>
      <dgm:spPr/>
      <dgm:t>
        <a:bodyPr/>
        <a:lstStyle/>
        <a:p>
          <a:endParaRPr lang="en-US"/>
        </a:p>
      </dgm:t>
    </dgm:pt>
    <dgm:pt modelId="{8B0A02C9-4952-4B3D-A577-073863BD21F6}">
      <dgm:prSet/>
      <dgm:spPr/>
      <dgm:t>
        <a:bodyPr/>
        <a:lstStyle/>
        <a:p>
          <a:r>
            <a:rPr lang="en-US"/>
            <a:t>Thursday has the lowest sales, and Sunday has the highest sales.</a:t>
          </a:r>
        </a:p>
      </dgm:t>
    </dgm:pt>
    <dgm:pt modelId="{0C5DBE2F-1300-4A99-A65A-868D558FBC22}" type="parTrans" cxnId="{0D9DCB85-FFDB-4581-B912-F287A962ECF2}">
      <dgm:prSet/>
      <dgm:spPr/>
      <dgm:t>
        <a:bodyPr/>
        <a:lstStyle/>
        <a:p>
          <a:endParaRPr lang="en-US"/>
        </a:p>
      </dgm:t>
    </dgm:pt>
    <dgm:pt modelId="{0B55D948-6D0A-45BF-BB43-52A57780D446}" type="sibTrans" cxnId="{0D9DCB85-FFDB-4581-B912-F287A962ECF2}">
      <dgm:prSet/>
      <dgm:spPr/>
      <dgm:t>
        <a:bodyPr/>
        <a:lstStyle/>
        <a:p>
          <a:endParaRPr lang="en-US"/>
        </a:p>
      </dgm:t>
    </dgm:pt>
    <dgm:pt modelId="{8E8EADDD-D364-4E11-89BC-7E50DD45471C}">
      <dgm:prSet/>
      <dgm:spPr/>
      <dgm:t>
        <a:bodyPr/>
        <a:lstStyle/>
        <a:p>
          <a:r>
            <a:rPr lang="en-US"/>
            <a:t>Sales increase from Friday to Sunday and dip from Monday to Thursday.</a:t>
          </a:r>
        </a:p>
      </dgm:t>
    </dgm:pt>
    <dgm:pt modelId="{53CB0A90-D62F-45A3-AA0B-2E3C424A7ACB}" type="parTrans" cxnId="{88DA3A1E-EBAF-4DDE-A55C-2BBDBC0DE00A}">
      <dgm:prSet/>
      <dgm:spPr/>
      <dgm:t>
        <a:bodyPr/>
        <a:lstStyle/>
        <a:p>
          <a:endParaRPr lang="en-US"/>
        </a:p>
      </dgm:t>
    </dgm:pt>
    <dgm:pt modelId="{974236FF-7F01-417A-90E2-134BA8C83F76}" type="sibTrans" cxnId="{88DA3A1E-EBAF-4DDE-A55C-2BBDBC0DE00A}">
      <dgm:prSet/>
      <dgm:spPr/>
      <dgm:t>
        <a:bodyPr/>
        <a:lstStyle/>
        <a:p>
          <a:endParaRPr lang="en-US"/>
        </a:p>
      </dgm:t>
    </dgm:pt>
    <dgm:pt modelId="{DAD2C069-6A21-4118-9547-9AAEEDC17EE7}">
      <dgm:prSet/>
      <dgm:spPr/>
      <dgm:t>
        <a:bodyPr/>
        <a:lstStyle/>
        <a:p>
          <a:r>
            <a:rPr lang="en-US"/>
            <a:t>In the starting days of the month, there are more sales than the end days.</a:t>
          </a:r>
        </a:p>
      </dgm:t>
    </dgm:pt>
    <dgm:pt modelId="{8FC608F0-AFD9-4695-B78A-D903F78EB9F6}" type="parTrans" cxnId="{60A8F3F0-2586-4A59-8442-FE152520A791}">
      <dgm:prSet/>
      <dgm:spPr/>
      <dgm:t>
        <a:bodyPr/>
        <a:lstStyle/>
        <a:p>
          <a:endParaRPr lang="en-US"/>
        </a:p>
      </dgm:t>
    </dgm:pt>
    <dgm:pt modelId="{B15A99E1-FE0F-4BB5-A02D-D8A8DD3217E1}" type="sibTrans" cxnId="{60A8F3F0-2586-4A59-8442-FE152520A791}">
      <dgm:prSet/>
      <dgm:spPr/>
      <dgm:t>
        <a:bodyPr/>
        <a:lstStyle/>
        <a:p>
          <a:endParaRPr lang="en-US"/>
        </a:p>
      </dgm:t>
    </dgm:pt>
    <dgm:pt modelId="{63BE5C28-AB78-4ADA-A911-559A64E92AA3}">
      <dgm:prSet/>
      <dgm:spPr/>
      <dgm:t>
        <a:bodyPr/>
        <a:lstStyle/>
        <a:p>
          <a:r>
            <a:rPr lang="en-US"/>
            <a:t>Most orders on hold belong to the USA, and some belong to Sweden.</a:t>
          </a:r>
        </a:p>
      </dgm:t>
    </dgm:pt>
    <dgm:pt modelId="{5E47E697-CEFA-4A96-9CB1-CC1199CD0305}" type="parTrans" cxnId="{CFF23D4F-C083-4425-BC3D-F355D480A49C}">
      <dgm:prSet/>
      <dgm:spPr/>
      <dgm:t>
        <a:bodyPr/>
        <a:lstStyle/>
        <a:p>
          <a:endParaRPr lang="en-US"/>
        </a:p>
      </dgm:t>
    </dgm:pt>
    <dgm:pt modelId="{BCF32246-5A9C-4D73-801E-A6EF4CF99F4D}" type="sibTrans" cxnId="{CFF23D4F-C083-4425-BC3D-F355D480A49C}">
      <dgm:prSet/>
      <dgm:spPr/>
      <dgm:t>
        <a:bodyPr/>
        <a:lstStyle/>
        <a:p>
          <a:endParaRPr lang="en-US"/>
        </a:p>
      </dgm:t>
    </dgm:pt>
    <dgm:pt modelId="{9F21574B-DE98-48CB-8219-CB6AE8D1FA46}">
      <dgm:prSet/>
      <dgm:spPr/>
      <dgm:t>
        <a:bodyPr/>
        <a:lstStyle/>
        <a:p>
          <a:r>
            <a:rPr lang="en-US"/>
            <a:t>Spain, USA, UK, and Sweden have approximately the same number of canceled orders.</a:t>
          </a:r>
        </a:p>
      </dgm:t>
    </dgm:pt>
    <dgm:pt modelId="{668D6DB7-D4FD-4984-AD1B-C391FE89CD7E}" type="parTrans" cxnId="{A92085BE-D823-487B-B65B-AFFAEE05F053}">
      <dgm:prSet/>
      <dgm:spPr/>
      <dgm:t>
        <a:bodyPr/>
        <a:lstStyle/>
        <a:p>
          <a:endParaRPr lang="en-US"/>
        </a:p>
      </dgm:t>
    </dgm:pt>
    <dgm:pt modelId="{3BC62F15-A251-47FA-8D88-B031C84FAB20}" type="sibTrans" cxnId="{A92085BE-D823-487B-B65B-AFFAEE05F053}">
      <dgm:prSet/>
      <dgm:spPr/>
      <dgm:t>
        <a:bodyPr/>
        <a:lstStyle/>
        <a:p>
          <a:endParaRPr lang="en-US"/>
        </a:p>
      </dgm:t>
    </dgm:pt>
    <dgm:pt modelId="{7A85250B-DC1E-493A-8A8F-3E8C654696EC}">
      <dgm:prSet/>
      <dgm:spPr/>
      <dgm:t>
        <a:bodyPr/>
        <a:lstStyle/>
        <a:p>
          <a:r>
            <a:rPr lang="en-US"/>
            <a:t>Spain has the most disputes, and most disputes are solved.</a:t>
          </a:r>
        </a:p>
      </dgm:t>
    </dgm:pt>
    <dgm:pt modelId="{72810AC8-9ECA-47F0-8F00-BA65D2F673AD}" type="parTrans" cxnId="{43ABE6A6-1B46-44A3-9043-7578A20C1639}">
      <dgm:prSet/>
      <dgm:spPr/>
      <dgm:t>
        <a:bodyPr/>
        <a:lstStyle/>
        <a:p>
          <a:endParaRPr lang="en-US"/>
        </a:p>
      </dgm:t>
    </dgm:pt>
    <dgm:pt modelId="{69030AAC-5249-41B3-B466-704514188C60}" type="sibTrans" cxnId="{43ABE6A6-1B46-44A3-9043-7578A20C1639}">
      <dgm:prSet/>
      <dgm:spPr/>
      <dgm:t>
        <a:bodyPr/>
        <a:lstStyle/>
        <a:p>
          <a:endParaRPr lang="en-US"/>
        </a:p>
      </dgm:t>
    </dgm:pt>
    <dgm:pt modelId="{87F2573B-E441-49B9-A969-7112ABAFD1FC}">
      <dgm:prSet/>
      <dgm:spPr/>
      <dgm:t>
        <a:bodyPr/>
        <a:lstStyle/>
        <a:p>
          <a:r>
            <a:rPr lang="en-US"/>
            <a:t>Classic car parts have the highest percentage of sales.</a:t>
          </a:r>
        </a:p>
      </dgm:t>
    </dgm:pt>
    <dgm:pt modelId="{4FAA0D18-B1C8-4266-903F-9A53A3658C5D}" type="parTrans" cxnId="{869B517E-3F42-40BC-8BCC-03E4D7A6CDED}">
      <dgm:prSet/>
      <dgm:spPr/>
      <dgm:t>
        <a:bodyPr/>
        <a:lstStyle/>
        <a:p>
          <a:endParaRPr lang="en-US"/>
        </a:p>
      </dgm:t>
    </dgm:pt>
    <dgm:pt modelId="{02DAE372-175B-4E80-8438-E6D6EB87B9E9}" type="sibTrans" cxnId="{869B517E-3F42-40BC-8BCC-03E4D7A6CDED}">
      <dgm:prSet/>
      <dgm:spPr/>
      <dgm:t>
        <a:bodyPr/>
        <a:lstStyle/>
        <a:p>
          <a:endParaRPr lang="en-US"/>
        </a:p>
      </dgm:t>
    </dgm:pt>
    <dgm:pt modelId="{5E5BBF49-8598-4E57-9B12-915C7DB55A6D}" type="pres">
      <dgm:prSet presAssocID="{4B412993-E058-4A93-9690-ECC1E8DACC10}" presName="diagram" presStyleCnt="0">
        <dgm:presLayoutVars>
          <dgm:dir/>
          <dgm:resizeHandles val="exact"/>
        </dgm:presLayoutVars>
      </dgm:prSet>
      <dgm:spPr/>
    </dgm:pt>
    <dgm:pt modelId="{6B0F2245-6FA3-4199-B527-6F82BB51CBF7}" type="pres">
      <dgm:prSet presAssocID="{42745333-F40A-4708-AA18-E8B6D52D897B}" presName="node" presStyleLbl="node1" presStyleIdx="0" presStyleCnt="10">
        <dgm:presLayoutVars>
          <dgm:bulletEnabled val="1"/>
        </dgm:presLayoutVars>
      </dgm:prSet>
      <dgm:spPr/>
    </dgm:pt>
    <dgm:pt modelId="{657A7D90-A6D7-44BB-AE5E-A3888332A481}" type="pres">
      <dgm:prSet presAssocID="{2A4672D1-A27C-41C4-B48E-2FA8406CF3C9}" presName="sibTrans" presStyleCnt="0"/>
      <dgm:spPr/>
    </dgm:pt>
    <dgm:pt modelId="{82C09052-0564-41BC-9D9F-3B7B7656D0CF}" type="pres">
      <dgm:prSet presAssocID="{896E4C8C-00E6-4E6B-8F14-874E9DD14DBF}" presName="node" presStyleLbl="node1" presStyleIdx="1" presStyleCnt="10">
        <dgm:presLayoutVars>
          <dgm:bulletEnabled val="1"/>
        </dgm:presLayoutVars>
      </dgm:prSet>
      <dgm:spPr/>
    </dgm:pt>
    <dgm:pt modelId="{51B0E342-A8C5-4C8F-BE04-FA0F72DAB3AD}" type="pres">
      <dgm:prSet presAssocID="{E9CC413C-775D-4B2D-AF43-549749218628}" presName="sibTrans" presStyleCnt="0"/>
      <dgm:spPr/>
    </dgm:pt>
    <dgm:pt modelId="{44632FCE-81E8-4ABF-B7BF-B053A376F68C}" type="pres">
      <dgm:prSet presAssocID="{40AE33B7-D94F-4600-B0AB-989F0B24B398}" presName="node" presStyleLbl="node1" presStyleIdx="2" presStyleCnt="10">
        <dgm:presLayoutVars>
          <dgm:bulletEnabled val="1"/>
        </dgm:presLayoutVars>
      </dgm:prSet>
      <dgm:spPr/>
    </dgm:pt>
    <dgm:pt modelId="{DA9DDB45-2416-4823-B686-7C173053AD1C}" type="pres">
      <dgm:prSet presAssocID="{09EF043D-4D26-4184-8BFF-C0C0544A8DE6}" presName="sibTrans" presStyleCnt="0"/>
      <dgm:spPr/>
    </dgm:pt>
    <dgm:pt modelId="{1D06EEFE-C245-416D-9D49-702857E5C574}" type="pres">
      <dgm:prSet presAssocID="{8B0A02C9-4952-4B3D-A577-073863BD21F6}" presName="node" presStyleLbl="node1" presStyleIdx="3" presStyleCnt="10">
        <dgm:presLayoutVars>
          <dgm:bulletEnabled val="1"/>
        </dgm:presLayoutVars>
      </dgm:prSet>
      <dgm:spPr/>
    </dgm:pt>
    <dgm:pt modelId="{FBFA5C68-D30A-4185-A503-831DCC229C83}" type="pres">
      <dgm:prSet presAssocID="{0B55D948-6D0A-45BF-BB43-52A57780D446}" presName="sibTrans" presStyleCnt="0"/>
      <dgm:spPr/>
    </dgm:pt>
    <dgm:pt modelId="{56F525F8-04CC-4DE7-82D4-E97EF77598FF}" type="pres">
      <dgm:prSet presAssocID="{8E8EADDD-D364-4E11-89BC-7E50DD45471C}" presName="node" presStyleLbl="node1" presStyleIdx="4" presStyleCnt="10">
        <dgm:presLayoutVars>
          <dgm:bulletEnabled val="1"/>
        </dgm:presLayoutVars>
      </dgm:prSet>
      <dgm:spPr/>
    </dgm:pt>
    <dgm:pt modelId="{C6F5BEFC-1908-4D56-B5F5-B87018D8D899}" type="pres">
      <dgm:prSet presAssocID="{974236FF-7F01-417A-90E2-134BA8C83F76}" presName="sibTrans" presStyleCnt="0"/>
      <dgm:spPr/>
    </dgm:pt>
    <dgm:pt modelId="{0F8262A6-369F-4C1F-9FB9-502483F59E68}" type="pres">
      <dgm:prSet presAssocID="{DAD2C069-6A21-4118-9547-9AAEEDC17EE7}" presName="node" presStyleLbl="node1" presStyleIdx="5" presStyleCnt="10">
        <dgm:presLayoutVars>
          <dgm:bulletEnabled val="1"/>
        </dgm:presLayoutVars>
      </dgm:prSet>
      <dgm:spPr/>
    </dgm:pt>
    <dgm:pt modelId="{ACFF33BA-98C2-4DA4-B43C-55BA8A9BE921}" type="pres">
      <dgm:prSet presAssocID="{B15A99E1-FE0F-4BB5-A02D-D8A8DD3217E1}" presName="sibTrans" presStyleCnt="0"/>
      <dgm:spPr/>
    </dgm:pt>
    <dgm:pt modelId="{143E392B-E3CD-4654-9B5A-10F1F25DA29C}" type="pres">
      <dgm:prSet presAssocID="{63BE5C28-AB78-4ADA-A911-559A64E92AA3}" presName="node" presStyleLbl="node1" presStyleIdx="6" presStyleCnt="10">
        <dgm:presLayoutVars>
          <dgm:bulletEnabled val="1"/>
        </dgm:presLayoutVars>
      </dgm:prSet>
      <dgm:spPr/>
    </dgm:pt>
    <dgm:pt modelId="{4558868E-A936-42AE-A2D8-11D0EA582A97}" type="pres">
      <dgm:prSet presAssocID="{BCF32246-5A9C-4D73-801E-A6EF4CF99F4D}" presName="sibTrans" presStyleCnt="0"/>
      <dgm:spPr/>
    </dgm:pt>
    <dgm:pt modelId="{AC560BB3-DF4F-4EED-AA67-B5F653B062C8}" type="pres">
      <dgm:prSet presAssocID="{9F21574B-DE98-48CB-8219-CB6AE8D1FA46}" presName="node" presStyleLbl="node1" presStyleIdx="7" presStyleCnt="10">
        <dgm:presLayoutVars>
          <dgm:bulletEnabled val="1"/>
        </dgm:presLayoutVars>
      </dgm:prSet>
      <dgm:spPr/>
    </dgm:pt>
    <dgm:pt modelId="{59766BED-800A-42EA-B3EB-0013DF258EB5}" type="pres">
      <dgm:prSet presAssocID="{3BC62F15-A251-47FA-8D88-B031C84FAB20}" presName="sibTrans" presStyleCnt="0"/>
      <dgm:spPr/>
    </dgm:pt>
    <dgm:pt modelId="{61449321-0B8F-4478-A191-6FF4F74EF698}" type="pres">
      <dgm:prSet presAssocID="{7A85250B-DC1E-493A-8A8F-3E8C654696EC}" presName="node" presStyleLbl="node1" presStyleIdx="8" presStyleCnt="10">
        <dgm:presLayoutVars>
          <dgm:bulletEnabled val="1"/>
        </dgm:presLayoutVars>
      </dgm:prSet>
      <dgm:spPr/>
    </dgm:pt>
    <dgm:pt modelId="{8FF19C0C-46A7-487E-B5AC-9794DFC9148A}" type="pres">
      <dgm:prSet presAssocID="{69030AAC-5249-41B3-B466-704514188C60}" presName="sibTrans" presStyleCnt="0"/>
      <dgm:spPr/>
    </dgm:pt>
    <dgm:pt modelId="{8D210FA5-2D4C-4B1C-A4D1-915C7FA74AD9}" type="pres">
      <dgm:prSet presAssocID="{87F2573B-E441-49B9-A969-7112ABAFD1FC}" presName="node" presStyleLbl="node1" presStyleIdx="9" presStyleCnt="10">
        <dgm:presLayoutVars>
          <dgm:bulletEnabled val="1"/>
        </dgm:presLayoutVars>
      </dgm:prSet>
      <dgm:spPr/>
    </dgm:pt>
  </dgm:ptLst>
  <dgm:cxnLst>
    <dgm:cxn modelId="{DC4FD404-3CE9-4A12-9C4F-8837D9BFEE7C}" type="presOf" srcId="{8E8EADDD-D364-4E11-89BC-7E50DD45471C}" destId="{56F525F8-04CC-4DE7-82D4-E97EF77598FF}" srcOrd="0" destOrd="0" presId="urn:microsoft.com/office/officeart/2005/8/layout/default"/>
    <dgm:cxn modelId="{81081707-DFA4-45DD-AF17-04D1E75D17CB}" type="presOf" srcId="{7A85250B-DC1E-493A-8A8F-3E8C654696EC}" destId="{61449321-0B8F-4478-A191-6FF4F74EF698}" srcOrd="0" destOrd="0" presId="urn:microsoft.com/office/officeart/2005/8/layout/default"/>
    <dgm:cxn modelId="{88DA3A1E-EBAF-4DDE-A55C-2BBDBC0DE00A}" srcId="{4B412993-E058-4A93-9690-ECC1E8DACC10}" destId="{8E8EADDD-D364-4E11-89BC-7E50DD45471C}" srcOrd="4" destOrd="0" parTransId="{53CB0A90-D62F-45A3-AA0B-2E3C424A7ACB}" sibTransId="{974236FF-7F01-417A-90E2-134BA8C83F76}"/>
    <dgm:cxn modelId="{63F61E28-C2C0-4C15-A19D-56884ECEF768}" type="presOf" srcId="{40AE33B7-D94F-4600-B0AB-989F0B24B398}" destId="{44632FCE-81E8-4ABF-B7BF-B053A376F68C}" srcOrd="0" destOrd="0" presId="urn:microsoft.com/office/officeart/2005/8/layout/default"/>
    <dgm:cxn modelId="{AFB8793D-A6D9-4409-8926-665FFCBFED8E}" type="presOf" srcId="{896E4C8C-00E6-4E6B-8F14-874E9DD14DBF}" destId="{82C09052-0564-41BC-9D9F-3B7B7656D0CF}" srcOrd="0" destOrd="0" presId="urn:microsoft.com/office/officeart/2005/8/layout/default"/>
    <dgm:cxn modelId="{1A151162-54EB-4289-863B-420B6886C846}" srcId="{4B412993-E058-4A93-9690-ECC1E8DACC10}" destId="{42745333-F40A-4708-AA18-E8B6D52D897B}" srcOrd="0" destOrd="0" parTransId="{3D73A7E6-0EA4-4811-A9F9-6CED2DD9B515}" sibTransId="{2A4672D1-A27C-41C4-B48E-2FA8406CF3C9}"/>
    <dgm:cxn modelId="{4B682C43-6D2D-4A00-97D2-25F6F348E39E}" type="presOf" srcId="{9F21574B-DE98-48CB-8219-CB6AE8D1FA46}" destId="{AC560BB3-DF4F-4EED-AA67-B5F653B062C8}" srcOrd="0" destOrd="0" presId="urn:microsoft.com/office/officeart/2005/8/layout/default"/>
    <dgm:cxn modelId="{DFABF44B-E1CA-4090-865A-E14497699D26}" type="presOf" srcId="{4B412993-E058-4A93-9690-ECC1E8DACC10}" destId="{5E5BBF49-8598-4E57-9B12-915C7DB55A6D}" srcOrd="0" destOrd="0" presId="urn:microsoft.com/office/officeart/2005/8/layout/default"/>
    <dgm:cxn modelId="{CFF23D4F-C083-4425-BC3D-F355D480A49C}" srcId="{4B412993-E058-4A93-9690-ECC1E8DACC10}" destId="{63BE5C28-AB78-4ADA-A911-559A64E92AA3}" srcOrd="6" destOrd="0" parTransId="{5E47E697-CEFA-4A96-9CB1-CC1199CD0305}" sibTransId="{BCF32246-5A9C-4D73-801E-A6EF4CF99F4D}"/>
    <dgm:cxn modelId="{CF076B53-6E56-4BE5-8EAC-5F2DBCD1B36E}" srcId="{4B412993-E058-4A93-9690-ECC1E8DACC10}" destId="{40AE33B7-D94F-4600-B0AB-989F0B24B398}" srcOrd="2" destOrd="0" parTransId="{A7E9DB2B-C57F-471C-BAC2-16377860F770}" sibTransId="{09EF043D-4D26-4184-8BFF-C0C0544A8DE6}"/>
    <dgm:cxn modelId="{869B517E-3F42-40BC-8BCC-03E4D7A6CDED}" srcId="{4B412993-E058-4A93-9690-ECC1E8DACC10}" destId="{87F2573B-E441-49B9-A969-7112ABAFD1FC}" srcOrd="9" destOrd="0" parTransId="{4FAA0D18-B1C8-4266-903F-9A53A3658C5D}" sibTransId="{02DAE372-175B-4E80-8438-E6D6EB87B9E9}"/>
    <dgm:cxn modelId="{5A659781-B651-4255-8487-8CF18B14E9A6}" type="presOf" srcId="{DAD2C069-6A21-4118-9547-9AAEEDC17EE7}" destId="{0F8262A6-369F-4C1F-9FB9-502483F59E68}" srcOrd="0" destOrd="0" presId="urn:microsoft.com/office/officeart/2005/8/layout/default"/>
    <dgm:cxn modelId="{0D9DCB85-FFDB-4581-B912-F287A962ECF2}" srcId="{4B412993-E058-4A93-9690-ECC1E8DACC10}" destId="{8B0A02C9-4952-4B3D-A577-073863BD21F6}" srcOrd="3" destOrd="0" parTransId="{0C5DBE2F-1300-4A99-A65A-868D558FBC22}" sibTransId="{0B55D948-6D0A-45BF-BB43-52A57780D446}"/>
    <dgm:cxn modelId="{3B128B86-3460-4B6E-8D22-A178FBD3E240}" type="presOf" srcId="{8B0A02C9-4952-4B3D-A577-073863BD21F6}" destId="{1D06EEFE-C245-416D-9D49-702857E5C574}" srcOrd="0" destOrd="0" presId="urn:microsoft.com/office/officeart/2005/8/layout/default"/>
    <dgm:cxn modelId="{BF2ADA99-9FEF-4BF9-92F1-1795F6CA9B55}" srcId="{4B412993-E058-4A93-9690-ECC1E8DACC10}" destId="{896E4C8C-00E6-4E6B-8F14-874E9DD14DBF}" srcOrd="1" destOrd="0" parTransId="{CEC13290-A29F-46BB-B92A-AC8C629FC766}" sibTransId="{E9CC413C-775D-4B2D-AF43-549749218628}"/>
    <dgm:cxn modelId="{43ABE6A6-1B46-44A3-9043-7578A20C1639}" srcId="{4B412993-E058-4A93-9690-ECC1E8DACC10}" destId="{7A85250B-DC1E-493A-8A8F-3E8C654696EC}" srcOrd="8" destOrd="0" parTransId="{72810AC8-9ECA-47F0-8F00-BA65D2F673AD}" sibTransId="{69030AAC-5249-41B3-B466-704514188C60}"/>
    <dgm:cxn modelId="{90CD39AE-466B-44CA-902D-4CB2712CC1CB}" type="presOf" srcId="{63BE5C28-AB78-4ADA-A911-559A64E92AA3}" destId="{143E392B-E3CD-4654-9B5A-10F1F25DA29C}" srcOrd="0" destOrd="0" presId="urn:microsoft.com/office/officeart/2005/8/layout/default"/>
    <dgm:cxn modelId="{A92085BE-D823-487B-B65B-AFFAEE05F053}" srcId="{4B412993-E058-4A93-9690-ECC1E8DACC10}" destId="{9F21574B-DE98-48CB-8219-CB6AE8D1FA46}" srcOrd="7" destOrd="0" parTransId="{668D6DB7-D4FD-4984-AD1B-C391FE89CD7E}" sibTransId="{3BC62F15-A251-47FA-8D88-B031C84FAB20}"/>
    <dgm:cxn modelId="{03BFFBD3-DE4C-47CD-8318-6E17CE882589}" type="presOf" srcId="{42745333-F40A-4708-AA18-E8B6D52D897B}" destId="{6B0F2245-6FA3-4199-B527-6F82BB51CBF7}" srcOrd="0" destOrd="0" presId="urn:microsoft.com/office/officeart/2005/8/layout/default"/>
    <dgm:cxn modelId="{9F1BC3F0-9ECB-433E-9244-99400E2F80DF}" type="presOf" srcId="{87F2573B-E441-49B9-A969-7112ABAFD1FC}" destId="{8D210FA5-2D4C-4B1C-A4D1-915C7FA74AD9}" srcOrd="0" destOrd="0" presId="urn:microsoft.com/office/officeart/2005/8/layout/default"/>
    <dgm:cxn modelId="{60A8F3F0-2586-4A59-8442-FE152520A791}" srcId="{4B412993-E058-4A93-9690-ECC1E8DACC10}" destId="{DAD2C069-6A21-4118-9547-9AAEEDC17EE7}" srcOrd="5" destOrd="0" parTransId="{8FC608F0-AFD9-4695-B78A-D903F78EB9F6}" sibTransId="{B15A99E1-FE0F-4BB5-A02D-D8A8DD3217E1}"/>
    <dgm:cxn modelId="{23392B85-FAD7-4597-9DDD-5D7DC1BF6939}" type="presParOf" srcId="{5E5BBF49-8598-4E57-9B12-915C7DB55A6D}" destId="{6B0F2245-6FA3-4199-B527-6F82BB51CBF7}" srcOrd="0" destOrd="0" presId="urn:microsoft.com/office/officeart/2005/8/layout/default"/>
    <dgm:cxn modelId="{ADA433F2-CFDA-44AB-998D-3677B027099D}" type="presParOf" srcId="{5E5BBF49-8598-4E57-9B12-915C7DB55A6D}" destId="{657A7D90-A6D7-44BB-AE5E-A3888332A481}" srcOrd="1" destOrd="0" presId="urn:microsoft.com/office/officeart/2005/8/layout/default"/>
    <dgm:cxn modelId="{FC575FF7-9292-4F4B-850D-818F51D0942A}" type="presParOf" srcId="{5E5BBF49-8598-4E57-9B12-915C7DB55A6D}" destId="{82C09052-0564-41BC-9D9F-3B7B7656D0CF}" srcOrd="2" destOrd="0" presId="urn:microsoft.com/office/officeart/2005/8/layout/default"/>
    <dgm:cxn modelId="{CA99018C-5930-43CD-87D2-DF5E376674A1}" type="presParOf" srcId="{5E5BBF49-8598-4E57-9B12-915C7DB55A6D}" destId="{51B0E342-A8C5-4C8F-BE04-FA0F72DAB3AD}" srcOrd="3" destOrd="0" presId="urn:microsoft.com/office/officeart/2005/8/layout/default"/>
    <dgm:cxn modelId="{10AAFA06-F3BB-4D67-9329-79C6776CC818}" type="presParOf" srcId="{5E5BBF49-8598-4E57-9B12-915C7DB55A6D}" destId="{44632FCE-81E8-4ABF-B7BF-B053A376F68C}" srcOrd="4" destOrd="0" presId="urn:microsoft.com/office/officeart/2005/8/layout/default"/>
    <dgm:cxn modelId="{577AE108-FB02-4F85-B32B-7ED3F0D30A5E}" type="presParOf" srcId="{5E5BBF49-8598-4E57-9B12-915C7DB55A6D}" destId="{DA9DDB45-2416-4823-B686-7C173053AD1C}" srcOrd="5" destOrd="0" presId="urn:microsoft.com/office/officeart/2005/8/layout/default"/>
    <dgm:cxn modelId="{35CADE2F-B8C1-4C12-AAEA-A8218C5F2BA8}" type="presParOf" srcId="{5E5BBF49-8598-4E57-9B12-915C7DB55A6D}" destId="{1D06EEFE-C245-416D-9D49-702857E5C574}" srcOrd="6" destOrd="0" presId="urn:microsoft.com/office/officeart/2005/8/layout/default"/>
    <dgm:cxn modelId="{F5F8A691-4452-40EC-8E3B-F2631C2950D0}" type="presParOf" srcId="{5E5BBF49-8598-4E57-9B12-915C7DB55A6D}" destId="{FBFA5C68-D30A-4185-A503-831DCC229C83}" srcOrd="7" destOrd="0" presId="urn:microsoft.com/office/officeart/2005/8/layout/default"/>
    <dgm:cxn modelId="{5D1919F2-9FE3-481F-8E31-C031AD3A04CC}" type="presParOf" srcId="{5E5BBF49-8598-4E57-9B12-915C7DB55A6D}" destId="{56F525F8-04CC-4DE7-82D4-E97EF77598FF}" srcOrd="8" destOrd="0" presId="urn:microsoft.com/office/officeart/2005/8/layout/default"/>
    <dgm:cxn modelId="{91D3EA66-DF28-4649-ABBE-E461D18552B1}" type="presParOf" srcId="{5E5BBF49-8598-4E57-9B12-915C7DB55A6D}" destId="{C6F5BEFC-1908-4D56-B5F5-B87018D8D899}" srcOrd="9" destOrd="0" presId="urn:microsoft.com/office/officeart/2005/8/layout/default"/>
    <dgm:cxn modelId="{5FFDBAA1-2447-46C7-B79F-199DAAA0E507}" type="presParOf" srcId="{5E5BBF49-8598-4E57-9B12-915C7DB55A6D}" destId="{0F8262A6-369F-4C1F-9FB9-502483F59E68}" srcOrd="10" destOrd="0" presId="urn:microsoft.com/office/officeart/2005/8/layout/default"/>
    <dgm:cxn modelId="{5C6152B2-05F0-47F1-9293-BB1960DEB945}" type="presParOf" srcId="{5E5BBF49-8598-4E57-9B12-915C7DB55A6D}" destId="{ACFF33BA-98C2-4DA4-B43C-55BA8A9BE921}" srcOrd="11" destOrd="0" presId="urn:microsoft.com/office/officeart/2005/8/layout/default"/>
    <dgm:cxn modelId="{1FD92035-8AA4-4E58-B264-22ED638D8C98}" type="presParOf" srcId="{5E5BBF49-8598-4E57-9B12-915C7DB55A6D}" destId="{143E392B-E3CD-4654-9B5A-10F1F25DA29C}" srcOrd="12" destOrd="0" presId="urn:microsoft.com/office/officeart/2005/8/layout/default"/>
    <dgm:cxn modelId="{3A49F856-FF47-4090-A978-57455C7F2580}" type="presParOf" srcId="{5E5BBF49-8598-4E57-9B12-915C7DB55A6D}" destId="{4558868E-A936-42AE-A2D8-11D0EA582A97}" srcOrd="13" destOrd="0" presId="urn:microsoft.com/office/officeart/2005/8/layout/default"/>
    <dgm:cxn modelId="{7F850DE1-F903-4A05-BB9D-DC8B95CD7185}" type="presParOf" srcId="{5E5BBF49-8598-4E57-9B12-915C7DB55A6D}" destId="{AC560BB3-DF4F-4EED-AA67-B5F653B062C8}" srcOrd="14" destOrd="0" presId="urn:microsoft.com/office/officeart/2005/8/layout/default"/>
    <dgm:cxn modelId="{F1029CF5-C70D-42B6-9B12-1947DE490E64}" type="presParOf" srcId="{5E5BBF49-8598-4E57-9B12-915C7DB55A6D}" destId="{59766BED-800A-42EA-B3EB-0013DF258EB5}" srcOrd="15" destOrd="0" presId="urn:microsoft.com/office/officeart/2005/8/layout/default"/>
    <dgm:cxn modelId="{7B7D7F65-4514-4C6D-AE83-FFA903CB3AB4}" type="presParOf" srcId="{5E5BBF49-8598-4E57-9B12-915C7DB55A6D}" destId="{61449321-0B8F-4478-A191-6FF4F74EF698}" srcOrd="16" destOrd="0" presId="urn:microsoft.com/office/officeart/2005/8/layout/default"/>
    <dgm:cxn modelId="{9AA95F0F-68C8-4C07-9F9B-8DBDB58A4703}" type="presParOf" srcId="{5E5BBF49-8598-4E57-9B12-915C7DB55A6D}" destId="{8FF19C0C-46A7-487E-B5AC-9794DFC9148A}" srcOrd="17" destOrd="0" presId="urn:microsoft.com/office/officeart/2005/8/layout/default"/>
    <dgm:cxn modelId="{3A6A9B28-D84B-4596-92AD-9197C345B707}" type="presParOf" srcId="{5E5BBF49-8598-4E57-9B12-915C7DB55A6D}" destId="{8D210FA5-2D4C-4B1C-A4D1-915C7FA74AD9}" srcOrd="1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083795C-A3CE-4908-BBE4-2627E9615FE1}"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83B7D477-B8FE-40FE-83CA-94E2F43B8206}">
      <dgm:prSet/>
      <dgm:spPr/>
      <dgm:t>
        <a:bodyPr/>
        <a:lstStyle/>
        <a:p>
          <a:r>
            <a:rPr lang="en-US"/>
            <a:t>Further investigation is necessary to identify the reasons for the dip in yearly sales.</a:t>
          </a:r>
        </a:p>
      </dgm:t>
    </dgm:pt>
    <dgm:pt modelId="{7DE48AA4-8A41-4331-ACB0-2B6883C76383}" type="parTrans" cxnId="{047D55AB-0729-4664-BF91-6E05D8FAF218}">
      <dgm:prSet/>
      <dgm:spPr/>
      <dgm:t>
        <a:bodyPr/>
        <a:lstStyle/>
        <a:p>
          <a:endParaRPr lang="en-US"/>
        </a:p>
      </dgm:t>
    </dgm:pt>
    <dgm:pt modelId="{BE9E122D-3CE6-48E0-93A2-FF4636A04B26}" type="sibTrans" cxnId="{047D55AB-0729-4664-BF91-6E05D8FAF218}">
      <dgm:prSet/>
      <dgm:spPr/>
      <dgm:t>
        <a:bodyPr/>
        <a:lstStyle/>
        <a:p>
          <a:endParaRPr lang="en-US"/>
        </a:p>
      </dgm:t>
    </dgm:pt>
    <dgm:pt modelId="{56931126-6CAF-4A94-8495-76377FDDE2AE}">
      <dgm:prSet/>
      <dgm:spPr/>
      <dgm:t>
        <a:bodyPr/>
        <a:lstStyle/>
        <a:p>
          <a:r>
            <a:rPr lang="en-US"/>
            <a:t>To capitalize on the high sales in quarter 4, businesses should focus on increasing their inventory during this period.</a:t>
          </a:r>
        </a:p>
      </dgm:t>
    </dgm:pt>
    <dgm:pt modelId="{B163763E-6BE4-4058-8EE7-69DDDB96C0F1}" type="parTrans" cxnId="{DC4AB683-B8ED-4C4B-818A-6BA3D199A8BA}">
      <dgm:prSet/>
      <dgm:spPr/>
      <dgm:t>
        <a:bodyPr/>
        <a:lstStyle/>
        <a:p>
          <a:endParaRPr lang="en-US"/>
        </a:p>
      </dgm:t>
    </dgm:pt>
    <dgm:pt modelId="{82176603-C74C-4D7C-9B01-319CF0A5EAA0}" type="sibTrans" cxnId="{DC4AB683-B8ED-4C4B-818A-6BA3D199A8BA}">
      <dgm:prSet/>
      <dgm:spPr/>
      <dgm:t>
        <a:bodyPr/>
        <a:lstStyle/>
        <a:p>
          <a:endParaRPr lang="en-US"/>
        </a:p>
      </dgm:t>
    </dgm:pt>
    <dgm:pt modelId="{845C87F4-D71E-41F4-9C2B-A80C455D89D1}">
      <dgm:prSet/>
      <dgm:spPr/>
      <dgm:t>
        <a:bodyPr/>
        <a:lstStyle/>
        <a:p>
          <a:r>
            <a:rPr lang="en-US"/>
            <a:t>Businesses should identify the reasons behind the low sales in the 6th month and work towards addressing them.</a:t>
          </a:r>
        </a:p>
      </dgm:t>
    </dgm:pt>
    <dgm:pt modelId="{C597B067-FB50-4A5C-9787-A3DA4AF99CE2}" type="parTrans" cxnId="{C70FE309-5659-446C-BEB2-3FC94E44452B}">
      <dgm:prSet/>
      <dgm:spPr/>
      <dgm:t>
        <a:bodyPr/>
        <a:lstStyle/>
        <a:p>
          <a:endParaRPr lang="en-US"/>
        </a:p>
      </dgm:t>
    </dgm:pt>
    <dgm:pt modelId="{2265B136-17F5-4173-877E-DA0B372B2E40}" type="sibTrans" cxnId="{C70FE309-5659-446C-BEB2-3FC94E44452B}">
      <dgm:prSet/>
      <dgm:spPr/>
      <dgm:t>
        <a:bodyPr/>
        <a:lstStyle/>
        <a:p>
          <a:endParaRPr lang="en-US"/>
        </a:p>
      </dgm:t>
    </dgm:pt>
    <dgm:pt modelId="{18856737-8853-41DE-9384-C36E5902411B}">
      <dgm:prSet/>
      <dgm:spPr/>
      <dgm:t>
        <a:bodyPr/>
        <a:lstStyle/>
        <a:p>
          <a:r>
            <a:rPr lang="en-US"/>
            <a:t>Businesses should focus their marketing efforts on Thursdays to improve sales on this day.</a:t>
          </a:r>
        </a:p>
      </dgm:t>
    </dgm:pt>
    <dgm:pt modelId="{CB1DA2E0-94FF-4F90-886D-EFB709F23E35}" type="parTrans" cxnId="{6445082E-6E86-419D-B4E4-ABAE031A400A}">
      <dgm:prSet/>
      <dgm:spPr/>
      <dgm:t>
        <a:bodyPr/>
        <a:lstStyle/>
        <a:p>
          <a:endParaRPr lang="en-US"/>
        </a:p>
      </dgm:t>
    </dgm:pt>
    <dgm:pt modelId="{4EC43A08-6952-4C2B-994D-8BFBE4445410}" type="sibTrans" cxnId="{6445082E-6E86-419D-B4E4-ABAE031A400A}">
      <dgm:prSet/>
      <dgm:spPr/>
      <dgm:t>
        <a:bodyPr/>
        <a:lstStyle/>
        <a:p>
          <a:endParaRPr lang="en-US"/>
        </a:p>
      </dgm:t>
    </dgm:pt>
    <dgm:pt modelId="{19F8C2AB-F44D-4498-9BB6-06DDACD95372}">
      <dgm:prSet/>
      <dgm:spPr/>
      <dgm:t>
        <a:bodyPr/>
        <a:lstStyle/>
        <a:p>
          <a:r>
            <a:rPr lang="en-US"/>
            <a:t>Strategies such as weekend sales can be employed to increase sales from Friday to Sunday.</a:t>
          </a:r>
        </a:p>
      </dgm:t>
    </dgm:pt>
    <dgm:pt modelId="{06286792-8083-419D-9128-4EBD653FF088}" type="parTrans" cxnId="{049BB2B5-C4C2-447C-981B-B1B05518C6E7}">
      <dgm:prSet/>
      <dgm:spPr/>
      <dgm:t>
        <a:bodyPr/>
        <a:lstStyle/>
        <a:p>
          <a:endParaRPr lang="en-US"/>
        </a:p>
      </dgm:t>
    </dgm:pt>
    <dgm:pt modelId="{18A6EA6F-BC37-4B42-A6A0-B472AB12B433}" type="sibTrans" cxnId="{049BB2B5-C4C2-447C-981B-B1B05518C6E7}">
      <dgm:prSet/>
      <dgm:spPr/>
      <dgm:t>
        <a:bodyPr/>
        <a:lstStyle/>
        <a:p>
          <a:endParaRPr lang="en-US"/>
        </a:p>
      </dgm:t>
    </dgm:pt>
    <dgm:pt modelId="{1F286A1C-9BDD-47CA-85E3-F7B13D58778A}">
      <dgm:prSet/>
      <dgm:spPr/>
      <dgm:t>
        <a:bodyPr/>
        <a:lstStyle/>
        <a:p>
          <a:r>
            <a:rPr lang="en-US"/>
            <a:t>Businesses should consider offering discounts or promotions during the start of the month to increase sales.</a:t>
          </a:r>
        </a:p>
      </dgm:t>
    </dgm:pt>
    <dgm:pt modelId="{F1EDC0A4-4DCF-47F1-AB79-E7130011A946}" type="parTrans" cxnId="{AA662D74-E0A6-423C-967D-DAECAE19982B}">
      <dgm:prSet/>
      <dgm:spPr/>
      <dgm:t>
        <a:bodyPr/>
        <a:lstStyle/>
        <a:p>
          <a:endParaRPr lang="en-US"/>
        </a:p>
      </dgm:t>
    </dgm:pt>
    <dgm:pt modelId="{E1636E2E-5CE6-437B-AD14-62716005A101}" type="sibTrans" cxnId="{AA662D74-E0A6-423C-967D-DAECAE19982B}">
      <dgm:prSet/>
      <dgm:spPr/>
      <dgm:t>
        <a:bodyPr/>
        <a:lstStyle/>
        <a:p>
          <a:endParaRPr lang="en-US"/>
        </a:p>
      </dgm:t>
    </dgm:pt>
    <dgm:pt modelId="{C7572E57-E54A-494A-A6A8-851D5CF421A7}">
      <dgm:prSet/>
      <dgm:spPr/>
      <dgm:t>
        <a:bodyPr/>
        <a:lstStyle/>
        <a:p>
          <a:r>
            <a:rPr lang="en-US"/>
            <a:t>Efforts should be made to resolve the orders on hold to prevent revenue loss.</a:t>
          </a:r>
        </a:p>
      </dgm:t>
    </dgm:pt>
    <dgm:pt modelId="{90079AC5-8C30-4167-8C18-1B1085965547}" type="parTrans" cxnId="{014AF363-ABFA-4791-A7FA-F9F147238282}">
      <dgm:prSet/>
      <dgm:spPr/>
      <dgm:t>
        <a:bodyPr/>
        <a:lstStyle/>
        <a:p>
          <a:endParaRPr lang="en-US"/>
        </a:p>
      </dgm:t>
    </dgm:pt>
    <dgm:pt modelId="{A95C87B8-F3EB-4B04-A917-5E9A676DE130}" type="sibTrans" cxnId="{014AF363-ABFA-4791-A7FA-F9F147238282}">
      <dgm:prSet/>
      <dgm:spPr/>
      <dgm:t>
        <a:bodyPr/>
        <a:lstStyle/>
        <a:p>
          <a:endParaRPr lang="en-US"/>
        </a:p>
      </dgm:t>
    </dgm:pt>
    <dgm:pt modelId="{A37FD097-5867-4D7E-A8D0-B0D41B3F6150}">
      <dgm:prSet/>
      <dgm:spPr/>
      <dgm:t>
        <a:bodyPr/>
        <a:lstStyle/>
        <a:p>
          <a:r>
            <a:rPr lang="en-US"/>
            <a:t>Businesses should monitor canceled orders closely and identify any trends to address them.</a:t>
          </a:r>
        </a:p>
      </dgm:t>
    </dgm:pt>
    <dgm:pt modelId="{03EF5B72-D0E7-4647-BD88-56D1AD84E726}" type="parTrans" cxnId="{F36CBD71-0A1A-417E-9A5F-C721C7154B1C}">
      <dgm:prSet/>
      <dgm:spPr/>
      <dgm:t>
        <a:bodyPr/>
        <a:lstStyle/>
        <a:p>
          <a:endParaRPr lang="en-US"/>
        </a:p>
      </dgm:t>
    </dgm:pt>
    <dgm:pt modelId="{B3DAAC8A-F289-45D9-84A8-A7D5970D4FEA}" type="sibTrans" cxnId="{F36CBD71-0A1A-417E-9A5F-C721C7154B1C}">
      <dgm:prSet/>
      <dgm:spPr/>
      <dgm:t>
        <a:bodyPr/>
        <a:lstStyle/>
        <a:p>
          <a:endParaRPr lang="en-US"/>
        </a:p>
      </dgm:t>
    </dgm:pt>
    <dgm:pt modelId="{51695ED1-DEFB-498E-B987-E117FEA95D8C}">
      <dgm:prSet/>
      <dgm:spPr/>
      <dgm:t>
        <a:bodyPr/>
        <a:lstStyle/>
        <a:p>
          <a:r>
            <a:rPr lang="en-US"/>
            <a:t>Steps should be taken to resolve disputes quickly and efficiently to maintain customer satisfaction.</a:t>
          </a:r>
        </a:p>
      </dgm:t>
    </dgm:pt>
    <dgm:pt modelId="{549D117B-29EF-4376-9B82-F3287AD65D47}" type="parTrans" cxnId="{E00D2C68-8E64-4BC1-B675-81FBAAFAD1AB}">
      <dgm:prSet/>
      <dgm:spPr/>
      <dgm:t>
        <a:bodyPr/>
        <a:lstStyle/>
        <a:p>
          <a:endParaRPr lang="en-US"/>
        </a:p>
      </dgm:t>
    </dgm:pt>
    <dgm:pt modelId="{FB6FD761-9848-4D81-A652-215E7657BD22}" type="sibTrans" cxnId="{E00D2C68-8E64-4BC1-B675-81FBAAFAD1AB}">
      <dgm:prSet/>
      <dgm:spPr/>
      <dgm:t>
        <a:bodyPr/>
        <a:lstStyle/>
        <a:p>
          <a:endParaRPr lang="en-US"/>
        </a:p>
      </dgm:t>
    </dgm:pt>
    <dgm:pt modelId="{BD7B3C03-95C2-469C-8EF7-A6029748259F}">
      <dgm:prSet/>
      <dgm:spPr/>
      <dgm:t>
        <a:bodyPr/>
        <a:lstStyle/>
        <a:p>
          <a:r>
            <a:rPr lang="en-US"/>
            <a:t>Businesses should consider expanding their inventory of classic car parts, given their high sales percentage.</a:t>
          </a:r>
        </a:p>
      </dgm:t>
    </dgm:pt>
    <dgm:pt modelId="{0BA1CE50-023B-4D1B-93EC-E72C5FF62964}" type="parTrans" cxnId="{EE74EFC7-7F82-4279-A897-74123689D858}">
      <dgm:prSet/>
      <dgm:spPr/>
      <dgm:t>
        <a:bodyPr/>
        <a:lstStyle/>
        <a:p>
          <a:endParaRPr lang="en-US"/>
        </a:p>
      </dgm:t>
    </dgm:pt>
    <dgm:pt modelId="{0CFADACF-C18B-4672-863B-C2A904D22E84}" type="sibTrans" cxnId="{EE74EFC7-7F82-4279-A897-74123689D858}">
      <dgm:prSet/>
      <dgm:spPr/>
      <dgm:t>
        <a:bodyPr/>
        <a:lstStyle/>
        <a:p>
          <a:endParaRPr lang="en-US"/>
        </a:p>
      </dgm:t>
    </dgm:pt>
    <dgm:pt modelId="{C00A1322-9CF8-40E4-B0ED-7294F21004F3}" type="pres">
      <dgm:prSet presAssocID="{3083795C-A3CE-4908-BBE4-2627E9615FE1}" presName="diagram" presStyleCnt="0">
        <dgm:presLayoutVars>
          <dgm:dir/>
          <dgm:resizeHandles val="exact"/>
        </dgm:presLayoutVars>
      </dgm:prSet>
      <dgm:spPr/>
    </dgm:pt>
    <dgm:pt modelId="{A6142A34-FDED-48E0-AC4B-E43523A06C86}" type="pres">
      <dgm:prSet presAssocID="{83B7D477-B8FE-40FE-83CA-94E2F43B8206}" presName="node" presStyleLbl="node1" presStyleIdx="0" presStyleCnt="10">
        <dgm:presLayoutVars>
          <dgm:bulletEnabled val="1"/>
        </dgm:presLayoutVars>
      </dgm:prSet>
      <dgm:spPr/>
    </dgm:pt>
    <dgm:pt modelId="{82204E38-3C7E-4398-9AED-E291277EDC5B}" type="pres">
      <dgm:prSet presAssocID="{BE9E122D-3CE6-48E0-93A2-FF4636A04B26}" presName="sibTrans" presStyleCnt="0"/>
      <dgm:spPr/>
    </dgm:pt>
    <dgm:pt modelId="{32899CA6-E204-44D2-A6E4-EEA8342AD932}" type="pres">
      <dgm:prSet presAssocID="{56931126-6CAF-4A94-8495-76377FDDE2AE}" presName="node" presStyleLbl="node1" presStyleIdx="1" presStyleCnt="10">
        <dgm:presLayoutVars>
          <dgm:bulletEnabled val="1"/>
        </dgm:presLayoutVars>
      </dgm:prSet>
      <dgm:spPr/>
    </dgm:pt>
    <dgm:pt modelId="{911055C8-796B-4465-99A9-0437075CD28D}" type="pres">
      <dgm:prSet presAssocID="{82176603-C74C-4D7C-9B01-319CF0A5EAA0}" presName="sibTrans" presStyleCnt="0"/>
      <dgm:spPr/>
    </dgm:pt>
    <dgm:pt modelId="{F52E45D7-0844-49E6-A48A-606606CC969C}" type="pres">
      <dgm:prSet presAssocID="{845C87F4-D71E-41F4-9C2B-A80C455D89D1}" presName="node" presStyleLbl="node1" presStyleIdx="2" presStyleCnt="10">
        <dgm:presLayoutVars>
          <dgm:bulletEnabled val="1"/>
        </dgm:presLayoutVars>
      </dgm:prSet>
      <dgm:spPr/>
    </dgm:pt>
    <dgm:pt modelId="{306E5E66-E08C-4F6C-9C46-C19DF8FC2916}" type="pres">
      <dgm:prSet presAssocID="{2265B136-17F5-4173-877E-DA0B372B2E40}" presName="sibTrans" presStyleCnt="0"/>
      <dgm:spPr/>
    </dgm:pt>
    <dgm:pt modelId="{5ADDF613-1022-4298-B160-18633B76750F}" type="pres">
      <dgm:prSet presAssocID="{18856737-8853-41DE-9384-C36E5902411B}" presName="node" presStyleLbl="node1" presStyleIdx="3" presStyleCnt="10">
        <dgm:presLayoutVars>
          <dgm:bulletEnabled val="1"/>
        </dgm:presLayoutVars>
      </dgm:prSet>
      <dgm:spPr/>
    </dgm:pt>
    <dgm:pt modelId="{78AFAF0D-91CE-4F1A-ABCC-4728863230B0}" type="pres">
      <dgm:prSet presAssocID="{4EC43A08-6952-4C2B-994D-8BFBE4445410}" presName="sibTrans" presStyleCnt="0"/>
      <dgm:spPr/>
    </dgm:pt>
    <dgm:pt modelId="{C44D2FCE-1E55-43E1-A828-057B36808851}" type="pres">
      <dgm:prSet presAssocID="{19F8C2AB-F44D-4498-9BB6-06DDACD95372}" presName="node" presStyleLbl="node1" presStyleIdx="4" presStyleCnt="10">
        <dgm:presLayoutVars>
          <dgm:bulletEnabled val="1"/>
        </dgm:presLayoutVars>
      </dgm:prSet>
      <dgm:spPr/>
    </dgm:pt>
    <dgm:pt modelId="{3BF07957-6465-4E4A-BA09-74400E9749AD}" type="pres">
      <dgm:prSet presAssocID="{18A6EA6F-BC37-4B42-A6A0-B472AB12B433}" presName="sibTrans" presStyleCnt="0"/>
      <dgm:spPr/>
    </dgm:pt>
    <dgm:pt modelId="{6972D67E-6A49-48DA-8C54-F1A8B9FEA0C7}" type="pres">
      <dgm:prSet presAssocID="{1F286A1C-9BDD-47CA-85E3-F7B13D58778A}" presName="node" presStyleLbl="node1" presStyleIdx="5" presStyleCnt="10">
        <dgm:presLayoutVars>
          <dgm:bulletEnabled val="1"/>
        </dgm:presLayoutVars>
      </dgm:prSet>
      <dgm:spPr/>
    </dgm:pt>
    <dgm:pt modelId="{AEA1E903-4D7E-41D0-BA4D-2C3C6587E932}" type="pres">
      <dgm:prSet presAssocID="{E1636E2E-5CE6-437B-AD14-62716005A101}" presName="sibTrans" presStyleCnt="0"/>
      <dgm:spPr/>
    </dgm:pt>
    <dgm:pt modelId="{0053E30A-E1A0-4AD5-9834-FF2CABE4D197}" type="pres">
      <dgm:prSet presAssocID="{C7572E57-E54A-494A-A6A8-851D5CF421A7}" presName="node" presStyleLbl="node1" presStyleIdx="6" presStyleCnt="10">
        <dgm:presLayoutVars>
          <dgm:bulletEnabled val="1"/>
        </dgm:presLayoutVars>
      </dgm:prSet>
      <dgm:spPr/>
    </dgm:pt>
    <dgm:pt modelId="{E143277C-6402-44CF-8112-12C79D3A0911}" type="pres">
      <dgm:prSet presAssocID="{A95C87B8-F3EB-4B04-A917-5E9A676DE130}" presName="sibTrans" presStyleCnt="0"/>
      <dgm:spPr/>
    </dgm:pt>
    <dgm:pt modelId="{5150B40D-E2CA-4E72-AC58-82C06692A64A}" type="pres">
      <dgm:prSet presAssocID="{A37FD097-5867-4D7E-A8D0-B0D41B3F6150}" presName="node" presStyleLbl="node1" presStyleIdx="7" presStyleCnt="10">
        <dgm:presLayoutVars>
          <dgm:bulletEnabled val="1"/>
        </dgm:presLayoutVars>
      </dgm:prSet>
      <dgm:spPr/>
    </dgm:pt>
    <dgm:pt modelId="{343884F7-3A4A-411F-8B93-8D58ACE9EB2D}" type="pres">
      <dgm:prSet presAssocID="{B3DAAC8A-F289-45D9-84A8-A7D5970D4FEA}" presName="sibTrans" presStyleCnt="0"/>
      <dgm:spPr/>
    </dgm:pt>
    <dgm:pt modelId="{1F6FF908-60C9-43A5-A240-6465225AE9D1}" type="pres">
      <dgm:prSet presAssocID="{51695ED1-DEFB-498E-B987-E117FEA95D8C}" presName="node" presStyleLbl="node1" presStyleIdx="8" presStyleCnt="10">
        <dgm:presLayoutVars>
          <dgm:bulletEnabled val="1"/>
        </dgm:presLayoutVars>
      </dgm:prSet>
      <dgm:spPr/>
    </dgm:pt>
    <dgm:pt modelId="{CFBE9180-CE6A-4CAC-9F14-8F6B45FC88E8}" type="pres">
      <dgm:prSet presAssocID="{FB6FD761-9848-4D81-A652-215E7657BD22}" presName="sibTrans" presStyleCnt="0"/>
      <dgm:spPr/>
    </dgm:pt>
    <dgm:pt modelId="{0691CAC7-FD0C-4B6B-94DF-A52FEF00AE70}" type="pres">
      <dgm:prSet presAssocID="{BD7B3C03-95C2-469C-8EF7-A6029748259F}" presName="node" presStyleLbl="node1" presStyleIdx="9" presStyleCnt="10">
        <dgm:presLayoutVars>
          <dgm:bulletEnabled val="1"/>
        </dgm:presLayoutVars>
      </dgm:prSet>
      <dgm:spPr/>
    </dgm:pt>
  </dgm:ptLst>
  <dgm:cxnLst>
    <dgm:cxn modelId="{49FE6D01-549B-4CD7-9C92-52A2704EE94E}" type="presOf" srcId="{845C87F4-D71E-41F4-9C2B-A80C455D89D1}" destId="{F52E45D7-0844-49E6-A48A-606606CC969C}" srcOrd="0" destOrd="0" presId="urn:microsoft.com/office/officeart/2005/8/layout/default"/>
    <dgm:cxn modelId="{C70FE309-5659-446C-BEB2-3FC94E44452B}" srcId="{3083795C-A3CE-4908-BBE4-2627E9615FE1}" destId="{845C87F4-D71E-41F4-9C2B-A80C455D89D1}" srcOrd="2" destOrd="0" parTransId="{C597B067-FB50-4A5C-9787-A3DA4AF99CE2}" sibTransId="{2265B136-17F5-4173-877E-DA0B372B2E40}"/>
    <dgm:cxn modelId="{62788C2C-8365-471D-9703-83E29F1923BE}" type="presOf" srcId="{A37FD097-5867-4D7E-A8D0-B0D41B3F6150}" destId="{5150B40D-E2CA-4E72-AC58-82C06692A64A}" srcOrd="0" destOrd="0" presId="urn:microsoft.com/office/officeart/2005/8/layout/default"/>
    <dgm:cxn modelId="{6445082E-6E86-419D-B4E4-ABAE031A400A}" srcId="{3083795C-A3CE-4908-BBE4-2627E9615FE1}" destId="{18856737-8853-41DE-9384-C36E5902411B}" srcOrd="3" destOrd="0" parTransId="{CB1DA2E0-94FF-4F90-886D-EFB709F23E35}" sibTransId="{4EC43A08-6952-4C2B-994D-8BFBE4445410}"/>
    <dgm:cxn modelId="{58DAB863-5712-44C5-91ED-A09B14213EFF}" type="presOf" srcId="{18856737-8853-41DE-9384-C36E5902411B}" destId="{5ADDF613-1022-4298-B160-18633B76750F}" srcOrd="0" destOrd="0" presId="urn:microsoft.com/office/officeart/2005/8/layout/default"/>
    <dgm:cxn modelId="{014AF363-ABFA-4791-A7FA-F9F147238282}" srcId="{3083795C-A3CE-4908-BBE4-2627E9615FE1}" destId="{C7572E57-E54A-494A-A6A8-851D5CF421A7}" srcOrd="6" destOrd="0" parTransId="{90079AC5-8C30-4167-8C18-1B1085965547}" sibTransId="{A95C87B8-F3EB-4B04-A917-5E9A676DE130}"/>
    <dgm:cxn modelId="{E00D2C68-8E64-4BC1-B675-81FBAAFAD1AB}" srcId="{3083795C-A3CE-4908-BBE4-2627E9615FE1}" destId="{51695ED1-DEFB-498E-B987-E117FEA95D8C}" srcOrd="8" destOrd="0" parTransId="{549D117B-29EF-4376-9B82-F3287AD65D47}" sibTransId="{FB6FD761-9848-4D81-A652-215E7657BD22}"/>
    <dgm:cxn modelId="{B49CA76B-D78D-49F2-87BC-775E4943B6C8}" type="presOf" srcId="{83B7D477-B8FE-40FE-83CA-94E2F43B8206}" destId="{A6142A34-FDED-48E0-AC4B-E43523A06C86}" srcOrd="0" destOrd="0" presId="urn:microsoft.com/office/officeart/2005/8/layout/default"/>
    <dgm:cxn modelId="{F36CBD71-0A1A-417E-9A5F-C721C7154B1C}" srcId="{3083795C-A3CE-4908-BBE4-2627E9615FE1}" destId="{A37FD097-5867-4D7E-A8D0-B0D41B3F6150}" srcOrd="7" destOrd="0" parTransId="{03EF5B72-D0E7-4647-BD88-56D1AD84E726}" sibTransId="{B3DAAC8A-F289-45D9-84A8-A7D5970D4FEA}"/>
    <dgm:cxn modelId="{AA662D74-E0A6-423C-967D-DAECAE19982B}" srcId="{3083795C-A3CE-4908-BBE4-2627E9615FE1}" destId="{1F286A1C-9BDD-47CA-85E3-F7B13D58778A}" srcOrd="5" destOrd="0" parTransId="{F1EDC0A4-4DCF-47F1-AB79-E7130011A946}" sibTransId="{E1636E2E-5CE6-437B-AD14-62716005A101}"/>
    <dgm:cxn modelId="{DC4AB683-B8ED-4C4B-818A-6BA3D199A8BA}" srcId="{3083795C-A3CE-4908-BBE4-2627E9615FE1}" destId="{56931126-6CAF-4A94-8495-76377FDDE2AE}" srcOrd="1" destOrd="0" parTransId="{B163763E-6BE4-4058-8EE7-69DDDB96C0F1}" sibTransId="{82176603-C74C-4D7C-9B01-319CF0A5EAA0}"/>
    <dgm:cxn modelId="{FFCCD289-E54A-4508-9C5E-77E259330E0B}" type="presOf" srcId="{51695ED1-DEFB-498E-B987-E117FEA95D8C}" destId="{1F6FF908-60C9-43A5-A240-6465225AE9D1}" srcOrd="0" destOrd="0" presId="urn:microsoft.com/office/officeart/2005/8/layout/default"/>
    <dgm:cxn modelId="{C6DCF09C-11C5-462B-829F-D53FEC6DB31B}" type="presOf" srcId="{BD7B3C03-95C2-469C-8EF7-A6029748259F}" destId="{0691CAC7-FD0C-4B6B-94DF-A52FEF00AE70}" srcOrd="0" destOrd="0" presId="urn:microsoft.com/office/officeart/2005/8/layout/default"/>
    <dgm:cxn modelId="{047D55AB-0729-4664-BF91-6E05D8FAF218}" srcId="{3083795C-A3CE-4908-BBE4-2627E9615FE1}" destId="{83B7D477-B8FE-40FE-83CA-94E2F43B8206}" srcOrd="0" destOrd="0" parTransId="{7DE48AA4-8A41-4331-ACB0-2B6883C76383}" sibTransId="{BE9E122D-3CE6-48E0-93A2-FF4636A04B26}"/>
    <dgm:cxn modelId="{049BB2B5-C4C2-447C-981B-B1B05518C6E7}" srcId="{3083795C-A3CE-4908-BBE4-2627E9615FE1}" destId="{19F8C2AB-F44D-4498-9BB6-06DDACD95372}" srcOrd="4" destOrd="0" parTransId="{06286792-8083-419D-9128-4EBD653FF088}" sibTransId="{18A6EA6F-BC37-4B42-A6A0-B472AB12B433}"/>
    <dgm:cxn modelId="{EE74EFC7-7F82-4279-A897-74123689D858}" srcId="{3083795C-A3CE-4908-BBE4-2627E9615FE1}" destId="{BD7B3C03-95C2-469C-8EF7-A6029748259F}" srcOrd="9" destOrd="0" parTransId="{0BA1CE50-023B-4D1B-93EC-E72C5FF62964}" sibTransId="{0CFADACF-C18B-4672-863B-C2A904D22E84}"/>
    <dgm:cxn modelId="{529062CC-8EC3-4A4F-A0D0-9198672ACF72}" type="presOf" srcId="{19F8C2AB-F44D-4498-9BB6-06DDACD95372}" destId="{C44D2FCE-1E55-43E1-A828-057B36808851}" srcOrd="0" destOrd="0" presId="urn:microsoft.com/office/officeart/2005/8/layout/default"/>
    <dgm:cxn modelId="{DBCE7AD2-36E0-4D9F-BA73-6931BC677315}" type="presOf" srcId="{3083795C-A3CE-4908-BBE4-2627E9615FE1}" destId="{C00A1322-9CF8-40E4-B0ED-7294F21004F3}" srcOrd="0" destOrd="0" presId="urn:microsoft.com/office/officeart/2005/8/layout/default"/>
    <dgm:cxn modelId="{AF1095DE-F0B7-4AAD-AB05-1A4AFE3C0CEA}" type="presOf" srcId="{C7572E57-E54A-494A-A6A8-851D5CF421A7}" destId="{0053E30A-E1A0-4AD5-9834-FF2CABE4D197}" srcOrd="0" destOrd="0" presId="urn:microsoft.com/office/officeart/2005/8/layout/default"/>
    <dgm:cxn modelId="{03EAD6F8-ED09-4D7B-92BF-C8B3A0D93ED0}" type="presOf" srcId="{1F286A1C-9BDD-47CA-85E3-F7B13D58778A}" destId="{6972D67E-6A49-48DA-8C54-F1A8B9FEA0C7}" srcOrd="0" destOrd="0" presId="urn:microsoft.com/office/officeart/2005/8/layout/default"/>
    <dgm:cxn modelId="{E6B1EEF9-DC5B-4F55-AA6C-2D084F65EA27}" type="presOf" srcId="{56931126-6CAF-4A94-8495-76377FDDE2AE}" destId="{32899CA6-E204-44D2-A6E4-EEA8342AD932}" srcOrd="0" destOrd="0" presId="urn:microsoft.com/office/officeart/2005/8/layout/default"/>
    <dgm:cxn modelId="{B5EA4684-B000-4386-B749-7583D61C2FCF}" type="presParOf" srcId="{C00A1322-9CF8-40E4-B0ED-7294F21004F3}" destId="{A6142A34-FDED-48E0-AC4B-E43523A06C86}" srcOrd="0" destOrd="0" presId="urn:microsoft.com/office/officeart/2005/8/layout/default"/>
    <dgm:cxn modelId="{BDC1B6A8-128E-462F-8E56-575D3B316C09}" type="presParOf" srcId="{C00A1322-9CF8-40E4-B0ED-7294F21004F3}" destId="{82204E38-3C7E-4398-9AED-E291277EDC5B}" srcOrd="1" destOrd="0" presId="urn:microsoft.com/office/officeart/2005/8/layout/default"/>
    <dgm:cxn modelId="{6B45E23E-8BC5-48A6-8663-E2C34D81EF78}" type="presParOf" srcId="{C00A1322-9CF8-40E4-B0ED-7294F21004F3}" destId="{32899CA6-E204-44D2-A6E4-EEA8342AD932}" srcOrd="2" destOrd="0" presId="urn:microsoft.com/office/officeart/2005/8/layout/default"/>
    <dgm:cxn modelId="{DC63023B-07FE-4F37-B907-9E36B1A4EA6D}" type="presParOf" srcId="{C00A1322-9CF8-40E4-B0ED-7294F21004F3}" destId="{911055C8-796B-4465-99A9-0437075CD28D}" srcOrd="3" destOrd="0" presId="urn:microsoft.com/office/officeart/2005/8/layout/default"/>
    <dgm:cxn modelId="{4B535641-6CC8-47FA-9D6F-2D6397F19D8E}" type="presParOf" srcId="{C00A1322-9CF8-40E4-B0ED-7294F21004F3}" destId="{F52E45D7-0844-49E6-A48A-606606CC969C}" srcOrd="4" destOrd="0" presId="urn:microsoft.com/office/officeart/2005/8/layout/default"/>
    <dgm:cxn modelId="{ACA04567-0C6D-4EA3-85B6-8B721C4B0CF4}" type="presParOf" srcId="{C00A1322-9CF8-40E4-B0ED-7294F21004F3}" destId="{306E5E66-E08C-4F6C-9C46-C19DF8FC2916}" srcOrd="5" destOrd="0" presId="urn:microsoft.com/office/officeart/2005/8/layout/default"/>
    <dgm:cxn modelId="{09C99CB2-FA39-4496-8561-21D8DA42BE5B}" type="presParOf" srcId="{C00A1322-9CF8-40E4-B0ED-7294F21004F3}" destId="{5ADDF613-1022-4298-B160-18633B76750F}" srcOrd="6" destOrd="0" presId="urn:microsoft.com/office/officeart/2005/8/layout/default"/>
    <dgm:cxn modelId="{940F8603-9B86-4647-9656-C29765D03AE8}" type="presParOf" srcId="{C00A1322-9CF8-40E4-B0ED-7294F21004F3}" destId="{78AFAF0D-91CE-4F1A-ABCC-4728863230B0}" srcOrd="7" destOrd="0" presId="urn:microsoft.com/office/officeart/2005/8/layout/default"/>
    <dgm:cxn modelId="{F535D9A5-D9A0-4730-AD05-0B4F40F46959}" type="presParOf" srcId="{C00A1322-9CF8-40E4-B0ED-7294F21004F3}" destId="{C44D2FCE-1E55-43E1-A828-057B36808851}" srcOrd="8" destOrd="0" presId="urn:microsoft.com/office/officeart/2005/8/layout/default"/>
    <dgm:cxn modelId="{433BEEF0-0E1F-4F9F-88AE-63F5A3305784}" type="presParOf" srcId="{C00A1322-9CF8-40E4-B0ED-7294F21004F3}" destId="{3BF07957-6465-4E4A-BA09-74400E9749AD}" srcOrd="9" destOrd="0" presId="urn:microsoft.com/office/officeart/2005/8/layout/default"/>
    <dgm:cxn modelId="{54002C88-D38E-4046-BEB3-036FFF7BD4F6}" type="presParOf" srcId="{C00A1322-9CF8-40E4-B0ED-7294F21004F3}" destId="{6972D67E-6A49-48DA-8C54-F1A8B9FEA0C7}" srcOrd="10" destOrd="0" presId="urn:microsoft.com/office/officeart/2005/8/layout/default"/>
    <dgm:cxn modelId="{84F2B8CD-ECAD-4C9F-A782-FC7676148A95}" type="presParOf" srcId="{C00A1322-9CF8-40E4-B0ED-7294F21004F3}" destId="{AEA1E903-4D7E-41D0-BA4D-2C3C6587E932}" srcOrd="11" destOrd="0" presId="urn:microsoft.com/office/officeart/2005/8/layout/default"/>
    <dgm:cxn modelId="{7A228BBF-FA7C-4FC4-BEF9-C1345F91F7AF}" type="presParOf" srcId="{C00A1322-9CF8-40E4-B0ED-7294F21004F3}" destId="{0053E30A-E1A0-4AD5-9834-FF2CABE4D197}" srcOrd="12" destOrd="0" presId="urn:microsoft.com/office/officeart/2005/8/layout/default"/>
    <dgm:cxn modelId="{8FD2DAFF-B71F-465D-AA29-F696D02C8E97}" type="presParOf" srcId="{C00A1322-9CF8-40E4-B0ED-7294F21004F3}" destId="{E143277C-6402-44CF-8112-12C79D3A0911}" srcOrd="13" destOrd="0" presId="urn:microsoft.com/office/officeart/2005/8/layout/default"/>
    <dgm:cxn modelId="{260F9424-17FB-4D54-817B-5096D276DD25}" type="presParOf" srcId="{C00A1322-9CF8-40E4-B0ED-7294F21004F3}" destId="{5150B40D-E2CA-4E72-AC58-82C06692A64A}" srcOrd="14" destOrd="0" presId="urn:microsoft.com/office/officeart/2005/8/layout/default"/>
    <dgm:cxn modelId="{A561A01B-C64C-4398-BB3B-699E2B2A204C}" type="presParOf" srcId="{C00A1322-9CF8-40E4-B0ED-7294F21004F3}" destId="{343884F7-3A4A-411F-8B93-8D58ACE9EB2D}" srcOrd="15" destOrd="0" presId="urn:microsoft.com/office/officeart/2005/8/layout/default"/>
    <dgm:cxn modelId="{C884F5F8-756C-47EB-A892-C75F18163E80}" type="presParOf" srcId="{C00A1322-9CF8-40E4-B0ED-7294F21004F3}" destId="{1F6FF908-60C9-43A5-A240-6465225AE9D1}" srcOrd="16" destOrd="0" presId="urn:microsoft.com/office/officeart/2005/8/layout/default"/>
    <dgm:cxn modelId="{EE065428-2F09-4EDB-874D-7F91DD4ABF27}" type="presParOf" srcId="{C00A1322-9CF8-40E4-B0ED-7294F21004F3}" destId="{CFBE9180-CE6A-4CAC-9F14-8F6B45FC88E8}" srcOrd="17" destOrd="0" presId="urn:microsoft.com/office/officeart/2005/8/layout/default"/>
    <dgm:cxn modelId="{DB062F56-94FF-489B-AB1C-A0777D1E67E4}" type="presParOf" srcId="{C00A1322-9CF8-40E4-B0ED-7294F21004F3}" destId="{0691CAC7-FD0C-4B6B-94DF-A52FEF00AE70}" srcOrd="1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2F7927-EA14-49EE-A6A8-D42CEF381E95}">
      <dsp:nvSpPr>
        <dsp:cNvPr id="0" name=""/>
        <dsp:cNvSpPr/>
      </dsp:nvSpPr>
      <dsp:spPr>
        <a:xfrm>
          <a:off x="6310" y="754958"/>
          <a:ext cx="1972525" cy="2367030"/>
        </a:xfrm>
        <a:prstGeom prst="rect">
          <a:avLst/>
        </a:prstGeom>
        <a:solidFill>
          <a:schemeClr val="accent1">
            <a:shade val="8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842" tIns="0" rIns="194842" bIns="330200" numCol="1" spcCol="1270" anchor="t" anchorCtr="0">
          <a:noAutofit/>
        </a:bodyPr>
        <a:lstStyle/>
        <a:p>
          <a:pPr marL="0" lvl="0" indent="0" algn="l" defTabSz="622300">
            <a:lnSpc>
              <a:spcPct val="90000"/>
            </a:lnSpc>
            <a:spcBef>
              <a:spcPct val="0"/>
            </a:spcBef>
            <a:spcAft>
              <a:spcPct val="35000"/>
            </a:spcAft>
            <a:buNone/>
          </a:pPr>
          <a:r>
            <a:rPr lang="en-US" sz="1400" kern="1200" dirty="0"/>
            <a:t>Agenda &amp; Executive Summary of the data</a:t>
          </a:r>
        </a:p>
      </dsp:txBody>
      <dsp:txXfrm>
        <a:off x="6310" y="1701770"/>
        <a:ext cx="1972525" cy="1420218"/>
      </dsp:txXfrm>
    </dsp:sp>
    <dsp:sp modelId="{37AD75FD-C286-48D6-A489-2B6BAFA44776}">
      <dsp:nvSpPr>
        <dsp:cNvPr id="0" name=""/>
        <dsp:cNvSpPr/>
      </dsp:nvSpPr>
      <dsp:spPr>
        <a:xfrm>
          <a:off x="6310" y="754958"/>
          <a:ext cx="1972525" cy="94681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4842" tIns="165100" rIns="194842" bIns="165100" numCol="1" spcCol="1270" anchor="ctr" anchorCtr="0">
          <a:noAutofit/>
        </a:bodyPr>
        <a:lstStyle/>
        <a:p>
          <a:pPr marL="0" lvl="0" indent="0" algn="l" defTabSz="1955800">
            <a:lnSpc>
              <a:spcPct val="90000"/>
            </a:lnSpc>
            <a:spcBef>
              <a:spcPct val="0"/>
            </a:spcBef>
            <a:spcAft>
              <a:spcPct val="35000"/>
            </a:spcAft>
            <a:buNone/>
          </a:pPr>
          <a:r>
            <a:rPr lang="en-US" sz="4400" kern="1200"/>
            <a:t>01</a:t>
          </a:r>
        </a:p>
      </dsp:txBody>
      <dsp:txXfrm>
        <a:off x="6310" y="754958"/>
        <a:ext cx="1972525" cy="946812"/>
      </dsp:txXfrm>
    </dsp:sp>
    <dsp:sp modelId="{50CB298E-DA6A-4C2C-AD60-D400E9A5FE1E}">
      <dsp:nvSpPr>
        <dsp:cNvPr id="0" name=""/>
        <dsp:cNvSpPr/>
      </dsp:nvSpPr>
      <dsp:spPr>
        <a:xfrm>
          <a:off x="2136637" y="754958"/>
          <a:ext cx="1972525" cy="2367030"/>
        </a:xfrm>
        <a:prstGeom prst="rect">
          <a:avLst/>
        </a:prstGeom>
        <a:solidFill>
          <a:schemeClr val="accent1">
            <a:shade val="80000"/>
            <a:hueOff val="-7007"/>
            <a:satOff val="-421"/>
            <a:lumOff val="6003"/>
            <a:alphaOff val="0"/>
          </a:schemeClr>
        </a:solidFill>
        <a:ln w="12700" cap="flat" cmpd="sng" algn="ctr">
          <a:solidFill>
            <a:schemeClr val="accent1">
              <a:shade val="80000"/>
              <a:hueOff val="-7007"/>
              <a:satOff val="-421"/>
              <a:lumOff val="600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842" tIns="0" rIns="194842" bIns="330200" numCol="1" spcCol="1270" anchor="t" anchorCtr="0">
          <a:noAutofit/>
        </a:bodyPr>
        <a:lstStyle/>
        <a:p>
          <a:pPr marL="0" lvl="0" indent="0" algn="l" defTabSz="622300">
            <a:lnSpc>
              <a:spcPct val="90000"/>
            </a:lnSpc>
            <a:spcBef>
              <a:spcPct val="0"/>
            </a:spcBef>
            <a:spcAft>
              <a:spcPct val="35000"/>
            </a:spcAft>
            <a:buNone/>
          </a:pPr>
          <a:r>
            <a:rPr lang="en-US" sz="1400" kern="1200" dirty="0"/>
            <a:t>Exploratory analysis and insights</a:t>
          </a:r>
        </a:p>
      </dsp:txBody>
      <dsp:txXfrm>
        <a:off x="2136637" y="1701770"/>
        <a:ext cx="1972525" cy="1420218"/>
      </dsp:txXfrm>
    </dsp:sp>
    <dsp:sp modelId="{CAE911A7-82E8-4B5F-8CA1-20CCE77E7D1D}">
      <dsp:nvSpPr>
        <dsp:cNvPr id="0" name=""/>
        <dsp:cNvSpPr/>
      </dsp:nvSpPr>
      <dsp:spPr>
        <a:xfrm>
          <a:off x="2136637" y="754958"/>
          <a:ext cx="1972525" cy="94681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4842" tIns="165100" rIns="194842" bIns="165100" numCol="1" spcCol="1270" anchor="ctr" anchorCtr="0">
          <a:noAutofit/>
        </a:bodyPr>
        <a:lstStyle/>
        <a:p>
          <a:pPr marL="0" lvl="0" indent="0" algn="l" defTabSz="1955800">
            <a:lnSpc>
              <a:spcPct val="90000"/>
            </a:lnSpc>
            <a:spcBef>
              <a:spcPct val="0"/>
            </a:spcBef>
            <a:spcAft>
              <a:spcPct val="35000"/>
            </a:spcAft>
            <a:buNone/>
          </a:pPr>
          <a:r>
            <a:rPr lang="en-US" sz="4400" kern="1200"/>
            <a:t>02</a:t>
          </a:r>
        </a:p>
      </dsp:txBody>
      <dsp:txXfrm>
        <a:off x="2136637" y="754958"/>
        <a:ext cx="1972525" cy="946812"/>
      </dsp:txXfrm>
    </dsp:sp>
    <dsp:sp modelId="{CC34F55F-B7D9-4E42-B76E-A1F4989B392D}">
      <dsp:nvSpPr>
        <dsp:cNvPr id="0" name=""/>
        <dsp:cNvSpPr/>
      </dsp:nvSpPr>
      <dsp:spPr>
        <a:xfrm>
          <a:off x="4266965" y="754958"/>
          <a:ext cx="1972525" cy="2367030"/>
        </a:xfrm>
        <a:prstGeom prst="rect">
          <a:avLst/>
        </a:prstGeom>
        <a:solidFill>
          <a:schemeClr val="accent1">
            <a:shade val="80000"/>
            <a:hueOff val="-14014"/>
            <a:satOff val="-842"/>
            <a:lumOff val="12007"/>
            <a:alphaOff val="0"/>
          </a:schemeClr>
        </a:solidFill>
        <a:ln w="12700" cap="flat" cmpd="sng" algn="ctr">
          <a:solidFill>
            <a:schemeClr val="accent1">
              <a:shade val="80000"/>
              <a:hueOff val="-14014"/>
              <a:satOff val="-842"/>
              <a:lumOff val="1200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842" tIns="0" rIns="194842" bIns="330200" numCol="1" spcCol="1270" anchor="t" anchorCtr="0">
          <a:noAutofit/>
        </a:bodyPr>
        <a:lstStyle/>
        <a:p>
          <a:pPr marL="0" lvl="0" indent="0" algn="l" defTabSz="622300">
            <a:lnSpc>
              <a:spcPct val="90000"/>
            </a:lnSpc>
            <a:spcBef>
              <a:spcPct val="0"/>
            </a:spcBef>
            <a:spcAft>
              <a:spcPct val="35000"/>
            </a:spcAft>
            <a:buNone/>
          </a:pPr>
          <a:r>
            <a:rPr lang="en-US" sz="1400" kern="1200" dirty="0"/>
            <a:t>RFM analysis for customer segmentation</a:t>
          </a:r>
        </a:p>
      </dsp:txBody>
      <dsp:txXfrm>
        <a:off x="4266965" y="1701770"/>
        <a:ext cx="1972525" cy="1420218"/>
      </dsp:txXfrm>
    </dsp:sp>
    <dsp:sp modelId="{8C5AAF75-8459-47D1-BB2E-8233E314578D}">
      <dsp:nvSpPr>
        <dsp:cNvPr id="0" name=""/>
        <dsp:cNvSpPr/>
      </dsp:nvSpPr>
      <dsp:spPr>
        <a:xfrm>
          <a:off x="4266965" y="754958"/>
          <a:ext cx="1972525" cy="94681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4842" tIns="165100" rIns="194842" bIns="165100" numCol="1" spcCol="1270" anchor="ctr" anchorCtr="0">
          <a:noAutofit/>
        </a:bodyPr>
        <a:lstStyle/>
        <a:p>
          <a:pPr marL="0" lvl="0" indent="0" algn="l" defTabSz="1955800">
            <a:lnSpc>
              <a:spcPct val="90000"/>
            </a:lnSpc>
            <a:spcBef>
              <a:spcPct val="0"/>
            </a:spcBef>
            <a:spcAft>
              <a:spcPct val="35000"/>
            </a:spcAft>
            <a:buNone/>
          </a:pPr>
          <a:r>
            <a:rPr lang="en-US" sz="4400" kern="1200"/>
            <a:t>03</a:t>
          </a:r>
        </a:p>
      </dsp:txBody>
      <dsp:txXfrm>
        <a:off x="4266965" y="754958"/>
        <a:ext cx="1972525" cy="946812"/>
      </dsp:txXfrm>
    </dsp:sp>
    <dsp:sp modelId="{4AC66D29-C660-45ED-86EA-4C539E238F58}">
      <dsp:nvSpPr>
        <dsp:cNvPr id="0" name=""/>
        <dsp:cNvSpPr/>
      </dsp:nvSpPr>
      <dsp:spPr>
        <a:xfrm>
          <a:off x="6397292" y="754958"/>
          <a:ext cx="1972525" cy="2367030"/>
        </a:xfrm>
        <a:prstGeom prst="rect">
          <a:avLst/>
        </a:prstGeom>
        <a:solidFill>
          <a:schemeClr val="accent1">
            <a:shade val="80000"/>
            <a:hueOff val="-21020"/>
            <a:satOff val="-1262"/>
            <a:lumOff val="18011"/>
            <a:alphaOff val="0"/>
          </a:schemeClr>
        </a:solidFill>
        <a:ln w="12700" cap="flat" cmpd="sng" algn="ctr">
          <a:solidFill>
            <a:schemeClr val="accent1">
              <a:shade val="80000"/>
              <a:hueOff val="-21020"/>
              <a:satOff val="-1262"/>
              <a:lumOff val="1801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842" tIns="0" rIns="194842" bIns="330200" numCol="1" spcCol="1270" anchor="t" anchorCtr="0">
          <a:noAutofit/>
        </a:bodyPr>
        <a:lstStyle/>
        <a:p>
          <a:pPr marL="0" lvl="0" indent="0" algn="l" defTabSz="622300">
            <a:lnSpc>
              <a:spcPct val="90000"/>
            </a:lnSpc>
            <a:spcBef>
              <a:spcPct val="0"/>
            </a:spcBef>
            <a:spcAft>
              <a:spcPct val="35000"/>
            </a:spcAft>
            <a:buNone/>
          </a:pPr>
          <a:r>
            <a:rPr lang="en-US" sz="1400" kern="1200" dirty="0"/>
            <a:t>Identification of customers based on different parameters</a:t>
          </a:r>
        </a:p>
      </dsp:txBody>
      <dsp:txXfrm>
        <a:off x="6397292" y="1701770"/>
        <a:ext cx="1972525" cy="1420218"/>
      </dsp:txXfrm>
    </dsp:sp>
    <dsp:sp modelId="{F8E727B8-F32C-4A5C-A988-C22E44D95981}">
      <dsp:nvSpPr>
        <dsp:cNvPr id="0" name=""/>
        <dsp:cNvSpPr/>
      </dsp:nvSpPr>
      <dsp:spPr>
        <a:xfrm>
          <a:off x="6397292" y="754958"/>
          <a:ext cx="1972525" cy="94681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4842" tIns="165100" rIns="194842" bIns="165100" numCol="1" spcCol="1270" anchor="ctr" anchorCtr="0">
          <a:noAutofit/>
        </a:bodyPr>
        <a:lstStyle/>
        <a:p>
          <a:pPr marL="0" lvl="0" indent="0" algn="l" defTabSz="1955800">
            <a:lnSpc>
              <a:spcPct val="90000"/>
            </a:lnSpc>
            <a:spcBef>
              <a:spcPct val="0"/>
            </a:spcBef>
            <a:spcAft>
              <a:spcPct val="35000"/>
            </a:spcAft>
            <a:buNone/>
          </a:pPr>
          <a:r>
            <a:rPr lang="en-US" sz="4400" kern="1200"/>
            <a:t>04</a:t>
          </a:r>
        </a:p>
      </dsp:txBody>
      <dsp:txXfrm>
        <a:off x="6397292" y="754958"/>
        <a:ext cx="1972525" cy="946812"/>
      </dsp:txXfrm>
    </dsp:sp>
    <dsp:sp modelId="{FDE21A00-5411-4D33-9CE8-E465DCCCC20A}">
      <dsp:nvSpPr>
        <dsp:cNvPr id="0" name=""/>
        <dsp:cNvSpPr/>
      </dsp:nvSpPr>
      <dsp:spPr>
        <a:xfrm>
          <a:off x="8527620" y="754958"/>
          <a:ext cx="1972525" cy="2367030"/>
        </a:xfrm>
        <a:prstGeom prst="rect">
          <a:avLst/>
        </a:prstGeom>
        <a:solidFill>
          <a:schemeClr val="accent1">
            <a:shade val="80000"/>
            <a:hueOff val="-28027"/>
            <a:satOff val="-1683"/>
            <a:lumOff val="24014"/>
            <a:alphaOff val="0"/>
          </a:schemeClr>
        </a:solidFill>
        <a:ln w="12700" cap="flat" cmpd="sng" algn="ctr">
          <a:solidFill>
            <a:schemeClr val="accent1">
              <a:shade val="80000"/>
              <a:hueOff val="-28027"/>
              <a:satOff val="-1683"/>
              <a:lumOff val="240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842" tIns="0" rIns="194842" bIns="330200" numCol="1" spcCol="1270" anchor="t" anchorCtr="0">
          <a:noAutofit/>
        </a:bodyPr>
        <a:lstStyle/>
        <a:p>
          <a:pPr marL="0" lvl="0" indent="0" algn="l" defTabSz="622300" rtl="0">
            <a:lnSpc>
              <a:spcPct val="90000"/>
            </a:lnSpc>
            <a:spcBef>
              <a:spcPct val="0"/>
            </a:spcBef>
            <a:spcAft>
              <a:spcPct val="35000"/>
            </a:spcAft>
            <a:buNone/>
          </a:pPr>
          <a:r>
            <a:rPr lang="en-US" sz="1400" kern="1200" dirty="0"/>
            <a:t>Recommendations</a:t>
          </a:r>
        </a:p>
      </dsp:txBody>
      <dsp:txXfrm>
        <a:off x="8527620" y="1701770"/>
        <a:ext cx="1972525" cy="1420218"/>
      </dsp:txXfrm>
    </dsp:sp>
    <dsp:sp modelId="{B7B3452E-1DC6-4C59-B5F7-FB6BD09EE807}">
      <dsp:nvSpPr>
        <dsp:cNvPr id="0" name=""/>
        <dsp:cNvSpPr/>
      </dsp:nvSpPr>
      <dsp:spPr>
        <a:xfrm>
          <a:off x="8527620" y="754958"/>
          <a:ext cx="1972525" cy="94681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4842" tIns="165100" rIns="194842" bIns="165100" numCol="1" spcCol="1270" anchor="ctr" anchorCtr="0">
          <a:noAutofit/>
        </a:bodyPr>
        <a:lstStyle/>
        <a:p>
          <a:pPr marL="0" lvl="0" indent="0" algn="l" defTabSz="1955800">
            <a:lnSpc>
              <a:spcPct val="90000"/>
            </a:lnSpc>
            <a:spcBef>
              <a:spcPct val="0"/>
            </a:spcBef>
            <a:spcAft>
              <a:spcPct val="35000"/>
            </a:spcAft>
            <a:buNone/>
          </a:pPr>
          <a:r>
            <a:rPr lang="en-US" sz="4400" kern="1200"/>
            <a:t>05</a:t>
          </a:r>
        </a:p>
      </dsp:txBody>
      <dsp:txXfrm>
        <a:off x="8527620" y="754958"/>
        <a:ext cx="1972525" cy="9468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2C9FFE-888C-4864-93AA-4843EAF3A8A6}">
      <dsp:nvSpPr>
        <dsp:cNvPr id="0" name=""/>
        <dsp:cNvSpPr/>
      </dsp:nvSpPr>
      <dsp:spPr>
        <a:xfrm>
          <a:off x="3181" y="537996"/>
          <a:ext cx="2524254" cy="1514552"/>
        </a:xfrm>
        <a:prstGeom prst="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Each row in the data represents a unique transaction made by a customer.</a:t>
          </a:r>
        </a:p>
      </dsp:txBody>
      <dsp:txXfrm>
        <a:off x="3181" y="537996"/>
        <a:ext cx="2524254" cy="1514552"/>
      </dsp:txXfrm>
    </dsp:sp>
    <dsp:sp modelId="{B9EFE3A7-6008-4B25-988C-08ECF6140DA3}">
      <dsp:nvSpPr>
        <dsp:cNvPr id="0" name=""/>
        <dsp:cNvSpPr/>
      </dsp:nvSpPr>
      <dsp:spPr>
        <a:xfrm>
          <a:off x="2779861" y="537996"/>
          <a:ext cx="2524254" cy="1514552"/>
        </a:xfrm>
        <a:prstGeom prst="rect">
          <a:avLst/>
        </a:prstGeom>
        <a:solidFill>
          <a:schemeClr val="accent1">
            <a:shade val="80000"/>
            <a:hueOff val="-4671"/>
            <a:satOff val="-281"/>
            <a:lumOff val="40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The customer segments may be defined based on the purchasing frequency, amount spent, and recency of purchases (RFM Analysis).</a:t>
          </a:r>
        </a:p>
      </dsp:txBody>
      <dsp:txXfrm>
        <a:off x="2779861" y="537996"/>
        <a:ext cx="2524254" cy="1514552"/>
      </dsp:txXfrm>
    </dsp:sp>
    <dsp:sp modelId="{A618D3EE-17AC-4399-ABB5-A966100972F1}">
      <dsp:nvSpPr>
        <dsp:cNvPr id="0" name=""/>
        <dsp:cNvSpPr/>
      </dsp:nvSpPr>
      <dsp:spPr>
        <a:xfrm>
          <a:off x="5556540" y="537996"/>
          <a:ext cx="2524254" cy="1514552"/>
        </a:xfrm>
        <a:prstGeom prst="rect">
          <a:avLst/>
        </a:prstGeom>
        <a:solidFill>
          <a:schemeClr val="accent1">
            <a:shade val="80000"/>
            <a:hueOff val="-9342"/>
            <a:satOff val="-561"/>
            <a:lumOff val="80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The marketing strategies may vary for each customer segment, and the company may need to personalize their marketing efforts accordingly.</a:t>
          </a:r>
        </a:p>
      </dsp:txBody>
      <dsp:txXfrm>
        <a:off x="5556540" y="537996"/>
        <a:ext cx="2524254" cy="1514552"/>
      </dsp:txXfrm>
    </dsp:sp>
    <dsp:sp modelId="{470C2A0A-94B5-46D8-9759-9F05557AA97A}">
      <dsp:nvSpPr>
        <dsp:cNvPr id="0" name=""/>
        <dsp:cNvSpPr/>
      </dsp:nvSpPr>
      <dsp:spPr>
        <a:xfrm>
          <a:off x="8333220" y="537996"/>
          <a:ext cx="2524254" cy="1514552"/>
        </a:xfrm>
        <a:prstGeom prst="rect">
          <a:avLst/>
        </a:prstGeom>
        <a:solidFill>
          <a:schemeClr val="accent1">
            <a:shade val="80000"/>
            <a:hueOff val="-14014"/>
            <a:satOff val="-842"/>
            <a:lumOff val="120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The order date and days since last order columns are accurately calculated.</a:t>
          </a:r>
        </a:p>
      </dsp:txBody>
      <dsp:txXfrm>
        <a:off x="8333220" y="537996"/>
        <a:ext cx="2524254" cy="1514552"/>
      </dsp:txXfrm>
    </dsp:sp>
    <dsp:sp modelId="{FC794C63-440E-40F0-9452-3115AA8D12BD}">
      <dsp:nvSpPr>
        <dsp:cNvPr id="0" name=""/>
        <dsp:cNvSpPr/>
      </dsp:nvSpPr>
      <dsp:spPr>
        <a:xfrm>
          <a:off x="1391521" y="2304974"/>
          <a:ext cx="2524254" cy="1514552"/>
        </a:xfrm>
        <a:prstGeom prst="rect">
          <a:avLst/>
        </a:prstGeom>
        <a:solidFill>
          <a:schemeClr val="accent1">
            <a:shade val="80000"/>
            <a:hueOff val="-18685"/>
            <a:satOff val="-1122"/>
            <a:lumOff val="1600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The sales column is calculated as the product of quantity ordered and price each.</a:t>
          </a:r>
        </a:p>
      </dsp:txBody>
      <dsp:txXfrm>
        <a:off x="1391521" y="2304974"/>
        <a:ext cx="2524254" cy="1514552"/>
      </dsp:txXfrm>
    </dsp:sp>
    <dsp:sp modelId="{9EFFD194-3E8F-4FCD-9FA9-C61AC6F2F279}">
      <dsp:nvSpPr>
        <dsp:cNvPr id="0" name=""/>
        <dsp:cNvSpPr/>
      </dsp:nvSpPr>
      <dsp:spPr>
        <a:xfrm>
          <a:off x="4168200" y="2304974"/>
          <a:ext cx="2524254" cy="1514552"/>
        </a:xfrm>
        <a:prstGeom prst="rect">
          <a:avLst/>
        </a:prstGeom>
        <a:solidFill>
          <a:schemeClr val="accent1">
            <a:shade val="80000"/>
            <a:hueOff val="-23356"/>
            <a:satOff val="-1403"/>
            <a:lumOff val="200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The status column indicates the current status of the order accurately.</a:t>
          </a:r>
        </a:p>
      </dsp:txBody>
      <dsp:txXfrm>
        <a:off x="4168200" y="2304974"/>
        <a:ext cx="2524254" cy="1514552"/>
      </dsp:txXfrm>
    </dsp:sp>
    <dsp:sp modelId="{BB327E42-972C-46C5-A66C-B4ED1BDF9DE8}">
      <dsp:nvSpPr>
        <dsp:cNvPr id="0" name=""/>
        <dsp:cNvSpPr/>
      </dsp:nvSpPr>
      <dsp:spPr>
        <a:xfrm>
          <a:off x="6944880" y="2304974"/>
          <a:ext cx="2524254" cy="1514552"/>
        </a:xfrm>
        <a:prstGeom prst="rect">
          <a:avLst/>
        </a:prstGeom>
        <a:solidFill>
          <a:schemeClr val="accent1">
            <a:shade val="80000"/>
            <a:hueOff val="-28027"/>
            <a:satOff val="-1683"/>
            <a:lumOff val="240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The recommendations provided in the presentation are based on the insights gained from the analysis of the transaction data.</a:t>
          </a:r>
        </a:p>
      </dsp:txBody>
      <dsp:txXfrm>
        <a:off x="6944880" y="2304974"/>
        <a:ext cx="2524254" cy="15145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0F2245-6FA3-4199-B527-6F82BB51CBF7}">
      <dsp:nvSpPr>
        <dsp:cNvPr id="0" name=""/>
        <dsp:cNvSpPr/>
      </dsp:nvSpPr>
      <dsp:spPr>
        <a:xfrm>
          <a:off x="577125" y="1704"/>
          <a:ext cx="2177057" cy="130623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The yearly sales have dipped, which is not a good sign.</a:t>
          </a:r>
        </a:p>
      </dsp:txBody>
      <dsp:txXfrm>
        <a:off x="577125" y="1704"/>
        <a:ext cx="2177057" cy="1306234"/>
      </dsp:txXfrm>
    </dsp:sp>
    <dsp:sp modelId="{82C09052-0564-41BC-9D9F-3B7B7656D0CF}">
      <dsp:nvSpPr>
        <dsp:cNvPr id="0" name=""/>
        <dsp:cNvSpPr/>
      </dsp:nvSpPr>
      <dsp:spPr>
        <a:xfrm>
          <a:off x="2971889" y="1704"/>
          <a:ext cx="2177057" cy="1306234"/>
        </a:xfrm>
        <a:prstGeom prst="rect">
          <a:avLst/>
        </a:prstGeom>
        <a:solidFill>
          <a:schemeClr val="accent2">
            <a:hueOff val="169100"/>
            <a:satOff val="42"/>
            <a:lumOff val="93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Quarter 4 has higher sales compared to other quarters.</a:t>
          </a:r>
        </a:p>
      </dsp:txBody>
      <dsp:txXfrm>
        <a:off x="2971889" y="1704"/>
        <a:ext cx="2177057" cy="1306234"/>
      </dsp:txXfrm>
    </dsp:sp>
    <dsp:sp modelId="{44632FCE-81E8-4ABF-B7BF-B053A376F68C}">
      <dsp:nvSpPr>
        <dsp:cNvPr id="0" name=""/>
        <dsp:cNvSpPr/>
      </dsp:nvSpPr>
      <dsp:spPr>
        <a:xfrm>
          <a:off x="5366652" y="1704"/>
          <a:ext cx="2177057" cy="1306234"/>
        </a:xfrm>
        <a:prstGeom prst="rect">
          <a:avLst/>
        </a:prstGeom>
        <a:solidFill>
          <a:schemeClr val="accent2">
            <a:hueOff val="338201"/>
            <a:satOff val="84"/>
            <a:lumOff val="187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Sales are consistent in the first 4 months of the year.</a:t>
          </a:r>
        </a:p>
      </dsp:txBody>
      <dsp:txXfrm>
        <a:off x="5366652" y="1704"/>
        <a:ext cx="2177057" cy="1306234"/>
      </dsp:txXfrm>
    </dsp:sp>
    <dsp:sp modelId="{1D06EEFE-C245-416D-9D49-702857E5C574}">
      <dsp:nvSpPr>
        <dsp:cNvPr id="0" name=""/>
        <dsp:cNvSpPr/>
      </dsp:nvSpPr>
      <dsp:spPr>
        <a:xfrm>
          <a:off x="7761416" y="1704"/>
          <a:ext cx="2177057" cy="1306234"/>
        </a:xfrm>
        <a:prstGeom prst="rect">
          <a:avLst/>
        </a:prstGeom>
        <a:solidFill>
          <a:schemeClr val="accent2">
            <a:hueOff val="507301"/>
            <a:satOff val="126"/>
            <a:lumOff val="281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Thursday has the lowest sales, and Sunday has the highest sales.</a:t>
          </a:r>
        </a:p>
      </dsp:txBody>
      <dsp:txXfrm>
        <a:off x="7761416" y="1704"/>
        <a:ext cx="2177057" cy="1306234"/>
      </dsp:txXfrm>
    </dsp:sp>
    <dsp:sp modelId="{56F525F8-04CC-4DE7-82D4-E97EF77598FF}">
      <dsp:nvSpPr>
        <dsp:cNvPr id="0" name=""/>
        <dsp:cNvSpPr/>
      </dsp:nvSpPr>
      <dsp:spPr>
        <a:xfrm>
          <a:off x="577125" y="1525644"/>
          <a:ext cx="2177057" cy="1306234"/>
        </a:xfrm>
        <a:prstGeom prst="rect">
          <a:avLst/>
        </a:prstGeom>
        <a:solidFill>
          <a:schemeClr val="accent2">
            <a:hueOff val="676401"/>
            <a:satOff val="168"/>
            <a:lumOff val="374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Sales increase from Friday to Sunday and dip from Monday to Thursday.</a:t>
          </a:r>
        </a:p>
      </dsp:txBody>
      <dsp:txXfrm>
        <a:off x="577125" y="1525644"/>
        <a:ext cx="2177057" cy="1306234"/>
      </dsp:txXfrm>
    </dsp:sp>
    <dsp:sp modelId="{0F8262A6-369F-4C1F-9FB9-502483F59E68}">
      <dsp:nvSpPr>
        <dsp:cNvPr id="0" name=""/>
        <dsp:cNvSpPr/>
      </dsp:nvSpPr>
      <dsp:spPr>
        <a:xfrm>
          <a:off x="2971889" y="1525644"/>
          <a:ext cx="2177057" cy="1306234"/>
        </a:xfrm>
        <a:prstGeom prst="rect">
          <a:avLst/>
        </a:prstGeom>
        <a:solidFill>
          <a:schemeClr val="accent2">
            <a:hueOff val="845502"/>
            <a:satOff val="210"/>
            <a:lumOff val="46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In the starting days of the month, there are more sales than the end days.</a:t>
          </a:r>
        </a:p>
      </dsp:txBody>
      <dsp:txXfrm>
        <a:off x="2971889" y="1525644"/>
        <a:ext cx="2177057" cy="1306234"/>
      </dsp:txXfrm>
    </dsp:sp>
    <dsp:sp modelId="{143E392B-E3CD-4654-9B5A-10F1F25DA29C}">
      <dsp:nvSpPr>
        <dsp:cNvPr id="0" name=""/>
        <dsp:cNvSpPr/>
      </dsp:nvSpPr>
      <dsp:spPr>
        <a:xfrm>
          <a:off x="5366652" y="1525644"/>
          <a:ext cx="2177057" cy="1306234"/>
        </a:xfrm>
        <a:prstGeom prst="rect">
          <a:avLst/>
        </a:prstGeom>
        <a:solidFill>
          <a:schemeClr val="accent2">
            <a:hueOff val="1014602"/>
            <a:satOff val="252"/>
            <a:lumOff val="56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Most orders on hold belong to the USA, and some belong to Sweden.</a:t>
          </a:r>
        </a:p>
      </dsp:txBody>
      <dsp:txXfrm>
        <a:off x="5366652" y="1525644"/>
        <a:ext cx="2177057" cy="1306234"/>
      </dsp:txXfrm>
    </dsp:sp>
    <dsp:sp modelId="{AC560BB3-DF4F-4EED-AA67-B5F653B062C8}">
      <dsp:nvSpPr>
        <dsp:cNvPr id="0" name=""/>
        <dsp:cNvSpPr/>
      </dsp:nvSpPr>
      <dsp:spPr>
        <a:xfrm>
          <a:off x="7761416" y="1525644"/>
          <a:ext cx="2177057" cy="1306234"/>
        </a:xfrm>
        <a:prstGeom prst="rect">
          <a:avLst/>
        </a:prstGeom>
        <a:solidFill>
          <a:schemeClr val="accent2">
            <a:hueOff val="1183702"/>
            <a:satOff val="294"/>
            <a:lumOff val="65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Spain, USA, UK, and Sweden have approximately the same number of canceled orders.</a:t>
          </a:r>
        </a:p>
      </dsp:txBody>
      <dsp:txXfrm>
        <a:off x="7761416" y="1525644"/>
        <a:ext cx="2177057" cy="1306234"/>
      </dsp:txXfrm>
    </dsp:sp>
    <dsp:sp modelId="{61449321-0B8F-4478-A191-6FF4F74EF698}">
      <dsp:nvSpPr>
        <dsp:cNvPr id="0" name=""/>
        <dsp:cNvSpPr/>
      </dsp:nvSpPr>
      <dsp:spPr>
        <a:xfrm>
          <a:off x="2971889" y="3049585"/>
          <a:ext cx="2177057" cy="1306234"/>
        </a:xfrm>
        <a:prstGeom prst="rect">
          <a:avLst/>
        </a:prstGeom>
        <a:solidFill>
          <a:schemeClr val="accent2">
            <a:hueOff val="1352803"/>
            <a:satOff val="336"/>
            <a:lumOff val="749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Spain has the most disputes, and most disputes are solved.</a:t>
          </a:r>
        </a:p>
      </dsp:txBody>
      <dsp:txXfrm>
        <a:off x="2971889" y="3049585"/>
        <a:ext cx="2177057" cy="1306234"/>
      </dsp:txXfrm>
    </dsp:sp>
    <dsp:sp modelId="{8D210FA5-2D4C-4B1C-A4D1-915C7FA74AD9}">
      <dsp:nvSpPr>
        <dsp:cNvPr id="0" name=""/>
        <dsp:cNvSpPr/>
      </dsp:nvSpPr>
      <dsp:spPr>
        <a:xfrm>
          <a:off x="5366652" y="3049585"/>
          <a:ext cx="2177057" cy="1306234"/>
        </a:xfrm>
        <a:prstGeom prst="rect">
          <a:avLst/>
        </a:prstGeom>
        <a:solidFill>
          <a:schemeClr val="accent2">
            <a:hueOff val="1521903"/>
            <a:satOff val="378"/>
            <a:lumOff val="843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Classic car parts have the highest percentage of sales.</a:t>
          </a:r>
        </a:p>
      </dsp:txBody>
      <dsp:txXfrm>
        <a:off x="5366652" y="3049585"/>
        <a:ext cx="2177057" cy="13062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142A34-FDED-48E0-AC4B-E43523A06C86}">
      <dsp:nvSpPr>
        <dsp:cNvPr id="0" name=""/>
        <dsp:cNvSpPr/>
      </dsp:nvSpPr>
      <dsp:spPr>
        <a:xfrm>
          <a:off x="378088" y="205"/>
          <a:ext cx="2267506" cy="136050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Further investigation is necessary to identify the reasons for the dip in yearly sales.</a:t>
          </a:r>
        </a:p>
      </dsp:txBody>
      <dsp:txXfrm>
        <a:off x="378088" y="205"/>
        <a:ext cx="2267506" cy="1360503"/>
      </dsp:txXfrm>
    </dsp:sp>
    <dsp:sp modelId="{32899CA6-E204-44D2-A6E4-EEA8342AD932}">
      <dsp:nvSpPr>
        <dsp:cNvPr id="0" name=""/>
        <dsp:cNvSpPr/>
      </dsp:nvSpPr>
      <dsp:spPr>
        <a:xfrm>
          <a:off x="2872346" y="205"/>
          <a:ext cx="2267506" cy="1360503"/>
        </a:xfrm>
        <a:prstGeom prst="rect">
          <a:avLst/>
        </a:prstGeom>
        <a:solidFill>
          <a:schemeClr val="accent2">
            <a:hueOff val="169100"/>
            <a:satOff val="42"/>
            <a:lumOff val="93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To capitalize on the high sales in quarter 4, businesses should focus on increasing their inventory during this period.</a:t>
          </a:r>
        </a:p>
      </dsp:txBody>
      <dsp:txXfrm>
        <a:off x="2872346" y="205"/>
        <a:ext cx="2267506" cy="1360503"/>
      </dsp:txXfrm>
    </dsp:sp>
    <dsp:sp modelId="{F52E45D7-0844-49E6-A48A-606606CC969C}">
      <dsp:nvSpPr>
        <dsp:cNvPr id="0" name=""/>
        <dsp:cNvSpPr/>
      </dsp:nvSpPr>
      <dsp:spPr>
        <a:xfrm>
          <a:off x="5366603" y="205"/>
          <a:ext cx="2267506" cy="1360503"/>
        </a:xfrm>
        <a:prstGeom prst="rect">
          <a:avLst/>
        </a:prstGeom>
        <a:solidFill>
          <a:schemeClr val="accent2">
            <a:hueOff val="338201"/>
            <a:satOff val="84"/>
            <a:lumOff val="187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Businesses should identify the reasons behind the low sales in the 6th month and work towards addressing them.</a:t>
          </a:r>
        </a:p>
      </dsp:txBody>
      <dsp:txXfrm>
        <a:off x="5366603" y="205"/>
        <a:ext cx="2267506" cy="1360503"/>
      </dsp:txXfrm>
    </dsp:sp>
    <dsp:sp modelId="{5ADDF613-1022-4298-B160-18633B76750F}">
      <dsp:nvSpPr>
        <dsp:cNvPr id="0" name=""/>
        <dsp:cNvSpPr/>
      </dsp:nvSpPr>
      <dsp:spPr>
        <a:xfrm>
          <a:off x="7860860" y="205"/>
          <a:ext cx="2267506" cy="1360503"/>
        </a:xfrm>
        <a:prstGeom prst="rect">
          <a:avLst/>
        </a:prstGeom>
        <a:solidFill>
          <a:schemeClr val="accent2">
            <a:hueOff val="507301"/>
            <a:satOff val="126"/>
            <a:lumOff val="281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Businesses should focus their marketing efforts on Thursdays to improve sales on this day.</a:t>
          </a:r>
        </a:p>
      </dsp:txBody>
      <dsp:txXfrm>
        <a:off x="7860860" y="205"/>
        <a:ext cx="2267506" cy="1360503"/>
      </dsp:txXfrm>
    </dsp:sp>
    <dsp:sp modelId="{C44D2FCE-1E55-43E1-A828-057B36808851}">
      <dsp:nvSpPr>
        <dsp:cNvPr id="0" name=""/>
        <dsp:cNvSpPr/>
      </dsp:nvSpPr>
      <dsp:spPr>
        <a:xfrm>
          <a:off x="378088" y="1587460"/>
          <a:ext cx="2267506" cy="1360503"/>
        </a:xfrm>
        <a:prstGeom prst="rect">
          <a:avLst/>
        </a:prstGeom>
        <a:solidFill>
          <a:schemeClr val="accent2">
            <a:hueOff val="676401"/>
            <a:satOff val="168"/>
            <a:lumOff val="374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Strategies such as weekend sales can be employed to increase sales from Friday to Sunday.</a:t>
          </a:r>
        </a:p>
      </dsp:txBody>
      <dsp:txXfrm>
        <a:off x="378088" y="1587460"/>
        <a:ext cx="2267506" cy="1360503"/>
      </dsp:txXfrm>
    </dsp:sp>
    <dsp:sp modelId="{6972D67E-6A49-48DA-8C54-F1A8B9FEA0C7}">
      <dsp:nvSpPr>
        <dsp:cNvPr id="0" name=""/>
        <dsp:cNvSpPr/>
      </dsp:nvSpPr>
      <dsp:spPr>
        <a:xfrm>
          <a:off x="2872346" y="1587460"/>
          <a:ext cx="2267506" cy="1360503"/>
        </a:xfrm>
        <a:prstGeom prst="rect">
          <a:avLst/>
        </a:prstGeom>
        <a:solidFill>
          <a:schemeClr val="accent2">
            <a:hueOff val="845502"/>
            <a:satOff val="210"/>
            <a:lumOff val="46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Businesses should consider offering discounts or promotions during the start of the month to increase sales.</a:t>
          </a:r>
        </a:p>
      </dsp:txBody>
      <dsp:txXfrm>
        <a:off x="2872346" y="1587460"/>
        <a:ext cx="2267506" cy="1360503"/>
      </dsp:txXfrm>
    </dsp:sp>
    <dsp:sp modelId="{0053E30A-E1A0-4AD5-9834-FF2CABE4D197}">
      <dsp:nvSpPr>
        <dsp:cNvPr id="0" name=""/>
        <dsp:cNvSpPr/>
      </dsp:nvSpPr>
      <dsp:spPr>
        <a:xfrm>
          <a:off x="5366603" y="1587460"/>
          <a:ext cx="2267506" cy="1360503"/>
        </a:xfrm>
        <a:prstGeom prst="rect">
          <a:avLst/>
        </a:prstGeom>
        <a:solidFill>
          <a:schemeClr val="accent2">
            <a:hueOff val="1014602"/>
            <a:satOff val="252"/>
            <a:lumOff val="56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Efforts should be made to resolve the orders on hold to prevent revenue loss.</a:t>
          </a:r>
        </a:p>
      </dsp:txBody>
      <dsp:txXfrm>
        <a:off x="5366603" y="1587460"/>
        <a:ext cx="2267506" cy="1360503"/>
      </dsp:txXfrm>
    </dsp:sp>
    <dsp:sp modelId="{5150B40D-E2CA-4E72-AC58-82C06692A64A}">
      <dsp:nvSpPr>
        <dsp:cNvPr id="0" name=""/>
        <dsp:cNvSpPr/>
      </dsp:nvSpPr>
      <dsp:spPr>
        <a:xfrm>
          <a:off x="7860860" y="1587460"/>
          <a:ext cx="2267506" cy="1360503"/>
        </a:xfrm>
        <a:prstGeom prst="rect">
          <a:avLst/>
        </a:prstGeom>
        <a:solidFill>
          <a:schemeClr val="accent2">
            <a:hueOff val="1183702"/>
            <a:satOff val="294"/>
            <a:lumOff val="65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Businesses should monitor canceled orders closely and identify any trends to address them.</a:t>
          </a:r>
        </a:p>
      </dsp:txBody>
      <dsp:txXfrm>
        <a:off x="7860860" y="1587460"/>
        <a:ext cx="2267506" cy="1360503"/>
      </dsp:txXfrm>
    </dsp:sp>
    <dsp:sp modelId="{1F6FF908-60C9-43A5-A240-6465225AE9D1}">
      <dsp:nvSpPr>
        <dsp:cNvPr id="0" name=""/>
        <dsp:cNvSpPr/>
      </dsp:nvSpPr>
      <dsp:spPr>
        <a:xfrm>
          <a:off x="2872346" y="3174714"/>
          <a:ext cx="2267506" cy="1360503"/>
        </a:xfrm>
        <a:prstGeom prst="rect">
          <a:avLst/>
        </a:prstGeom>
        <a:solidFill>
          <a:schemeClr val="accent2">
            <a:hueOff val="1352803"/>
            <a:satOff val="336"/>
            <a:lumOff val="749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Steps should be taken to resolve disputes quickly and efficiently to maintain customer satisfaction.</a:t>
          </a:r>
        </a:p>
      </dsp:txBody>
      <dsp:txXfrm>
        <a:off x="2872346" y="3174714"/>
        <a:ext cx="2267506" cy="1360503"/>
      </dsp:txXfrm>
    </dsp:sp>
    <dsp:sp modelId="{0691CAC7-FD0C-4B6B-94DF-A52FEF00AE70}">
      <dsp:nvSpPr>
        <dsp:cNvPr id="0" name=""/>
        <dsp:cNvSpPr/>
      </dsp:nvSpPr>
      <dsp:spPr>
        <a:xfrm>
          <a:off x="5366603" y="3174714"/>
          <a:ext cx="2267506" cy="1360503"/>
        </a:xfrm>
        <a:prstGeom prst="rect">
          <a:avLst/>
        </a:prstGeom>
        <a:solidFill>
          <a:schemeClr val="accent2">
            <a:hueOff val="1521903"/>
            <a:satOff val="378"/>
            <a:lumOff val="843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Businesses should consider expanding their inventory of classic car parts, given their high sales percentage.</a:t>
          </a:r>
        </a:p>
      </dsp:txBody>
      <dsp:txXfrm>
        <a:off x="5366603" y="3174714"/>
        <a:ext cx="2267506" cy="1360503"/>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3/25/2023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9756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3/25/2023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64381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3/25/2023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2350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3/25/2023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89952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3/25/2023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11317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3/25/2023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89933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3/25/2023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20409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3/25/2023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78609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3/25/2023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7715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3/25/2023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23792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3/25/2023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7090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3/25/2023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327909760"/>
      </p:ext>
    </p:extLst>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3" descr="Machine gears">
            <a:extLst>
              <a:ext uri="{FF2B5EF4-FFF2-40B4-BE49-F238E27FC236}">
                <a16:creationId xmlns:a16="http://schemas.microsoft.com/office/drawing/2014/main" id="{FA34107E-E678-2213-8281-E55E3A840BA5}"/>
              </a:ext>
            </a:extLst>
          </p:cNvPr>
          <p:cNvPicPr>
            <a:picLocks noChangeAspect="1"/>
          </p:cNvPicPr>
          <p:nvPr/>
        </p:nvPicPr>
        <p:blipFill rotWithShape="1">
          <a:blip r:embed="rId2"/>
          <a:srcRect t="15605" r="-2" b="-2"/>
          <a:stretch/>
        </p:blipFill>
        <p:spPr>
          <a:xfrm>
            <a:off x="20" y="10"/>
            <a:ext cx="12191981" cy="6857990"/>
          </a:xfrm>
          <a:prstGeom prst="rect">
            <a:avLst/>
          </a:prstGeom>
        </p:spPr>
      </p:pic>
      <p:sp>
        <p:nvSpPr>
          <p:cNvPr id="14" name="Rectangle 1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04553" y="3091928"/>
            <a:ext cx="10358146" cy="2387600"/>
          </a:xfrm>
        </p:spPr>
        <p:txBody>
          <a:bodyPr>
            <a:normAutofit fontScale="90000"/>
          </a:bodyPr>
          <a:lstStyle/>
          <a:p>
            <a:r>
              <a:rPr lang="en-US" sz="6100" dirty="0">
                <a:ea typeface="+mj-lt"/>
                <a:cs typeface="+mj-lt"/>
              </a:rPr>
              <a:t>Automobile Part Manufacturer Company's Data </a:t>
            </a:r>
            <a:br>
              <a:rPr lang="en-US" sz="6100" dirty="0">
                <a:ea typeface="+mj-lt"/>
                <a:cs typeface="+mj-lt"/>
              </a:rPr>
            </a:br>
            <a:r>
              <a:rPr lang="en-US" sz="6100" dirty="0"/>
              <a:t>MRA Project</a:t>
            </a:r>
            <a:r>
              <a:rPr lang="en-US" sz="6100" dirty="0">
                <a:ea typeface="+mj-lt"/>
                <a:cs typeface="+mj-lt"/>
              </a:rPr>
              <a:t> - Milestone 1</a:t>
            </a:r>
            <a:endParaRPr lang="en-US" sz="6100" dirty="0"/>
          </a:p>
        </p:txBody>
      </p:sp>
      <p:sp>
        <p:nvSpPr>
          <p:cNvPr id="15" name="Rectangle: Rounded Corners 1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404553" y="5624945"/>
            <a:ext cx="9078562" cy="592975"/>
          </a:xfrm>
        </p:spPr>
        <p:txBody>
          <a:bodyPr anchor="ctr">
            <a:normAutofit/>
          </a:bodyPr>
          <a:lstStyle/>
          <a:p>
            <a:r>
              <a:rPr lang="en-US" b="1" dirty="0"/>
              <a:t>By: Taniya Dubey</a:t>
            </a:r>
            <a:endParaRPr lang="en-US" dirty="0"/>
          </a:p>
        </p:txBody>
      </p:sp>
      <p:sp>
        <p:nvSpPr>
          <p:cNvPr id="7" name="TextBox 6">
            <a:extLst>
              <a:ext uri="{FF2B5EF4-FFF2-40B4-BE49-F238E27FC236}">
                <a16:creationId xmlns:a16="http://schemas.microsoft.com/office/drawing/2014/main" id="{4197D6FF-67D1-A67C-F719-9AF3D209B959}"/>
              </a:ext>
            </a:extLst>
          </p:cNvPr>
          <p:cNvSpPr txBox="1"/>
          <p:nvPr/>
        </p:nvSpPr>
        <p:spPr>
          <a:xfrm>
            <a:off x="9944099" y="342899"/>
            <a:ext cx="1549907" cy="8503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8" name="Picture 8" descr="A picture containing logo&#10;&#10;Description automatically generated">
            <a:extLst>
              <a:ext uri="{FF2B5EF4-FFF2-40B4-BE49-F238E27FC236}">
                <a16:creationId xmlns:a16="http://schemas.microsoft.com/office/drawing/2014/main" id="{B466DCE0-349F-7EAF-534B-CBCC327BA8A4}"/>
              </a:ext>
            </a:extLst>
          </p:cNvPr>
          <p:cNvPicPr>
            <a:picLocks noChangeAspect="1"/>
          </p:cNvPicPr>
          <p:nvPr/>
        </p:nvPicPr>
        <p:blipFill>
          <a:blip r:embed="rId3"/>
          <a:stretch>
            <a:fillRect/>
          </a:stretch>
        </p:blipFill>
        <p:spPr>
          <a:xfrm>
            <a:off x="9468928" y="-28584"/>
            <a:ext cx="2743200" cy="1221734"/>
          </a:xfrm>
          <a:prstGeom prst="rect">
            <a:avLst/>
          </a:prstGeom>
        </p:spPr>
      </p:pic>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06B68-9882-0CDD-85EB-1D451DFF8771}"/>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pPr marL="285750" indent="-285750">
              <a:buFont typeface="Arial"/>
              <a:buChar char="•"/>
            </a:pPr>
            <a:br>
              <a:rPr lang="en-US" dirty="0">
                <a:ea typeface="+mj-lt"/>
                <a:cs typeface="+mj-lt"/>
              </a:rPr>
            </a:br>
            <a:r>
              <a:rPr lang="en-US" dirty="0">
                <a:ea typeface="+mj-lt"/>
                <a:cs typeface="+mj-lt"/>
              </a:rPr>
              <a:t>02 Exploratory Analysis &amp;      Insights</a:t>
            </a:r>
            <a:br>
              <a:rPr lang="en-US" dirty="0">
                <a:ea typeface="+mj-lt"/>
                <a:cs typeface="+mj-lt"/>
              </a:rPr>
            </a:br>
            <a:r>
              <a:rPr lang="en-US" sz="1600" dirty="0">
                <a:ea typeface="+mn-lt"/>
                <a:cs typeface="+mn-lt"/>
              </a:rPr>
              <a:t>Univariate, Bivariate, and multivariate analysis using data visualization</a:t>
            </a:r>
            <a:endParaRPr lang="en-US" sz="1600" dirty="0"/>
          </a:p>
          <a:p>
            <a:pPr marL="285750" lvl="1" indent="-285750">
              <a:lnSpc>
                <a:spcPct val="100000"/>
              </a:lnSpc>
              <a:spcBef>
                <a:spcPts val="0"/>
              </a:spcBef>
              <a:buFont typeface="Arial"/>
              <a:buChar char="•"/>
            </a:pPr>
            <a:r>
              <a:rPr lang="en-US" sz="1600" dirty="0">
                <a:ea typeface="+mn-lt"/>
                <a:cs typeface="+mn-lt"/>
              </a:rPr>
              <a:t>Weekly, Monthly, Quarterly, Yearly Trends in Sales</a:t>
            </a:r>
            <a:endParaRPr lang="en-US" sz="1600" dirty="0"/>
          </a:p>
          <a:p>
            <a:pPr marL="285750" lvl="1" indent="-285750">
              <a:lnSpc>
                <a:spcPct val="100000"/>
              </a:lnSpc>
              <a:spcBef>
                <a:spcPts val="0"/>
              </a:spcBef>
              <a:buFont typeface="Arial"/>
              <a:buChar char="•"/>
            </a:pPr>
            <a:r>
              <a:rPr lang="en-US" sz="1600" dirty="0">
                <a:ea typeface="+mn-lt"/>
                <a:cs typeface="+mn-lt"/>
              </a:rPr>
              <a:t>Sales Across different Categories of different features in the given data</a:t>
            </a:r>
            <a:endParaRPr lang="en-US" sz="1600" dirty="0"/>
          </a:p>
          <a:p>
            <a:pPr marL="285750" indent="-285750">
              <a:buFont typeface="Arial"/>
              <a:buChar char="•"/>
            </a:pPr>
            <a:r>
              <a:rPr lang="en-US" sz="1600" dirty="0">
                <a:ea typeface="+mn-lt"/>
                <a:cs typeface="+mn-lt"/>
              </a:rPr>
              <a:t>Summarize the inferences from the above analysis</a:t>
            </a:r>
            <a:endParaRPr lang="en-US" sz="1600" dirty="0"/>
          </a:p>
          <a:p>
            <a:endParaRPr lang="en-US" dirty="0">
              <a:ea typeface="+mj-lt"/>
              <a:cs typeface="+mj-lt"/>
            </a:endParaRPr>
          </a:p>
        </p:txBody>
      </p:sp>
      <p:sp>
        <p:nvSpPr>
          <p:cNvPr id="3" name="TextBox 2">
            <a:extLst>
              <a:ext uri="{FF2B5EF4-FFF2-40B4-BE49-F238E27FC236}">
                <a16:creationId xmlns:a16="http://schemas.microsoft.com/office/drawing/2014/main" id="{72B48EC1-EF64-9E07-A861-DF9A825D0627}"/>
              </a:ext>
            </a:extLst>
          </p:cNvPr>
          <p:cNvSpPr txBox="1"/>
          <p:nvPr/>
        </p:nvSpPr>
        <p:spPr>
          <a:xfrm>
            <a:off x="8589752" y="6327044"/>
            <a:ext cx="57195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Outliers has not been treated.</a:t>
            </a:r>
          </a:p>
        </p:txBody>
      </p:sp>
    </p:spTree>
    <p:extLst>
      <p:ext uri="{BB962C8B-B14F-4D97-AF65-F5344CB8AC3E}">
        <p14:creationId xmlns:p14="http://schemas.microsoft.com/office/powerpoint/2010/main" val="3498533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Rectangle 22">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FE8A352-92A6-37B8-9187-7ECA7A9E4E66}"/>
              </a:ext>
            </a:extLst>
          </p:cNvPr>
          <p:cNvPicPr>
            <a:picLocks noChangeAspect="1"/>
          </p:cNvPicPr>
          <p:nvPr/>
        </p:nvPicPr>
        <p:blipFill rotWithShape="1">
          <a:blip r:embed="rId2"/>
          <a:srcRect t="19643"/>
          <a:stretch/>
        </p:blipFill>
        <p:spPr>
          <a:xfrm>
            <a:off x="20" y="10"/>
            <a:ext cx="12191980" cy="6857990"/>
          </a:xfrm>
          <a:prstGeom prst="rect">
            <a:avLst/>
          </a:prstGeom>
        </p:spPr>
      </p:pic>
      <p:sp>
        <p:nvSpPr>
          <p:cNvPr id="25" name="Rectangle 24">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83AED98-5B78-B112-AE51-EE5943FEF612}"/>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a:t>Bivariate Analysis </a:t>
            </a:r>
          </a:p>
        </p:txBody>
      </p:sp>
      <p:sp>
        <p:nvSpPr>
          <p:cNvPr id="27" name="Rectangle: Rounded Corners 26">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308257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9" name="Rectangle 78">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0C4FA7E-FB95-F0C9-D906-E5A58433E16D}"/>
              </a:ext>
            </a:extLst>
          </p:cNvPr>
          <p:cNvSpPr>
            <a:spLocks noGrp="1"/>
          </p:cNvSpPr>
          <p:nvPr>
            <p:ph type="title"/>
          </p:nvPr>
        </p:nvSpPr>
        <p:spPr>
          <a:xfrm>
            <a:off x="1046746" y="586822"/>
            <a:ext cx="3537285" cy="1645920"/>
          </a:xfrm>
        </p:spPr>
        <p:txBody>
          <a:bodyPr vert="horz" lIns="91440" tIns="45720" rIns="91440" bIns="45720" rtlCol="0">
            <a:normAutofit/>
          </a:bodyPr>
          <a:lstStyle/>
          <a:p>
            <a:r>
              <a:rPr lang="en-US" sz="3200" dirty="0"/>
              <a:t>Yearly Sales </a:t>
            </a:r>
          </a:p>
        </p:txBody>
      </p:sp>
      <p:sp>
        <p:nvSpPr>
          <p:cNvPr id="81" name="Rectangle 80">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3" name="Rectangle 82">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4" name="Content Placeholder 73">
            <a:extLst>
              <a:ext uri="{FF2B5EF4-FFF2-40B4-BE49-F238E27FC236}">
                <a16:creationId xmlns:a16="http://schemas.microsoft.com/office/drawing/2014/main" id="{6C28985E-2706-C569-4A41-9051DE23DAAD}"/>
              </a:ext>
            </a:extLst>
          </p:cNvPr>
          <p:cNvSpPr>
            <a:spLocks noGrp="1"/>
          </p:cNvSpPr>
          <p:nvPr>
            <p:ph idx="1"/>
          </p:nvPr>
        </p:nvSpPr>
        <p:spPr>
          <a:xfrm>
            <a:off x="5351164" y="586822"/>
            <a:ext cx="6002636" cy="1645920"/>
          </a:xfrm>
        </p:spPr>
        <p:txBody>
          <a:bodyPr anchor="ctr">
            <a:normAutofit/>
          </a:bodyPr>
          <a:lstStyle/>
          <a:p>
            <a:r>
              <a:rPr lang="en-US" sz="1800" dirty="0"/>
              <a:t>We can see that there is a dip in the yearly sales.</a:t>
            </a:r>
          </a:p>
          <a:p>
            <a:r>
              <a:rPr lang="en-US" sz="1800" dirty="0"/>
              <a:t>We need to find more information regarding this as </a:t>
            </a:r>
            <a:r>
              <a:rPr lang="en-US" sz="1800" dirty="0" err="1"/>
              <a:t>its</a:t>
            </a:r>
            <a:r>
              <a:rPr lang="en-US" sz="1800" dirty="0"/>
              <a:t> not  a good sign.</a:t>
            </a:r>
          </a:p>
        </p:txBody>
      </p:sp>
      <p:pic>
        <p:nvPicPr>
          <p:cNvPr id="4" name="Picture 4" descr="Chart, line chart&#10;&#10;Description automatically generated">
            <a:extLst>
              <a:ext uri="{FF2B5EF4-FFF2-40B4-BE49-F238E27FC236}">
                <a16:creationId xmlns:a16="http://schemas.microsoft.com/office/drawing/2014/main" id="{34B1941C-6376-BC2C-ED77-D6DB4BC5A56E}"/>
              </a:ext>
            </a:extLst>
          </p:cNvPr>
          <p:cNvPicPr>
            <a:picLocks noChangeAspect="1"/>
          </p:cNvPicPr>
          <p:nvPr/>
        </p:nvPicPr>
        <p:blipFill>
          <a:blip r:embed="rId2"/>
          <a:stretch>
            <a:fillRect/>
          </a:stretch>
        </p:blipFill>
        <p:spPr>
          <a:xfrm>
            <a:off x="1873932" y="2734057"/>
            <a:ext cx="7899925" cy="3987071"/>
          </a:xfrm>
          <a:prstGeom prst="rect">
            <a:avLst/>
          </a:prstGeom>
        </p:spPr>
      </p:pic>
    </p:spTree>
    <p:extLst>
      <p:ext uri="{BB962C8B-B14F-4D97-AF65-F5344CB8AC3E}">
        <p14:creationId xmlns:p14="http://schemas.microsoft.com/office/powerpoint/2010/main" val="3866906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Rectangle 23">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6BCB743-9AAC-3DE5-72E1-0652CD72C792}"/>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a:t>Quarterly Sales</a:t>
            </a:r>
          </a:p>
        </p:txBody>
      </p:sp>
      <p:sp>
        <p:nvSpPr>
          <p:cNvPr id="28" name="Rectangle: Rounded Corners 27">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8" name="Content Placeholder 7">
            <a:extLst>
              <a:ext uri="{FF2B5EF4-FFF2-40B4-BE49-F238E27FC236}">
                <a16:creationId xmlns:a16="http://schemas.microsoft.com/office/drawing/2014/main" id="{C6F63161-7101-A244-FA67-BE0522EC6BD0}"/>
              </a:ext>
            </a:extLst>
          </p:cNvPr>
          <p:cNvSpPr>
            <a:spLocks noGrp="1"/>
          </p:cNvSpPr>
          <p:nvPr>
            <p:ph idx="1"/>
          </p:nvPr>
        </p:nvSpPr>
        <p:spPr>
          <a:xfrm>
            <a:off x="2615738" y="1263807"/>
            <a:ext cx="6960524" cy="598516"/>
          </a:xfrm>
        </p:spPr>
        <p:txBody>
          <a:bodyPr vert="horz" lIns="91440" tIns="45720" rIns="91440" bIns="45720" rtlCol="0" anchor="ctr">
            <a:normAutofit/>
          </a:bodyPr>
          <a:lstStyle/>
          <a:p>
            <a:pPr marL="0" indent="0" algn="ctr">
              <a:lnSpc>
                <a:spcPct val="100000"/>
              </a:lnSpc>
              <a:buNone/>
            </a:pPr>
            <a:r>
              <a:rPr lang="en-US" sz="1600">
                <a:solidFill>
                  <a:schemeClr val="bg1"/>
                </a:solidFill>
              </a:rPr>
              <a:t>We can see that in the quarter 4 there is high sales as compared to other quarters.</a:t>
            </a:r>
          </a:p>
        </p:txBody>
      </p:sp>
      <p:pic>
        <p:nvPicPr>
          <p:cNvPr id="4" name="Picture 4" descr="Chart, line chart&#10;&#10;Description automatically generated">
            <a:extLst>
              <a:ext uri="{FF2B5EF4-FFF2-40B4-BE49-F238E27FC236}">
                <a16:creationId xmlns:a16="http://schemas.microsoft.com/office/drawing/2014/main" id="{9BF7B8AC-A0CB-3B8C-CF18-D86484A0868D}"/>
              </a:ext>
            </a:extLst>
          </p:cNvPr>
          <p:cNvPicPr>
            <a:picLocks noChangeAspect="1"/>
          </p:cNvPicPr>
          <p:nvPr/>
        </p:nvPicPr>
        <p:blipFill>
          <a:blip r:embed="rId2"/>
          <a:stretch>
            <a:fillRect/>
          </a:stretch>
        </p:blipFill>
        <p:spPr>
          <a:xfrm>
            <a:off x="2194559" y="2139484"/>
            <a:ext cx="7802881" cy="4096512"/>
          </a:xfrm>
          <a:prstGeom prst="rect">
            <a:avLst/>
          </a:prstGeom>
        </p:spPr>
      </p:pic>
    </p:spTree>
    <p:extLst>
      <p:ext uri="{BB962C8B-B14F-4D97-AF65-F5344CB8AC3E}">
        <p14:creationId xmlns:p14="http://schemas.microsoft.com/office/powerpoint/2010/main" val="2619999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9" name="Rectangle 28">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3" name="Rectangle 32">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34">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C7E4EEF-A587-AD9F-44C9-6991ADD13D5A}"/>
              </a:ext>
            </a:extLst>
          </p:cNvPr>
          <p:cNvSpPr>
            <a:spLocks noGrp="1"/>
          </p:cNvSpPr>
          <p:nvPr>
            <p:ph type="title"/>
          </p:nvPr>
        </p:nvSpPr>
        <p:spPr>
          <a:xfrm>
            <a:off x="1046746" y="586822"/>
            <a:ext cx="3537285" cy="1645920"/>
          </a:xfrm>
        </p:spPr>
        <p:txBody>
          <a:bodyPr vert="horz" lIns="91440" tIns="45720" rIns="91440" bIns="45720" rtlCol="0" anchor="ctr">
            <a:normAutofit/>
          </a:bodyPr>
          <a:lstStyle/>
          <a:p>
            <a:r>
              <a:rPr lang="en-US" sz="3200"/>
              <a:t>Monthly Sales</a:t>
            </a:r>
          </a:p>
        </p:txBody>
      </p:sp>
      <p:sp>
        <p:nvSpPr>
          <p:cNvPr id="37" name="Rectangle 36">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A88F3524-4FB8-CBA3-F145-847785FF1514}"/>
              </a:ext>
            </a:extLst>
          </p:cNvPr>
          <p:cNvSpPr>
            <a:spLocks noGrp="1"/>
          </p:cNvSpPr>
          <p:nvPr>
            <p:ph sz="half" idx="2"/>
          </p:nvPr>
        </p:nvSpPr>
        <p:spPr>
          <a:xfrm>
            <a:off x="5351164" y="586822"/>
            <a:ext cx="6002636" cy="1645920"/>
          </a:xfrm>
        </p:spPr>
        <p:txBody>
          <a:bodyPr vert="horz" lIns="91440" tIns="45720" rIns="91440" bIns="45720" rtlCol="0" anchor="ctr">
            <a:normAutofit/>
          </a:bodyPr>
          <a:lstStyle/>
          <a:p>
            <a:r>
              <a:rPr lang="en-US" sz="1800" dirty="0"/>
              <a:t>We can see that in the 11th month there is highest sales. </a:t>
            </a:r>
          </a:p>
          <a:p>
            <a:r>
              <a:rPr lang="en-US" sz="1800" dirty="0"/>
              <a:t>And in 6th month the sales is the  lowest.</a:t>
            </a:r>
          </a:p>
          <a:p>
            <a:r>
              <a:rPr lang="en-US" sz="1800" dirty="0"/>
              <a:t>Sales is consistent in the first 4 months of the year.</a:t>
            </a:r>
          </a:p>
        </p:txBody>
      </p:sp>
      <p:pic>
        <p:nvPicPr>
          <p:cNvPr id="5" name="Picture 5" descr="Chart, line chart&#10;&#10;Description automatically generated">
            <a:extLst>
              <a:ext uri="{FF2B5EF4-FFF2-40B4-BE49-F238E27FC236}">
                <a16:creationId xmlns:a16="http://schemas.microsoft.com/office/drawing/2014/main" id="{4CFB597C-4ED0-655A-544B-72FED2FF19BA}"/>
              </a:ext>
            </a:extLst>
          </p:cNvPr>
          <p:cNvPicPr>
            <a:picLocks noGrp="1" noChangeAspect="1"/>
          </p:cNvPicPr>
          <p:nvPr>
            <p:ph sz="half" idx="1"/>
          </p:nvPr>
        </p:nvPicPr>
        <p:blipFill rotWithShape="1">
          <a:blip r:embed="rId2"/>
          <a:srcRect l="1022"/>
          <a:stretch/>
        </p:blipFill>
        <p:spPr>
          <a:xfrm>
            <a:off x="1677197" y="2662169"/>
            <a:ext cx="8379660" cy="4001448"/>
          </a:xfrm>
          <a:prstGeom prst="rect">
            <a:avLst/>
          </a:prstGeom>
        </p:spPr>
      </p:pic>
    </p:spTree>
    <p:extLst>
      <p:ext uri="{BB962C8B-B14F-4D97-AF65-F5344CB8AC3E}">
        <p14:creationId xmlns:p14="http://schemas.microsoft.com/office/powerpoint/2010/main" val="2554145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9">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 name="Rectangle 11">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13">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3" name="Rectangle 15">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17">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27A7884-C0BE-163E-0209-3FD640352F69}"/>
              </a:ext>
            </a:extLst>
          </p:cNvPr>
          <p:cNvSpPr>
            <a:spLocks noGrp="1"/>
          </p:cNvSpPr>
          <p:nvPr>
            <p:ph type="title"/>
          </p:nvPr>
        </p:nvSpPr>
        <p:spPr>
          <a:xfrm>
            <a:off x="841247" y="978619"/>
            <a:ext cx="3410712" cy="1106424"/>
          </a:xfrm>
        </p:spPr>
        <p:txBody>
          <a:bodyPr vert="horz" lIns="91440" tIns="45720" rIns="91440" bIns="45720" rtlCol="0" anchor="ctr">
            <a:normAutofit/>
          </a:bodyPr>
          <a:lstStyle/>
          <a:p>
            <a:r>
              <a:rPr lang="en-US" sz="2800"/>
              <a:t>Weekday Sales</a:t>
            </a:r>
          </a:p>
        </p:txBody>
      </p:sp>
      <p:sp>
        <p:nvSpPr>
          <p:cNvPr id="35" name="Rectangle 19">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Rectangle 21">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77E368EB-DDD5-3AAE-2B06-B0BEECA916C8}"/>
              </a:ext>
            </a:extLst>
          </p:cNvPr>
          <p:cNvSpPr>
            <a:spLocks noGrp="1"/>
          </p:cNvSpPr>
          <p:nvPr>
            <p:ph sz="half" idx="2"/>
          </p:nvPr>
        </p:nvSpPr>
        <p:spPr>
          <a:xfrm>
            <a:off x="841248" y="2252870"/>
            <a:ext cx="3412219" cy="3560251"/>
          </a:xfrm>
        </p:spPr>
        <p:txBody>
          <a:bodyPr vert="horz" lIns="91440" tIns="45720" rIns="91440" bIns="45720" rtlCol="0" anchor="t">
            <a:normAutofit/>
          </a:bodyPr>
          <a:lstStyle/>
          <a:p>
            <a:r>
              <a:rPr lang="en-US" sz="1700" dirty="0"/>
              <a:t>We can see Thursday has the lowest sales and Sunday has the highest sales.</a:t>
            </a:r>
          </a:p>
          <a:p>
            <a:r>
              <a:rPr lang="en-US" sz="1700" dirty="0"/>
              <a:t>Sales increases from Friday to Sunday and dips from Monday to Thursday</a:t>
            </a:r>
          </a:p>
        </p:txBody>
      </p:sp>
      <p:pic>
        <p:nvPicPr>
          <p:cNvPr id="5" name="Picture 5" descr="Chart, line chart&#10;&#10;Description automatically generated">
            <a:extLst>
              <a:ext uri="{FF2B5EF4-FFF2-40B4-BE49-F238E27FC236}">
                <a16:creationId xmlns:a16="http://schemas.microsoft.com/office/drawing/2014/main" id="{FE2E908B-F77E-A3E5-28CD-FB88A806EDE4}"/>
              </a:ext>
            </a:extLst>
          </p:cNvPr>
          <p:cNvPicPr>
            <a:picLocks noGrp="1" noChangeAspect="1"/>
          </p:cNvPicPr>
          <p:nvPr>
            <p:ph sz="half" idx="1"/>
          </p:nvPr>
        </p:nvPicPr>
        <p:blipFill>
          <a:blip r:embed="rId2"/>
          <a:stretch>
            <a:fillRect/>
          </a:stretch>
        </p:blipFill>
        <p:spPr>
          <a:xfrm>
            <a:off x="5525894" y="630936"/>
            <a:ext cx="5846323" cy="54955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41533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Rectangle 45">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8" name="Rectangle 47">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0" name="Rectangle 49">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013421D-592D-96D0-5FF1-DC32D648251B}"/>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a:t>Day Sales</a:t>
            </a:r>
          </a:p>
        </p:txBody>
      </p:sp>
      <p:sp>
        <p:nvSpPr>
          <p:cNvPr id="52" name="Rectangle: Rounded Corners 51">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4" name="Content Placeholder 3">
            <a:extLst>
              <a:ext uri="{FF2B5EF4-FFF2-40B4-BE49-F238E27FC236}">
                <a16:creationId xmlns:a16="http://schemas.microsoft.com/office/drawing/2014/main" id="{C7E738DC-4AD3-1AD8-D8FA-7535F0F3D955}"/>
              </a:ext>
            </a:extLst>
          </p:cNvPr>
          <p:cNvSpPr>
            <a:spLocks noGrp="1"/>
          </p:cNvSpPr>
          <p:nvPr>
            <p:ph sz="half" idx="2"/>
          </p:nvPr>
        </p:nvSpPr>
        <p:spPr>
          <a:xfrm>
            <a:off x="2615738" y="1263807"/>
            <a:ext cx="6960524" cy="598516"/>
          </a:xfrm>
        </p:spPr>
        <p:txBody>
          <a:bodyPr vert="horz" lIns="91440" tIns="45720" rIns="91440" bIns="45720" rtlCol="0" anchor="ctr">
            <a:normAutofit/>
          </a:bodyPr>
          <a:lstStyle/>
          <a:p>
            <a:pPr marL="0" indent="0" algn="ctr">
              <a:lnSpc>
                <a:spcPct val="100000"/>
              </a:lnSpc>
              <a:buNone/>
            </a:pPr>
            <a:r>
              <a:rPr lang="en-US" sz="1600">
                <a:solidFill>
                  <a:schemeClr val="bg1"/>
                </a:solidFill>
              </a:rPr>
              <a:t>In the stating days of month there is more sales as compared to the end days.</a:t>
            </a:r>
          </a:p>
        </p:txBody>
      </p:sp>
      <p:pic>
        <p:nvPicPr>
          <p:cNvPr id="5" name="Picture 5" descr="Chart, line chart&#10;&#10;Description automatically generated">
            <a:extLst>
              <a:ext uri="{FF2B5EF4-FFF2-40B4-BE49-F238E27FC236}">
                <a16:creationId xmlns:a16="http://schemas.microsoft.com/office/drawing/2014/main" id="{08A44BFF-4A65-BB1C-873F-6BCC6E68C947}"/>
              </a:ext>
            </a:extLst>
          </p:cNvPr>
          <p:cNvPicPr>
            <a:picLocks noGrp="1" noChangeAspect="1"/>
          </p:cNvPicPr>
          <p:nvPr>
            <p:ph sz="half" idx="1"/>
          </p:nvPr>
        </p:nvPicPr>
        <p:blipFill>
          <a:blip r:embed="rId2"/>
          <a:stretch>
            <a:fillRect/>
          </a:stretch>
        </p:blipFill>
        <p:spPr>
          <a:xfrm>
            <a:off x="1783883" y="2139484"/>
            <a:ext cx="8624234" cy="4096512"/>
          </a:xfrm>
          <a:prstGeom prst="rect">
            <a:avLst/>
          </a:prstGeom>
        </p:spPr>
      </p:pic>
    </p:spTree>
    <p:extLst>
      <p:ext uri="{BB962C8B-B14F-4D97-AF65-F5344CB8AC3E}">
        <p14:creationId xmlns:p14="http://schemas.microsoft.com/office/powerpoint/2010/main" val="2113101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3" descr="Pipette adding DNA sample to a petri dish">
            <a:extLst>
              <a:ext uri="{FF2B5EF4-FFF2-40B4-BE49-F238E27FC236}">
                <a16:creationId xmlns:a16="http://schemas.microsoft.com/office/drawing/2014/main" id="{9804D4DF-1CD4-A435-84BA-38C4944E80E0}"/>
              </a:ext>
            </a:extLst>
          </p:cNvPr>
          <p:cNvPicPr>
            <a:picLocks noChangeAspect="1"/>
          </p:cNvPicPr>
          <p:nvPr/>
        </p:nvPicPr>
        <p:blipFill rotWithShape="1">
          <a:blip r:embed="rId2"/>
          <a:srcRect t="25000" r="-2" b="-2"/>
          <a:stretch/>
        </p:blipFill>
        <p:spPr>
          <a:xfrm>
            <a:off x="20" y="10"/>
            <a:ext cx="12191980" cy="6857990"/>
          </a:xfrm>
          <a:prstGeom prst="rect">
            <a:avLst/>
          </a:prstGeom>
        </p:spPr>
      </p:pic>
      <p:sp>
        <p:nvSpPr>
          <p:cNvPr id="14" name="Rectangle 13">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BA095CA-7872-79BA-A13D-2D80C9883348}"/>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solidFill>
                  <a:schemeClr val="bg1"/>
                </a:solidFill>
              </a:rPr>
              <a:t>Multi-Variate Analysis</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3100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4" name="Rectangle 53">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Rectangle 55">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8" name="Rectangle 57">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0" name="Rectangle 59">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23E7370-4DFC-97BE-AB7B-2B8665C0E99D}"/>
              </a:ext>
            </a:extLst>
          </p:cNvPr>
          <p:cNvSpPr>
            <a:spLocks noGrp="1"/>
          </p:cNvSpPr>
          <p:nvPr>
            <p:ph type="title"/>
          </p:nvPr>
        </p:nvSpPr>
        <p:spPr>
          <a:xfrm>
            <a:off x="1046746" y="586822"/>
            <a:ext cx="3537285" cy="1645920"/>
          </a:xfrm>
        </p:spPr>
        <p:txBody>
          <a:bodyPr vert="horz" lIns="91440" tIns="45720" rIns="91440" bIns="45720" rtlCol="0" anchor="ctr">
            <a:normAutofit/>
          </a:bodyPr>
          <a:lstStyle/>
          <a:p>
            <a:r>
              <a:rPr lang="en-US" sz="3200"/>
              <a:t>Status, Country  &amp; Sales</a:t>
            </a:r>
          </a:p>
        </p:txBody>
      </p:sp>
      <p:sp>
        <p:nvSpPr>
          <p:cNvPr id="62" name="Rectangle 61">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4" name="Rectangle 63">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3DF26098-F7D1-1057-9C5C-BCB1F98FEC03}"/>
              </a:ext>
            </a:extLst>
          </p:cNvPr>
          <p:cNvSpPr>
            <a:spLocks noGrp="1"/>
          </p:cNvSpPr>
          <p:nvPr>
            <p:ph sz="half" idx="2"/>
          </p:nvPr>
        </p:nvSpPr>
        <p:spPr>
          <a:xfrm>
            <a:off x="5351164" y="586822"/>
            <a:ext cx="6002636" cy="1645920"/>
          </a:xfrm>
        </p:spPr>
        <p:txBody>
          <a:bodyPr vert="horz" lIns="91440" tIns="45720" rIns="91440" bIns="45720" rtlCol="0" anchor="ctr">
            <a:normAutofit/>
          </a:bodyPr>
          <a:lstStyle/>
          <a:p>
            <a:pPr>
              <a:lnSpc>
                <a:spcPct val="100000"/>
              </a:lnSpc>
            </a:pPr>
            <a:r>
              <a:rPr lang="en-US" sz="1500"/>
              <a:t>We can see most of the orders which are on hold belongs to usa, some orders on hold belong to sweden.</a:t>
            </a:r>
          </a:p>
          <a:p>
            <a:pPr>
              <a:lnSpc>
                <a:spcPct val="100000"/>
              </a:lnSpc>
            </a:pPr>
            <a:r>
              <a:rPr lang="en-US" sz="1500"/>
              <a:t>UK, USA, Spain, Sweden have aprox same number of canceled orders.</a:t>
            </a:r>
          </a:p>
          <a:p>
            <a:pPr>
              <a:lnSpc>
                <a:spcPct val="100000"/>
              </a:lnSpc>
            </a:pPr>
            <a:r>
              <a:rPr lang="en-US" sz="1500"/>
              <a:t>Spain has most disputes and also most disputes are solved. </a:t>
            </a:r>
          </a:p>
          <a:p>
            <a:pPr>
              <a:lnSpc>
                <a:spcPct val="100000"/>
              </a:lnSpc>
            </a:pPr>
            <a:endParaRPr lang="en-US" sz="1500"/>
          </a:p>
        </p:txBody>
      </p:sp>
      <p:pic>
        <p:nvPicPr>
          <p:cNvPr id="8" name="Picture 8" descr="Chart, bar chart&#10;&#10;Description automatically generated">
            <a:extLst>
              <a:ext uri="{FF2B5EF4-FFF2-40B4-BE49-F238E27FC236}">
                <a16:creationId xmlns:a16="http://schemas.microsoft.com/office/drawing/2014/main" id="{8C9404EA-2B46-7F90-2837-C4BF41ECEA47}"/>
              </a:ext>
            </a:extLst>
          </p:cNvPr>
          <p:cNvPicPr>
            <a:picLocks noGrp="1" noChangeAspect="1"/>
          </p:cNvPicPr>
          <p:nvPr>
            <p:ph sz="half" idx="1"/>
          </p:nvPr>
        </p:nvPicPr>
        <p:blipFill>
          <a:blip r:embed="rId2"/>
          <a:stretch>
            <a:fillRect/>
          </a:stretch>
        </p:blipFill>
        <p:spPr>
          <a:xfrm>
            <a:off x="1047358" y="2705301"/>
            <a:ext cx="10027526" cy="3483864"/>
          </a:xfrm>
          <a:prstGeom prst="rect">
            <a:avLst/>
          </a:prstGeom>
        </p:spPr>
      </p:pic>
    </p:spTree>
    <p:extLst>
      <p:ext uri="{BB962C8B-B14F-4D97-AF65-F5344CB8AC3E}">
        <p14:creationId xmlns:p14="http://schemas.microsoft.com/office/powerpoint/2010/main" val="3881161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Rectangle 13">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143290-C16E-E906-F60B-BFD7B6892D5B}"/>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Order Shipped &amp; Sales</a:t>
            </a:r>
          </a:p>
        </p:txBody>
      </p:sp>
      <p:sp>
        <p:nvSpPr>
          <p:cNvPr id="25"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5" descr="Graphical user interface, application, table&#10;&#10;Description automatically generated">
            <a:extLst>
              <a:ext uri="{FF2B5EF4-FFF2-40B4-BE49-F238E27FC236}">
                <a16:creationId xmlns:a16="http://schemas.microsoft.com/office/drawing/2014/main" id="{3155E50F-BF8C-18F3-20D0-F8A0630B82FF}"/>
              </a:ext>
            </a:extLst>
          </p:cNvPr>
          <p:cNvPicPr>
            <a:picLocks noGrp="1" noChangeAspect="1"/>
          </p:cNvPicPr>
          <p:nvPr>
            <p:ph sz="half" idx="1"/>
          </p:nvPr>
        </p:nvPicPr>
        <p:blipFill rotWithShape="1">
          <a:blip r:embed="rId2"/>
          <a:srcRect l="9430" t="448" r="-9627" b="-449"/>
          <a:stretch/>
        </p:blipFill>
        <p:spPr>
          <a:xfrm>
            <a:off x="4692080" y="122233"/>
            <a:ext cx="7335208" cy="6620436"/>
          </a:xfrm>
          <a:prstGeom prst="rect">
            <a:avLst/>
          </a:prstGeom>
        </p:spPr>
      </p:pic>
      <p:sp>
        <p:nvSpPr>
          <p:cNvPr id="3" name="TextBox 2">
            <a:extLst>
              <a:ext uri="{FF2B5EF4-FFF2-40B4-BE49-F238E27FC236}">
                <a16:creationId xmlns:a16="http://schemas.microsoft.com/office/drawing/2014/main" id="{DFAF1F4B-2D0A-5B2B-4BAE-33D0EE93FC4A}"/>
              </a:ext>
            </a:extLst>
          </p:cNvPr>
          <p:cNvSpPr txBox="1"/>
          <p:nvPr/>
        </p:nvSpPr>
        <p:spPr>
          <a:xfrm>
            <a:off x="425195" y="4732019"/>
            <a:ext cx="4018787"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Usa has most shipped orders.</a:t>
            </a:r>
          </a:p>
          <a:p>
            <a:pPr marL="285750" indent="-285750">
              <a:buFont typeface="Arial"/>
              <a:buChar char="•"/>
            </a:pPr>
            <a:r>
              <a:rPr lang="en-US" dirty="0"/>
              <a:t>Spain and France have </a:t>
            </a:r>
            <a:r>
              <a:rPr lang="en-US" dirty="0" err="1"/>
              <a:t>aprox</a:t>
            </a:r>
            <a:r>
              <a:rPr lang="en-US" dirty="0"/>
              <a:t> same number of orders.</a:t>
            </a:r>
          </a:p>
          <a:p>
            <a:pPr marL="285750" indent="-285750">
              <a:buFont typeface="Arial"/>
              <a:buChar char="•"/>
            </a:pPr>
            <a:r>
              <a:rPr lang="en-US" dirty="0"/>
              <a:t>Ireland have the least number of orders shipped.</a:t>
            </a:r>
          </a:p>
        </p:txBody>
      </p:sp>
    </p:spTree>
    <p:extLst>
      <p:ext uri="{BB962C8B-B14F-4D97-AF65-F5344CB8AC3E}">
        <p14:creationId xmlns:p14="http://schemas.microsoft.com/office/powerpoint/2010/main" val="472373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420D3D-EFB6-82D9-53B0-FE37C8829E83}"/>
              </a:ext>
            </a:extLst>
          </p:cNvPr>
          <p:cNvSpPr>
            <a:spLocks noGrp="1"/>
          </p:cNvSpPr>
          <p:nvPr>
            <p:ph type="title"/>
          </p:nvPr>
        </p:nvSpPr>
        <p:spPr>
          <a:xfrm>
            <a:off x="5080216" y="1076324"/>
            <a:ext cx="6272784" cy="1535051"/>
          </a:xfrm>
        </p:spPr>
        <p:txBody>
          <a:bodyPr anchor="b">
            <a:normAutofit/>
          </a:bodyPr>
          <a:lstStyle/>
          <a:p>
            <a:r>
              <a:rPr lang="en-US" sz="5200" dirty="0"/>
              <a:t>Contents:</a:t>
            </a:r>
          </a:p>
        </p:txBody>
      </p:sp>
      <p:pic>
        <p:nvPicPr>
          <p:cNvPr id="5" name="Picture 4" descr="Calculator, pen, compass, money and a paper with graphs printed on it">
            <a:extLst>
              <a:ext uri="{FF2B5EF4-FFF2-40B4-BE49-F238E27FC236}">
                <a16:creationId xmlns:a16="http://schemas.microsoft.com/office/drawing/2014/main" id="{4F61CD5A-6E57-8527-A7B3-6D9BA713D75B}"/>
              </a:ext>
            </a:extLst>
          </p:cNvPr>
          <p:cNvPicPr>
            <a:picLocks noChangeAspect="1"/>
          </p:cNvPicPr>
          <p:nvPr/>
        </p:nvPicPr>
        <p:blipFill rotWithShape="1">
          <a:blip r:embed="rId2"/>
          <a:srcRect l="30826" r="29529" b="8"/>
          <a:stretch/>
        </p:blipFill>
        <p:spPr>
          <a:xfrm>
            <a:off x="20" y="10"/>
            <a:ext cx="4505305" cy="6857990"/>
          </a:xfrm>
          <a:prstGeom prst="rect">
            <a:avLst/>
          </a:prstGeom>
        </p:spPr>
      </p:pic>
      <p:sp>
        <p:nvSpPr>
          <p:cNvPr id="11"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E611CCE-FC38-2CDB-18F1-3857DEFE7C84}"/>
              </a:ext>
            </a:extLst>
          </p:cNvPr>
          <p:cNvSpPr>
            <a:spLocks noGrp="1"/>
          </p:cNvSpPr>
          <p:nvPr>
            <p:ph idx="1"/>
          </p:nvPr>
        </p:nvSpPr>
        <p:spPr>
          <a:xfrm>
            <a:off x="5065839" y="3020597"/>
            <a:ext cx="6272784" cy="2825686"/>
          </a:xfrm>
        </p:spPr>
        <p:txBody>
          <a:bodyPr vert="horz" lIns="91440" tIns="45720" rIns="91440" bIns="45720" rtlCol="0" anchor="t">
            <a:noAutofit/>
          </a:bodyPr>
          <a:lstStyle/>
          <a:p>
            <a:pPr>
              <a:lnSpc>
                <a:spcPct val="100000"/>
              </a:lnSpc>
              <a:spcBef>
                <a:spcPct val="0"/>
              </a:spcBef>
            </a:pPr>
            <a:r>
              <a:rPr lang="en-US" sz="1000" dirty="0">
                <a:ea typeface="+mn-lt"/>
                <a:cs typeface="+mn-lt"/>
              </a:rPr>
              <a:t>Agenda &amp; Executive Summary of the data</a:t>
            </a:r>
            <a:endParaRPr lang="en-US"/>
          </a:p>
          <a:p>
            <a:pPr marL="742950" lvl="2">
              <a:lnSpc>
                <a:spcPct val="100000"/>
              </a:lnSpc>
              <a:spcBef>
                <a:spcPts val="0"/>
              </a:spcBef>
              <a:buFont typeface="Arial,Sans-Serif" panose="020B0604020202020204" pitchFamily="34" charset="0"/>
            </a:pPr>
            <a:r>
              <a:rPr lang="en-US" sz="1000" dirty="0">
                <a:ea typeface="+mn-lt"/>
                <a:cs typeface="+mn-lt"/>
              </a:rPr>
              <a:t>Problem statement</a:t>
            </a:r>
          </a:p>
          <a:p>
            <a:pPr marL="742950" lvl="2">
              <a:lnSpc>
                <a:spcPct val="100000"/>
              </a:lnSpc>
              <a:spcBef>
                <a:spcPts val="0"/>
              </a:spcBef>
              <a:buFont typeface="Arial,Sans-Serif" panose="020B0604020202020204" pitchFamily="34" charset="0"/>
            </a:pPr>
            <a:r>
              <a:rPr lang="en-US" sz="1000" dirty="0">
                <a:ea typeface="+mn-lt"/>
                <a:cs typeface="+mn-lt"/>
              </a:rPr>
              <a:t>Executive Summary</a:t>
            </a:r>
          </a:p>
          <a:p>
            <a:pPr marL="742950" lvl="2">
              <a:lnSpc>
                <a:spcPct val="100000"/>
              </a:lnSpc>
              <a:spcBef>
                <a:spcPts val="0"/>
              </a:spcBef>
              <a:buFont typeface="Arial,Sans-Serif" panose="020B0604020202020204" pitchFamily="34" charset="0"/>
            </a:pPr>
            <a:r>
              <a:rPr lang="en-US" sz="1000" dirty="0">
                <a:ea typeface="+mn-lt"/>
                <a:cs typeface="+mn-lt"/>
              </a:rPr>
              <a:t>Data  </a:t>
            </a:r>
            <a:r>
              <a:rPr lang="en-US" sz="1000" dirty="0" err="1">
                <a:ea typeface="+mn-lt"/>
                <a:cs typeface="+mn-lt"/>
              </a:rPr>
              <a:t>Sictionary</a:t>
            </a:r>
            <a:endParaRPr lang="en-US" sz="1000" dirty="0">
              <a:ea typeface="+mn-lt"/>
              <a:cs typeface="+mn-lt"/>
            </a:endParaRPr>
          </a:p>
          <a:p>
            <a:pPr marL="742950" lvl="2">
              <a:lnSpc>
                <a:spcPct val="100000"/>
              </a:lnSpc>
              <a:spcBef>
                <a:spcPts val="0"/>
              </a:spcBef>
              <a:buFont typeface="Arial,Sans-Serif" panose="020B0604020202020204" pitchFamily="34" charset="0"/>
            </a:pPr>
            <a:r>
              <a:rPr lang="en-US" sz="1000" dirty="0">
                <a:ea typeface="+mn-lt"/>
                <a:cs typeface="+mn-lt"/>
              </a:rPr>
              <a:t>Summary Stats</a:t>
            </a:r>
          </a:p>
          <a:p>
            <a:pPr marL="742950" lvl="2">
              <a:lnSpc>
                <a:spcPct val="100000"/>
              </a:lnSpc>
              <a:spcBef>
                <a:spcPts val="0"/>
              </a:spcBef>
              <a:buFont typeface="Arial,Sans-Serif" panose="020B0604020202020204" pitchFamily="34" charset="0"/>
            </a:pPr>
            <a:r>
              <a:rPr lang="en-US" sz="1000" dirty="0">
                <a:ea typeface="+mn-lt"/>
                <a:cs typeface="+mn-lt"/>
              </a:rPr>
              <a:t>Assumptions about data</a:t>
            </a:r>
            <a:endParaRPr lang="en-US" sz="1000" dirty="0"/>
          </a:p>
          <a:p>
            <a:pPr marL="285750" indent="-285750">
              <a:lnSpc>
                <a:spcPct val="100000"/>
              </a:lnSpc>
              <a:spcBef>
                <a:spcPct val="0"/>
              </a:spcBef>
              <a:buFont typeface="Arial,Sans-Serif" panose="020B0604020202020204" pitchFamily="34" charset="0"/>
            </a:pPr>
            <a:r>
              <a:rPr lang="en-US" sz="1000" dirty="0">
                <a:ea typeface="+mn-lt"/>
                <a:cs typeface="+mn-lt"/>
              </a:rPr>
              <a:t>Exploratory Analysis &amp; Insights</a:t>
            </a:r>
          </a:p>
          <a:p>
            <a:pPr marL="742950" lvl="1" indent="-285750">
              <a:lnSpc>
                <a:spcPct val="100000"/>
              </a:lnSpc>
              <a:spcBef>
                <a:spcPct val="0"/>
              </a:spcBef>
              <a:buFont typeface="Arial,Sans-Serif" panose="020B0604020202020204" pitchFamily="34" charset="0"/>
            </a:pPr>
            <a:r>
              <a:rPr lang="en-US" sz="1000" dirty="0">
                <a:ea typeface="+mn-lt"/>
                <a:cs typeface="+mn-lt"/>
              </a:rPr>
              <a:t>Univariate, Bivariate, and multivariate analysis using data visualization</a:t>
            </a:r>
          </a:p>
          <a:p>
            <a:pPr marL="742950" lvl="1" indent="-285750">
              <a:lnSpc>
                <a:spcPct val="100000"/>
              </a:lnSpc>
              <a:spcBef>
                <a:spcPct val="0"/>
              </a:spcBef>
              <a:buFont typeface="Arial,Sans-Serif" panose="020B0604020202020204" pitchFamily="34" charset="0"/>
            </a:pPr>
            <a:r>
              <a:rPr lang="en-US" sz="1000" dirty="0">
                <a:ea typeface="+mn-lt"/>
                <a:cs typeface="+mn-lt"/>
              </a:rPr>
              <a:t>Weekly, Monthly, Quarterly, Yearly Trends in Sales</a:t>
            </a:r>
          </a:p>
          <a:p>
            <a:pPr marL="742950" lvl="1" indent="-285750">
              <a:lnSpc>
                <a:spcPct val="100000"/>
              </a:lnSpc>
              <a:spcBef>
                <a:spcPct val="0"/>
              </a:spcBef>
              <a:buFont typeface="Arial,Sans-Serif" panose="020B0604020202020204" pitchFamily="34" charset="0"/>
            </a:pPr>
            <a:r>
              <a:rPr lang="en-US" sz="1000" dirty="0">
                <a:ea typeface="+mn-lt"/>
                <a:cs typeface="+mn-lt"/>
              </a:rPr>
              <a:t>Sales Across different Categories of different features in the given data</a:t>
            </a:r>
          </a:p>
          <a:p>
            <a:pPr marL="742950" lvl="1" indent="-285750">
              <a:lnSpc>
                <a:spcPct val="100000"/>
              </a:lnSpc>
              <a:spcBef>
                <a:spcPct val="0"/>
              </a:spcBef>
              <a:buFont typeface="Arial,Sans-Serif" panose="020B0604020202020204" pitchFamily="34" charset="0"/>
            </a:pPr>
            <a:r>
              <a:rPr lang="en-US" sz="1000" dirty="0">
                <a:ea typeface="+mn-lt"/>
                <a:cs typeface="+mn-lt"/>
              </a:rPr>
              <a:t>Summarize the inferences from the above analysis</a:t>
            </a:r>
          </a:p>
          <a:p>
            <a:pPr marL="285750" lvl="1" indent="-285750">
              <a:lnSpc>
                <a:spcPct val="100000"/>
              </a:lnSpc>
              <a:spcBef>
                <a:spcPts val="0"/>
              </a:spcBef>
              <a:buFont typeface="Arial,Sans-Serif" panose="020B0604020202020204" pitchFamily="34" charset="0"/>
            </a:pPr>
            <a:r>
              <a:rPr lang="en-US" sz="1000" dirty="0">
                <a:ea typeface="+mn-lt"/>
                <a:cs typeface="+mn-lt"/>
              </a:rPr>
              <a:t>Customer Segmentation using RFM analysis </a:t>
            </a:r>
          </a:p>
          <a:p>
            <a:pPr marL="742950" lvl="2">
              <a:lnSpc>
                <a:spcPct val="100000"/>
              </a:lnSpc>
              <a:spcBef>
                <a:spcPts val="0"/>
              </a:spcBef>
              <a:buFont typeface="Arial,Sans-Serif" panose="020B0604020202020204" pitchFamily="34" charset="0"/>
            </a:pPr>
            <a:r>
              <a:rPr lang="en-US" sz="1000" dirty="0">
                <a:ea typeface="+mn-lt"/>
                <a:cs typeface="+mn-lt"/>
              </a:rPr>
              <a:t>What is RFM and which tool used </a:t>
            </a:r>
          </a:p>
          <a:p>
            <a:pPr marL="742950" lvl="2">
              <a:lnSpc>
                <a:spcPct val="100000"/>
              </a:lnSpc>
              <a:spcBef>
                <a:spcPts val="0"/>
              </a:spcBef>
              <a:buFont typeface="Arial,Sans-Serif" panose="020B0604020202020204" pitchFamily="34" charset="0"/>
            </a:pPr>
            <a:r>
              <a:rPr lang="en-US" sz="1000" dirty="0">
                <a:ea typeface="+mn-lt"/>
                <a:cs typeface="+mn-lt"/>
              </a:rPr>
              <a:t>What all parameters used and assumptions made</a:t>
            </a:r>
          </a:p>
          <a:p>
            <a:pPr marL="742950" lvl="2">
              <a:lnSpc>
                <a:spcPct val="100000"/>
              </a:lnSpc>
              <a:spcBef>
                <a:spcPts val="0"/>
              </a:spcBef>
              <a:buFont typeface="Arial,Sans-Serif" panose="020B0604020202020204" pitchFamily="34" charset="0"/>
            </a:pPr>
            <a:r>
              <a:rPr lang="en-US" sz="1000" dirty="0">
                <a:ea typeface="+mn-lt"/>
                <a:cs typeface="+mn-lt"/>
              </a:rPr>
              <a:t>Output table head </a:t>
            </a:r>
          </a:p>
          <a:p>
            <a:pPr marL="742950" lvl="2">
              <a:lnSpc>
                <a:spcPct val="100000"/>
              </a:lnSpc>
              <a:spcBef>
                <a:spcPts val="0"/>
              </a:spcBef>
              <a:buFont typeface="Arial,Sans-Serif" panose="020B0604020202020204" pitchFamily="34" charset="0"/>
            </a:pPr>
            <a:r>
              <a:rPr lang="en-US" sz="1000" dirty="0">
                <a:ea typeface="+mn-lt"/>
                <a:cs typeface="+mn-lt"/>
              </a:rPr>
              <a:t>Workflow image to be put when KNIME used</a:t>
            </a:r>
          </a:p>
          <a:p>
            <a:pPr marL="285750" lvl="1" indent="-285750">
              <a:lnSpc>
                <a:spcPct val="100000"/>
              </a:lnSpc>
              <a:spcBef>
                <a:spcPts val="0"/>
              </a:spcBef>
              <a:buFont typeface="Arial,Sans-Serif" panose="020B0604020202020204" pitchFamily="34" charset="0"/>
            </a:pPr>
            <a:r>
              <a:rPr lang="en-US" sz="1000" dirty="0">
                <a:ea typeface="+mn-lt"/>
                <a:cs typeface="+mn-lt"/>
              </a:rPr>
              <a:t>Inferences from RFM Analysis and identified segments</a:t>
            </a:r>
            <a:endParaRPr lang="en-US" sz="1000" dirty="0"/>
          </a:p>
          <a:p>
            <a:pPr lvl="1">
              <a:lnSpc>
                <a:spcPct val="100000"/>
              </a:lnSpc>
            </a:pPr>
            <a:r>
              <a:rPr lang="en-US" sz="1000" dirty="0">
                <a:ea typeface="+mn-lt"/>
                <a:cs typeface="+mn-lt"/>
              </a:rPr>
              <a:t>Who are your best customers? </a:t>
            </a:r>
          </a:p>
          <a:p>
            <a:pPr lvl="1">
              <a:lnSpc>
                <a:spcPct val="100000"/>
              </a:lnSpc>
            </a:pPr>
            <a:r>
              <a:rPr lang="en-US" sz="1000" dirty="0">
                <a:ea typeface="+mn-lt"/>
                <a:cs typeface="+mn-lt"/>
              </a:rPr>
              <a:t>Which customers are on the verge of churning? </a:t>
            </a:r>
            <a:endParaRPr lang="en-US" sz="1000" dirty="0"/>
          </a:p>
          <a:p>
            <a:pPr lvl="1">
              <a:lnSpc>
                <a:spcPct val="100000"/>
              </a:lnSpc>
            </a:pPr>
            <a:r>
              <a:rPr lang="en-US" sz="1000" dirty="0">
                <a:ea typeface="+mn-lt"/>
                <a:cs typeface="+mn-lt"/>
              </a:rPr>
              <a:t>Who are your lost customers? </a:t>
            </a:r>
            <a:endParaRPr lang="en-US" sz="1000" dirty="0"/>
          </a:p>
          <a:p>
            <a:pPr lvl="1">
              <a:lnSpc>
                <a:spcPct val="100000"/>
              </a:lnSpc>
            </a:pPr>
            <a:r>
              <a:rPr lang="en-US" sz="1000" dirty="0">
                <a:ea typeface="+mn-lt"/>
                <a:cs typeface="+mn-lt"/>
              </a:rPr>
              <a:t>Who are your loyal customers? </a:t>
            </a:r>
            <a:endParaRPr lang="en-US" sz="1000" dirty="0"/>
          </a:p>
          <a:p>
            <a:pPr marL="742950" lvl="2">
              <a:lnSpc>
                <a:spcPct val="100000"/>
              </a:lnSpc>
              <a:spcBef>
                <a:spcPts val="0"/>
              </a:spcBef>
              <a:buFont typeface="Arial,Sans-Serif" panose="020B0604020202020204" pitchFamily="34" charset="0"/>
            </a:pPr>
            <a:endParaRPr lang="en-US" sz="1000" dirty="0"/>
          </a:p>
          <a:p>
            <a:pPr marL="742950" lvl="2">
              <a:lnSpc>
                <a:spcPct val="100000"/>
              </a:lnSpc>
              <a:spcBef>
                <a:spcPts val="0"/>
              </a:spcBef>
              <a:buFont typeface="Arial,Sans-Serif" panose="020B0604020202020204" pitchFamily="34" charset="0"/>
            </a:pPr>
            <a:endParaRPr lang="en-US" sz="1000" dirty="0"/>
          </a:p>
          <a:p>
            <a:pPr marL="285750" lvl="1" indent="-285750">
              <a:lnSpc>
                <a:spcPct val="100000"/>
              </a:lnSpc>
              <a:spcBef>
                <a:spcPts val="0"/>
              </a:spcBef>
              <a:buFont typeface="Arial,Sans-Serif" panose="020B0604020202020204" pitchFamily="34" charset="0"/>
            </a:pPr>
            <a:endParaRPr lang="en-US" sz="1000" dirty="0"/>
          </a:p>
          <a:p>
            <a:pPr>
              <a:lnSpc>
                <a:spcPct val="100000"/>
              </a:lnSpc>
            </a:pPr>
            <a:endParaRPr lang="en-US" sz="700"/>
          </a:p>
          <a:p>
            <a:pPr>
              <a:lnSpc>
                <a:spcPct val="100000"/>
              </a:lnSpc>
            </a:pPr>
            <a:endParaRPr lang="en-US" sz="700"/>
          </a:p>
        </p:txBody>
      </p:sp>
    </p:spTree>
    <p:extLst>
      <p:ext uri="{BB962C8B-B14F-4D97-AF65-F5344CB8AC3E}">
        <p14:creationId xmlns:p14="http://schemas.microsoft.com/office/powerpoint/2010/main" val="735886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Rectangle 29">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4" name="Rectangle 33">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Rectangle 35">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749D679-B2FA-F079-3504-C9A00EC53D0B}"/>
              </a:ext>
            </a:extLst>
          </p:cNvPr>
          <p:cNvSpPr>
            <a:spLocks noGrp="1"/>
          </p:cNvSpPr>
          <p:nvPr>
            <p:ph type="title"/>
          </p:nvPr>
        </p:nvSpPr>
        <p:spPr>
          <a:xfrm>
            <a:off x="1046746" y="586822"/>
            <a:ext cx="3537285" cy="1645920"/>
          </a:xfrm>
        </p:spPr>
        <p:txBody>
          <a:bodyPr vert="horz" lIns="91440" tIns="45720" rIns="91440" bIns="45720" rtlCol="0" anchor="ctr">
            <a:normAutofit/>
          </a:bodyPr>
          <a:lstStyle/>
          <a:p>
            <a:r>
              <a:rPr lang="en-US" sz="3200"/>
              <a:t>Pivot Table</a:t>
            </a:r>
          </a:p>
        </p:txBody>
      </p:sp>
      <p:sp>
        <p:nvSpPr>
          <p:cNvPr id="38" name="Rectangle 37">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0EF04D8B-35B2-574D-8A37-30483C5889EA}"/>
              </a:ext>
            </a:extLst>
          </p:cNvPr>
          <p:cNvSpPr txBox="1"/>
          <p:nvPr/>
        </p:nvSpPr>
        <p:spPr>
          <a:xfrm>
            <a:off x="5351164" y="586822"/>
            <a:ext cx="6002636" cy="164592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indent="-228600">
              <a:lnSpc>
                <a:spcPct val="110000"/>
              </a:lnSpc>
              <a:spcAft>
                <a:spcPts val="600"/>
              </a:spcAft>
              <a:buFont typeface="Arial" panose="020B0604020202020204" pitchFamily="34" charset="0"/>
              <a:buChar char="•"/>
            </a:pPr>
            <a:r>
              <a:rPr lang="en-US" dirty="0"/>
              <a:t>Most people deal parts of classic car as it has the higher %.</a:t>
            </a:r>
          </a:p>
          <a:p>
            <a:pPr marL="285750" indent="-228600">
              <a:lnSpc>
                <a:spcPct val="110000"/>
              </a:lnSpc>
              <a:spcAft>
                <a:spcPts val="600"/>
              </a:spcAft>
              <a:buFont typeface="Arial" panose="020B0604020202020204" pitchFamily="34" charset="0"/>
              <a:buChar char="•"/>
            </a:pPr>
            <a:r>
              <a:rPr lang="en-US" dirty="0"/>
              <a:t>Parts of </a:t>
            </a:r>
            <a:r>
              <a:rPr lang="en-US" dirty="0" err="1"/>
              <a:t>motercycles</a:t>
            </a:r>
            <a:r>
              <a:rPr lang="en-US" dirty="0"/>
              <a:t> are the most Disputed category.</a:t>
            </a:r>
          </a:p>
          <a:p>
            <a:pPr marL="285750" indent="-228600">
              <a:lnSpc>
                <a:spcPct val="110000"/>
              </a:lnSpc>
              <a:spcAft>
                <a:spcPts val="600"/>
              </a:spcAft>
              <a:buFont typeface="Arial" panose="020B0604020202020204" pitchFamily="34" charset="0"/>
              <a:buChar char="•"/>
            </a:pPr>
            <a:r>
              <a:rPr lang="en-US" dirty="0"/>
              <a:t>Least people deal with Train parts.</a:t>
            </a:r>
          </a:p>
        </p:txBody>
      </p:sp>
      <p:pic>
        <p:nvPicPr>
          <p:cNvPr id="8" name="Picture 8" descr="Table, calendar&#10;&#10;Description automatically generated">
            <a:extLst>
              <a:ext uri="{FF2B5EF4-FFF2-40B4-BE49-F238E27FC236}">
                <a16:creationId xmlns:a16="http://schemas.microsoft.com/office/drawing/2014/main" id="{1704C3F0-841A-22FB-44BA-14404801D13C}"/>
              </a:ext>
            </a:extLst>
          </p:cNvPr>
          <p:cNvPicPr>
            <a:picLocks noGrp="1" noChangeAspect="1"/>
          </p:cNvPicPr>
          <p:nvPr>
            <p:ph sz="half" idx="2"/>
          </p:nvPr>
        </p:nvPicPr>
        <p:blipFill>
          <a:blip r:embed="rId2"/>
          <a:stretch>
            <a:fillRect/>
          </a:stretch>
        </p:blipFill>
        <p:spPr>
          <a:xfrm>
            <a:off x="1324855" y="2734056"/>
            <a:ext cx="9630682" cy="3483864"/>
          </a:xfrm>
          <a:prstGeom prst="rect">
            <a:avLst/>
          </a:prstGeom>
        </p:spPr>
      </p:pic>
    </p:spTree>
    <p:extLst>
      <p:ext uri="{BB962C8B-B14F-4D97-AF65-F5344CB8AC3E}">
        <p14:creationId xmlns:p14="http://schemas.microsoft.com/office/powerpoint/2010/main" val="22349339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6">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8">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Rectangle 3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3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7581FB7-3C1D-2508-6ED3-28436D18E069}"/>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dirty="0"/>
              <a:t>Sales &amp; Customer names</a:t>
            </a:r>
          </a:p>
        </p:txBody>
      </p:sp>
      <p:sp>
        <p:nvSpPr>
          <p:cNvPr id="30" name="Rectangle: Rounded Corners 3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5" name="Picture 5" descr="Chart, bar chart&#10;&#10;Description automatically generated">
            <a:extLst>
              <a:ext uri="{FF2B5EF4-FFF2-40B4-BE49-F238E27FC236}">
                <a16:creationId xmlns:a16="http://schemas.microsoft.com/office/drawing/2014/main" id="{FD921B1C-39B4-638F-31C9-563F57F4B7F1}"/>
              </a:ext>
            </a:extLst>
          </p:cNvPr>
          <p:cNvPicPr>
            <a:picLocks noGrp="1" noChangeAspect="1"/>
          </p:cNvPicPr>
          <p:nvPr>
            <p:ph sz="half" idx="1"/>
          </p:nvPr>
        </p:nvPicPr>
        <p:blipFill>
          <a:blip r:embed="rId2"/>
          <a:stretch>
            <a:fillRect/>
          </a:stretch>
        </p:blipFill>
        <p:spPr>
          <a:xfrm>
            <a:off x="419732" y="1176202"/>
            <a:ext cx="11050612" cy="5476737"/>
          </a:xfrm>
          <a:prstGeom prst="rect">
            <a:avLst/>
          </a:prstGeom>
        </p:spPr>
      </p:pic>
    </p:spTree>
    <p:extLst>
      <p:ext uri="{BB962C8B-B14F-4D97-AF65-F5344CB8AC3E}">
        <p14:creationId xmlns:p14="http://schemas.microsoft.com/office/powerpoint/2010/main" val="27766095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9" name="Rectangle 28">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3" name="Rectangle 32">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34">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3AD4E79-B414-CD5C-EC06-A0885239BB19}"/>
              </a:ext>
            </a:extLst>
          </p:cNvPr>
          <p:cNvSpPr>
            <a:spLocks noGrp="1"/>
          </p:cNvSpPr>
          <p:nvPr>
            <p:ph type="title"/>
          </p:nvPr>
        </p:nvSpPr>
        <p:spPr>
          <a:xfrm>
            <a:off x="1046746" y="586822"/>
            <a:ext cx="3537285" cy="1645920"/>
          </a:xfrm>
        </p:spPr>
        <p:txBody>
          <a:bodyPr vert="horz" lIns="91440" tIns="45720" rIns="91440" bIns="45720" rtlCol="0" anchor="ctr">
            <a:normAutofit/>
          </a:bodyPr>
          <a:lstStyle/>
          <a:p>
            <a:r>
              <a:rPr lang="en-US" sz="3200" dirty="0"/>
              <a:t>Sales &amp; Deal Size</a:t>
            </a:r>
          </a:p>
        </p:txBody>
      </p:sp>
      <p:sp>
        <p:nvSpPr>
          <p:cNvPr id="37" name="Rectangle 36">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01F11FF9-365A-4B47-0D2C-35D19523EA26}"/>
              </a:ext>
            </a:extLst>
          </p:cNvPr>
          <p:cNvSpPr>
            <a:spLocks noGrp="1"/>
          </p:cNvSpPr>
          <p:nvPr>
            <p:ph sz="half" idx="2"/>
          </p:nvPr>
        </p:nvSpPr>
        <p:spPr>
          <a:xfrm>
            <a:off x="5351164" y="586822"/>
            <a:ext cx="6002636" cy="1645920"/>
          </a:xfrm>
        </p:spPr>
        <p:txBody>
          <a:bodyPr vert="horz" lIns="91440" tIns="45720" rIns="91440" bIns="45720" rtlCol="0" anchor="ctr">
            <a:normAutofit/>
          </a:bodyPr>
          <a:lstStyle/>
          <a:p>
            <a:pPr>
              <a:lnSpc>
                <a:spcPct val="100000"/>
              </a:lnSpc>
            </a:pPr>
            <a:r>
              <a:rPr lang="en-US" sz="1300"/>
              <a:t>Most sales: Classic cars</a:t>
            </a:r>
          </a:p>
          <a:p>
            <a:pPr>
              <a:lnSpc>
                <a:spcPct val="100000"/>
              </a:lnSpc>
            </a:pPr>
            <a:r>
              <a:rPr lang="en-US" sz="1300"/>
              <a:t>Least sales: Trains</a:t>
            </a:r>
          </a:p>
          <a:p>
            <a:pPr>
              <a:lnSpc>
                <a:spcPct val="100000"/>
              </a:lnSpc>
            </a:pPr>
            <a:r>
              <a:rPr lang="en-US" sz="1300"/>
              <a:t>Most Deal size: medium</a:t>
            </a:r>
          </a:p>
          <a:p>
            <a:pPr>
              <a:lnSpc>
                <a:spcPct val="100000"/>
              </a:lnSpc>
            </a:pPr>
            <a:r>
              <a:rPr lang="en-US" sz="1300"/>
              <a:t>Least Deal size: large</a:t>
            </a:r>
          </a:p>
          <a:p>
            <a:pPr>
              <a:lnSpc>
                <a:spcPct val="100000"/>
              </a:lnSpc>
            </a:pPr>
            <a:r>
              <a:rPr lang="en-US" sz="1300"/>
              <a:t>Sales of truckandbuses and motercycle are aproxx same</a:t>
            </a:r>
          </a:p>
        </p:txBody>
      </p:sp>
      <p:pic>
        <p:nvPicPr>
          <p:cNvPr id="5" name="Picture 5" descr="Chart&#10;&#10;Description automatically generated">
            <a:extLst>
              <a:ext uri="{FF2B5EF4-FFF2-40B4-BE49-F238E27FC236}">
                <a16:creationId xmlns:a16="http://schemas.microsoft.com/office/drawing/2014/main" id="{6D1F7BB2-9254-363F-5289-B82B8054382F}"/>
              </a:ext>
            </a:extLst>
          </p:cNvPr>
          <p:cNvPicPr>
            <a:picLocks noGrp="1" noChangeAspect="1"/>
          </p:cNvPicPr>
          <p:nvPr>
            <p:ph sz="half" idx="1"/>
          </p:nvPr>
        </p:nvPicPr>
        <p:blipFill>
          <a:blip r:embed="rId2"/>
          <a:stretch>
            <a:fillRect/>
          </a:stretch>
        </p:blipFill>
        <p:spPr>
          <a:xfrm>
            <a:off x="557784" y="3192034"/>
            <a:ext cx="11164824" cy="2567908"/>
          </a:xfrm>
          <a:prstGeom prst="rect">
            <a:avLst/>
          </a:prstGeom>
        </p:spPr>
      </p:pic>
    </p:spTree>
    <p:extLst>
      <p:ext uri="{BB962C8B-B14F-4D97-AF65-F5344CB8AC3E}">
        <p14:creationId xmlns:p14="http://schemas.microsoft.com/office/powerpoint/2010/main" val="20168987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24">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0" name="Rectangle 26">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28">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2" name="Rectangle 30">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3" name="Rectangle 32">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E7F6172-777E-50EE-9B07-14D5A30D4251}"/>
              </a:ext>
            </a:extLst>
          </p:cNvPr>
          <p:cNvSpPr>
            <a:spLocks noGrp="1"/>
          </p:cNvSpPr>
          <p:nvPr>
            <p:ph type="title"/>
          </p:nvPr>
        </p:nvSpPr>
        <p:spPr>
          <a:xfrm>
            <a:off x="1046746" y="586822"/>
            <a:ext cx="3537285" cy="1645920"/>
          </a:xfrm>
        </p:spPr>
        <p:txBody>
          <a:bodyPr vert="horz" lIns="91440" tIns="45720" rIns="91440" bIns="45720" rtlCol="0" anchor="ctr">
            <a:normAutofit/>
          </a:bodyPr>
          <a:lstStyle/>
          <a:p>
            <a:r>
              <a:rPr lang="en-US" sz="3200"/>
              <a:t>Country, Product line, Sales</a:t>
            </a:r>
          </a:p>
        </p:txBody>
      </p:sp>
      <p:sp>
        <p:nvSpPr>
          <p:cNvPr id="44" name="Rectangle 34">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5" name="Rectangle 36">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65519C84-9BFF-47B9-0D59-22AF02006FE7}"/>
              </a:ext>
            </a:extLst>
          </p:cNvPr>
          <p:cNvSpPr txBox="1"/>
          <p:nvPr/>
        </p:nvSpPr>
        <p:spPr>
          <a:xfrm>
            <a:off x="5351164" y="586822"/>
            <a:ext cx="6002636" cy="164592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110000"/>
              </a:lnSpc>
              <a:spcAft>
                <a:spcPts val="600"/>
              </a:spcAft>
              <a:buFont typeface="Arial" panose="020B0604020202020204" pitchFamily="34" charset="0"/>
              <a:buChar char="•"/>
            </a:pPr>
            <a:r>
              <a:rPr lang="en-US" dirty="0"/>
              <a:t>Highest sales : USA</a:t>
            </a:r>
            <a:endParaRPr lang="en-US"/>
          </a:p>
          <a:p>
            <a:pPr indent="-228600">
              <a:lnSpc>
                <a:spcPct val="110000"/>
              </a:lnSpc>
              <a:spcAft>
                <a:spcPts val="600"/>
              </a:spcAft>
              <a:buFont typeface="Arial" panose="020B0604020202020204" pitchFamily="34" charset="0"/>
              <a:buChar char="•"/>
            </a:pPr>
            <a:r>
              <a:rPr lang="en-US" dirty="0"/>
              <a:t>Least sales: Ireland</a:t>
            </a:r>
            <a:endParaRPr lang="en-US"/>
          </a:p>
          <a:p>
            <a:pPr indent="-228600">
              <a:lnSpc>
                <a:spcPct val="110000"/>
              </a:lnSpc>
              <a:spcAft>
                <a:spcPts val="600"/>
              </a:spcAft>
              <a:buFont typeface="Arial" panose="020B0604020202020204" pitchFamily="34" charset="0"/>
              <a:buChar char="•"/>
            </a:pPr>
            <a:r>
              <a:rPr lang="en-US"/>
              <a:t>Switzerland deals with </a:t>
            </a:r>
            <a:r>
              <a:rPr lang="en-US" dirty="0"/>
              <a:t>Only classic car parts.</a:t>
            </a:r>
            <a:endParaRPr lang="en-US"/>
          </a:p>
        </p:txBody>
      </p:sp>
      <p:pic>
        <p:nvPicPr>
          <p:cNvPr id="5" name="Picture 5" descr="Chart, bar chart&#10;&#10;Description automatically generated">
            <a:extLst>
              <a:ext uri="{FF2B5EF4-FFF2-40B4-BE49-F238E27FC236}">
                <a16:creationId xmlns:a16="http://schemas.microsoft.com/office/drawing/2014/main" id="{0CAAE324-6EA2-71A3-82B5-EDC51B44A0AE}"/>
              </a:ext>
            </a:extLst>
          </p:cNvPr>
          <p:cNvPicPr>
            <a:picLocks noGrp="1" noChangeAspect="1"/>
          </p:cNvPicPr>
          <p:nvPr>
            <p:ph sz="half" idx="2"/>
          </p:nvPr>
        </p:nvPicPr>
        <p:blipFill>
          <a:blip r:embed="rId2"/>
          <a:stretch>
            <a:fillRect/>
          </a:stretch>
        </p:blipFill>
        <p:spPr>
          <a:xfrm>
            <a:off x="571555" y="2734056"/>
            <a:ext cx="11166036" cy="3771411"/>
          </a:xfrm>
          <a:prstGeom prst="rect">
            <a:avLst/>
          </a:prstGeom>
        </p:spPr>
      </p:pic>
    </p:spTree>
    <p:extLst>
      <p:ext uri="{BB962C8B-B14F-4D97-AF65-F5344CB8AC3E}">
        <p14:creationId xmlns:p14="http://schemas.microsoft.com/office/powerpoint/2010/main" val="25374309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D9C6B-6FD1-273F-EA3C-4DB298E8A22C}"/>
              </a:ext>
            </a:extLst>
          </p:cNvPr>
          <p:cNvSpPr>
            <a:spLocks noGrp="1"/>
          </p:cNvSpPr>
          <p:nvPr>
            <p:ph type="title"/>
          </p:nvPr>
        </p:nvSpPr>
        <p:spPr>
          <a:xfrm>
            <a:off x="1115568" y="548640"/>
            <a:ext cx="9966845" cy="1165199"/>
          </a:xfrm>
        </p:spPr>
        <p:txBody>
          <a:bodyPr/>
          <a:lstStyle/>
          <a:p>
            <a:r>
              <a:rPr lang="en-US" dirty="0"/>
              <a:t>Status, Sales and Deal Size</a:t>
            </a:r>
          </a:p>
        </p:txBody>
      </p:sp>
      <p:pic>
        <p:nvPicPr>
          <p:cNvPr id="5" name="Picture 5" descr="Table&#10;&#10;Description automatically generated">
            <a:extLst>
              <a:ext uri="{FF2B5EF4-FFF2-40B4-BE49-F238E27FC236}">
                <a16:creationId xmlns:a16="http://schemas.microsoft.com/office/drawing/2014/main" id="{05BBF7A8-E04B-13E6-9632-F3B9F07D420F}"/>
              </a:ext>
            </a:extLst>
          </p:cNvPr>
          <p:cNvPicPr>
            <a:picLocks noGrp="1" noChangeAspect="1"/>
          </p:cNvPicPr>
          <p:nvPr>
            <p:ph sz="half" idx="1"/>
          </p:nvPr>
        </p:nvPicPr>
        <p:blipFill>
          <a:blip r:embed="rId2"/>
          <a:stretch>
            <a:fillRect/>
          </a:stretch>
        </p:blipFill>
        <p:spPr>
          <a:xfrm>
            <a:off x="1014926" y="2082250"/>
            <a:ext cx="9969834" cy="1926553"/>
          </a:xfrm>
        </p:spPr>
      </p:pic>
      <p:sp>
        <p:nvSpPr>
          <p:cNvPr id="4" name="Content Placeholder 3">
            <a:extLst>
              <a:ext uri="{FF2B5EF4-FFF2-40B4-BE49-F238E27FC236}">
                <a16:creationId xmlns:a16="http://schemas.microsoft.com/office/drawing/2014/main" id="{E92E6F96-11D6-B0FF-BAC0-9F207087315F}"/>
              </a:ext>
            </a:extLst>
          </p:cNvPr>
          <p:cNvSpPr>
            <a:spLocks noGrp="1"/>
          </p:cNvSpPr>
          <p:nvPr>
            <p:ph sz="half" idx="2"/>
          </p:nvPr>
        </p:nvSpPr>
        <p:spPr>
          <a:xfrm>
            <a:off x="695634" y="4605873"/>
            <a:ext cx="10889986" cy="1882629"/>
          </a:xfrm>
        </p:spPr>
        <p:txBody>
          <a:bodyPr vert="horz" lIns="91440" tIns="45720" rIns="91440" bIns="45720" rtlCol="0" anchor="t">
            <a:normAutofit/>
          </a:bodyPr>
          <a:lstStyle/>
          <a:p>
            <a:r>
              <a:rPr lang="en-US" dirty="0"/>
              <a:t>No order of large deal type is cancelled it’s a good sign.</a:t>
            </a:r>
          </a:p>
          <a:p>
            <a:r>
              <a:rPr lang="en-US" dirty="0"/>
              <a:t>Most shipped parts belong to medium deal size type.</a:t>
            </a:r>
          </a:p>
          <a:p>
            <a:endParaRPr lang="en-US" dirty="0"/>
          </a:p>
          <a:p>
            <a:endParaRPr lang="en-US" dirty="0"/>
          </a:p>
        </p:txBody>
      </p:sp>
    </p:spTree>
    <p:extLst>
      <p:ext uri="{BB962C8B-B14F-4D97-AF65-F5344CB8AC3E}">
        <p14:creationId xmlns:p14="http://schemas.microsoft.com/office/powerpoint/2010/main" val="24262652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4" name="Rectangle 33">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Rectangle 35">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845FA-420D-2BBF-F6F4-F782611E2907}"/>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a:t>PRODUCT LINE AND SALES</a:t>
            </a:r>
          </a:p>
        </p:txBody>
      </p:sp>
      <p:sp>
        <p:nvSpPr>
          <p:cNvPr id="38" name="Rectangle: Rounded Corners 37">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8" name="Picture 8" descr="Chart, treemap chart&#10;&#10;Description automatically generated">
            <a:extLst>
              <a:ext uri="{FF2B5EF4-FFF2-40B4-BE49-F238E27FC236}">
                <a16:creationId xmlns:a16="http://schemas.microsoft.com/office/drawing/2014/main" id="{62922B08-D32E-534A-E644-BEC0477437F4}"/>
              </a:ext>
            </a:extLst>
          </p:cNvPr>
          <p:cNvPicPr>
            <a:picLocks noGrp="1" noChangeAspect="1"/>
          </p:cNvPicPr>
          <p:nvPr>
            <p:ph sz="half" idx="2"/>
          </p:nvPr>
        </p:nvPicPr>
        <p:blipFill>
          <a:blip r:embed="rId2"/>
          <a:stretch>
            <a:fillRect/>
          </a:stretch>
        </p:blipFill>
        <p:spPr>
          <a:xfrm>
            <a:off x="385572" y="2331851"/>
            <a:ext cx="11420856" cy="3711778"/>
          </a:xfrm>
          <a:prstGeom prst="rect">
            <a:avLst/>
          </a:prstGeom>
        </p:spPr>
      </p:pic>
    </p:spTree>
    <p:extLst>
      <p:ext uri="{BB962C8B-B14F-4D97-AF65-F5344CB8AC3E}">
        <p14:creationId xmlns:p14="http://schemas.microsoft.com/office/powerpoint/2010/main" val="30897543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Rectangle 11">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3">
            <a:extLst>
              <a:ext uri="{FF2B5EF4-FFF2-40B4-BE49-F238E27FC236}">
                <a16:creationId xmlns:a16="http://schemas.microsoft.com/office/drawing/2014/main" id="{DDD1ADFB-5E73-ED27-34D1-8E59DAC9E557}"/>
              </a:ext>
            </a:extLst>
          </p:cNvPr>
          <p:cNvPicPr>
            <a:picLocks noChangeAspect="1"/>
          </p:cNvPicPr>
          <p:nvPr/>
        </p:nvPicPr>
        <p:blipFill rotWithShape="1">
          <a:blip r:embed="rId2"/>
          <a:srcRect t="8219" r="-2" b="1355"/>
          <a:stretch/>
        </p:blipFill>
        <p:spPr>
          <a:xfrm>
            <a:off x="20" y="10"/>
            <a:ext cx="12191981" cy="6857990"/>
          </a:xfrm>
          <a:prstGeom prst="rect">
            <a:avLst/>
          </a:prstGeom>
        </p:spPr>
      </p:pic>
      <p:sp>
        <p:nvSpPr>
          <p:cNvPr id="26" name="Rectangle 13">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CACA07B-3505-5CD6-AB8B-AB31E85A6CD8}"/>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a:solidFill>
                  <a:schemeClr val="bg1"/>
                </a:solidFill>
              </a:rPr>
              <a:t>Univariate Analysis</a:t>
            </a:r>
          </a:p>
        </p:txBody>
      </p:sp>
    </p:spTree>
    <p:extLst>
      <p:ext uri="{BB962C8B-B14F-4D97-AF65-F5344CB8AC3E}">
        <p14:creationId xmlns:p14="http://schemas.microsoft.com/office/powerpoint/2010/main" val="3471411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9" name="Rectangle 28">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3" name="Rectangle 32">
            <a:extLst>
              <a:ext uri="{FF2B5EF4-FFF2-40B4-BE49-F238E27FC236}">
                <a16:creationId xmlns:a16="http://schemas.microsoft.com/office/drawing/2014/main" id="{6D24BC9E-AC6A-42EE-AFD8-B290720B84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34">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107624"/>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A8F6B5C-BEE8-BA49-6C8E-4A5D83C3DCC6}"/>
              </a:ext>
            </a:extLst>
          </p:cNvPr>
          <p:cNvSpPr>
            <a:spLocks noGrp="1"/>
          </p:cNvSpPr>
          <p:nvPr>
            <p:ph type="title"/>
          </p:nvPr>
        </p:nvSpPr>
        <p:spPr>
          <a:xfrm>
            <a:off x="1051560" y="4329321"/>
            <a:ext cx="3538728" cy="1645920"/>
          </a:xfrm>
        </p:spPr>
        <p:txBody>
          <a:bodyPr vert="horz" lIns="91440" tIns="45720" rIns="91440" bIns="45720" rtlCol="0" anchor="ctr">
            <a:normAutofit/>
          </a:bodyPr>
          <a:lstStyle/>
          <a:p>
            <a:r>
              <a:rPr lang="en-US" sz="3200"/>
              <a:t>Sales</a:t>
            </a:r>
          </a:p>
        </p:txBody>
      </p:sp>
      <p:pic>
        <p:nvPicPr>
          <p:cNvPr id="5" name="Picture 5" descr="Chart, bar chart, histogram&#10;&#10;Description automatically generated">
            <a:extLst>
              <a:ext uri="{FF2B5EF4-FFF2-40B4-BE49-F238E27FC236}">
                <a16:creationId xmlns:a16="http://schemas.microsoft.com/office/drawing/2014/main" id="{8067E41C-A5E3-1E64-C287-A5890FA7386F}"/>
              </a:ext>
            </a:extLst>
          </p:cNvPr>
          <p:cNvPicPr>
            <a:picLocks noChangeAspect="1"/>
          </p:cNvPicPr>
          <p:nvPr/>
        </p:nvPicPr>
        <p:blipFill rotWithShape="1">
          <a:blip r:embed="rId2"/>
          <a:srcRect r="30291" b="2"/>
          <a:stretch/>
        </p:blipFill>
        <p:spPr>
          <a:xfrm>
            <a:off x="717350" y="361910"/>
            <a:ext cx="6489981" cy="3483864"/>
          </a:xfrm>
          <a:prstGeom prst="rect">
            <a:avLst/>
          </a:prstGeom>
        </p:spPr>
      </p:pic>
      <p:pic>
        <p:nvPicPr>
          <p:cNvPr id="6" name="Picture 6" descr="A picture containing chart&#10;&#10;Description automatically generated">
            <a:extLst>
              <a:ext uri="{FF2B5EF4-FFF2-40B4-BE49-F238E27FC236}">
                <a16:creationId xmlns:a16="http://schemas.microsoft.com/office/drawing/2014/main" id="{357CA23C-0AA9-DCA3-6FBA-F95DC2058D42}"/>
              </a:ext>
            </a:extLst>
          </p:cNvPr>
          <p:cNvPicPr>
            <a:picLocks noGrp="1" noChangeAspect="1"/>
          </p:cNvPicPr>
          <p:nvPr>
            <p:ph sz="half" idx="2"/>
          </p:nvPr>
        </p:nvPicPr>
        <p:blipFill>
          <a:blip r:embed="rId3"/>
          <a:stretch>
            <a:fillRect/>
          </a:stretch>
        </p:blipFill>
        <p:spPr>
          <a:xfrm>
            <a:off x="7305943" y="669802"/>
            <a:ext cx="4415920" cy="2398686"/>
          </a:xfrm>
          <a:prstGeom prst="rect">
            <a:avLst/>
          </a:prstGeom>
        </p:spPr>
      </p:pic>
      <p:sp>
        <p:nvSpPr>
          <p:cNvPr id="37" name="Rectangle 36">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80023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5147709"/>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Content Placeholder 23">
            <a:extLst>
              <a:ext uri="{FF2B5EF4-FFF2-40B4-BE49-F238E27FC236}">
                <a16:creationId xmlns:a16="http://schemas.microsoft.com/office/drawing/2014/main" id="{B53A643D-3DD7-7B43-2CF1-6952CFFE35DD}"/>
              </a:ext>
            </a:extLst>
          </p:cNvPr>
          <p:cNvSpPr>
            <a:spLocks noGrp="1"/>
          </p:cNvSpPr>
          <p:nvPr>
            <p:ph sz="half" idx="1"/>
          </p:nvPr>
        </p:nvSpPr>
        <p:spPr>
          <a:xfrm>
            <a:off x="5349240" y="4329321"/>
            <a:ext cx="6007608" cy="1645920"/>
          </a:xfrm>
        </p:spPr>
        <p:txBody>
          <a:bodyPr vert="horz" lIns="91440" tIns="45720" rIns="91440" bIns="45720" rtlCol="0" anchor="ctr">
            <a:normAutofit/>
          </a:bodyPr>
          <a:lstStyle/>
          <a:p>
            <a:r>
              <a:rPr lang="en-US" sz="1800" dirty="0"/>
              <a:t>We can see that sales data is skewed toward left.</a:t>
            </a:r>
          </a:p>
          <a:p>
            <a:r>
              <a:rPr lang="en-US" sz="1800" dirty="0"/>
              <a:t>There are many outliers.</a:t>
            </a:r>
          </a:p>
          <a:p>
            <a:r>
              <a:rPr lang="en-US" sz="1800" dirty="0"/>
              <a:t>Most data exist between 1.5k - 3.5k.</a:t>
            </a:r>
          </a:p>
        </p:txBody>
      </p:sp>
    </p:spTree>
    <p:extLst>
      <p:ext uri="{BB962C8B-B14F-4D97-AF65-F5344CB8AC3E}">
        <p14:creationId xmlns:p14="http://schemas.microsoft.com/office/powerpoint/2010/main" val="39184256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4" name="Rectangle 43">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Rectangle 45">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8" name="Rectangle 47">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0" name="Rectangle 49">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B81D4C0-5360-E1A9-62C3-8010E24A28A6}"/>
              </a:ext>
            </a:extLst>
          </p:cNvPr>
          <p:cNvSpPr>
            <a:spLocks noGrp="1"/>
          </p:cNvSpPr>
          <p:nvPr>
            <p:ph type="title"/>
          </p:nvPr>
        </p:nvSpPr>
        <p:spPr>
          <a:xfrm>
            <a:off x="1051560" y="586822"/>
            <a:ext cx="3538728" cy="1645920"/>
          </a:xfrm>
        </p:spPr>
        <p:txBody>
          <a:bodyPr vert="horz" lIns="91440" tIns="45720" rIns="91440" bIns="45720" rtlCol="0" anchor="ctr">
            <a:normAutofit/>
          </a:bodyPr>
          <a:lstStyle/>
          <a:p>
            <a:r>
              <a:rPr lang="en-US" sz="3200"/>
              <a:t>MRSP</a:t>
            </a:r>
          </a:p>
        </p:txBody>
      </p:sp>
      <p:sp>
        <p:nvSpPr>
          <p:cNvPr id="52" name="Rectangle 51">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4" name="Rectangle 53">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Content Placeholder 38">
            <a:extLst>
              <a:ext uri="{FF2B5EF4-FFF2-40B4-BE49-F238E27FC236}">
                <a16:creationId xmlns:a16="http://schemas.microsoft.com/office/drawing/2014/main" id="{979302B1-7FAC-6385-5786-C2EA872CB192}"/>
              </a:ext>
            </a:extLst>
          </p:cNvPr>
          <p:cNvSpPr>
            <a:spLocks noGrp="1"/>
          </p:cNvSpPr>
          <p:nvPr>
            <p:ph sz="half" idx="1"/>
          </p:nvPr>
        </p:nvSpPr>
        <p:spPr>
          <a:xfrm>
            <a:off x="5349240" y="586822"/>
            <a:ext cx="6007608" cy="1645920"/>
          </a:xfrm>
        </p:spPr>
        <p:txBody>
          <a:bodyPr vert="horz" lIns="91440" tIns="45720" rIns="91440" bIns="45720" rtlCol="0" anchor="ctr">
            <a:normAutofit/>
          </a:bodyPr>
          <a:lstStyle/>
          <a:p>
            <a:r>
              <a:rPr lang="en-US" sz="1800" dirty="0"/>
              <a:t>Outliers are present in the MRSP Data</a:t>
            </a:r>
          </a:p>
          <a:p>
            <a:r>
              <a:rPr lang="en-US" sz="1800" dirty="0"/>
              <a:t>This data is shewed toward left .</a:t>
            </a:r>
          </a:p>
        </p:txBody>
      </p:sp>
      <p:pic>
        <p:nvPicPr>
          <p:cNvPr id="5" name="Picture 5" descr="Chart, histogram&#10;&#10;Description automatically generated">
            <a:extLst>
              <a:ext uri="{FF2B5EF4-FFF2-40B4-BE49-F238E27FC236}">
                <a16:creationId xmlns:a16="http://schemas.microsoft.com/office/drawing/2014/main" id="{CB864CAC-38B2-5616-C064-A447882371AE}"/>
              </a:ext>
            </a:extLst>
          </p:cNvPr>
          <p:cNvPicPr>
            <a:picLocks noChangeAspect="1"/>
          </p:cNvPicPr>
          <p:nvPr/>
        </p:nvPicPr>
        <p:blipFill>
          <a:blip r:embed="rId2"/>
          <a:stretch>
            <a:fillRect/>
          </a:stretch>
        </p:blipFill>
        <p:spPr>
          <a:xfrm>
            <a:off x="557783" y="3169470"/>
            <a:ext cx="5481509" cy="2603717"/>
          </a:xfrm>
          <a:prstGeom prst="rect">
            <a:avLst/>
          </a:prstGeom>
        </p:spPr>
      </p:pic>
      <p:pic>
        <p:nvPicPr>
          <p:cNvPr id="6" name="Picture 6" descr="Chart&#10;&#10;Description automatically generated">
            <a:extLst>
              <a:ext uri="{FF2B5EF4-FFF2-40B4-BE49-F238E27FC236}">
                <a16:creationId xmlns:a16="http://schemas.microsoft.com/office/drawing/2014/main" id="{C29489F6-9FBD-41FA-B867-9B95109298EC}"/>
              </a:ext>
            </a:extLst>
          </p:cNvPr>
          <p:cNvPicPr>
            <a:picLocks noGrp="1" noChangeAspect="1"/>
          </p:cNvPicPr>
          <p:nvPr>
            <p:ph sz="half" idx="2"/>
          </p:nvPr>
        </p:nvPicPr>
        <p:blipFill>
          <a:blip r:embed="rId3"/>
          <a:stretch>
            <a:fillRect/>
          </a:stretch>
        </p:blipFill>
        <p:spPr>
          <a:xfrm>
            <a:off x="6759497" y="2955670"/>
            <a:ext cx="4962366" cy="3117581"/>
          </a:xfrm>
          <a:prstGeom prst="rect">
            <a:avLst/>
          </a:prstGeom>
        </p:spPr>
      </p:pic>
    </p:spTree>
    <p:extLst>
      <p:ext uri="{BB962C8B-B14F-4D97-AF65-F5344CB8AC3E}">
        <p14:creationId xmlns:p14="http://schemas.microsoft.com/office/powerpoint/2010/main" val="7045238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9" name="Rectangle 28">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3" name="Rectangle 32">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34">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A9EDBE6-13E8-98AB-9EEE-A5C8453D4D77}"/>
              </a:ext>
            </a:extLst>
          </p:cNvPr>
          <p:cNvSpPr>
            <a:spLocks noGrp="1"/>
          </p:cNvSpPr>
          <p:nvPr>
            <p:ph type="title"/>
          </p:nvPr>
        </p:nvSpPr>
        <p:spPr>
          <a:xfrm>
            <a:off x="1051560" y="586822"/>
            <a:ext cx="3538728" cy="1645920"/>
          </a:xfrm>
        </p:spPr>
        <p:txBody>
          <a:bodyPr vert="horz" lIns="91440" tIns="45720" rIns="91440" bIns="45720" rtlCol="0" anchor="ctr">
            <a:normAutofit/>
          </a:bodyPr>
          <a:lstStyle/>
          <a:p>
            <a:r>
              <a:rPr lang="en-US" sz="3200"/>
              <a:t>QUANTITY ORDERED</a:t>
            </a:r>
          </a:p>
        </p:txBody>
      </p:sp>
      <p:sp>
        <p:nvSpPr>
          <p:cNvPr id="37" name="Rectangle 36">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Content Placeholder 23">
            <a:extLst>
              <a:ext uri="{FF2B5EF4-FFF2-40B4-BE49-F238E27FC236}">
                <a16:creationId xmlns:a16="http://schemas.microsoft.com/office/drawing/2014/main" id="{83A96D46-8663-BFE1-A34F-549AB7AF1F92}"/>
              </a:ext>
            </a:extLst>
          </p:cNvPr>
          <p:cNvSpPr>
            <a:spLocks noGrp="1"/>
          </p:cNvSpPr>
          <p:nvPr>
            <p:ph sz="half" idx="1"/>
          </p:nvPr>
        </p:nvSpPr>
        <p:spPr>
          <a:xfrm>
            <a:off x="5349240" y="1176293"/>
            <a:ext cx="6007608" cy="1056449"/>
          </a:xfrm>
        </p:spPr>
        <p:txBody>
          <a:bodyPr vert="horz" lIns="91440" tIns="45720" rIns="91440" bIns="45720" rtlCol="0" anchor="ctr">
            <a:normAutofit/>
          </a:bodyPr>
          <a:lstStyle/>
          <a:p>
            <a:r>
              <a:rPr lang="en-US" sz="1800" dirty="0"/>
              <a:t>Outliers are present in the data of Quantity Ordered.</a:t>
            </a:r>
          </a:p>
          <a:p>
            <a:endParaRPr lang="en-US" sz="1800" dirty="0"/>
          </a:p>
        </p:txBody>
      </p:sp>
      <p:pic>
        <p:nvPicPr>
          <p:cNvPr id="5" name="Picture 5" descr="Chart, histogram&#10;&#10;Description automatically generated">
            <a:extLst>
              <a:ext uri="{FF2B5EF4-FFF2-40B4-BE49-F238E27FC236}">
                <a16:creationId xmlns:a16="http://schemas.microsoft.com/office/drawing/2014/main" id="{5B459BFC-4A64-190B-4FB2-48437F984653}"/>
              </a:ext>
            </a:extLst>
          </p:cNvPr>
          <p:cNvPicPr>
            <a:picLocks noChangeAspect="1"/>
          </p:cNvPicPr>
          <p:nvPr/>
        </p:nvPicPr>
        <p:blipFill>
          <a:blip r:embed="rId2"/>
          <a:stretch>
            <a:fillRect/>
          </a:stretch>
        </p:blipFill>
        <p:spPr>
          <a:xfrm>
            <a:off x="557783" y="3135211"/>
            <a:ext cx="5481509" cy="2672235"/>
          </a:xfrm>
          <a:prstGeom prst="rect">
            <a:avLst/>
          </a:prstGeom>
        </p:spPr>
      </p:pic>
      <p:pic>
        <p:nvPicPr>
          <p:cNvPr id="6" name="Picture 6" descr="Chart&#10;&#10;Description automatically generated">
            <a:extLst>
              <a:ext uri="{FF2B5EF4-FFF2-40B4-BE49-F238E27FC236}">
                <a16:creationId xmlns:a16="http://schemas.microsoft.com/office/drawing/2014/main" id="{C1E89431-44CB-F419-F6A0-D1247B1A24B1}"/>
              </a:ext>
            </a:extLst>
          </p:cNvPr>
          <p:cNvPicPr>
            <a:picLocks noGrp="1" noChangeAspect="1"/>
          </p:cNvPicPr>
          <p:nvPr>
            <p:ph sz="half" idx="2"/>
          </p:nvPr>
        </p:nvPicPr>
        <p:blipFill>
          <a:blip r:embed="rId3"/>
          <a:stretch>
            <a:fillRect/>
          </a:stretch>
        </p:blipFill>
        <p:spPr>
          <a:xfrm>
            <a:off x="6198781" y="3013178"/>
            <a:ext cx="5523082" cy="2901923"/>
          </a:xfrm>
          <a:prstGeom prst="rect">
            <a:avLst/>
          </a:prstGeom>
        </p:spPr>
      </p:pic>
    </p:spTree>
    <p:extLst>
      <p:ext uri="{BB962C8B-B14F-4D97-AF65-F5344CB8AC3E}">
        <p14:creationId xmlns:p14="http://schemas.microsoft.com/office/powerpoint/2010/main" val="2854772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1D377EB-C9D2-4ED0-86A6-740A297E3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768FF9-E4BF-0A0C-0C13-505E4562820E}"/>
              </a:ext>
            </a:extLst>
          </p:cNvPr>
          <p:cNvSpPr>
            <a:spLocks noGrp="1"/>
          </p:cNvSpPr>
          <p:nvPr>
            <p:ph type="title"/>
          </p:nvPr>
        </p:nvSpPr>
        <p:spPr>
          <a:xfrm>
            <a:off x="841248" y="685800"/>
            <a:ext cx="10506456" cy="1157005"/>
          </a:xfrm>
        </p:spPr>
        <p:txBody>
          <a:bodyPr anchor="b">
            <a:normAutofit/>
          </a:bodyPr>
          <a:lstStyle/>
          <a:p>
            <a:r>
              <a:rPr lang="en-US" sz="4800"/>
              <a:t>Agenda :</a:t>
            </a:r>
          </a:p>
        </p:txBody>
      </p:sp>
      <p:sp>
        <p:nvSpPr>
          <p:cNvPr id="20" name="Rectangle 19">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093"/>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958056"/>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0" name="Content Placeholder 2">
            <a:extLst>
              <a:ext uri="{FF2B5EF4-FFF2-40B4-BE49-F238E27FC236}">
                <a16:creationId xmlns:a16="http://schemas.microsoft.com/office/drawing/2014/main" id="{1CB8186B-2105-A046-51A4-E46CE8F153C1}"/>
              </a:ext>
            </a:extLst>
          </p:cNvPr>
          <p:cNvGraphicFramePr>
            <a:graphicFrameLocks noGrp="1"/>
          </p:cNvGraphicFramePr>
          <p:nvPr>
            <p:ph idx="1"/>
            <p:extLst>
              <p:ext uri="{D42A27DB-BD31-4B8C-83A1-F6EECF244321}">
                <p14:modId xmlns:p14="http://schemas.microsoft.com/office/powerpoint/2010/main" val="3204341265"/>
              </p:ext>
            </p:extLst>
          </p:nvPr>
        </p:nvGraphicFramePr>
        <p:xfrm>
          <a:off x="838200" y="2295252"/>
          <a:ext cx="10506456" cy="3876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685597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Rectangle 18">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618C8FF-15FD-BCAC-A3A3-FAE97D85F52C}"/>
              </a:ext>
            </a:extLst>
          </p:cNvPr>
          <p:cNvSpPr>
            <a:spLocks noGrp="1"/>
          </p:cNvSpPr>
          <p:nvPr>
            <p:ph type="title"/>
          </p:nvPr>
        </p:nvSpPr>
        <p:spPr>
          <a:xfrm>
            <a:off x="1046746" y="586822"/>
            <a:ext cx="3537285" cy="1645920"/>
          </a:xfrm>
        </p:spPr>
        <p:txBody>
          <a:bodyPr vert="horz" lIns="91440" tIns="45720" rIns="91440" bIns="45720" rtlCol="0" anchor="ctr">
            <a:normAutofit/>
          </a:bodyPr>
          <a:lstStyle/>
          <a:p>
            <a:r>
              <a:rPr lang="en-US" sz="3200"/>
              <a:t>PRICE OF EACH</a:t>
            </a:r>
          </a:p>
        </p:txBody>
      </p:sp>
      <p:sp>
        <p:nvSpPr>
          <p:cNvPr id="23" name="Rectangle 22">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F3804932-E240-9162-3113-7C8EC0148D6D}"/>
              </a:ext>
            </a:extLst>
          </p:cNvPr>
          <p:cNvSpPr>
            <a:spLocks noGrp="1"/>
          </p:cNvSpPr>
          <p:nvPr>
            <p:ph sz="half" idx="2"/>
          </p:nvPr>
        </p:nvSpPr>
        <p:spPr>
          <a:xfrm>
            <a:off x="5351164" y="586822"/>
            <a:ext cx="6002636" cy="1645920"/>
          </a:xfrm>
        </p:spPr>
        <p:txBody>
          <a:bodyPr vert="horz" lIns="91440" tIns="45720" rIns="91440" bIns="45720" rtlCol="0" anchor="ctr">
            <a:normAutofit/>
          </a:bodyPr>
          <a:lstStyle/>
          <a:p>
            <a:r>
              <a:rPr lang="en-US" sz="1800" dirty="0"/>
              <a:t>Price of Each data has money outliers </a:t>
            </a:r>
          </a:p>
        </p:txBody>
      </p:sp>
      <p:pic>
        <p:nvPicPr>
          <p:cNvPr id="8" name="Picture 8" descr="Chart&#10;&#10;Description automatically generated">
            <a:extLst>
              <a:ext uri="{FF2B5EF4-FFF2-40B4-BE49-F238E27FC236}">
                <a16:creationId xmlns:a16="http://schemas.microsoft.com/office/drawing/2014/main" id="{51DD8D4D-77E4-F120-D5EB-85EB5C05F731}"/>
              </a:ext>
            </a:extLst>
          </p:cNvPr>
          <p:cNvPicPr>
            <a:picLocks noGrp="1" noChangeAspect="1"/>
          </p:cNvPicPr>
          <p:nvPr>
            <p:ph sz="half" idx="1"/>
          </p:nvPr>
        </p:nvPicPr>
        <p:blipFill>
          <a:blip r:embed="rId2"/>
          <a:stretch>
            <a:fillRect/>
          </a:stretch>
        </p:blipFill>
        <p:spPr>
          <a:xfrm>
            <a:off x="557784" y="3010604"/>
            <a:ext cx="11164824" cy="2930767"/>
          </a:xfrm>
          <a:prstGeom prst="rect">
            <a:avLst/>
          </a:prstGeom>
        </p:spPr>
      </p:pic>
    </p:spTree>
    <p:extLst>
      <p:ext uri="{BB962C8B-B14F-4D97-AF65-F5344CB8AC3E}">
        <p14:creationId xmlns:p14="http://schemas.microsoft.com/office/powerpoint/2010/main" val="39678388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3" descr="Speedometer">
            <a:extLst>
              <a:ext uri="{FF2B5EF4-FFF2-40B4-BE49-F238E27FC236}">
                <a16:creationId xmlns:a16="http://schemas.microsoft.com/office/drawing/2014/main" id="{A19605CC-D1FA-404E-37C8-32E9B4073513}"/>
              </a:ext>
            </a:extLst>
          </p:cNvPr>
          <p:cNvPicPr>
            <a:picLocks noChangeAspect="1"/>
          </p:cNvPicPr>
          <p:nvPr/>
        </p:nvPicPr>
        <p:blipFill rotWithShape="1">
          <a:blip r:embed="rId2"/>
          <a:srcRect t="148" r="-2" b="9639"/>
          <a:stretch/>
        </p:blipFill>
        <p:spPr>
          <a:xfrm>
            <a:off x="20" y="10"/>
            <a:ext cx="12191981" cy="6857990"/>
          </a:xfrm>
          <a:prstGeom prst="rect">
            <a:avLst/>
          </a:prstGeom>
        </p:spPr>
      </p:pic>
      <p:sp>
        <p:nvSpPr>
          <p:cNvPr id="14" name="Rectangle 13">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96D719-AE86-BE99-EFFF-5E741740A7D0}"/>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a:solidFill>
                  <a:schemeClr val="bg1"/>
                </a:solidFill>
              </a:rPr>
              <a:t>Dashboard : Sales</a:t>
            </a:r>
          </a:p>
        </p:txBody>
      </p:sp>
    </p:spTree>
    <p:extLst>
      <p:ext uri="{BB962C8B-B14F-4D97-AF65-F5344CB8AC3E}">
        <p14:creationId xmlns:p14="http://schemas.microsoft.com/office/powerpoint/2010/main" val="37936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5">
            <a:extLst>
              <a:ext uri="{FF2B5EF4-FFF2-40B4-BE49-F238E27FC236}">
                <a16:creationId xmlns:a16="http://schemas.microsoft.com/office/drawing/2014/main" id="{69E6EFEE-6516-482C-B143-F97F9BF89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7">
            <a:extLst>
              <a:ext uri="{FF2B5EF4-FFF2-40B4-BE49-F238E27FC236}">
                <a16:creationId xmlns:a16="http://schemas.microsoft.com/office/drawing/2014/main" id="{3DF0D2C0-CD0C-470C-8851-D8B2CC417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8766" y="3248002"/>
            <a:ext cx="5688917"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5" descr="Graphical user interface, chart, application&#10;&#10;Description automatically generated">
            <a:extLst>
              <a:ext uri="{FF2B5EF4-FFF2-40B4-BE49-F238E27FC236}">
                <a16:creationId xmlns:a16="http://schemas.microsoft.com/office/drawing/2014/main" id="{5734C67C-F2C1-25A1-8990-34F2AF674C7D}"/>
              </a:ext>
            </a:extLst>
          </p:cNvPr>
          <p:cNvPicPr>
            <a:picLocks noGrp="1" noChangeAspect="1"/>
          </p:cNvPicPr>
          <p:nvPr>
            <p:ph idx="1"/>
          </p:nvPr>
        </p:nvPicPr>
        <p:blipFill rotWithShape="1">
          <a:blip r:embed="rId2"/>
          <a:srcRect l="197"/>
          <a:stretch/>
        </p:blipFill>
        <p:spPr>
          <a:xfrm>
            <a:off x="324864" y="499236"/>
            <a:ext cx="11513517" cy="5688918"/>
          </a:xfrm>
          <a:prstGeom prst="rect">
            <a:avLst/>
          </a:prstGeom>
        </p:spPr>
      </p:pic>
    </p:spTree>
    <p:extLst>
      <p:ext uri="{BB962C8B-B14F-4D97-AF65-F5344CB8AC3E}">
        <p14:creationId xmlns:p14="http://schemas.microsoft.com/office/powerpoint/2010/main" val="14176184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Rectangle 10">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12">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Rectangle 14">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EF560C-65C9-88CF-3A3D-37DFF1E0475C}"/>
              </a:ext>
            </a:extLst>
          </p:cNvPr>
          <p:cNvSpPr>
            <a:spLocks noGrp="1"/>
          </p:cNvSpPr>
          <p:nvPr>
            <p:ph type="title"/>
          </p:nvPr>
        </p:nvSpPr>
        <p:spPr>
          <a:xfrm>
            <a:off x="841248" y="256032"/>
            <a:ext cx="10506456" cy="1014984"/>
          </a:xfrm>
        </p:spPr>
        <p:txBody>
          <a:bodyPr vert="horz" lIns="91440" tIns="45720" rIns="91440" bIns="45720" rtlCol="0" anchor="b">
            <a:normAutofit/>
          </a:bodyPr>
          <a:lstStyle/>
          <a:p>
            <a:r>
              <a:rPr lang="en-US" dirty="0"/>
              <a:t>INFERENCES</a:t>
            </a:r>
          </a:p>
        </p:txBody>
      </p:sp>
      <p:sp>
        <p:nvSpPr>
          <p:cNvPr id="25" name="Rectangle 16">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9144"/>
          </a:xfrm>
          <a:prstGeom prst="rect">
            <a:avLst/>
          </a:prstGeom>
          <a:solidFill>
            <a:schemeClr val="tx1">
              <a:lumMod val="65000"/>
              <a:lumOff val="35000"/>
              <a:alpha val="30000"/>
            </a:schemeClr>
          </a:solidFill>
          <a:ln w="9525">
            <a:solidFill>
              <a:schemeClr val="tx1">
                <a:lumMod val="65000"/>
                <a:lumOff val="3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18">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7" name="Content Placeholder 2">
            <a:extLst>
              <a:ext uri="{FF2B5EF4-FFF2-40B4-BE49-F238E27FC236}">
                <a16:creationId xmlns:a16="http://schemas.microsoft.com/office/drawing/2014/main" id="{1BAFD72D-D75B-7F17-8ED9-F6A96B2ADE8D}"/>
              </a:ext>
            </a:extLst>
          </p:cNvPr>
          <p:cNvGraphicFramePr>
            <a:graphicFrameLocks noGrp="1"/>
          </p:cNvGraphicFramePr>
          <p:nvPr>
            <p:ph sz="half" idx="1"/>
            <p:extLst>
              <p:ext uri="{D42A27DB-BD31-4B8C-83A1-F6EECF244321}">
                <p14:modId xmlns:p14="http://schemas.microsoft.com/office/powerpoint/2010/main" val="2986704272"/>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73426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0992EE-28FA-3443-88B7-03DEA7348D04}"/>
              </a:ext>
            </a:extLst>
          </p:cNvPr>
          <p:cNvSpPr>
            <a:spLocks noGrp="1"/>
          </p:cNvSpPr>
          <p:nvPr>
            <p:ph type="title"/>
          </p:nvPr>
        </p:nvSpPr>
        <p:spPr>
          <a:xfrm>
            <a:off x="841248" y="334644"/>
            <a:ext cx="10509504" cy="1076914"/>
          </a:xfrm>
        </p:spPr>
        <p:txBody>
          <a:bodyPr vert="horz" lIns="91440" tIns="45720" rIns="91440" bIns="45720" rtlCol="0" anchor="ctr">
            <a:normAutofit/>
          </a:bodyPr>
          <a:lstStyle/>
          <a:p>
            <a:r>
              <a:rPr lang="en-US" dirty="0"/>
              <a:t>Recommendation</a:t>
            </a:r>
          </a:p>
        </p:txBody>
      </p:sp>
      <p:sp>
        <p:nvSpPr>
          <p:cNvPr id="17" name="Rectangle 16">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F043EE2D-139A-F52A-D616-B6A1D756A243}"/>
              </a:ext>
            </a:extLst>
          </p:cNvPr>
          <p:cNvGraphicFramePr>
            <a:graphicFrameLocks noGrp="1"/>
          </p:cNvGraphicFramePr>
          <p:nvPr>
            <p:ph sz="half" idx="1"/>
            <p:extLst>
              <p:ext uri="{D42A27DB-BD31-4B8C-83A1-F6EECF244321}">
                <p14:modId xmlns:p14="http://schemas.microsoft.com/office/powerpoint/2010/main" val="2627359090"/>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8095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91B47-6651-5769-8E9D-7CB0F03D6FF1}"/>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US" sz="3200" b="1" dirty="0">
                <a:ea typeface="+mn-lt"/>
                <a:cs typeface="+mn-lt"/>
              </a:rPr>
              <a:t>03 Customer Segmentation using RFM analysis </a:t>
            </a:r>
            <a:endParaRPr lang="en-US" sz="3200"/>
          </a:p>
          <a:p>
            <a:pPr marL="285750" lvl="1" indent="-285750">
              <a:buFont typeface="Arial"/>
              <a:buChar char="•"/>
            </a:pPr>
            <a:r>
              <a:rPr lang="en-US" dirty="0">
                <a:ea typeface="+mn-lt"/>
                <a:cs typeface="+mn-lt"/>
              </a:rPr>
              <a:t>What is RFM and which tool used </a:t>
            </a:r>
          </a:p>
          <a:p>
            <a:pPr marL="285750" lvl="1" indent="-285750">
              <a:buFont typeface="Arial"/>
              <a:buChar char="•"/>
            </a:pPr>
            <a:r>
              <a:rPr lang="en-US" dirty="0">
                <a:ea typeface="+mn-lt"/>
                <a:cs typeface="+mn-lt"/>
              </a:rPr>
              <a:t>What all parameters used and assumptions made</a:t>
            </a:r>
            <a:endParaRPr lang="en-US" dirty="0"/>
          </a:p>
          <a:p>
            <a:pPr marL="285750" lvl="1" indent="-285750">
              <a:buFont typeface="Arial"/>
              <a:buChar char="•"/>
            </a:pPr>
            <a:r>
              <a:rPr lang="en-US" dirty="0">
                <a:ea typeface="+mn-lt"/>
                <a:cs typeface="+mn-lt"/>
              </a:rPr>
              <a:t>Output table head </a:t>
            </a:r>
            <a:endParaRPr lang="en-US" dirty="0"/>
          </a:p>
          <a:p>
            <a:pPr marL="285750" lvl="1" indent="-285750">
              <a:buFont typeface="Arial"/>
              <a:buChar char="•"/>
            </a:pPr>
            <a:r>
              <a:rPr lang="en-US" dirty="0">
                <a:ea typeface="+mn-lt"/>
                <a:cs typeface="+mn-lt"/>
              </a:rPr>
              <a:t>Workflow image to be put when KNIME used</a:t>
            </a:r>
            <a:endParaRPr lang="en-US" dirty="0"/>
          </a:p>
        </p:txBody>
      </p:sp>
    </p:spTree>
    <p:extLst>
      <p:ext uri="{BB962C8B-B14F-4D97-AF65-F5344CB8AC3E}">
        <p14:creationId xmlns:p14="http://schemas.microsoft.com/office/powerpoint/2010/main" val="357117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Freeform: Shape 17">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 name="Freeform: Shape 19">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DE9B10C-6BFD-46A5-5CDF-805A43960E54}"/>
              </a:ext>
            </a:extLst>
          </p:cNvPr>
          <p:cNvSpPr>
            <a:spLocks noGrp="1"/>
          </p:cNvSpPr>
          <p:nvPr>
            <p:ph type="title"/>
          </p:nvPr>
        </p:nvSpPr>
        <p:spPr>
          <a:xfrm>
            <a:off x="371094" y="1161288"/>
            <a:ext cx="3438144" cy="1124712"/>
          </a:xfrm>
        </p:spPr>
        <p:txBody>
          <a:bodyPr vert="horz" lIns="91440" tIns="45720" rIns="91440" bIns="45720" rtlCol="0" anchor="b">
            <a:normAutofit/>
          </a:bodyPr>
          <a:lstStyle/>
          <a:p>
            <a:r>
              <a:rPr lang="en-US" sz="2800"/>
              <a:t>What is RFM ?</a:t>
            </a:r>
          </a:p>
        </p:txBody>
      </p:sp>
      <p:sp>
        <p:nvSpPr>
          <p:cNvPr id="22" name="Rectangle 21">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B2F5C2D9-5EA4-541C-6D9A-9D4AF2244B26}"/>
              </a:ext>
            </a:extLst>
          </p:cNvPr>
          <p:cNvSpPr>
            <a:spLocks noGrp="1"/>
          </p:cNvSpPr>
          <p:nvPr>
            <p:ph sz="half" idx="2"/>
          </p:nvPr>
        </p:nvSpPr>
        <p:spPr>
          <a:xfrm>
            <a:off x="371094" y="2718054"/>
            <a:ext cx="3438906" cy="3207258"/>
          </a:xfrm>
        </p:spPr>
        <p:txBody>
          <a:bodyPr vert="horz" lIns="91440" tIns="45720" rIns="91440" bIns="45720" rtlCol="0" anchor="t">
            <a:normAutofit/>
          </a:bodyPr>
          <a:lstStyle/>
          <a:p>
            <a:r>
              <a:rPr lang="en-US" sz="1600"/>
              <a:t>Recency, frequency, monetary value (RFM) is a marketing analysis tool used to identify a firm’s best clients based on the nature of their spending habits.</a:t>
            </a:r>
          </a:p>
          <a:p>
            <a:r>
              <a:rPr lang="en-US" sz="1600"/>
              <a:t>An RFM analysis evaluates clients and customers by scoring them in three categories: how recently they’ve made a purchase, how often they buy, and the size of their purchases.</a:t>
            </a:r>
          </a:p>
          <a:p>
            <a:endParaRPr lang="en-US" sz="1600"/>
          </a:p>
        </p:txBody>
      </p:sp>
      <p:pic>
        <p:nvPicPr>
          <p:cNvPr id="5" name="Picture 5" descr="Graphical user interface&#10;&#10;Description automatically generated">
            <a:extLst>
              <a:ext uri="{FF2B5EF4-FFF2-40B4-BE49-F238E27FC236}">
                <a16:creationId xmlns:a16="http://schemas.microsoft.com/office/drawing/2014/main" id="{25BC4C09-16F1-9C3C-54C7-0C79099D4527}"/>
              </a:ext>
            </a:extLst>
          </p:cNvPr>
          <p:cNvPicPr>
            <a:picLocks noGrp="1" noChangeAspect="1"/>
          </p:cNvPicPr>
          <p:nvPr>
            <p:ph sz="half" idx="1"/>
          </p:nvPr>
        </p:nvPicPr>
        <p:blipFill>
          <a:blip r:embed="rId2"/>
          <a:stretch>
            <a:fillRect/>
          </a:stretch>
        </p:blipFill>
        <p:spPr>
          <a:xfrm>
            <a:off x="4898967" y="1527420"/>
            <a:ext cx="6921940" cy="3912400"/>
          </a:xfrm>
          <a:prstGeom prst="rect">
            <a:avLst/>
          </a:prstGeom>
        </p:spPr>
      </p:pic>
    </p:spTree>
    <p:extLst>
      <p:ext uri="{BB962C8B-B14F-4D97-AF65-F5344CB8AC3E}">
        <p14:creationId xmlns:p14="http://schemas.microsoft.com/office/powerpoint/2010/main" val="21525308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C88EF-8D44-438A-ABA4-C44696513A96}"/>
              </a:ext>
            </a:extLst>
          </p:cNvPr>
          <p:cNvSpPr>
            <a:spLocks noGrp="1"/>
          </p:cNvSpPr>
          <p:nvPr>
            <p:ph type="title"/>
          </p:nvPr>
        </p:nvSpPr>
        <p:spPr/>
        <p:txBody>
          <a:bodyPr/>
          <a:lstStyle/>
          <a:p>
            <a:r>
              <a:rPr lang="en-US" dirty="0"/>
              <a:t>Tool used : KNIME</a:t>
            </a:r>
          </a:p>
        </p:txBody>
      </p:sp>
      <p:sp>
        <p:nvSpPr>
          <p:cNvPr id="3" name="Content Placeholder 2">
            <a:extLst>
              <a:ext uri="{FF2B5EF4-FFF2-40B4-BE49-F238E27FC236}">
                <a16:creationId xmlns:a16="http://schemas.microsoft.com/office/drawing/2014/main" id="{B580A753-2801-347C-A855-177C05858ACE}"/>
              </a:ext>
            </a:extLst>
          </p:cNvPr>
          <p:cNvSpPr>
            <a:spLocks noGrp="1"/>
          </p:cNvSpPr>
          <p:nvPr>
            <p:ph sz="half" idx="1"/>
          </p:nvPr>
        </p:nvSpPr>
        <p:spPr>
          <a:xfrm>
            <a:off x="1115568" y="3125005"/>
            <a:ext cx="4937760" cy="3047195"/>
          </a:xfrm>
        </p:spPr>
        <p:txBody>
          <a:bodyPr vert="horz" lIns="91440" tIns="45720" rIns="91440" bIns="45720" rtlCol="0" anchor="t">
            <a:normAutofit/>
          </a:bodyPr>
          <a:lstStyle/>
          <a:p>
            <a:pPr marL="0" indent="0">
              <a:buNone/>
            </a:pPr>
            <a:r>
              <a:rPr lang="en-US" dirty="0">
                <a:ea typeface="+mn-lt"/>
                <a:cs typeface="+mn-lt"/>
              </a:rPr>
              <a:t>KNIME, the Konstanz Information Miner, is a free and open-source data analytics, reporting and integration platform. </a:t>
            </a:r>
            <a:endParaRPr lang="en-US" dirty="0"/>
          </a:p>
        </p:txBody>
      </p:sp>
      <p:pic>
        <p:nvPicPr>
          <p:cNvPr id="5" name="Picture 5" descr="A picture containing text, clipart&#10;&#10;Description automatically generated">
            <a:extLst>
              <a:ext uri="{FF2B5EF4-FFF2-40B4-BE49-F238E27FC236}">
                <a16:creationId xmlns:a16="http://schemas.microsoft.com/office/drawing/2014/main" id="{F74E6764-4B46-5B2D-B17D-A531157F586A}"/>
              </a:ext>
            </a:extLst>
          </p:cNvPr>
          <p:cNvPicPr>
            <a:picLocks noGrp="1" noChangeAspect="1"/>
          </p:cNvPicPr>
          <p:nvPr>
            <p:ph sz="half" idx="2"/>
          </p:nvPr>
        </p:nvPicPr>
        <p:blipFill>
          <a:blip r:embed="rId2"/>
          <a:stretch>
            <a:fillRect/>
          </a:stretch>
        </p:blipFill>
        <p:spPr>
          <a:xfrm>
            <a:off x="6714553" y="3782187"/>
            <a:ext cx="4200525" cy="1085850"/>
          </a:xfrm>
        </p:spPr>
      </p:pic>
    </p:spTree>
    <p:extLst>
      <p:ext uri="{BB962C8B-B14F-4D97-AF65-F5344CB8AC3E}">
        <p14:creationId xmlns:p14="http://schemas.microsoft.com/office/powerpoint/2010/main" val="22394621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914F4-EC5D-B489-B661-BE0BCBE04CC6}"/>
              </a:ext>
            </a:extLst>
          </p:cNvPr>
          <p:cNvSpPr>
            <a:spLocks noGrp="1"/>
          </p:cNvSpPr>
          <p:nvPr>
            <p:ph type="title"/>
          </p:nvPr>
        </p:nvSpPr>
        <p:spPr/>
        <p:txBody>
          <a:bodyPr>
            <a:normAutofit/>
          </a:bodyPr>
          <a:lstStyle/>
          <a:p>
            <a:pPr lvl="1"/>
            <a:r>
              <a:rPr lang="en-US" sz="2800" dirty="0">
                <a:latin typeface="+mj-lt"/>
                <a:ea typeface="+mj-lt"/>
                <a:cs typeface="+mj-lt"/>
              </a:rPr>
              <a:t>What all parameters used and assumptions made</a:t>
            </a:r>
          </a:p>
        </p:txBody>
      </p:sp>
      <p:sp>
        <p:nvSpPr>
          <p:cNvPr id="3" name="Content Placeholder 2">
            <a:extLst>
              <a:ext uri="{FF2B5EF4-FFF2-40B4-BE49-F238E27FC236}">
                <a16:creationId xmlns:a16="http://schemas.microsoft.com/office/drawing/2014/main" id="{2AFBFA1B-D6CB-9CCE-5DD3-5AAD4F3B16B4}"/>
              </a:ext>
            </a:extLst>
          </p:cNvPr>
          <p:cNvSpPr>
            <a:spLocks noGrp="1"/>
          </p:cNvSpPr>
          <p:nvPr>
            <p:ph sz="half" idx="1"/>
          </p:nvPr>
        </p:nvSpPr>
        <p:spPr>
          <a:xfrm>
            <a:off x="684248" y="2305496"/>
            <a:ext cx="11005004" cy="3866704"/>
          </a:xfrm>
        </p:spPr>
        <p:txBody>
          <a:bodyPr vert="horz" lIns="91440" tIns="45720" rIns="91440" bIns="45720" rtlCol="0" anchor="t">
            <a:normAutofit fontScale="85000" lnSpcReduction="10000"/>
          </a:bodyPr>
          <a:lstStyle/>
          <a:p>
            <a:r>
              <a:rPr lang="en-US" dirty="0"/>
              <a:t>As per instructions the column 'Days since last order' is ignored and new column </a:t>
            </a:r>
            <a:r>
              <a:rPr lang="en-US" b="1" dirty="0"/>
              <a:t>Recency</a:t>
            </a:r>
            <a:r>
              <a:rPr lang="en-US" dirty="0"/>
              <a:t> as '[Max(order date)-order date]'</a:t>
            </a:r>
          </a:p>
          <a:p>
            <a:r>
              <a:rPr lang="en-US" dirty="0"/>
              <a:t>We have </a:t>
            </a:r>
            <a:r>
              <a:rPr lang="en-US" dirty="0">
                <a:ea typeface="+mn-lt"/>
                <a:cs typeface="+mn-lt"/>
              </a:rPr>
              <a:t>assumed ‘01-06-2020’ as a reference date and created recency column. </a:t>
            </a:r>
          </a:p>
          <a:p>
            <a:r>
              <a:rPr lang="en-US" dirty="0">
                <a:ea typeface="+mn-lt"/>
                <a:cs typeface="+mn-lt"/>
              </a:rPr>
              <a:t>The calculated formula for:</a:t>
            </a:r>
            <a:endParaRPr lang="en-US" dirty="0"/>
          </a:p>
          <a:p>
            <a:pPr lvl="1"/>
            <a:r>
              <a:rPr lang="en-US" dirty="0">
                <a:ea typeface="+mn-lt"/>
                <a:cs typeface="+mn-lt"/>
              </a:rPr>
              <a:t>Recency :- [min(Recency) customer wise].</a:t>
            </a:r>
            <a:endParaRPr lang="en-US"/>
          </a:p>
          <a:p>
            <a:pPr lvl="1"/>
            <a:r>
              <a:rPr lang="en-US" dirty="0">
                <a:ea typeface="+mn-lt"/>
                <a:cs typeface="+mn-lt"/>
              </a:rPr>
              <a:t>Frequency:- [count(customer name) customer wise]. We can also take order quantity</a:t>
            </a:r>
            <a:endParaRPr lang="en-US" dirty="0"/>
          </a:p>
          <a:p>
            <a:pPr lvl="1"/>
            <a:r>
              <a:rPr lang="en-US" dirty="0">
                <a:ea typeface="+mn-lt"/>
                <a:cs typeface="+mn-lt"/>
              </a:rPr>
              <a:t>Monetary:- [sum(unit price + qty ordered) customer wise]. We can also take sales</a:t>
            </a:r>
            <a:endParaRPr lang="en-US" dirty="0"/>
          </a:p>
          <a:p>
            <a:pPr lvl="1"/>
            <a:r>
              <a:rPr lang="en-US" dirty="0"/>
              <a:t>Based on above we have made 3 bins : high , medium , low</a:t>
            </a:r>
          </a:p>
          <a:p>
            <a:endParaRPr lang="en-US" dirty="0"/>
          </a:p>
        </p:txBody>
      </p:sp>
    </p:spTree>
    <p:extLst>
      <p:ext uri="{BB962C8B-B14F-4D97-AF65-F5344CB8AC3E}">
        <p14:creationId xmlns:p14="http://schemas.microsoft.com/office/powerpoint/2010/main" val="1994397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37C37-1D98-E1EC-8D05-CA66D77D766B}"/>
              </a:ext>
            </a:extLst>
          </p:cNvPr>
          <p:cNvSpPr>
            <a:spLocks noGrp="1"/>
          </p:cNvSpPr>
          <p:nvPr>
            <p:ph type="title"/>
          </p:nvPr>
        </p:nvSpPr>
        <p:spPr/>
        <p:txBody>
          <a:bodyPr/>
          <a:lstStyle/>
          <a:p>
            <a:r>
              <a:rPr lang="en-US" dirty="0"/>
              <a:t>KNIME Workflow</a:t>
            </a:r>
          </a:p>
        </p:txBody>
      </p:sp>
      <p:pic>
        <p:nvPicPr>
          <p:cNvPr id="5" name="Picture 5" descr="Diagram&#10;&#10;Description automatically generated">
            <a:extLst>
              <a:ext uri="{FF2B5EF4-FFF2-40B4-BE49-F238E27FC236}">
                <a16:creationId xmlns:a16="http://schemas.microsoft.com/office/drawing/2014/main" id="{1E1D2413-4EA3-EE41-01BB-1CD7F82B9D1F}"/>
              </a:ext>
            </a:extLst>
          </p:cNvPr>
          <p:cNvPicPr>
            <a:picLocks noGrp="1" noChangeAspect="1"/>
          </p:cNvPicPr>
          <p:nvPr>
            <p:ph sz="half" idx="1"/>
          </p:nvPr>
        </p:nvPicPr>
        <p:blipFill>
          <a:blip r:embed="rId2"/>
          <a:stretch>
            <a:fillRect/>
          </a:stretch>
        </p:blipFill>
        <p:spPr>
          <a:xfrm>
            <a:off x="1115568" y="2202440"/>
            <a:ext cx="10171118" cy="4115950"/>
          </a:xfrm>
        </p:spPr>
      </p:pic>
    </p:spTree>
    <p:extLst>
      <p:ext uri="{BB962C8B-B14F-4D97-AF65-F5344CB8AC3E}">
        <p14:creationId xmlns:p14="http://schemas.microsoft.com/office/powerpoint/2010/main" val="737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73232-725C-815F-65F3-466A76917737}"/>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US" sz="4000" dirty="0">
                <a:ea typeface="+mj-lt"/>
                <a:cs typeface="+mj-lt"/>
              </a:rPr>
              <a:t>01 </a:t>
            </a:r>
            <a:r>
              <a:rPr lang="en-US" sz="4000" dirty="0">
                <a:ea typeface="+mn-lt"/>
                <a:cs typeface="+mn-lt"/>
              </a:rPr>
              <a:t>Agenda &amp; Executive Summary of the data</a:t>
            </a:r>
            <a:endParaRPr lang="en-US" sz="4000" dirty="0">
              <a:ea typeface="+mj-lt"/>
              <a:cs typeface="+mj-lt"/>
            </a:endParaRPr>
          </a:p>
          <a:p>
            <a:pPr marL="285750" lvl="1" indent="-285750">
              <a:buFont typeface="Arial"/>
              <a:buChar char="•"/>
            </a:pPr>
            <a:r>
              <a:rPr lang="en-US" dirty="0">
                <a:ea typeface="+mn-lt"/>
                <a:cs typeface="+mn-lt"/>
              </a:rPr>
              <a:t>Problem statement</a:t>
            </a:r>
            <a:endParaRPr lang="en-US" dirty="0"/>
          </a:p>
          <a:p>
            <a:pPr marL="285750" lvl="1" indent="-285750">
              <a:buFont typeface="Arial"/>
              <a:buChar char="•"/>
            </a:pPr>
            <a:r>
              <a:rPr lang="en-US" dirty="0">
                <a:ea typeface="+mn-lt"/>
                <a:cs typeface="+mn-lt"/>
              </a:rPr>
              <a:t>About Data (Info, Shape, Summary Stats, your assumptions about data)</a:t>
            </a:r>
            <a:endParaRPr lang="en-US" dirty="0"/>
          </a:p>
          <a:p>
            <a:endParaRPr lang="en-US" dirty="0"/>
          </a:p>
        </p:txBody>
      </p:sp>
    </p:spTree>
    <p:extLst>
      <p:ext uri="{BB962C8B-B14F-4D97-AF65-F5344CB8AC3E}">
        <p14:creationId xmlns:p14="http://schemas.microsoft.com/office/powerpoint/2010/main" val="2545847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55498-78CF-800D-1F4F-2ABEB0029A45}"/>
              </a:ext>
            </a:extLst>
          </p:cNvPr>
          <p:cNvSpPr>
            <a:spLocks noGrp="1"/>
          </p:cNvSpPr>
          <p:nvPr>
            <p:ph type="title"/>
          </p:nvPr>
        </p:nvSpPr>
        <p:spPr/>
        <p:txBody>
          <a:bodyPr/>
          <a:lstStyle/>
          <a:p>
            <a:r>
              <a:rPr lang="en-US"/>
              <a:t>Few rows of output </a:t>
            </a:r>
          </a:p>
        </p:txBody>
      </p:sp>
      <p:pic>
        <p:nvPicPr>
          <p:cNvPr id="8" name="Picture 8" descr="Text&#10;&#10;Description automatically generated">
            <a:extLst>
              <a:ext uri="{FF2B5EF4-FFF2-40B4-BE49-F238E27FC236}">
                <a16:creationId xmlns:a16="http://schemas.microsoft.com/office/drawing/2014/main" id="{8681602A-60DD-2A16-1339-04AE0AB55453}"/>
              </a:ext>
            </a:extLst>
          </p:cNvPr>
          <p:cNvPicPr>
            <a:picLocks noGrp="1" noChangeAspect="1"/>
          </p:cNvPicPr>
          <p:nvPr>
            <p:ph sz="half" idx="1"/>
          </p:nvPr>
        </p:nvPicPr>
        <p:blipFill>
          <a:blip r:embed="rId2"/>
          <a:stretch>
            <a:fillRect/>
          </a:stretch>
        </p:blipFill>
        <p:spPr>
          <a:xfrm>
            <a:off x="324813" y="2714545"/>
            <a:ext cx="11350060" cy="2588530"/>
          </a:xfrm>
        </p:spPr>
      </p:pic>
    </p:spTree>
    <p:extLst>
      <p:ext uri="{BB962C8B-B14F-4D97-AF65-F5344CB8AC3E}">
        <p14:creationId xmlns:p14="http://schemas.microsoft.com/office/powerpoint/2010/main" val="21881663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0723F-7B85-32C6-DBCF-03FFC7DFB9B4}"/>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US" sz="4000" dirty="0">
                <a:ea typeface="+mj-lt"/>
                <a:cs typeface="+mj-lt"/>
              </a:rPr>
              <a:t>Inferences from RFM Analysis and identified segments</a:t>
            </a:r>
            <a:endParaRPr lang="en-US" sz="4000"/>
          </a:p>
          <a:p>
            <a:pPr lvl="1"/>
            <a:r>
              <a:rPr lang="en-US" dirty="0">
                <a:latin typeface="+mj-lt"/>
                <a:ea typeface="+mj-lt"/>
                <a:cs typeface="+mj-lt"/>
              </a:rPr>
              <a:t>Who are your best customers? </a:t>
            </a:r>
            <a:br>
              <a:rPr lang="en-US" dirty="0">
                <a:latin typeface="+mj-lt"/>
                <a:ea typeface="+mj-lt"/>
                <a:cs typeface="+mj-lt"/>
              </a:rPr>
            </a:br>
            <a:r>
              <a:rPr lang="en-US" dirty="0">
                <a:latin typeface="+mj-lt"/>
                <a:ea typeface="+mj-lt"/>
                <a:cs typeface="+mj-lt"/>
              </a:rPr>
              <a:t>Which customers are on the verge of churning? </a:t>
            </a:r>
            <a:br>
              <a:rPr lang="en-US" dirty="0">
                <a:latin typeface="+mj-lt"/>
                <a:ea typeface="+mj-lt"/>
                <a:cs typeface="+mj-lt"/>
              </a:rPr>
            </a:br>
            <a:r>
              <a:rPr lang="en-US" dirty="0">
                <a:latin typeface="+mj-lt"/>
                <a:ea typeface="+mj-lt"/>
                <a:cs typeface="+mj-lt"/>
              </a:rPr>
              <a:t>Who are your lost customers? </a:t>
            </a:r>
            <a:endParaRPr lang="en-US" dirty="0"/>
          </a:p>
          <a:p>
            <a:pPr lvl="1"/>
            <a:r>
              <a:rPr lang="en-US" dirty="0">
                <a:latin typeface="+mj-lt"/>
                <a:ea typeface="+mj-lt"/>
                <a:cs typeface="+mj-lt"/>
              </a:rPr>
              <a:t>Who are your loyal customers? </a:t>
            </a:r>
            <a:endParaRPr lang="en-US"/>
          </a:p>
        </p:txBody>
      </p:sp>
    </p:spTree>
    <p:extLst>
      <p:ext uri="{BB962C8B-B14F-4D97-AF65-F5344CB8AC3E}">
        <p14:creationId xmlns:p14="http://schemas.microsoft.com/office/powerpoint/2010/main" val="28685616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7679F-AB29-6D28-8218-40FB4529455B}"/>
              </a:ext>
            </a:extLst>
          </p:cNvPr>
          <p:cNvSpPr>
            <a:spLocks noGrp="1"/>
          </p:cNvSpPr>
          <p:nvPr>
            <p:ph type="title"/>
          </p:nvPr>
        </p:nvSpPr>
        <p:spPr/>
        <p:txBody>
          <a:bodyPr/>
          <a:lstStyle/>
          <a:p>
            <a:r>
              <a:rPr lang="en-US" dirty="0"/>
              <a:t>Top 5 best customers</a:t>
            </a:r>
          </a:p>
        </p:txBody>
      </p:sp>
      <p:pic>
        <p:nvPicPr>
          <p:cNvPr id="5" name="Picture 5" descr="Table&#10;&#10;Description automatically generated">
            <a:extLst>
              <a:ext uri="{FF2B5EF4-FFF2-40B4-BE49-F238E27FC236}">
                <a16:creationId xmlns:a16="http://schemas.microsoft.com/office/drawing/2014/main" id="{0E045CE0-F571-A4A5-3245-DAD349B66426}"/>
              </a:ext>
            </a:extLst>
          </p:cNvPr>
          <p:cNvPicPr>
            <a:picLocks noGrp="1" noChangeAspect="1"/>
          </p:cNvPicPr>
          <p:nvPr>
            <p:ph sz="half" idx="1"/>
          </p:nvPr>
        </p:nvPicPr>
        <p:blipFill>
          <a:blip r:embed="rId2"/>
          <a:stretch>
            <a:fillRect/>
          </a:stretch>
        </p:blipFill>
        <p:spPr>
          <a:xfrm>
            <a:off x="755703" y="2334657"/>
            <a:ext cx="10747074" cy="2485665"/>
          </a:xfrm>
        </p:spPr>
      </p:pic>
      <p:sp>
        <p:nvSpPr>
          <p:cNvPr id="4" name="Content Placeholder 3">
            <a:extLst>
              <a:ext uri="{FF2B5EF4-FFF2-40B4-BE49-F238E27FC236}">
                <a16:creationId xmlns:a16="http://schemas.microsoft.com/office/drawing/2014/main" id="{247C2FAB-05C0-6FCB-C999-D42728AFCF01}"/>
              </a:ext>
            </a:extLst>
          </p:cNvPr>
          <p:cNvSpPr>
            <a:spLocks noGrp="1"/>
          </p:cNvSpPr>
          <p:nvPr>
            <p:ph sz="half" idx="2"/>
          </p:nvPr>
        </p:nvSpPr>
        <p:spPr>
          <a:xfrm>
            <a:off x="753144" y="5037193"/>
            <a:ext cx="10516175" cy="1135007"/>
          </a:xfrm>
        </p:spPr>
        <p:txBody>
          <a:bodyPr vert="horz" lIns="91440" tIns="45720" rIns="91440" bIns="45720" rtlCol="0" anchor="t">
            <a:normAutofit fontScale="77500" lnSpcReduction="20000"/>
          </a:bodyPr>
          <a:lstStyle/>
          <a:p>
            <a:r>
              <a:rPr lang="en-US" dirty="0"/>
              <a:t>According to RFM score we have grouped the top customers.</a:t>
            </a:r>
          </a:p>
          <a:p>
            <a:r>
              <a:rPr lang="en-US" dirty="0"/>
              <a:t>We have given importance to recency  more and ordered the customers accordingly.</a:t>
            </a:r>
          </a:p>
          <a:p>
            <a:pPr marL="0" indent="0">
              <a:buNone/>
            </a:pPr>
            <a:endParaRPr lang="en-US" dirty="0"/>
          </a:p>
        </p:txBody>
      </p:sp>
    </p:spTree>
    <p:extLst>
      <p:ext uri="{BB962C8B-B14F-4D97-AF65-F5344CB8AC3E}">
        <p14:creationId xmlns:p14="http://schemas.microsoft.com/office/powerpoint/2010/main" val="26046062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B5551-2FF3-8049-EF0D-65B61586354B}"/>
              </a:ext>
            </a:extLst>
          </p:cNvPr>
          <p:cNvSpPr>
            <a:spLocks noGrp="1"/>
          </p:cNvSpPr>
          <p:nvPr>
            <p:ph type="title"/>
          </p:nvPr>
        </p:nvSpPr>
        <p:spPr/>
        <p:txBody>
          <a:bodyPr/>
          <a:lstStyle/>
          <a:p>
            <a:r>
              <a:rPr lang="en-US" dirty="0"/>
              <a:t>Top loyal customers</a:t>
            </a:r>
          </a:p>
        </p:txBody>
      </p:sp>
      <p:pic>
        <p:nvPicPr>
          <p:cNvPr id="5" name="Picture 5" descr="Table&#10;&#10;Description automatically generated">
            <a:extLst>
              <a:ext uri="{FF2B5EF4-FFF2-40B4-BE49-F238E27FC236}">
                <a16:creationId xmlns:a16="http://schemas.microsoft.com/office/drawing/2014/main" id="{EBDDCA4A-53D8-5B44-30A1-1DA56278DD79}"/>
              </a:ext>
            </a:extLst>
          </p:cNvPr>
          <p:cNvPicPr>
            <a:picLocks noGrp="1" noChangeAspect="1"/>
          </p:cNvPicPr>
          <p:nvPr>
            <p:ph sz="half" idx="1"/>
          </p:nvPr>
        </p:nvPicPr>
        <p:blipFill>
          <a:blip r:embed="rId2"/>
          <a:stretch>
            <a:fillRect/>
          </a:stretch>
        </p:blipFill>
        <p:spPr>
          <a:xfrm>
            <a:off x="1031583" y="2309425"/>
            <a:ext cx="10124418" cy="2415408"/>
          </a:xfrm>
        </p:spPr>
      </p:pic>
      <p:sp>
        <p:nvSpPr>
          <p:cNvPr id="4" name="Content Placeholder 3">
            <a:extLst>
              <a:ext uri="{FF2B5EF4-FFF2-40B4-BE49-F238E27FC236}">
                <a16:creationId xmlns:a16="http://schemas.microsoft.com/office/drawing/2014/main" id="{7FD0BA75-C15F-F51C-4B76-5D8E4E6DD4A4}"/>
              </a:ext>
            </a:extLst>
          </p:cNvPr>
          <p:cNvSpPr>
            <a:spLocks noGrp="1"/>
          </p:cNvSpPr>
          <p:nvPr>
            <p:ph sz="half" idx="2"/>
          </p:nvPr>
        </p:nvSpPr>
        <p:spPr>
          <a:xfrm>
            <a:off x="801730" y="4987369"/>
            <a:ext cx="10481966" cy="1184831"/>
          </a:xfrm>
        </p:spPr>
        <p:txBody>
          <a:bodyPr vert="horz" lIns="91440" tIns="45720" rIns="91440" bIns="45720" rtlCol="0" anchor="t">
            <a:normAutofit fontScale="70000" lnSpcReduction="20000"/>
          </a:bodyPr>
          <a:lstStyle/>
          <a:p>
            <a:r>
              <a:rPr lang="en-US" dirty="0"/>
              <a:t>Based on RFM analysis these are the loyal customers </a:t>
            </a:r>
          </a:p>
          <a:p>
            <a:r>
              <a:rPr lang="en-US" dirty="0"/>
              <a:t>We have focused on monetary value </a:t>
            </a:r>
          </a:p>
          <a:p>
            <a:r>
              <a:rPr lang="en-US" dirty="0"/>
              <a:t>If we focus on these customer we can turn them in to best customers.</a:t>
            </a:r>
          </a:p>
        </p:txBody>
      </p:sp>
    </p:spTree>
    <p:extLst>
      <p:ext uri="{BB962C8B-B14F-4D97-AF65-F5344CB8AC3E}">
        <p14:creationId xmlns:p14="http://schemas.microsoft.com/office/powerpoint/2010/main" val="24749722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7660D-F4A2-BB58-3DC9-39DA9A21FC2F}"/>
              </a:ext>
            </a:extLst>
          </p:cNvPr>
          <p:cNvSpPr>
            <a:spLocks noGrp="1"/>
          </p:cNvSpPr>
          <p:nvPr>
            <p:ph type="title"/>
          </p:nvPr>
        </p:nvSpPr>
        <p:spPr/>
        <p:txBody>
          <a:bodyPr/>
          <a:lstStyle/>
          <a:p>
            <a:r>
              <a:rPr lang="en-US" dirty="0">
                <a:ea typeface="+mj-lt"/>
                <a:cs typeface="+mj-lt"/>
              </a:rPr>
              <a:t>Verge on churning Customers</a:t>
            </a:r>
            <a:endParaRPr lang="en-US" dirty="0"/>
          </a:p>
        </p:txBody>
      </p:sp>
      <p:pic>
        <p:nvPicPr>
          <p:cNvPr id="5" name="Picture 5" descr="Table&#10;&#10;Description automatically generated">
            <a:extLst>
              <a:ext uri="{FF2B5EF4-FFF2-40B4-BE49-F238E27FC236}">
                <a16:creationId xmlns:a16="http://schemas.microsoft.com/office/drawing/2014/main" id="{C836B37C-388F-2875-7E42-915A90335CAE}"/>
              </a:ext>
            </a:extLst>
          </p:cNvPr>
          <p:cNvPicPr>
            <a:picLocks noGrp="1" noChangeAspect="1"/>
          </p:cNvPicPr>
          <p:nvPr>
            <p:ph sz="half" idx="1"/>
          </p:nvPr>
        </p:nvPicPr>
        <p:blipFill>
          <a:blip r:embed="rId2"/>
          <a:stretch>
            <a:fillRect/>
          </a:stretch>
        </p:blipFill>
        <p:spPr>
          <a:xfrm>
            <a:off x="1071914" y="2257917"/>
            <a:ext cx="9654575" cy="2322841"/>
          </a:xfrm>
        </p:spPr>
      </p:pic>
      <p:sp>
        <p:nvSpPr>
          <p:cNvPr id="4" name="Content Placeholder 3">
            <a:extLst>
              <a:ext uri="{FF2B5EF4-FFF2-40B4-BE49-F238E27FC236}">
                <a16:creationId xmlns:a16="http://schemas.microsoft.com/office/drawing/2014/main" id="{3305D0E4-A6F7-2E52-E338-435421BF98AA}"/>
              </a:ext>
            </a:extLst>
          </p:cNvPr>
          <p:cNvSpPr>
            <a:spLocks noGrp="1"/>
          </p:cNvSpPr>
          <p:nvPr>
            <p:ph sz="half" idx="2"/>
          </p:nvPr>
        </p:nvSpPr>
        <p:spPr>
          <a:xfrm>
            <a:off x="954427" y="5051571"/>
            <a:ext cx="10099232" cy="1408176"/>
          </a:xfrm>
        </p:spPr>
        <p:txBody>
          <a:bodyPr vert="horz" lIns="91440" tIns="45720" rIns="91440" bIns="45720" rtlCol="0" anchor="t">
            <a:normAutofit fontScale="62500" lnSpcReduction="20000"/>
          </a:bodyPr>
          <a:lstStyle/>
          <a:p>
            <a:r>
              <a:rPr lang="en-US" dirty="0"/>
              <a:t>As per RFM score we can see that these are the top customers on the verge of churning.</a:t>
            </a:r>
          </a:p>
          <a:p>
            <a:r>
              <a:rPr lang="en-US" dirty="0"/>
              <a:t>We should focus on these customers before we lose them.</a:t>
            </a:r>
          </a:p>
          <a:p>
            <a:r>
              <a:rPr lang="en-US" dirty="0"/>
              <a:t>We should try some action plan to convert them into regular customers.</a:t>
            </a:r>
          </a:p>
        </p:txBody>
      </p:sp>
    </p:spTree>
    <p:extLst>
      <p:ext uri="{BB962C8B-B14F-4D97-AF65-F5344CB8AC3E}">
        <p14:creationId xmlns:p14="http://schemas.microsoft.com/office/powerpoint/2010/main" val="8901711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D45BE-8DC2-C026-4A85-C5E215923410}"/>
              </a:ext>
            </a:extLst>
          </p:cNvPr>
          <p:cNvSpPr>
            <a:spLocks noGrp="1"/>
          </p:cNvSpPr>
          <p:nvPr>
            <p:ph type="title"/>
          </p:nvPr>
        </p:nvSpPr>
        <p:spPr/>
        <p:txBody>
          <a:bodyPr>
            <a:normAutofit/>
          </a:bodyPr>
          <a:lstStyle/>
          <a:p>
            <a:r>
              <a:rPr lang="en-US" dirty="0"/>
              <a:t>Top Lost Customers</a:t>
            </a:r>
          </a:p>
        </p:txBody>
      </p:sp>
      <p:pic>
        <p:nvPicPr>
          <p:cNvPr id="5" name="Picture 5" descr="Table&#10;&#10;Description automatically generated">
            <a:extLst>
              <a:ext uri="{FF2B5EF4-FFF2-40B4-BE49-F238E27FC236}">
                <a16:creationId xmlns:a16="http://schemas.microsoft.com/office/drawing/2014/main" id="{88089EE7-45C1-7EB8-B6C3-0B7033E7D7D2}"/>
              </a:ext>
            </a:extLst>
          </p:cNvPr>
          <p:cNvPicPr>
            <a:picLocks noGrp="1" noChangeAspect="1"/>
          </p:cNvPicPr>
          <p:nvPr>
            <p:ph sz="half" idx="1"/>
          </p:nvPr>
        </p:nvPicPr>
        <p:blipFill>
          <a:blip r:embed="rId2"/>
          <a:stretch>
            <a:fillRect/>
          </a:stretch>
        </p:blipFill>
        <p:spPr>
          <a:xfrm>
            <a:off x="990683" y="2157455"/>
            <a:ext cx="10147719" cy="2308105"/>
          </a:xfrm>
        </p:spPr>
      </p:pic>
      <p:sp>
        <p:nvSpPr>
          <p:cNvPr id="4" name="Content Placeholder 3">
            <a:extLst>
              <a:ext uri="{FF2B5EF4-FFF2-40B4-BE49-F238E27FC236}">
                <a16:creationId xmlns:a16="http://schemas.microsoft.com/office/drawing/2014/main" id="{7C25C6D3-2511-A3BC-A133-57FE9A104E63}"/>
              </a:ext>
            </a:extLst>
          </p:cNvPr>
          <p:cNvSpPr>
            <a:spLocks noGrp="1"/>
          </p:cNvSpPr>
          <p:nvPr>
            <p:ph sz="half" idx="2"/>
          </p:nvPr>
        </p:nvSpPr>
        <p:spPr>
          <a:xfrm>
            <a:off x="997559" y="4720891"/>
            <a:ext cx="10271760" cy="1666969"/>
          </a:xfrm>
        </p:spPr>
        <p:txBody>
          <a:bodyPr vert="horz" lIns="91440" tIns="45720" rIns="91440" bIns="45720" rtlCol="0" anchor="t">
            <a:normAutofit fontScale="70000" lnSpcReduction="20000"/>
          </a:bodyPr>
          <a:lstStyle/>
          <a:p>
            <a:r>
              <a:rPr lang="en-US" dirty="0"/>
              <a:t>As per RFM score we can see that these are the customers which we have lost.</a:t>
            </a:r>
          </a:p>
          <a:p>
            <a:r>
              <a:rPr lang="en-US" dirty="0"/>
              <a:t>There recency is very low as well as they have not made purchase frequently. </a:t>
            </a:r>
          </a:p>
          <a:p>
            <a:r>
              <a:rPr lang="en-US" dirty="0"/>
              <a:t>We should study them survey them to understand the reasons why we lost them. And take further steps so that we do not lose the customers.</a:t>
            </a:r>
          </a:p>
        </p:txBody>
      </p:sp>
    </p:spTree>
    <p:extLst>
      <p:ext uri="{BB962C8B-B14F-4D97-AF65-F5344CB8AC3E}">
        <p14:creationId xmlns:p14="http://schemas.microsoft.com/office/powerpoint/2010/main" val="34935117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2E81D-2C56-3046-A22A-299553449D13}"/>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a:ea typeface="+mj-lt"/>
                <a:cs typeface="+mj-lt"/>
              </a:rPr>
              <a:t>05 Recommendations</a:t>
            </a:r>
            <a:endParaRPr lang="en-US" dirty="0"/>
          </a:p>
        </p:txBody>
      </p:sp>
    </p:spTree>
    <p:extLst>
      <p:ext uri="{BB962C8B-B14F-4D97-AF65-F5344CB8AC3E}">
        <p14:creationId xmlns:p14="http://schemas.microsoft.com/office/powerpoint/2010/main" val="633884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94" name="Rectangle 93">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6" name="Rectangle 95">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98" name="Rectangle 97">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CE8EE8-9536-F053-E585-5D03384E1898}"/>
              </a:ext>
            </a:extLst>
          </p:cNvPr>
          <p:cNvSpPr>
            <a:spLocks noGrp="1"/>
          </p:cNvSpPr>
          <p:nvPr>
            <p:ph type="title"/>
          </p:nvPr>
        </p:nvSpPr>
        <p:spPr>
          <a:xfrm>
            <a:off x="5080216" y="1076324"/>
            <a:ext cx="6272784" cy="1535051"/>
          </a:xfrm>
        </p:spPr>
        <p:txBody>
          <a:bodyPr vert="horz" lIns="91440" tIns="45720" rIns="91440" bIns="45720" rtlCol="0" anchor="b">
            <a:normAutofit/>
          </a:bodyPr>
          <a:lstStyle/>
          <a:p>
            <a:r>
              <a:rPr lang="en-US" sz="5200"/>
              <a:t>Recommendations </a:t>
            </a:r>
          </a:p>
        </p:txBody>
      </p:sp>
      <p:pic>
        <p:nvPicPr>
          <p:cNvPr id="5" name="Picture 4" descr="Light bulb on yellow background with sketched light beams and cord">
            <a:extLst>
              <a:ext uri="{FF2B5EF4-FFF2-40B4-BE49-F238E27FC236}">
                <a16:creationId xmlns:a16="http://schemas.microsoft.com/office/drawing/2014/main" id="{786A10E4-CD1D-C635-63AF-28DEBABE4E2E}"/>
              </a:ext>
            </a:extLst>
          </p:cNvPr>
          <p:cNvPicPr>
            <a:picLocks noChangeAspect="1"/>
          </p:cNvPicPr>
          <p:nvPr/>
        </p:nvPicPr>
        <p:blipFill rotWithShape="1">
          <a:blip r:embed="rId2"/>
          <a:srcRect l="52154" r="7444"/>
          <a:stretch/>
        </p:blipFill>
        <p:spPr>
          <a:xfrm>
            <a:off x="20" y="10"/>
            <a:ext cx="4505305" cy="6857990"/>
          </a:xfrm>
          <a:prstGeom prst="rect">
            <a:avLst/>
          </a:prstGeom>
        </p:spPr>
      </p:pic>
      <p:sp>
        <p:nvSpPr>
          <p:cNvPr id="100"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2" name="Rectangle 101">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B5A40F9-E993-4589-EA26-AFC80C685238}"/>
              </a:ext>
            </a:extLst>
          </p:cNvPr>
          <p:cNvSpPr>
            <a:spLocks noGrp="1"/>
          </p:cNvSpPr>
          <p:nvPr>
            <p:ph sz="half" idx="1"/>
          </p:nvPr>
        </p:nvSpPr>
        <p:spPr>
          <a:xfrm>
            <a:off x="4505122" y="3106861"/>
            <a:ext cx="7509236" cy="3702704"/>
          </a:xfrm>
        </p:spPr>
        <p:txBody>
          <a:bodyPr vert="horz" lIns="91440" tIns="45720" rIns="91440" bIns="45720" rtlCol="0" anchor="t">
            <a:noAutofit/>
          </a:bodyPr>
          <a:lstStyle/>
          <a:p>
            <a:pPr>
              <a:lnSpc>
                <a:spcPct val="100000"/>
              </a:lnSpc>
            </a:pPr>
            <a:r>
              <a:rPr lang="en-US" sz="1200" dirty="0"/>
              <a:t>According to RFM analysis, customers can be categorized into four distinct groups: best, loyal, verge of churn, and lost customers. It is important to develop a focused approach for each group in order to optimize customer retention and enhance customer experience.</a:t>
            </a:r>
          </a:p>
          <a:p>
            <a:pPr>
              <a:lnSpc>
                <a:spcPct val="100000"/>
              </a:lnSpc>
            </a:pPr>
            <a:r>
              <a:rPr lang="en-US" sz="1200" b="1" dirty="0"/>
              <a:t>best customers</a:t>
            </a:r>
            <a:r>
              <a:rPr lang="en-US" sz="1200" dirty="0"/>
              <a:t>, it is recommended to provide personalized recognition, exclusive offers, and incentives to ensure that they continue to choose our company over others. By doing so, we can maintain their loyalty and strengthen the long-term relationship.</a:t>
            </a:r>
          </a:p>
          <a:p>
            <a:pPr>
              <a:lnSpc>
                <a:spcPct val="100000"/>
              </a:lnSpc>
            </a:pPr>
            <a:r>
              <a:rPr lang="en-US" sz="1200" b="1" dirty="0"/>
              <a:t>loyal customers</a:t>
            </a:r>
            <a:r>
              <a:rPr lang="en-US" sz="1200" dirty="0"/>
              <a:t>, it is essential to offer periodic discounts and offers to keep them engaged and interested in our products or services. By keeping them engaged, we can turn them into our best customers and improve their satisfaction level with our brand.</a:t>
            </a:r>
          </a:p>
          <a:p>
            <a:pPr>
              <a:lnSpc>
                <a:spcPct val="100000"/>
              </a:lnSpc>
            </a:pPr>
            <a:r>
              <a:rPr lang="en-US" sz="1200" b="1" dirty="0"/>
              <a:t>verge of churn customer</a:t>
            </a:r>
            <a:r>
              <a:rPr lang="en-US" sz="1200" dirty="0"/>
              <a:t>, we need to develop an effective action plan to prevent them from leaving the company. We can conduct surveys, offer incentives, and personalize the communication to identify and address their concerns, and thereby increase their loyalty towards our brand.</a:t>
            </a:r>
          </a:p>
          <a:p>
            <a:pPr>
              <a:lnSpc>
                <a:spcPct val="100000"/>
              </a:lnSpc>
            </a:pPr>
            <a:r>
              <a:rPr lang="en-US" sz="1200" b="1" dirty="0"/>
              <a:t> lost customers,</a:t>
            </a:r>
            <a:r>
              <a:rPr lang="en-US" sz="1200" dirty="0"/>
              <a:t> it is important to analyze their behavior and preferences to identify the reasons for their departure. By identifying the key drivers of customer churn, we can develop targeted strategies to prevent such occurrences in the future and improve our overall retention rate.</a:t>
            </a:r>
          </a:p>
        </p:txBody>
      </p:sp>
    </p:spTree>
    <p:extLst>
      <p:ext uri="{BB962C8B-B14F-4D97-AF65-F5344CB8AC3E}">
        <p14:creationId xmlns:p14="http://schemas.microsoft.com/office/powerpoint/2010/main" val="15690518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3" descr="Aerial view of a highway near the ocean">
            <a:extLst>
              <a:ext uri="{FF2B5EF4-FFF2-40B4-BE49-F238E27FC236}">
                <a16:creationId xmlns:a16="http://schemas.microsoft.com/office/drawing/2014/main" id="{15E5B3E6-84B5-F6F3-C7C8-CAB8945BF97F}"/>
              </a:ext>
            </a:extLst>
          </p:cNvPr>
          <p:cNvPicPr>
            <a:picLocks noChangeAspect="1"/>
          </p:cNvPicPr>
          <p:nvPr/>
        </p:nvPicPr>
        <p:blipFill rotWithShape="1">
          <a:blip r:embed="rId2"/>
          <a:srcRect t="7719" r="-2" b="17231"/>
          <a:stretch/>
        </p:blipFill>
        <p:spPr>
          <a:xfrm>
            <a:off x="20" y="10"/>
            <a:ext cx="12191981" cy="6857990"/>
          </a:xfrm>
          <a:prstGeom prst="rect">
            <a:avLst/>
          </a:prstGeom>
        </p:spPr>
      </p:pic>
      <p:sp>
        <p:nvSpPr>
          <p:cNvPr id="14" name="Rectangle 13">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E83E56A-E75F-11F0-48A7-382CEFAF1872}"/>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a:solidFill>
                  <a:schemeClr val="bg1"/>
                </a:solidFill>
              </a:rPr>
              <a:t>Thank you</a:t>
            </a:r>
          </a:p>
        </p:txBody>
      </p:sp>
    </p:spTree>
    <p:extLst>
      <p:ext uri="{BB962C8B-B14F-4D97-AF65-F5344CB8AC3E}">
        <p14:creationId xmlns:p14="http://schemas.microsoft.com/office/powerpoint/2010/main" val="4281930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C35C8-C2F6-680C-2583-F652530F1AAA}"/>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57C6A0B7-B701-6F60-D2FE-49004FF797F7}"/>
              </a:ext>
            </a:extLst>
          </p:cNvPr>
          <p:cNvSpPr>
            <a:spLocks noGrp="1"/>
          </p:cNvSpPr>
          <p:nvPr>
            <p:ph idx="1"/>
          </p:nvPr>
        </p:nvSpPr>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ormAutofit/>
          </a:bodyPr>
          <a:lstStyle/>
          <a:p>
            <a:pPr marL="0" indent="0">
              <a:buNone/>
            </a:pPr>
            <a:r>
              <a:rPr lang="en-US" dirty="0">
                <a:ea typeface="+mn-lt"/>
                <a:cs typeface="+mn-lt"/>
              </a:rPr>
              <a:t>An automobile parts manufacturing company has collected data of transactions for 3 years. They do not have any in-house data science team, thus they have hired you as their consultant. Your job is to use your magical data science skills to provide them with suitable insights about their data and their customers.</a:t>
            </a:r>
            <a:endParaRPr lang="en-US" dirty="0"/>
          </a:p>
        </p:txBody>
      </p:sp>
    </p:spTree>
    <p:extLst>
      <p:ext uri="{BB962C8B-B14F-4D97-AF65-F5344CB8AC3E}">
        <p14:creationId xmlns:p14="http://schemas.microsoft.com/office/powerpoint/2010/main" val="2634726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7">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627C5B-52D7-A528-0257-D7E6F0D19BEA}"/>
              </a:ext>
            </a:extLst>
          </p:cNvPr>
          <p:cNvSpPr>
            <a:spLocks noGrp="1"/>
          </p:cNvSpPr>
          <p:nvPr>
            <p:ph type="title"/>
          </p:nvPr>
        </p:nvSpPr>
        <p:spPr>
          <a:xfrm>
            <a:off x="411480" y="987552"/>
            <a:ext cx="4485861" cy="1088136"/>
          </a:xfrm>
        </p:spPr>
        <p:txBody>
          <a:bodyPr anchor="b">
            <a:normAutofit/>
          </a:bodyPr>
          <a:lstStyle/>
          <a:p>
            <a:r>
              <a:rPr lang="en-US" sz="3400" dirty="0">
                <a:ea typeface="+mj-lt"/>
                <a:cs typeface="+mj-lt"/>
              </a:rPr>
              <a:t>Executive Summary:</a:t>
            </a:r>
            <a:endParaRPr lang="en-US" sz="3400" dirty="0"/>
          </a:p>
        </p:txBody>
      </p:sp>
      <p:sp>
        <p:nvSpPr>
          <p:cNvPr id="25" name="Rectangle 19">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1">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20C36BC-867E-73B7-36DA-BF603CF6D9E0}"/>
              </a:ext>
            </a:extLst>
          </p:cNvPr>
          <p:cNvSpPr>
            <a:spLocks noGrp="1"/>
          </p:cNvSpPr>
          <p:nvPr>
            <p:ph idx="1"/>
          </p:nvPr>
        </p:nvSpPr>
        <p:spPr>
          <a:xfrm>
            <a:off x="411479" y="2343280"/>
            <a:ext cx="7086771" cy="3929504"/>
          </a:xfrm>
        </p:spPr>
        <p:style>
          <a:lnRef idx="3">
            <a:schemeClr val="lt1"/>
          </a:lnRef>
          <a:fillRef idx="1">
            <a:schemeClr val="accent1"/>
          </a:fillRef>
          <a:effectRef idx="1">
            <a:schemeClr val="accent1"/>
          </a:effectRef>
          <a:fontRef idx="minor">
            <a:schemeClr val="lt1"/>
          </a:fontRef>
        </p:style>
        <p:txBody>
          <a:bodyPr vert="horz" lIns="91440" tIns="45720" rIns="91440" bIns="45720" rtlCol="0" anchor="t">
            <a:noAutofit/>
          </a:bodyPr>
          <a:lstStyle/>
          <a:p>
            <a:pPr>
              <a:lnSpc>
                <a:spcPct val="100000"/>
              </a:lnSpc>
              <a:buFont typeface="Arial"/>
              <a:buChar char="•"/>
            </a:pPr>
            <a:r>
              <a:rPr lang="en-US" sz="1400" b="1" dirty="0">
                <a:ea typeface="+mn-lt"/>
                <a:cs typeface="+mn-lt"/>
              </a:rPr>
              <a:t>Data:</a:t>
            </a:r>
            <a:r>
              <a:rPr lang="en-US" sz="1400" dirty="0">
                <a:ea typeface="+mn-lt"/>
                <a:cs typeface="+mn-lt"/>
              </a:rPr>
              <a:t>  past 3 years.</a:t>
            </a:r>
            <a:endParaRPr lang="en-US" sz="1400" dirty="0"/>
          </a:p>
          <a:p>
            <a:pPr>
              <a:lnSpc>
                <a:spcPct val="100000"/>
              </a:lnSpc>
              <a:buFont typeface="Arial"/>
              <a:buChar char="•"/>
            </a:pPr>
            <a:r>
              <a:rPr lang="en-US" sz="1400" b="1" dirty="0">
                <a:ea typeface="+mn-lt"/>
                <a:cs typeface="+mn-lt"/>
              </a:rPr>
              <a:t>Objective:</a:t>
            </a:r>
            <a:r>
              <a:rPr lang="en-US" sz="1400" dirty="0">
                <a:ea typeface="+mn-lt"/>
                <a:cs typeface="+mn-lt"/>
              </a:rPr>
              <a:t> identify the underlying buying patterns of the customers and recommend customized marketing strategies for different segments of customers.</a:t>
            </a:r>
            <a:endParaRPr lang="en-US" sz="1400" dirty="0"/>
          </a:p>
          <a:p>
            <a:pPr>
              <a:lnSpc>
                <a:spcPct val="100000"/>
              </a:lnSpc>
              <a:buFont typeface="Arial"/>
              <a:buChar char="•"/>
            </a:pPr>
            <a:r>
              <a:rPr lang="en-US" sz="1400" b="1" dirty="0">
                <a:ea typeface="+mn-lt"/>
                <a:cs typeface="+mn-lt"/>
              </a:rPr>
              <a:t>Dataset: </a:t>
            </a:r>
            <a:r>
              <a:rPr lang="en-US" sz="1400" dirty="0">
                <a:ea typeface="+mn-lt"/>
                <a:cs typeface="+mn-lt"/>
              </a:rPr>
              <a:t> 20 columns and </a:t>
            </a:r>
            <a:r>
              <a:rPr lang="en-US" sz="1400" dirty="0">
                <a:latin typeface="Consolas"/>
                <a:ea typeface="+mn-lt"/>
                <a:cs typeface="+mn-lt"/>
              </a:rPr>
              <a:t>2747</a:t>
            </a:r>
            <a:r>
              <a:rPr lang="en-US" sz="1400" dirty="0">
                <a:ea typeface="+mn-lt"/>
                <a:cs typeface="+mn-lt"/>
              </a:rPr>
              <a:t> rows,</a:t>
            </a:r>
          </a:p>
          <a:p>
            <a:pPr>
              <a:lnSpc>
                <a:spcPct val="100000"/>
              </a:lnSpc>
              <a:buFont typeface="Arial"/>
              <a:buChar char="•"/>
            </a:pPr>
            <a:r>
              <a:rPr lang="en-US" sz="1400" b="1" dirty="0">
                <a:ea typeface="+mn-lt"/>
                <a:cs typeface="+mn-lt"/>
              </a:rPr>
              <a:t>Missing values and Duplicate values: </a:t>
            </a:r>
            <a:r>
              <a:rPr lang="en-US" sz="1400" dirty="0">
                <a:ea typeface="+mn-lt"/>
                <a:cs typeface="+mn-lt"/>
              </a:rPr>
              <a:t>None</a:t>
            </a:r>
            <a:endParaRPr lang="en-US" sz="1400" dirty="0"/>
          </a:p>
          <a:p>
            <a:pPr>
              <a:lnSpc>
                <a:spcPct val="100000"/>
              </a:lnSpc>
              <a:buFont typeface="Arial"/>
              <a:buChar char="•"/>
            </a:pPr>
            <a:r>
              <a:rPr lang="en-US" sz="1400" b="1" dirty="0">
                <a:ea typeface="+mn-lt"/>
                <a:cs typeface="+mn-lt"/>
              </a:rPr>
              <a:t>Outliers: </a:t>
            </a:r>
            <a:r>
              <a:rPr lang="en-US" sz="1400" dirty="0">
                <a:ea typeface="+mn-lt"/>
                <a:cs typeface="+mn-lt"/>
              </a:rPr>
              <a:t> some columns has few outliers</a:t>
            </a:r>
          </a:p>
          <a:p>
            <a:pPr>
              <a:lnSpc>
                <a:spcPct val="100000"/>
              </a:lnSpc>
              <a:buFont typeface="Arial"/>
              <a:buChar char="•"/>
            </a:pPr>
            <a:r>
              <a:rPr lang="en-US" sz="1400" dirty="0">
                <a:ea typeface="+mn-lt"/>
                <a:cs typeface="+mn-lt"/>
              </a:rPr>
              <a:t>The exploratory analysis and insights provide a clear understanding of the data and highlight the key trends and patterns in sales.</a:t>
            </a:r>
            <a:endParaRPr lang="en-US" sz="1400" dirty="0"/>
          </a:p>
          <a:p>
            <a:pPr>
              <a:lnSpc>
                <a:spcPct val="100000"/>
              </a:lnSpc>
              <a:buFont typeface="Arial"/>
              <a:buChar char="•"/>
            </a:pPr>
            <a:r>
              <a:rPr lang="en-US" sz="1400" dirty="0">
                <a:ea typeface="+mn-lt"/>
                <a:cs typeface="+mn-lt"/>
              </a:rPr>
              <a:t>RFM analysis has been performed to segment the customers into four categories based on their buying behavior, and customized marketing strategies have been recommended for each segment.</a:t>
            </a:r>
            <a:endParaRPr lang="en-US" sz="1400" dirty="0"/>
          </a:p>
          <a:p>
            <a:pPr>
              <a:lnSpc>
                <a:spcPct val="100000"/>
              </a:lnSpc>
              <a:buFont typeface="Arial"/>
              <a:buChar char="•"/>
            </a:pPr>
            <a:r>
              <a:rPr lang="en-US" sz="1400" dirty="0">
                <a:ea typeface="+mn-lt"/>
                <a:cs typeface="+mn-lt"/>
              </a:rPr>
              <a:t>The presentation concludes with recommendations for the company to enhance its customer relationships and drive business growth.</a:t>
            </a:r>
            <a:endParaRPr lang="en-US" sz="1400" dirty="0"/>
          </a:p>
        </p:txBody>
      </p:sp>
      <p:pic>
        <p:nvPicPr>
          <p:cNvPr id="5" name="Picture 4" descr="Close up of gears">
            <a:extLst>
              <a:ext uri="{FF2B5EF4-FFF2-40B4-BE49-F238E27FC236}">
                <a16:creationId xmlns:a16="http://schemas.microsoft.com/office/drawing/2014/main" id="{80808A84-FEAA-D2DA-3B3D-923BDA6B35D4}"/>
              </a:ext>
            </a:extLst>
          </p:cNvPr>
          <p:cNvPicPr>
            <a:picLocks noChangeAspect="1"/>
          </p:cNvPicPr>
          <p:nvPr/>
        </p:nvPicPr>
        <p:blipFill rotWithShape="1">
          <a:blip r:embed="rId2"/>
          <a:srcRect l="594" r="24122"/>
          <a:stretch/>
        </p:blipFill>
        <p:spPr>
          <a:xfrm>
            <a:off x="7594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val="2464466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89A320C9-9735-4D13-8279-C1C674841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92544CF4-9B52-4A7B-A4B3-88C72729B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7126"/>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 name="Rectangle 19">
            <a:extLst>
              <a:ext uri="{FF2B5EF4-FFF2-40B4-BE49-F238E27FC236}">
                <a16:creationId xmlns:a16="http://schemas.microsoft.com/office/drawing/2014/main" id="{E75862C5-5C00-4421-BC7B-9B7B86DBC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6E30B87-B004-D4F7-2FD6-361417619182}"/>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dirty="0"/>
              <a:t>Data Dictionary</a:t>
            </a:r>
          </a:p>
        </p:txBody>
      </p:sp>
      <p:sp>
        <p:nvSpPr>
          <p:cNvPr id="22" name="Rectangle 21">
            <a:extLst>
              <a:ext uri="{FF2B5EF4-FFF2-40B4-BE49-F238E27FC236}">
                <a16:creationId xmlns:a16="http://schemas.microsoft.com/office/drawing/2014/main" id="{089440EF-9BE9-4AE9-8C28-00B02296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AACF6FA-65B0-D099-97F3-5C5FFC112A39}"/>
              </a:ext>
            </a:extLst>
          </p:cNvPr>
          <p:cNvSpPr>
            <a:spLocks noGrp="1"/>
          </p:cNvSpPr>
          <p:nvPr>
            <p:ph sz="half" idx="1"/>
          </p:nvPr>
        </p:nvSpPr>
        <p:spPr>
          <a:xfrm>
            <a:off x="914285" y="2203937"/>
            <a:ext cx="4937760" cy="3694176"/>
          </a:xfr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t">
            <a:normAutofit lnSpcReduction="10000"/>
          </a:bodyPr>
          <a:lstStyle/>
          <a:p>
            <a:pPr>
              <a:lnSpc>
                <a:spcPct val="100000"/>
              </a:lnSpc>
            </a:pPr>
            <a:r>
              <a:rPr lang="en-US" sz="1500" kern="1200">
                <a:solidFill>
                  <a:schemeClr val="tx1"/>
                </a:solidFill>
                <a:latin typeface="+mn-lt"/>
                <a:ea typeface="+mn-lt"/>
                <a:cs typeface="+mn-lt"/>
              </a:rPr>
              <a:t>ORDERNUMBER : Order Number</a:t>
            </a:r>
            <a:endParaRPr lang="en-US" sz="1500" kern="1200">
              <a:solidFill>
                <a:schemeClr val="tx1"/>
              </a:solidFill>
              <a:latin typeface="+mn-lt"/>
              <a:ea typeface="+mn-ea"/>
              <a:cs typeface="+mn-cs"/>
            </a:endParaRPr>
          </a:p>
          <a:p>
            <a:pPr>
              <a:lnSpc>
                <a:spcPct val="100000"/>
              </a:lnSpc>
            </a:pPr>
            <a:r>
              <a:rPr lang="en-US" sz="1500" kern="1200">
                <a:solidFill>
                  <a:schemeClr val="tx1"/>
                </a:solidFill>
                <a:latin typeface="+mn-lt"/>
                <a:ea typeface="+mn-lt"/>
                <a:cs typeface="+mn-lt"/>
              </a:rPr>
              <a:t>CUSTOMERNAME : customer</a:t>
            </a:r>
            <a:endParaRPr lang="en-US" sz="1500" kern="1200">
              <a:solidFill>
                <a:schemeClr val="tx1"/>
              </a:solidFill>
              <a:latin typeface="+mn-lt"/>
              <a:ea typeface="+mn-ea"/>
              <a:cs typeface="+mn-cs"/>
            </a:endParaRPr>
          </a:p>
          <a:p>
            <a:pPr>
              <a:lnSpc>
                <a:spcPct val="100000"/>
              </a:lnSpc>
            </a:pPr>
            <a:r>
              <a:rPr lang="en-US" sz="1500" kern="1200">
                <a:solidFill>
                  <a:schemeClr val="tx1"/>
                </a:solidFill>
                <a:latin typeface="+mn-lt"/>
                <a:ea typeface="+mn-lt"/>
                <a:cs typeface="+mn-lt"/>
              </a:rPr>
              <a:t>QUANTITYORDERED : Quantity ordered</a:t>
            </a:r>
            <a:endParaRPr lang="en-US" sz="1500" kern="1200">
              <a:solidFill>
                <a:schemeClr val="tx1"/>
              </a:solidFill>
              <a:latin typeface="+mn-lt"/>
              <a:ea typeface="+mn-ea"/>
              <a:cs typeface="+mn-cs"/>
            </a:endParaRPr>
          </a:p>
          <a:p>
            <a:pPr>
              <a:lnSpc>
                <a:spcPct val="100000"/>
              </a:lnSpc>
            </a:pPr>
            <a:r>
              <a:rPr lang="en-US" sz="1500" kern="1200">
                <a:solidFill>
                  <a:schemeClr val="tx1"/>
                </a:solidFill>
                <a:latin typeface="+mn-lt"/>
                <a:ea typeface="+mn-lt"/>
                <a:cs typeface="+mn-lt"/>
              </a:rPr>
              <a:t>PHONE : Phone of the customer</a:t>
            </a:r>
            <a:endParaRPr lang="en-US" sz="1500" kern="1200">
              <a:solidFill>
                <a:schemeClr val="tx1"/>
              </a:solidFill>
              <a:latin typeface="+mn-lt"/>
              <a:ea typeface="+mn-ea"/>
              <a:cs typeface="+mn-cs"/>
            </a:endParaRPr>
          </a:p>
          <a:p>
            <a:pPr>
              <a:lnSpc>
                <a:spcPct val="100000"/>
              </a:lnSpc>
            </a:pPr>
            <a:r>
              <a:rPr lang="en-US" sz="1500" kern="1200">
                <a:solidFill>
                  <a:schemeClr val="tx1"/>
                </a:solidFill>
                <a:latin typeface="+mn-lt"/>
                <a:ea typeface="+mn-lt"/>
                <a:cs typeface="+mn-lt"/>
              </a:rPr>
              <a:t>PRICEEACH : Price of Each item</a:t>
            </a:r>
            <a:endParaRPr lang="en-US" sz="1500" kern="1200">
              <a:solidFill>
                <a:schemeClr val="tx1"/>
              </a:solidFill>
              <a:latin typeface="+mn-lt"/>
              <a:ea typeface="+mn-ea"/>
              <a:cs typeface="+mn-cs"/>
            </a:endParaRPr>
          </a:p>
          <a:p>
            <a:pPr>
              <a:lnSpc>
                <a:spcPct val="100000"/>
              </a:lnSpc>
            </a:pPr>
            <a:r>
              <a:rPr lang="en-US" sz="1500" kern="1200">
                <a:solidFill>
                  <a:schemeClr val="tx1"/>
                </a:solidFill>
                <a:latin typeface="+mn-lt"/>
                <a:ea typeface="+mn-lt"/>
                <a:cs typeface="+mn-lt"/>
              </a:rPr>
              <a:t>ADDRESSLINE1 : Address of customer</a:t>
            </a:r>
            <a:endParaRPr lang="en-US" sz="1500" kern="1200">
              <a:solidFill>
                <a:schemeClr val="tx1"/>
              </a:solidFill>
              <a:latin typeface="+mn-lt"/>
              <a:ea typeface="+mn-ea"/>
              <a:cs typeface="+mn-cs"/>
            </a:endParaRPr>
          </a:p>
          <a:p>
            <a:pPr>
              <a:lnSpc>
                <a:spcPct val="100000"/>
              </a:lnSpc>
            </a:pPr>
            <a:r>
              <a:rPr lang="en-US" sz="1500" kern="1200">
                <a:solidFill>
                  <a:schemeClr val="tx1"/>
                </a:solidFill>
                <a:latin typeface="+mn-lt"/>
                <a:ea typeface="+mn-lt"/>
                <a:cs typeface="+mn-lt"/>
              </a:rPr>
              <a:t>ORDERLINENUMBER : order line</a:t>
            </a:r>
            <a:endParaRPr lang="en-US" sz="1500" kern="1200">
              <a:solidFill>
                <a:schemeClr val="tx1"/>
              </a:solidFill>
              <a:latin typeface="+mn-lt"/>
              <a:ea typeface="+mn-ea"/>
              <a:cs typeface="+mn-cs"/>
            </a:endParaRPr>
          </a:p>
          <a:p>
            <a:pPr>
              <a:lnSpc>
                <a:spcPct val="100000"/>
              </a:lnSpc>
            </a:pPr>
            <a:r>
              <a:rPr lang="en-US" sz="1500" kern="1200">
                <a:solidFill>
                  <a:schemeClr val="tx1"/>
                </a:solidFill>
                <a:latin typeface="+mn-lt"/>
                <a:ea typeface="+mn-lt"/>
                <a:cs typeface="+mn-lt"/>
              </a:rPr>
              <a:t>CITY : City of customer</a:t>
            </a:r>
            <a:endParaRPr lang="en-US" sz="1500" kern="1200">
              <a:solidFill>
                <a:schemeClr val="tx1"/>
              </a:solidFill>
              <a:latin typeface="+mn-lt"/>
              <a:ea typeface="+mn-ea"/>
              <a:cs typeface="+mn-cs"/>
            </a:endParaRPr>
          </a:p>
          <a:p>
            <a:pPr>
              <a:lnSpc>
                <a:spcPct val="100000"/>
              </a:lnSpc>
            </a:pPr>
            <a:r>
              <a:rPr lang="en-US" sz="1500" kern="1200">
                <a:solidFill>
                  <a:schemeClr val="tx1"/>
                </a:solidFill>
                <a:latin typeface="+mn-lt"/>
                <a:ea typeface="+mn-lt"/>
                <a:cs typeface="+mn-lt"/>
              </a:rPr>
              <a:t>SALES : Sales amount</a:t>
            </a:r>
            <a:endParaRPr lang="en-US" sz="1500" kern="1200">
              <a:solidFill>
                <a:schemeClr val="tx1"/>
              </a:solidFill>
              <a:latin typeface="+mn-lt"/>
              <a:ea typeface="+mn-ea"/>
              <a:cs typeface="+mn-cs"/>
            </a:endParaRPr>
          </a:p>
          <a:p>
            <a:pPr>
              <a:lnSpc>
                <a:spcPct val="100000"/>
              </a:lnSpc>
            </a:pPr>
            <a:r>
              <a:rPr lang="en-US" sz="1500" kern="1200">
                <a:solidFill>
                  <a:schemeClr val="tx1"/>
                </a:solidFill>
                <a:latin typeface="+mn-lt"/>
                <a:ea typeface="+mn-lt"/>
                <a:cs typeface="+mn-lt"/>
              </a:rPr>
              <a:t>POSTALCODE : Postal Code of customer</a:t>
            </a:r>
            <a:endParaRPr lang="en-US" sz="1500"/>
          </a:p>
        </p:txBody>
      </p:sp>
      <p:sp>
        <p:nvSpPr>
          <p:cNvPr id="4" name="Content Placeholder 3">
            <a:extLst>
              <a:ext uri="{FF2B5EF4-FFF2-40B4-BE49-F238E27FC236}">
                <a16:creationId xmlns:a16="http://schemas.microsoft.com/office/drawing/2014/main" id="{FFDF18B2-3D96-554E-D95A-AFD878C77427}"/>
              </a:ext>
            </a:extLst>
          </p:cNvPr>
          <p:cNvSpPr>
            <a:spLocks noGrp="1"/>
          </p:cNvSpPr>
          <p:nvPr>
            <p:ph sz="half" idx="2"/>
          </p:nvPr>
        </p:nvSpPr>
        <p:spPr>
          <a:xfrm>
            <a:off x="6202163" y="2203937"/>
            <a:ext cx="5067156" cy="3694176"/>
          </a:xfr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t">
            <a:normAutofit lnSpcReduction="10000"/>
          </a:bodyPr>
          <a:lstStyle/>
          <a:p>
            <a:pPr>
              <a:lnSpc>
                <a:spcPct val="100000"/>
              </a:lnSpc>
            </a:pPr>
            <a:r>
              <a:rPr lang="en-US" sz="1500" kern="1200">
                <a:solidFill>
                  <a:schemeClr val="tx1"/>
                </a:solidFill>
                <a:latin typeface="+mn-lt"/>
                <a:ea typeface="+mn-lt"/>
                <a:cs typeface="+mn-lt"/>
              </a:rPr>
              <a:t>ORDERDATE : Order Date</a:t>
            </a:r>
          </a:p>
          <a:p>
            <a:pPr>
              <a:lnSpc>
                <a:spcPct val="100000"/>
              </a:lnSpc>
            </a:pPr>
            <a:r>
              <a:rPr lang="en-US" sz="1500" kern="1200">
                <a:solidFill>
                  <a:schemeClr val="tx1"/>
                </a:solidFill>
                <a:latin typeface="+mn-lt"/>
                <a:ea typeface="+mn-lt"/>
                <a:cs typeface="+mn-lt"/>
              </a:rPr>
              <a:t>COUNTRY : Country customer</a:t>
            </a:r>
          </a:p>
          <a:p>
            <a:pPr>
              <a:lnSpc>
                <a:spcPct val="100000"/>
              </a:lnSpc>
            </a:pPr>
            <a:r>
              <a:rPr lang="en-US" sz="1500" kern="1200">
                <a:solidFill>
                  <a:schemeClr val="tx1"/>
                </a:solidFill>
                <a:latin typeface="+mn-lt"/>
                <a:ea typeface="+mn-lt"/>
                <a:cs typeface="+mn-lt"/>
              </a:rPr>
              <a:t>DAYS_SINCE_LASTORDER : Days_ </a:t>
            </a:r>
            <a:r>
              <a:rPr lang="en-US" sz="1500" kern="1200" err="1">
                <a:solidFill>
                  <a:schemeClr val="tx1"/>
                </a:solidFill>
                <a:latin typeface="+mn-lt"/>
                <a:ea typeface="+mn-lt"/>
                <a:cs typeface="+mn-lt"/>
              </a:rPr>
              <a:t>Since_Lastorder</a:t>
            </a:r>
          </a:p>
          <a:p>
            <a:pPr>
              <a:lnSpc>
                <a:spcPct val="100000"/>
              </a:lnSpc>
            </a:pPr>
            <a:r>
              <a:rPr lang="en-US" sz="1500" kern="1200">
                <a:solidFill>
                  <a:schemeClr val="tx1"/>
                </a:solidFill>
                <a:latin typeface="+mn-lt"/>
                <a:ea typeface="+mn-lt"/>
                <a:cs typeface="+mn-lt"/>
              </a:rPr>
              <a:t>CONTACTLASTNAME : Contact person customer</a:t>
            </a:r>
          </a:p>
          <a:p>
            <a:pPr>
              <a:lnSpc>
                <a:spcPct val="100000"/>
              </a:lnSpc>
            </a:pPr>
            <a:r>
              <a:rPr lang="en-US" sz="1500" kern="1200">
                <a:solidFill>
                  <a:schemeClr val="tx1"/>
                </a:solidFill>
                <a:latin typeface="+mn-lt"/>
                <a:ea typeface="+mn-lt"/>
                <a:cs typeface="+mn-lt"/>
              </a:rPr>
              <a:t>STATUS : Status of order like Shipped or not</a:t>
            </a:r>
          </a:p>
          <a:p>
            <a:pPr>
              <a:lnSpc>
                <a:spcPct val="100000"/>
              </a:lnSpc>
            </a:pPr>
            <a:r>
              <a:rPr lang="en-US" sz="1500" kern="1200">
                <a:solidFill>
                  <a:schemeClr val="tx1"/>
                </a:solidFill>
                <a:latin typeface="+mn-lt"/>
                <a:ea typeface="+mn-lt"/>
                <a:cs typeface="+mn-lt"/>
              </a:rPr>
              <a:t>CONTACTFIRSTNAME : Contact person customer</a:t>
            </a:r>
          </a:p>
          <a:p>
            <a:pPr>
              <a:lnSpc>
                <a:spcPct val="100000"/>
              </a:lnSpc>
            </a:pPr>
            <a:r>
              <a:rPr lang="en-US" sz="1500" kern="1200">
                <a:solidFill>
                  <a:schemeClr val="tx1"/>
                </a:solidFill>
                <a:latin typeface="+mn-lt"/>
                <a:ea typeface="+mn-lt"/>
                <a:cs typeface="+mn-lt"/>
              </a:rPr>
              <a:t>PRODUCTLINE : Product line – CATEGORY</a:t>
            </a:r>
          </a:p>
          <a:p>
            <a:pPr>
              <a:lnSpc>
                <a:spcPct val="100000"/>
              </a:lnSpc>
            </a:pPr>
            <a:r>
              <a:rPr lang="en-US" sz="1500" kern="1200">
                <a:solidFill>
                  <a:schemeClr val="tx1"/>
                </a:solidFill>
                <a:latin typeface="+mn-lt"/>
                <a:ea typeface="+mn-lt"/>
                <a:cs typeface="+mn-lt"/>
              </a:rPr>
              <a:t>DEALSIZE : Size of the deal based on Quantity and Item Price</a:t>
            </a:r>
          </a:p>
          <a:p>
            <a:pPr>
              <a:lnSpc>
                <a:spcPct val="100000"/>
              </a:lnSpc>
            </a:pPr>
            <a:r>
              <a:rPr lang="en-US" sz="1500" kern="1200">
                <a:solidFill>
                  <a:schemeClr val="tx1"/>
                </a:solidFill>
                <a:latin typeface="+mn-lt"/>
                <a:ea typeface="+mn-lt"/>
                <a:cs typeface="+mn-lt"/>
              </a:rPr>
              <a:t>MSRP : Manufacturer's Suggested Retail Price</a:t>
            </a:r>
          </a:p>
          <a:p>
            <a:pPr>
              <a:lnSpc>
                <a:spcPct val="100000"/>
              </a:lnSpc>
            </a:pPr>
            <a:r>
              <a:rPr lang="en-US" sz="1500" kern="1200">
                <a:solidFill>
                  <a:schemeClr val="tx1"/>
                </a:solidFill>
                <a:latin typeface="+mn-lt"/>
                <a:ea typeface="+mn-lt"/>
                <a:cs typeface="+mn-lt"/>
              </a:rPr>
              <a:t>PRODUCTCODE : Code of Product</a:t>
            </a:r>
          </a:p>
          <a:p>
            <a:pPr>
              <a:lnSpc>
                <a:spcPct val="100000"/>
              </a:lnSpc>
            </a:pPr>
            <a:endParaRPr lang="en-US" sz="1500" kern="1200">
              <a:solidFill>
                <a:schemeClr val="tx1"/>
              </a:solidFill>
              <a:latin typeface="+mn-lt"/>
              <a:ea typeface="+mn-lt"/>
              <a:cs typeface="+mn-lt"/>
            </a:endParaRPr>
          </a:p>
          <a:p>
            <a:pPr>
              <a:lnSpc>
                <a:spcPct val="100000"/>
              </a:lnSpc>
            </a:pPr>
            <a:endParaRPr lang="en-US" sz="1500"/>
          </a:p>
        </p:txBody>
      </p:sp>
      <p:sp>
        <p:nvSpPr>
          <p:cNvPr id="5" name="TextBox 4">
            <a:extLst>
              <a:ext uri="{FF2B5EF4-FFF2-40B4-BE49-F238E27FC236}">
                <a16:creationId xmlns:a16="http://schemas.microsoft.com/office/drawing/2014/main" id="{C5F0384C-28FB-FFF7-B888-D0BFE9C42F16}"/>
              </a:ext>
            </a:extLst>
          </p:cNvPr>
          <p:cNvSpPr txBox="1"/>
          <p:nvPr/>
        </p:nvSpPr>
        <p:spPr>
          <a:xfrm>
            <a:off x="913294" y="6072553"/>
            <a:ext cx="10372709" cy="584775"/>
          </a:xfrm>
          <a:prstGeom prst="rect">
            <a:avLst/>
          </a:prstGeom>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t>Numeric columns: ORDERNUMBER, QUANTITYORDERED, PRICEEACH, ORDERLINENUMBER SALES, DAYS_SINCE_LASTORDER, MSRP.</a:t>
            </a:r>
          </a:p>
        </p:txBody>
      </p:sp>
    </p:spTree>
    <p:extLst>
      <p:ext uri="{BB962C8B-B14F-4D97-AF65-F5344CB8AC3E}">
        <p14:creationId xmlns:p14="http://schemas.microsoft.com/office/powerpoint/2010/main" val="2310960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6086DC-3CAE-E89D-8F77-AAFFD542182B}"/>
              </a:ext>
            </a:extLst>
          </p:cNvPr>
          <p:cNvSpPr>
            <a:spLocks noGrp="1"/>
          </p:cNvSpPr>
          <p:nvPr>
            <p:ph type="title"/>
          </p:nvPr>
        </p:nvSpPr>
        <p:spPr>
          <a:xfrm>
            <a:off x="841248" y="256032"/>
            <a:ext cx="10506456" cy="1014984"/>
          </a:xfrm>
        </p:spPr>
        <p:txBody>
          <a:bodyPr anchor="b">
            <a:normAutofit/>
          </a:bodyPr>
          <a:lstStyle/>
          <a:p>
            <a:r>
              <a:rPr lang="en-US" dirty="0">
                <a:ea typeface="+mj-lt"/>
                <a:cs typeface="+mj-lt"/>
              </a:rPr>
              <a:t>Assumptions:</a:t>
            </a:r>
            <a:endParaRPr lang="en-US" dirty="0"/>
          </a:p>
        </p:txBody>
      </p:sp>
      <p:sp>
        <p:nvSpPr>
          <p:cNvPr id="24" name="Rectangle 23">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9144"/>
          </a:xfrm>
          <a:prstGeom prst="rect">
            <a:avLst/>
          </a:prstGeom>
          <a:solidFill>
            <a:schemeClr val="tx1">
              <a:lumMod val="65000"/>
              <a:lumOff val="35000"/>
              <a:alpha val="30000"/>
            </a:schemeClr>
          </a:solidFill>
          <a:ln w="9525">
            <a:solidFill>
              <a:schemeClr val="tx1">
                <a:lumMod val="65000"/>
                <a:lumOff val="3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7" name="Content Placeholder 2">
            <a:extLst>
              <a:ext uri="{FF2B5EF4-FFF2-40B4-BE49-F238E27FC236}">
                <a16:creationId xmlns:a16="http://schemas.microsoft.com/office/drawing/2014/main" id="{45F7DF17-A85F-47D8-AFA8-A976850D1C51}"/>
              </a:ext>
            </a:extLst>
          </p:cNvPr>
          <p:cNvGraphicFramePr>
            <a:graphicFrameLocks noGrp="1"/>
          </p:cNvGraphicFramePr>
          <p:nvPr>
            <p:ph idx="1"/>
            <p:extLst>
              <p:ext uri="{D42A27DB-BD31-4B8C-83A1-F6EECF244321}">
                <p14:modId xmlns:p14="http://schemas.microsoft.com/office/powerpoint/2010/main" val="2656698657"/>
              </p:ext>
            </p:extLst>
          </p:nvPr>
        </p:nvGraphicFramePr>
        <p:xfrm>
          <a:off x="838200" y="1926266"/>
          <a:ext cx="10860656"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9206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9B464-9F45-9C0F-503F-D24D6090F9DA}"/>
              </a:ext>
            </a:extLst>
          </p:cNvPr>
          <p:cNvSpPr>
            <a:spLocks noGrp="1"/>
          </p:cNvSpPr>
          <p:nvPr>
            <p:ph type="title"/>
          </p:nvPr>
        </p:nvSpPr>
        <p:spPr/>
        <p:txBody>
          <a:bodyPr/>
          <a:lstStyle/>
          <a:p>
            <a:r>
              <a:rPr lang="en-US" dirty="0"/>
              <a:t>Statistical Summary of Numerical Columns</a:t>
            </a:r>
          </a:p>
        </p:txBody>
      </p:sp>
      <p:pic>
        <p:nvPicPr>
          <p:cNvPr id="4" name="Picture 4" descr="Table&#10;&#10;Description automatically generated">
            <a:extLst>
              <a:ext uri="{FF2B5EF4-FFF2-40B4-BE49-F238E27FC236}">
                <a16:creationId xmlns:a16="http://schemas.microsoft.com/office/drawing/2014/main" id="{6E97BA6B-7EB5-27F4-64D4-C7C84B3A9713}"/>
              </a:ext>
            </a:extLst>
          </p:cNvPr>
          <p:cNvPicPr>
            <a:picLocks noGrp="1" noChangeAspect="1"/>
          </p:cNvPicPr>
          <p:nvPr>
            <p:ph idx="1"/>
          </p:nvPr>
        </p:nvPicPr>
        <p:blipFill>
          <a:blip r:embed="rId2"/>
          <a:stretch>
            <a:fillRect/>
          </a:stretch>
        </p:blipFill>
        <p:spPr>
          <a:xfrm>
            <a:off x="651230" y="2241383"/>
            <a:ext cx="10780500" cy="2384664"/>
          </a:xfrm>
          <a:ln>
            <a:solidFill>
              <a:schemeClr val="tx1"/>
            </a:solidFill>
          </a:ln>
        </p:spPr>
      </p:pic>
      <p:sp>
        <p:nvSpPr>
          <p:cNvPr id="5" name="TextBox 4">
            <a:extLst>
              <a:ext uri="{FF2B5EF4-FFF2-40B4-BE49-F238E27FC236}">
                <a16:creationId xmlns:a16="http://schemas.microsoft.com/office/drawing/2014/main" id="{482F5E50-D601-4E68-47D1-21F5B7D96639}"/>
              </a:ext>
            </a:extLst>
          </p:cNvPr>
          <p:cNvSpPr txBox="1"/>
          <p:nvPr/>
        </p:nvSpPr>
        <p:spPr>
          <a:xfrm>
            <a:off x="483964" y="4762666"/>
            <a:ext cx="11126968" cy="1815882"/>
          </a:xfrm>
          <a:prstGeom prst="rect">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t>Inference : </a:t>
            </a:r>
          </a:p>
          <a:p>
            <a:pPr marL="285750" indent="-285750">
              <a:buFont typeface="Arial"/>
              <a:buChar char="•"/>
            </a:pPr>
            <a:r>
              <a:rPr lang="en-US" sz="1600" dirty="0">
                <a:ea typeface="+mn-lt"/>
                <a:cs typeface="+mn-lt"/>
              </a:rPr>
              <a:t>The average number of items ordered per sales order is 35, with a standard deviation of 9.76.</a:t>
            </a:r>
            <a:endParaRPr lang="en-US" sz="1600" dirty="0"/>
          </a:p>
          <a:p>
            <a:pPr marL="285750" indent="-285750">
              <a:buFont typeface="Arial"/>
              <a:buChar char="•"/>
            </a:pPr>
            <a:r>
              <a:rPr lang="en-US" sz="1600" dirty="0">
                <a:ea typeface="+mn-lt"/>
                <a:cs typeface="+mn-lt"/>
              </a:rPr>
              <a:t>The average price of each item is 101.09, with a standard deviation of 42.04.</a:t>
            </a:r>
            <a:endParaRPr lang="en-US" sz="1600" dirty="0"/>
          </a:p>
          <a:p>
            <a:pPr marL="285750" indent="-285750">
              <a:buFont typeface="Arial"/>
              <a:buChar char="•"/>
            </a:pPr>
            <a:r>
              <a:rPr lang="en-US" sz="1600" dirty="0">
                <a:ea typeface="+mn-lt"/>
                <a:cs typeface="+mn-lt"/>
              </a:rPr>
              <a:t>The average sales amount per order is 3553.05, with a standard deviation of 1838.95.</a:t>
            </a:r>
            <a:endParaRPr lang="en-US" sz="1600" dirty="0"/>
          </a:p>
          <a:p>
            <a:pPr marL="285750" indent="-285750">
              <a:buFont typeface="Arial"/>
              <a:buChar char="•"/>
            </a:pPr>
            <a:r>
              <a:rPr lang="en-US" sz="1600" dirty="0">
                <a:ea typeface="+mn-lt"/>
                <a:cs typeface="+mn-lt"/>
              </a:rPr>
              <a:t>The average time since the last order is 1757.09 days, with a standard deviation of 819.28.</a:t>
            </a:r>
          </a:p>
          <a:p>
            <a:pPr marL="285750" indent="-285750">
              <a:buFont typeface="Arial"/>
              <a:buChar char="•"/>
            </a:pPr>
            <a:r>
              <a:rPr lang="en-US" sz="1600" dirty="0">
                <a:ea typeface="+mn-lt"/>
                <a:cs typeface="+mn-lt"/>
              </a:rPr>
              <a:t>The summary statistics do not indicate any red flags or abnormalities that could potentially indicate issues with the data. </a:t>
            </a:r>
            <a:endParaRPr lang="en-US" sz="1600"/>
          </a:p>
        </p:txBody>
      </p:sp>
    </p:spTree>
    <p:extLst>
      <p:ext uri="{BB962C8B-B14F-4D97-AF65-F5344CB8AC3E}">
        <p14:creationId xmlns:p14="http://schemas.microsoft.com/office/powerpoint/2010/main" val="750975640"/>
      </p:ext>
    </p:extLst>
  </p:cSld>
  <p:clrMapOvr>
    <a:masterClrMapping/>
  </p:clrMapOvr>
</p:sld>
</file>

<file path=ppt/theme/theme1.xml><?xml version="1.0" encoding="utf-8"?>
<a:theme xmlns:a="http://schemas.openxmlformats.org/drawingml/2006/main" name="AccentBoxVTI">
  <a:themeElements>
    <a:clrScheme name="AnalogousFromLightSeedRightStep">
      <a:dk1>
        <a:srgbClr val="000000"/>
      </a:dk1>
      <a:lt1>
        <a:srgbClr val="FFFFFF"/>
      </a:lt1>
      <a:dk2>
        <a:srgbClr val="243141"/>
      </a:dk2>
      <a:lt2>
        <a:srgbClr val="E8E2E2"/>
      </a:lt2>
      <a:accent1>
        <a:srgbClr val="66ADAA"/>
      </a:accent1>
      <a:accent2>
        <a:srgbClr val="61A7D1"/>
      </a:accent2>
      <a:accent3>
        <a:srgbClr val="8294DB"/>
      </a:accent3>
      <a:accent4>
        <a:srgbClr val="7D66D3"/>
      </a:accent4>
      <a:accent5>
        <a:srgbClr val="BA82DB"/>
      </a:accent5>
      <a:accent6>
        <a:srgbClr val="D366CE"/>
      </a:accent6>
      <a:hlink>
        <a:srgbClr val="AE696C"/>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48</Slides>
  <Notes>0</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AccentBoxVTI</vt:lpstr>
      <vt:lpstr>Automobile Part Manufacturer Company's Data  MRA Project - Milestone 1</vt:lpstr>
      <vt:lpstr>Contents:</vt:lpstr>
      <vt:lpstr>Agenda :</vt:lpstr>
      <vt:lpstr>01 Agenda &amp; Executive Summary of the data Problem statement About Data (Info, Shape, Summary Stats, your assumptions about data) </vt:lpstr>
      <vt:lpstr>Problem Statement:</vt:lpstr>
      <vt:lpstr>Executive Summary:</vt:lpstr>
      <vt:lpstr>Data Dictionary</vt:lpstr>
      <vt:lpstr>Assumptions:</vt:lpstr>
      <vt:lpstr>Statistical Summary of Numerical Columns</vt:lpstr>
      <vt:lpstr> 02 Exploratory Analysis &amp;      Insights Univariate, Bivariate, and multivariate analysis using data visualization Weekly, Monthly, Quarterly, Yearly Trends in Sales Sales Across different Categories of different features in the given data Summarize the inferences from the above analysis </vt:lpstr>
      <vt:lpstr>Bivariate Analysis </vt:lpstr>
      <vt:lpstr>Yearly Sales </vt:lpstr>
      <vt:lpstr>Quarterly Sales</vt:lpstr>
      <vt:lpstr>Monthly Sales</vt:lpstr>
      <vt:lpstr>Weekday Sales</vt:lpstr>
      <vt:lpstr>Day Sales</vt:lpstr>
      <vt:lpstr>Multi-Variate Analysis</vt:lpstr>
      <vt:lpstr>Status, Country  &amp; Sales</vt:lpstr>
      <vt:lpstr>Order Shipped &amp; Sales</vt:lpstr>
      <vt:lpstr>Pivot Table</vt:lpstr>
      <vt:lpstr>Sales &amp; Customer names</vt:lpstr>
      <vt:lpstr>Sales &amp; Deal Size</vt:lpstr>
      <vt:lpstr>Country, Product line, Sales</vt:lpstr>
      <vt:lpstr>Status, Sales and Deal Size</vt:lpstr>
      <vt:lpstr>PRODUCT LINE AND SALES</vt:lpstr>
      <vt:lpstr>Univariate Analysis</vt:lpstr>
      <vt:lpstr>Sales</vt:lpstr>
      <vt:lpstr>MRSP</vt:lpstr>
      <vt:lpstr>QUANTITY ORDERED</vt:lpstr>
      <vt:lpstr>PRICE OF EACH</vt:lpstr>
      <vt:lpstr>Dashboard : Sales</vt:lpstr>
      <vt:lpstr>PowerPoint Presentation</vt:lpstr>
      <vt:lpstr>INFERENCES</vt:lpstr>
      <vt:lpstr>Recommendation</vt:lpstr>
      <vt:lpstr>03 Customer Segmentation using RFM analysis  What is RFM and which tool used  What all parameters used and assumptions made Output table head  Workflow image to be put when KNIME used</vt:lpstr>
      <vt:lpstr>What is RFM ?</vt:lpstr>
      <vt:lpstr>Tool used : KNIME</vt:lpstr>
      <vt:lpstr>What all parameters used and assumptions made</vt:lpstr>
      <vt:lpstr>KNIME Workflow</vt:lpstr>
      <vt:lpstr>Few rows of output </vt:lpstr>
      <vt:lpstr>Inferences from RFM Analysis and identified segments Who are your best customers?  Which customers are on the verge of churning?  Who are your lost customers?  Who are your loyal customers? </vt:lpstr>
      <vt:lpstr>Top 5 best customers</vt:lpstr>
      <vt:lpstr>Top loyal customers</vt:lpstr>
      <vt:lpstr>Verge on churning Customers</vt:lpstr>
      <vt:lpstr>Top Lost Customers</vt:lpstr>
      <vt:lpstr>05 Recommendations</vt:lpstr>
      <vt:lpstr>Recommendations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1270</cp:revision>
  <dcterms:created xsi:type="dcterms:W3CDTF">2023-03-22T16:44:16Z</dcterms:created>
  <dcterms:modified xsi:type="dcterms:W3CDTF">2023-03-25T17:25:06Z</dcterms:modified>
</cp:coreProperties>
</file>