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84" r:id="rId11"/>
    <p:sldId id="285" r:id="rId12"/>
    <p:sldId id="270" r:id="rId13"/>
    <p:sldId id="265" r:id="rId14"/>
    <p:sldId id="268" r:id="rId15"/>
    <p:sldId id="266"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6" r:id="rId30"/>
    <p:sldId id="287" r:id="rId31"/>
    <p:sldId id="288" r:id="rId32"/>
    <p:sldId id="289" r:id="rId33"/>
    <p:sldId id="290" r:id="rId34"/>
    <p:sldId id="291" r:id="rId35"/>
    <p:sldId id="292" r:id="rId36"/>
    <p:sldId id="293" r:id="rId37"/>
    <p:sldId id="294" r:id="rId38"/>
    <p:sldId id="295" r:id="rId39"/>
    <p:sldId id="29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48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adammaus/predicting-churn-for-bank-customers?select=Churn_Modelling.csv" TargetMode="External"/><Relationship Id="rId2" Type="http://schemas.openxmlformats.org/officeDocument/2006/relationships/hyperlink" Target="https://hbr.org/2014/10/the-value-of-keeping-the-right-customers" TargetMode="External"/><Relationship Id="rId1" Type="http://schemas.openxmlformats.org/officeDocument/2006/relationships/slideLayout" Target="../slideLayouts/slideLayout2.xml"/><Relationship Id="rId6" Type="http://schemas.openxmlformats.org/officeDocument/2006/relationships/hyperlink" Target="https://store.hbr.org/product/hubspot-lower-churn-though-greater-chi/110052?sku=110052-PDF-ENG" TargetMode="External"/><Relationship Id="rId5" Type="http://schemas.openxmlformats.org/officeDocument/2006/relationships/hyperlink" Target="https://www.researchgate.net/publication/47749836_Customer_churn_prediction_-_A_case_study_in_retail_banking" TargetMode="External"/><Relationship Id="rId4" Type="http://schemas.openxmlformats.org/officeDocument/2006/relationships/hyperlink" Target="https://store.hbr.org/product/hbr-s-go-to-market-tools-customer-lifetime-value/gtm3tl?sku=GTM3TL-HTM-E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77975"/>
            <a:ext cx="7772400" cy="1470025"/>
          </a:xfrm>
        </p:spPr>
        <p:txBody>
          <a:bodyPr>
            <a:noAutofit/>
          </a:bodyPr>
          <a:lstStyle/>
          <a:p>
            <a:r>
              <a:rPr lang="en-US" sz="6000" b="1" dirty="0">
                <a:solidFill>
                  <a:srgbClr val="FF0000"/>
                </a:solidFill>
                <a:latin typeface="Times New Roman" pitchFamily="18" charset="0"/>
                <a:cs typeface="Times New Roman" pitchFamily="18" charset="0"/>
              </a:rPr>
              <a:t>Predicting Churn </a:t>
            </a:r>
            <a:r>
              <a:rPr lang="en-US" sz="6000" b="1" dirty="0" smtClean="0">
                <a:solidFill>
                  <a:srgbClr val="FF0000"/>
                </a:solidFill>
                <a:latin typeface="Times New Roman" pitchFamily="18" charset="0"/>
                <a:cs typeface="Times New Roman" pitchFamily="18" charset="0"/>
              </a:rPr>
              <a:t>for</a:t>
            </a:r>
            <a:br>
              <a:rPr lang="en-US" sz="6000" b="1" dirty="0" smtClean="0">
                <a:solidFill>
                  <a:srgbClr val="FF0000"/>
                </a:solidFill>
                <a:latin typeface="Times New Roman" pitchFamily="18" charset="0"/>
                <a:cs typeface="Times New Roman" pitchFamily="18" charset="0"/>
              </a:rPr>
            </a:br>
            <a:r>
              <a:rPr lang="en-US" sz="6000" b="1" dirty="0" smtClean="0">
                <a:solidFill>
                  <a:srgbClr val="FF0000"/>
                </a:solidFill>
                <a:latin typeface="Times New Roman" pitchFamily="18" charset="0"/>
                <a:cs typeface="Times New Roman" pitchFamily="18" charset="0"/>
              </a:rPr>
              <a:t> </a:t>
            </a:r>
            <a:r>
              <a:rPr lang="en-US" sz="6000" b="1" dirty="0">
                <a:solidFill>
                  <a:srgbClr val="FF0000"/>
                </a:solidFill>
                <a:latin typeface="Times New Roman" pitchFamily="18" charset="0"/>
                <a:cs typeface="Times New Roman" pitchFamily="18" charset="0"/>
              </a:rPr>
              <a:t>Bank Customers </a:t>
            </a:r>
          </a:p>
        </p:txBody>
      </p:sp>
      <p:sp>
        <p:nvSpPr>
          <p:cNvPr id="3" name="Subtitle 2"/>
          <p:cNvSpPr>
            <a:spLocks noGrp="1"/>
          </p:cNvSpPr>
          <p:nvPr>
            <p:ph type="subTitle" idx="1"/>
          </p:nvPr>
        </p:nvSpPr>
        <p:spPr>
          <a:xfrm>
            <a:off x="4953000" y="3886200"/>
            <a:ext cx="3962400" cy="1752600"/>
          </a:xfrm>
        </p:spPr>
        <p:txBody>
          <a:bodyPr>
            <a:normAutofit/>
          </a:bodyPr>
          <a:lstStyle/>
          <a:p>
            <a:pPr algn="l"/>
            <a:r>
              <a:rPr lang="en-US" sz="2400" dirty="0" smtClean="0">
                <a:solidFill>
                  <a:schemeClr val="tx1">
                    <a:lumMod val="95000"/>
                    <a:lumOff val="5000"/>
                  </a:schemeClr>
                </a:solidFill>
              </a:rPr>
              <a:t>Name: </a:t>
            </a:r>
            <a:r>
              <a:rPr lang="en-US" sz="2400" dirty="0" err="1" smtClean="0">
                <a:solidFill>
                  <a:schemeClr val="tx1">
                    <a:lumMod val="95000"/>
                    <a:lumOff val="5000"/>
                  </a:schemeClr>
                </a:solidFill>
              </a:rPr>
              <a:t>Taniya</a:t>
            </a:r>
            <a:r>
              <a:rPr lang="en-US" sz="2400" dirty="0" smtClean="0">
                <a:solidFill>
                  <a:schemeClr val="tx1">
                    <a:lumMod val="95000"/>
                    <a:lumOff val="5000"/>
                  </a:schemeClr>
                </a:solidFill>
              </a:rPr>
              <a:t> Jain</a:t>
            </a:r>
          </a:p>
          <a:p>
            <a:pPr algn="l"/>
            <a:r>
              <a:rPr lang="en-US" sz="2400" dirty="0" smtClean="0">
                <a:solidFill>
                  <a:schemeClr val="tx1">
                    <a:lumMod val="95000"/>
                    <a:lumOff val="5000"/>
                  </a:schemeClr>
                </a:solidFill>
              </a:rPr>
              <a:t>Enrollment No.: 2018-301-132</a:t>
            </a:r>
          </a:p>
          <a:p>
            <a:pPr algn="l"/>
            <a:r>
              <a:rPr lang="en-US" sz="2400" dirty="0" smtClean="0">
                <a:solidFill>
                  <a:schemeClr val="tx1">
                    <a:lumMod val="95000"/>
                    <a:lumOff val="5000"/>
                  </a:schemeClr>
                </a:solidFill>
              </a:rPr>
              <a:t>Supervisor: </a:t>
            </a:r>
            <a:r>
              <a:rPr lang="en-US" sz="2400" dirty="0" err="1" smtClean="0">
                <a:solidFill>
                  <a:schemeClr val="tx1">
                    <a:lumMod val="95000"/>
                    <a:lumOff val="5000"/>
                  </a:schemeClr>
                </a:solidFill>
              </a:rPr>
              <a:t>Mrs</a:t>
            </a:r>
            <a:r>
              <a:rPr lang="en-US" sz="2400" dirty="0" smtClean="0">
                <a:solidFill>
                  <a:schemeClr val="tx1">
                    <a:lumMod val="95000"/>
                    <a:lumOff val="5000"/>
                  </a:schemeClr>
                </a:solidFill>
              </a:rPr>
              <a:t> </a:t>
            </a:r>
            <a:r>
              <a:rPr lang="en-US" sz="2400" dirty="0" err="1" smtClean="0">
                <a:solidFill>
                  <a:schemeClr val="tx1">
                    <a:lumMod val="95000"/>
                    <a:lumOff val="5000"/>
                  </a:schemeClr>
                </a:solidFill>
              </a:rPr>
              <a:t>Richa</a:t>
            </a:r>
            <a:r>
              <a:rPr lang="en-US" sz="2400" dirty="0" smtClean="0">
                <a:solidFill>
                  <a:schemeClr val="tx1">
                    <a:lumMod val="95000"/>
                    <a:lumOff val="5000"/>
                  </a:schemeClr>
                </a:solidFill>
              </a:rPr>
              <a:t> Gupta</a:t>
            </a:r>
            <a:endParaRPr lang="en-US" sz="2400" dirty="0">
              <a:solidFill>
                <a:schemeClr val="tx1">
                  <a:lumMod val="95000"/>
                  <a:lumOff val="5000"/>
                </a:schemeClr>
              </a:solidFill>
            </a:endParaRPr>
          </a:p>
        </p:txBody>
      </p:sp>
    </p:spTree>
    <p:extLst>
      <p:ext uri="{BB962C8B-B14F-4D97-AF65-F5344CB8AC3E}">
        <p14:creationId xmlns:p14="http://schemas.microsoft.com/office/powerpoint/2010/main" val="1238557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3800" b="1" dirty="0" smtClean="0">
                <a:solidFill>
                  <a:srgbClr val="FF0000"/>
                </a:solidFill>
                <a:latin typeface="Times New Roman" pitchFamily="18" charset="0"/>
                <a:cs typeface="Times New Roman" pitchFamily="18" charset="0"/>
              </a:rPr>
              <a:t>TOOLS AND LIBRARIES</a:t>
            </a:r>
            <a:endParaRPr lang="en-US" sz="38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257800"/>
          </a:xfrm>
        </p:spPr>
        <p:txBody>
          <a:bodyPr>
            <a:normAutofit/>
          </a:bodyPr>
          <a:lstStyle/>
          <a:p>
            <a:r>
              <a:rPr lang="en-US" sz="2000" b="1" dirty="0">
                <a:solidFill>
                  <a:schemeClr val="accent5">
                    <a:lumMod val="75000"/>
                  </a:schemeClr>
                </a:solidFill>
                <a:latin typeface="Times New Roman" pitchFamily="18" charset="0"/>
                <a:cs typeface="Times New Roman" pitchFamily="18" charset="0"/>
              </a:rPr>
              <a:t>Anaconda</a:t>
            </a:r>
            <a:r>
              <a:rPr lang="en-US" sz="2000" dirty="0">
                <a:latin typeface="Times New Roman" pitchFamily="18" charset="0"/>
                <a:cs typeface="Times New Roman" pitchFamily="18" charset="0"/>
              </a:rPr>
              <a:t>: is an open source software distribution of R and Python programming languages that are used for scientific computing such as data science, predictive analytics, machine learning, and deep learning applications purposely to simplify package management and deployment</a:t>
            </a:r>
            <a:r>
              <a:rPr lang="en-US" sz="2000" dirty="0" smtClean="0">
                <a:latin typeface="Times New Roman" pitchFamily="18" charset="0"/>
                <a:cs typeface="Times New Roman" pitchFamily="18" charset="0"/>
              </a:rPr>
              <a:t>.</a:t>
            </a:r>
          </a:p>
          <a:p>
            <a:r>
              <a:rPr lang="en-US" sz="2000" b="1" dirty="0" err="1">
                <a:solidFill>
                  <a:schemeClr val="accent5">
                    <a:lumMod val="75000"/>
                  </a:schemeClr>
                </a:solidFill>
                <a:latin typeface="Times New Roman" pitchFamily="18" charset="0"/>
                <a:cs typeface="Times New Roman" pitchFamily="18" charset="0"/>
              </a:rPr>
              <a:t>Jupyter</a:t>
            </a:r>
            <a:r>
              <a:rPr lang="en-US" sz="2000" b="1" dirty="0">
                <a:solidFill>
                  <a:schemeClr val="accent5">
                    <a:lumMod val="75000"/>
                  </a:schemeClr>
                </a:solidFill>
                <a:latin typeface="Times New Roman" pitchFamily="18" charset="0"/>
                <a:cs typeface="Times New Roman" pitchFamily="18" charset="0"/>
              </a:rPr>
              <a:t> Notebook</a:t>
            </a:r>
            <a:r>
              <a:rPr lang="en-US" sz="2000" dirty="0">
                <a:latin typeface="Times New Roman" pitchFamily="18" charset="0"/>
                <a:cs typeface="Times New Roman" pitchFamily="18" charset="0"/>
              </a:rPr>
              <a:t>: is an open free source web application that is used for data cleaning and transformation, numerical, simulation, statistical </a:t>
            </a:r>
            <a:r>
              <a:rPr lang="en-US" sz="2000" dirty="0" smtClean="0">
                <a:latin typeface="Times New Roman" pitchFamily="18" charset="0"/>
                <a:cs typeface="Times New Roman" pitchFamily="18" charset="0"/>
              </a:rPr>
              <a:t>modeling, </a:t>
            </a:r>
            <a:r>
              <a:rPr lang="en-US" sz="2000" dirty="0">
                <a:latin typeface="Times New Roman" pitchFamily="18" charset="0"/>
                <a:cs typeface="Times New Roman" pitchFamily="18" charset="0"/>
              </a:rPr>
              <a:t>data visualization and so on. </a:t>
            </a:r>
            <a:endParaRPr lang="en-US" sz="2000" dirty="0" smtClean="0">
              <a:latin typeface="Times New Roman" pitchFamily="18" charset="0"/>
              <a:cs typeface="Times New Roman" pitchFamily="18" charset="0"/>
            </a:endParaRPr>
          </a:p>
          <a:p>
            <a:r>
              <a:rPr lang="en-US" sz="2000" b="1" dirty="0" err="1" smtClean="0">
                <a:solidFill>
                  <a:schemeClr val="accent5">
                    <a:lumMod val="75000"/>
                  </a:schemeClr>
                </a:solidFill>
                <a:latin typeface="Times New Roman" pitchFamily="18" charset="0"/>
                <a:cs typeface="Times New Roman" pitchFamily="18" charset="0"/>
              </a:rPr>
              <a:t>Matplotlib</a:t>
            </a:r>
            <a:r>
              <a:rPr lang="en-US" sz="2000" dirty="0">
                <a:latin typeface="Times New Roman" pitchFamily="18" charset="0"/>
                <a:cs typeface="Times New Roman" pitchFamily="18" charset="0"/>
              </a:rPr>
              <a:t>: is an amazing visualization library in Python programming language for two-dimensional plots of arrays. One of the greatest benefits of visualization is that it allows high dimensionality data to visualize and easily understandable and it consists of several plots like line, bar, scatter, histogram and so on. </a:t>
            </a:r>
            <a:endParaRPr lang="en-US" sz="2000" dirty="0" smtClean="0">
              <a:latin typeface="Times New Roman" pitchFamily="18" charset="0"/>
              <a:cs typeface="Times New Roman" pitchFamily="18" charset="0"/>
            </a:endParaRPr>
          </a:p>
          <a:p>
            <a:r>
              <a:rPr lang="en-US" sz="2000" b="1" dirty="0">
                <a:solidFill>
                  <a:schemeClr val="accent5">
                    <a:lumMod val="75000"/>
                  </a:schemeClr>
                </a:solidFill>
                <a:latin typeface="Times New Roman" pitchFamily="18" charset="0"/>
                <a:cs typeface="Times New Roman" pitchFamily="18" charset="0"/>
              </a:rPr>
              <a:t>Pandas</a:t>
            </a:r>
            <a:r>
              <a:rPr lang="en-US" sz="2000" dirty="0">
                <a:latin typeface="Times New Roman" pitchFamily="18" charset="0"/>
                <a:cs typeface="Times New Roman" pitchFamily="18" charset="0"/>
              </a:rPr>
              <a:t>: is the most popular Python programming language package that offers powerful, expensive and flexible data structures that make data manipulation and analysis easy. </a:t>
            </a:r>
          </a:p>
          <a:p>
            <a:endParaRPr lang="en-US" sz="2000" dirty="0" smtClean="0"/>
          </a:p>
        </p:txBody>
      </p:sp>
    </p:spTree>
    <p:extLst>
      <p:ext uri="{BB962C8B-B14F-4D97-AF65-F5344CB8AC3E}">
        <p14:creationId xmlns:p14="http://schemas.microsoft.com/office/powerpoint/2010/main" val="38549144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US" sz="2000" b="1" dirty="0" err="1" smtClean="0">
                <a:solidFill>
                  <a:schemeClr val="accent5">
                    <a:lumMod val="75000"/>
                  </a:schemeClr>
                </a:solidFill>
                <a:latin typeface="Times New Roman" pitchFamily="18" charset="0"/>
                <a:cs typeface="Times New Roman" pitchFamily="18" charset="0"/>
              </a:rPr>
              <a:t>Numpy</a:t>
            </a:r>
            <a:r>
              <a:rPr lang="en-US" sz="2000" dirty="0">
                <a:latin typeface="Times New Roman" pitchFamily="18" charset="0"/>
                <a:cs typeface="Times New Roman" pitchFamily="18" charset="0"/>
              </a:rPr>
              <a:t>: is the fundamental package for scientific computing in Python programming language that contains a powerful N-dimensional array object and also useful in linear algebra</a:t>
            </a:r>
            <a:r>
              <a:rPr lang="en-US" sz="2000" dirty="0" smtClean="0">
                <a:latin typeface="Times New Roman" pitchFamily="18" charset="0"/>
                <a:cs typeface="Times New Roman" pitchFamily="18" charset="0"/>
              </a:rPr>
              <a:t>.</a:t>
            </a:r>
          </a:p>
          <a:p>
            <a:r>
              <a:rPr lang="en-US" sz="2000" b="1" dirty="0" err="1" smtClean="0">
                <a:solidFill>
                  <a:schemeClr val="accent5">
                    <a:lumMod val="75000"/>
                  </a:schemeClr>
                </a:solidFill>
                <a:latin typeface="Times New Roman" pitchFamily="18" charset="0"/>
                <a:cs typeface="Times New Roman" pitchFamily="18" charset="0"/>
              </a:rPr>
              <a:t>Seaborn</a:t>
            </a:r>
            <a:r>
              <a:rPr lang="en-US" sz="2000" dirty="0">
                <a:latin typeface="Times New Roman" pitchFamily="18" charset="0"/>
                <a:cs typeface="Times New Roman" pitchFamily="18" charset="0"/>
              </a:rPr>
              <a:t>: is a Python data visualization library based on </a:t>
            </a:r>
            <a:r>
              <a:rPr lang="en-US" sz="2000" dirty="0" err="1">
                <a:latin typeface="Times New Roman" pitchFamily="18" charset="0"/>
                <a:cs typeface="Times New Roman" pitchFamily="18" charset="0"/>
              </a:rPr>
              <a:t>matplotlib</a:t>
            </a:r>
            <a:r>
              <a:rPr lang="en-US" sz="2000" dirty="0">
                <a:latin typeface="Times New Roman" pitchFamily="18" charset="0"/>
                <a:cs typeface="Times New Roman" pitchFamily="18" charset="0"/>
              </a:rPr>
              <a:t> that provides high-level interface for drawing attractive and informative statistical graphics. </a:t>
            </a:r>
            <a:endParaRPr lang="en-US" sz="2000" dirty="0" smtClean="0">
              <a:latin typeface="Times New Roman" pitchFamily="18" charset="0"/>
              <a:cs typeface="Times New Roman" pitchFamily="18" charset="0"/>
            </a:endParaRPr>
          </a:p>
          <a:p>
            <a:r>
              <a:rPr lang="en-US" sz="2000" b="1" dirty="0" err="1" smtClean="0">
                <a:solidFill>
                  <a:schemeClr val="accent5">
                    <a:lumMod val="75000"/>
                  </a:schemeClr>
                </a:solidFill>
                <a:latin typeface="Times New Roman" pitchFamily="18" charset="0"/>
                <a:cs typeface="Times New Roman" pitchFamily="18" charset="0"/>
              </a:rPr>
              <a:t>Sci</a:t>
            </a:r>
            <a:r>
              <a:rPr lang="en-US" sz="2000" b="1" dirty="0" smtClean="0">
                <a:solidFill>
                  <a:schemeClr val="accent5">
                    <a:lumMod val="75000"/>
                  </a:schemeClr>
                </a:solidFill>
                <a:latin typeface="Times New Roman" pitchFamily="18" charset="0"/>
                <a:cs typeface="Times New Roman" pitchFamily="18" charset="0"/>
              </a:rPr>
              <a:t>-kit </a:t>
            </a:r>
            <a:r>
              <a:rPr lang="en-US" sz="2000" b="1" dirty="0">
                <a:solidFill>
                  <a:schemeClr val="accent5">
                    <a:lumMod val="75000"/>
                  </a:schemeClr>
                </a:solidFill>
                <a:latin typeface="Times New Roman" pitchFamily="18" charset="0"/>
                <a:cs typeface="Times New Roman" pitchFamily="18" charset="0"/>
              </a:rPr>
              <a:t>Learn</a:t>
            </a:r>
            <a:r>
              <a:rPr lang="en-US" sz="2000" dirty="0">
                <a:latin typeface="Times New Roman" pitchFamily="18" charset="0"/>
                <a:cs typeface="Times New Roman" pitchFamily="18" charset="0"/>
              </a:rPr>
              <a:t>: it is a free machine learning library for Python programming language that designed to interoperate with Python numerical </a:t>
            </a:r>
            <a:r>
              <a:rPr lang="en-US" sz="2000" dirty="0" err="1">
                <a:latin typeface="Times New Roman" pitchFamily="18" charset="0"/>
                <a:cs typeface="Times New Roman" pitchFamily="18" charset="0"/>
              </a:rPr>
              <a:t>Numpy</a:t>
            </a:r>
            <a:r>
              <a:rPr lang="en-US" sz="2000" dirty="0">
                <a:latin typeface="Times New Roman" pitchFamily="18" charset="0"/>
                <a:cs typeface="Times New Roman" pitchFamily="18" charset="0"/>
              </a:rPr>
              <a:t> and scientific libraries </a:t>
            </a:r>
            <a:r>
              <a:rPr lang="en-US" sz="2000" dirty="0" err="1">
                <a:latin typeface="Times New Roman" pitchFamily="18" charset="0"/>
                <a:cs typeface="Times New Roman" pitchFamily="18" charset="0"/>
              </a:rPr>
              <a:t>SciPy</a:t>
            </a:r>
            <a:r>
              <a:rPr lang="en-US" sz="2000" dirty="0">
                <a:latin typeface="Times New Roman" pitchFamily="18" charset="0"/>
                <a:cs typeface="Times New Roman" pitchFamily="18" charset="0"/>
              </a:rPr>
              <a:t>. Also, it can be used for classification, regression and clustering algorithms including support vector machine, linear and logistic regression, random forests, gradient boosting, decision tree, K-means and so on. </a:t>
            </a:r>
          </a:p>
        </p:txBody>
      </p:sp>
    </p:spTree>
    <p:extLst>
      <p:ext uri="{BB962C8B-B14F-4D97-AF65-F5344CB8AC3E}">
        <p14:creationId xmlns:p14="http://schemas.microsoft.com/office/powerpoint/2010/main" val="5393088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lstStyle/>
          <a:p>
            <a:pPr marL="0" lvl="0" indent="0" algn="ctr">
              <a:buNone/>
            </a:pPr>
            <a:r>
              <a:rPr lang="en-US" sz="2400" b="1" u="sng" dirty="0" smtClean="0">
                <a:solidFill>
                  <a:schemeClr val="accent5">
                    <a:lumMod val="75000"/>
                  </a:schemeClr>
                </a:solidFill>
                <a:latin typeface="Times New Roman" pitchFamily="18" charset="0"/>
                <a:cs typeface="Times New Roman" pitchFamily="18" charset="0"/>
              </a:rPr>
              <a:t>Variable Categorization</a:t>
            </a:r>
          </a:p>
          <a:p>
            <a:pPr marL="0" lvl="0" indent="0" algn="ctr">
              <a:buNone/>
            </a:pPr>
            <a:endParaRPr lang="en-US" sz="900" b="1" u="sng" dirty="0" smtClean="0">
              <a:solidFill>
                <a:schemeClr val="accent5">
                  <a:lumMod val="75000"/>
                </a:schemeClr>
              </a:solidFill>
              <a:latin typeface="Times New Roman" pitchFamily="18" charset="0"/>
              <a:cs typeface="Times New Roman" pitchFamily="18" charset="0"/>
            </a:endParaRPr>
          </a:p>
          <a:p>
            <a:r>
              <a:rPr lang="en-US" sz="2000" dirty="0" smtClean="0">
                <a:latin typeface="Times New Roman" pitchFamily="18" charset="0"/>
                <a:cs typeface="Times New Roman" pitchFamily="18" charset="0"/>
              </a:rPr>
              <a:t>Numerical variables -  </a:t>
            </a:r>
            <a:r>
              <a:rPr lang="en-US" sz="2000" dirty="0">
                <a:latin typeface="Times New Roman" pitchFamily="18" charset="0"/>
                <a:cs typeface="Times New Roman" pitchFamily="18" charset="0"/>
              </a:rPr>
              <a:t>data </a:t>
            </a:r>
            <a:r>
              <a:rPr lang="en-US" sz="2000" b="1" dirty="0">
                <a:latin typeface="Times New Roman" pitchFamily="18" charset="0"/>
                <a:cs typeface="Times New Roman" pitchFamily="18" charset="0"/>
              </a:rPr>
              <a:t>variable</a:t>
            </a:r>
            <a:r>
              <a:rPr lang="en-US" sz="2000" dirty="0">
                <a:latin typeface="Times New Roman" pitchFamily="18" charset="0"/>
                <a:cs typeface="Times New Roman" pitchFamily="18" charset="0"/>
              </a:rPr>
              <a:t> that takes on any value within a finite or infinite interval (e.g. length, test scores, etc.). </a:t>
            </a:r>
            <a:r>
              <a:rPr lang="en-US" sz="2000" b="1" dirty="0">
                <a:latin typeface="Times New Roman" pitchFamily="18" charset="0"/>
                <a:cs typeface="Times New Roman" pitchFamily="18" charset="0"/>
              </a:rPr>
              <a:t>N</a:t>
            </a:r>
            <a:r>
              <a:rPr lang="en-US" sz="2000" b="1" dirty="0" smtClean="0">
                <a:latin typeface="Times New Roman" pitchFamily="18" charset="0"/>
                <a:cs typeface="Times New Roman" pitchFamily="18" charset="0"/>
              </a:rPr>
              <a:t>umerical </a:t>
            </a:r>
            <a:r>
              <a:rPr lang="en-US" sz="2000" b="1" dirty="0">
                <a:latin typeface="Times New Roman" pitchFamily="18" charset="0"/>
                <a:cs typeface="Times New Roman" pitchFamily="18" charset="0"/>
              </a:rPr>
              <a:t>variable</a:t>
            </a:r>
            <a:r>
              <a:rPr lang="en-US" sz="2000" dirty="0">
                <a:latin typeface="Times New Roman" pitchFamily="18" charset="0"/>
                <a:cs typeface="Times New Roman" pitchFamily="18" charset="0"/>
              </a:rPr>
              <a:t> can also be called a continuous </a:t>
            </a:r>
            <a:r>
              <a:rPr lang="en-US" sz="2000" b="1" dirty="0">
                <a:latin typeface="Times New Roman" pitchFamily="18" charset="0"/>
                <a:cs typeface="Times New Roman" pitchFamily="18" charset="0"/>
              </a:rPr>
              <a:t>variable</a:t>
            </a:r>
            <a:r>
              <a:rPr lang="en-US" sz="2000" dirty="0">
                <a:latin typeface="Times New Roman" pitchFamily="18" charset="0"/>
                <a:cs typeface="Times New Roman" pitchFamily="18" charset="0"/>
              </a:rPr>
              <a:t> because it exhibits the features of continuous data</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Categorical variables – it represents characteristics. Therefore, it can represent labels like gender, language, etc. It can also take on numerical values (ex: 1 for female and 0 for male), these numbers doesn’t have mathematical meaning.</a:t>
            </a:r>
          </a:p>
          <a:p>
            <a:pPr marL="0" lvl="0" indent="0">
              <a:buNone/>
            </a:pPr>
            <a:endParaRPr lang="en-US" sz="2000" b="1" u="sng" dirty="0">
              <a:solidFill>
                <a:schemeClr val="accent5">
                  <a:lumMod val="75000"/>
                </a:schemeClr>
              </a:solidFill>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094492376"/>
              </p:ext>
            </p:extLst>
          </p:nvPr>
        </p:nvGraphicFramePr>
        <p:xfrm>
          <a:off x="3505200" y="3352800"/>
          <a:ext cx="5562600" cy="2133601"/>
        </p:xfrm>
        <a:graphic>
          <a:graphicData uri="http://schemas.openxmlformats.org/drawingml/2006/table">
            <a:tbl>
              <a:tblPr firstRow="1" firstCol="1" lastRow="1" lastCol="1" bandRow="1" bandCol="1">
                <a:tableStyleId>{284E427A-3D55-4303-BF80-6455036E1DE7}</a:tableStyleId>
              </a:tblPr>
              <a:tblGrid>
                <a:gridCol w="2769220"/>
                <a:gridCol w="2793380"/>
              </a:tblGrid>
              <a:tr h="532833">
                <a:tc>
                  <a:txBody>
                    <a:bodyPr/>
                    <a:lstStyle/>
                    <a:p>
                      <a:pPr marL="490220" marR="485775" algn="ctr">
                        <a:spcBef>
                          <a:spcPts val="5"/>
                        </a:spcBef>
                        <a:spcAft>
                          <a:spcPts val="0"/>
                        </a:spcAft>
                      </a:pPr>
                      <a:r>
                        <a:rPr lang="en-US" sz="1600" dirty="0">
                          <a:effectLst/>
                        </a:rPr>
                        <a:t>Categorical</a:t>
                      </a:r>
                      <a:r>
                        <a:rPr lang="en-US" sz="1600" spc="-20" dirty="0">
                          <a:effectLst/>
                        </a:rPr>
                        <a:t> </a:t>
                      </a:r>
                      <a:r>
                        <a:rPr lang="en-US" sz="1600" dirty="0">
                          <a:effectLst/>
                        </a:rPr>
                        <a:t>variables</a:t>
                      </a:r>
                      <a:endParaRPr lang="en-US" sz="1600" dirty="0">
                        <a:effectLst/>
                        <a:latin typeface="Arial MT"/>
                        <a:ea typeface="Arial MT"/>
                        <a:cs typeface="Arial MT"/>
                      </a:endParaRPr>
                    </a:p>
                  </a:txBody>
                  <a:tcPr marL="0" marR="0" marT="0" marB="0"/>
                </a:tc>
                <a:tc>
                  <a:txBody>
                    <a:bodyPr/>
                    <a:lstStyle/>
                    <a:p>
                      <a:pPr marL="544830" marR="541655" algn="ctr">
                        <a:spcBef>
                          <a:spcPts val="5"/>
                        </a:spcBef>
                        <a:spcAft>
                          <a:spcPts val="0"/>
                        </a:spcAft>
                      </a:pPr>
                      <a:r>
                        <a:rPr lang="en-US" sz="1600" dirty="0">
                          <a:effectLst/>
                        </a:rPr>
                        <a:t>Numerical</a:t>
                      </a:r>
                      <a:r>
                        <a:rPr lang="en-US" sz="1600" spc="-25" dirty="0">
                          <a:effectLst/>
                        </a:rPr>
                        <a:t> </a:t>
                      </a:r>
                      <a:r>
                        <a:rPr lang="en-US" sz="1600" dirty="0">
                          <a:effectLst/>
                        </a:rPr>
                        <a:t>variables</a:t>
                      </a:r>
                      <a:endParaRPr lang="en-US" sz="1600" dirty="0">
                        <a:effectLst/>
                        <a:latin typeface="Arial MT"/>
                        <a:ea typeface="Arial MT"/>
                        <a:cs typeface="Arial MT"/>
                      </a:endParaRPr>
                    </a:p>
                  </a:txBody>
                  <a:tcPr marL="0" marR="0" marT="0" marB="0"/>
                </a:tc>
              </a:tr>
              <a:tr h="266417">
                <a:tc>
                  <a:txBody>
                    <a:bodyPr/>
                    <a:lstStyle/>
                    <a:p>
                      <a:pPr marL="490220" marR="484505" algn="ctr">
                        <a:spcBef>
                          <a:spcPts val="0"/>
                        </a:spcBef>
                        <a:spcAft>
                          <a:spcPts val="0"/>
                        </a:spcAft>
                      </a:pPr>
                      <a:r>
                        <a:rPr lang="en-US" sz="1600" dirty="0">
                          <a:effectLst/>
                        </a:rPr>
                        <a:t>Geography</a:t>
                      </a:r>
                      <a:endParaRPr lang="en-US" sz="1600" dirty="0">
                        <a:effectLst/>
                        <a:latin typeface="Arial MT"/>
                        <a:ea typeface="Arial MT"/>
                        <a:cs typeface="Arial MT"/>
                      </a:endParaRPr>
                    </a:p>
                  </a:txBody>
                  <a:tcPr marL="0" marR="0" marT="0" marB="0"/>
                </a:tc>
                <a:tc>
                  <a:txBody>
                    <a:bodyPr/>
                    <a:lstStyle/>
                    <a:p>
                      <a:pPr marL="544830" marR="539115" algn="ctr">
                        <a:spcBef>
                          <a:spcPts val="0"/>
                        </a:spcBef>
                        <a:spcAft>
                          <a:spcPts val="0"/>
                        </a:spcAft>
                      </a:pPr>
                      <a:r>
                        <a:rPr lang="en-US" sz="1600" dirty="0" err="1">
                          <a:effectLst/>
                        </a:rPr>
                        <a:t>CreditScore</a:t>
                      </a:r>
                      <a:endParaRPr lang="en-US" sz="1600" dirty="0">
                        <a:effectLst/>
                        <a:latin typeface="Arial MT"/>
                        <a:ea typeface="Arial MT"/>
                        <a:cs typeface="Arial MT"/>
                      </a:endParaRPr>
                    </a:p>
                  </a:txBody>
                  <a:tcPr marL="0" marR="0" marT="0" marB="0"/>
                </a:tc>
              </a:tr>
              <a:tr h="266417">
                <a:tc>
                  <a:txBody>
                    <a:bodyPr/>
                    <a:lstStyle/>
                    <a:p>
                      <a:pPr marL="489585" marR="485775" algn="ctr">
                        <a:spcBef>
                          <a:spcPts val="0"/>
                        </a:spcBef>
                        <a:spcAft>
                          <a:spcPts val="0"/>
                        </a:spcAft>
                      </a:pPr>
                      <a:r>
                        <a:rPr lang="en-US" sz="1600" dirty="0">
                          <a:effectLst/>
                        </a:rPr>
                        <a:t>Gender</a:t>
                      </a:r>
                      <a:endParaRPr lang="en-US" sz="1600" dirty="0">
                        <a:effectLst/>
                        <a:latin typeface="Arial MT"/>
                        <a:ea typeface="Arial MT"/>
                        <a:cs typeface="Arial MT"/>
                      </a:endParaRPr>
                    </a:p>
                  </a:txBody>
                  <a:tcPr marL="0" marR="0" marT="0" marB="0"/>
                </a:tc>
                <a:tc>
                  <a:txBody>
                    <a:bodyPr/>
                    <a:lstStyle/>
                    <a:p>
                      <a:pPr marL="544830" marR="539115" algn="ctr">
                        <a:spcBef>
                          <a:spcPts val="0"/>
                        </a:spcBef>
                        <a:spcAft>
                          <a:spcPts val="0"/>
                        </a:spcAft>
                      </a:pPr>
                      <a:r>
                        <a:rPr lang="en-US" sz="1600" dirty="0">
                          <a:effectLst/>
                        </a:rPr>
                        <a:t>Age</a:t>
                      </a:r>
                      <a:endParaRPr lang="en-US" sz="1600" dirty="0">
                        <a:effectLst/>
                        <a:latin typeface="Arial MT"/>
                        <a:ea typeface="Arial MT"/>
                        <a:cs typeface="Arial MT"/>
                      </a:endParaRPr>
                    </a:p>
                  </a:txBody>
                  <a:tcPr marL="0" marR="0" marT="0" marB="0"/>
                </a:tc>
              </a:tr>
              <a:tr h="266417">
                <a:tc>
                  <a:txBody>
                    <a:bodyPr/>
                    <a:lstStyle/>
                    <a:p>
                      <a:pPr marL="488950" marR="485775" algn="ctr">
                        <a:spcBef>
                          <a:spcPts val="0"/>
                        </a:spcBef>
                        <a:spcAft>
                          <a:spcPts val="0"/>
                        </a:spcAft>
                      </a:pPr>
                      <a:r>
                        <a:rPr lang="en-US" sz="1600" dirty="0" err="1">
                          <a:effectLst/>
                        </a:rPr>
                        <a:t>HasCrCard</a:t>
                      </a:r>
                      <a:endParaRPr lang="en-US" sz="1600" dirty="0">
                        <a:effectLst/>
                        <a:latin typeface="Arial MT"/>
                        <a:ea typeface="Arial MT"/>
                        <a:cs typeface="Arial MT"/>
                      </a:endParaRPr>
                    </a:p>
                  </a:txBody>
                  <a:tcPr marL="0" marR="0" marT="0" marB="0"/>
                </a:tc>
                <a:tc>
                  <a:txBody>
                    <a:bodyPr/>
                    <a:lstStyle/>
                    <a:p>
                      <a:pPr marL="544830" marR="540385" algn="ctr">
                        <a:spcBef>
                          <a:spcPts val="0"/>
                        </a:spcBef>
                        <a:spcAft>
                          <a:spcPts val="0"/>
                        </a:spcAft>
                      </a:pPr>
                      <a:r>
                        <a:rPr lang="en-US" sz="1600" dirty="0">
                          <a:effectLst/>
                        </a:rPr>
                        <a:t>Tenure</a:t>
                      </a:r>
                      <a:endParaRPr lang="en-US" sz="1600" dirty="0">
                        <a:effectLst/>
                        <a:latin typeface="Arial MT"/>
                        <a:ea typeface="Arial MT"/>
                        <a:cs typeface="Arial MT"/>
                      </a:endParaRPr>
                    </a:p>
                  </a:txBody>
                  <a:tcPr marL="0" marR="0" marT="0" marB="0"/>
                </a:tc>
              </a:tr>
              <a:tr h="266417">
                <a:tc>
                  <a:txBody>
                    <a:bodyPr/>
                    <a:lstStyle/>
                    <a:p>
                      <a:pPr marL="490220" marR="483870" algn="ctr">
                        <a:spcBef>
                          <a:spcPts val="0"/>
                        </a:spcBef>
                        <a:spcAft>
                          <a:spcPts val="0"/>
                        </a:spcAft>
                      </a:pPr>
                      <a:r>
                        <a:rPr lang="en-US" sz="1600" dirty="0" err="1">
                          <a:effectLst/>
                        </a:rPr>
                        <a:t>IsActiveMember</a:t>
                      </a:r>
                      <a:endParaRPr lang="en-US" sz="1600" dirty="0">
                        <a:effectLst/>
                        <a:latin typeface="Arial MT"/>
                        <a:ea typeface="Arial MT"/>
                        <a:cs typeface="Arial MT"/>
                      </a:endParaRPr>
                    </a:p>
                  </a:txBody>
                  <a:tcPr marL="0" marR="0" marT="0" marB="0"/>
                </a:tc>
                <a:tc>
                  <a:txBody>
                    <a:bodyPr/>
                    <a:lstStyle/>
                    <a:p>
                      <a:pPr marL="544830" marR="541020" algn="ctr">
                        <a:spcBef>
                          <a:spcPts val="0"/>
                        </a:spcBef>
                        <a:spcAft>
                          <a:spcPts val="0"/>
                        </a:spcAft>
                      </a:pPr>
                      <a:r>
                        <a:rPr lang="en-US" sz="1600" dirty="0">
                          <a:effectLst/>
                        </a:rPr>
                        <a:t>Balance</a:t>
                      </a:r>
                      <a:endParaRPr lang="en-US" sz="1600" dirty="0">
                        <a:effectLst/>
                        <a:latin typeface="Arial MT"/>
                        <a:ea typeface="Arial MT"/>
                        <a:cs typeface="Arial MT"/>
                      </a:endParaRPr>
                    </a:p>
                  </a:txBody>
                  <a:tcPr marL="0" marR="0" marT="0" marB="0"/>
                </a:tc>
              </a:tr>
              <a:tr h="266417">
                <a:tc>
                  <a:txBody>
                    <a:bodyPr/>
                    <a:lstStyle/>
                    <a:p>
                      <a:pPr marL="490220" marR="485775" algn="ctr">
                        <a:spcBef>
                          <a:spcPts val="10"/>
                        </a:spcBef>
                        <a:spcAft>
                          <a:spcPts val="0"/>
                        </a:spcAft>
                      </a:pPr>
                      <a:r>
                        <a:rPr lang="en-US" sz="1600" dirty="0">
                          <a:effectLst/>
                        </a:rPr>
                        <a:t>Exited</a:t>
                      </a:r>
                      <a:endParaRPr lang="en-US" sz="1600" dirty="0">
                        <a:effectLst/>
                        <a:latin typeface="Arial MT"/>
                        <a:ea typeface="Arial MT"/>
                        <a:cs typeface="Arial MT"/>
                      </a:endParaRPr>
                    </a:p>
                  </a:txBody>
                  <a:tcPr marL="0" marR="0" marT="0" marB="0"/>
                </a:tc>
                <a:tc>
                  <a:txBody>
                    <a:bodyPr/>
                    <a:lstStyle/>
                    <a:p>
                      <a:pPr marL="544830" marR="540385" algn="ctr">
                        <a:spcBef>
                          <a:spcPts val="10"/>
                        </a:spcBef>
                        <a:spcAft>
                          <a:spcPts val="0"/>
                        </a:spcAft>
                      </a:pPr>
                      <a:r>
                        <a:rPr lang="en-US" sz="1600" dirty="0" err="1">
                          <a:effectLst/>
                        </a:rPr>
                        <a:t>NumOfProducts</a:t>
                      </a:r>
                      <a:endParaRPr lang="en-US" sz="1600" dirty="0">
                        <a:effectLst/>
                        <a:latin typeface="Arial MT"/>
                        <a:ea typeface="Arial MT"/>
                        <a:cs typeface="Arial MT"/>
                      </a:endParaRPr>
                    </a:p>
                  </a:txBody>
                  <a:tcPr marL="0" marR="0" marT="0" marB="0"/>
                </a:tc>
              </a:tr>
              <a:tr h="268683">
                <a:tc>
                  <a:txBody>
                    <a:bodyPr/>
                    <a:lstStyle/>
                    <a:p>
                      <a:pPr marL="0" marR="0">
                        <a:spcBef>
                          <a:spcPts val="0"/>
                        </a:spcBef>
                        <a:spcAft>
                          <a:spcPts val="0"/>
                        </a:spcAft>
                      </a:pPr>
                      <a:r>
                        <a:rPr lang="en-US" sz="1200" dirty="0">
                          <a:effectLst/>
                        </a:rPr>
                        <a:t> </a:t>
                      </a:r>
                      <a:endParaRPr lang="en-US" sz="1100" dirty="0">
                        <a:effectLst/>
                        <a:latin typeface="Arial MT"/>
                        <a:ea typeface="Arial MT"/>
                        <a:cs typeface="Arial MT"/>
                      </a:endParaRPr>
                    </a:p>
                  </a:txBody>
                  <a:tcPr marL="0" marR="0" marT="0" marB="0"/>
                </a:tc>
                <a:tc>
                  <a:txBody>
                    <a:bodyPr/>
                    <a:lstStyle/>
                    <a:p>
                      <a:pPr marL="544830" marR="539115" algn="ctr">
                        <a:spcBef>
                          <a:spcPts val="0"/>
                        </a:spcBef>
                        <a:spcAft>
                          <a:spcPts val="0"/>
                        </a:spcAft>
                      </a:pPr>
                      <a:r>
                        <a:rPr lang="en-US" sz="1600" dirty="0" err="1">
                          <a:effectLst/>
                        </a:rPr>
                        <a:t>EstimatedSalary</a:t>
                      </a:r>
                      <a:endParaRPr lang="en-US" sz="1600" dirty="0">
                        <a:effectLst/>
                        <a:latin typeface="Arial MT"/>
                        <a:ea typeface="Arial MT"/>
                        <a:cs typeface="Arial MT"/>
                      </a:endParaRPr>
                    </a:p>
                  </a:txBody>
                  <a:tcPr marL="0" marR="0" marT="0" marB="0"/>
                </a:tc>
              </a:tr>
            </a:tbl>
          </a:graphicData>
        </a:graphic>
      </p:graphicFrame>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39" t="23649" r="6371"/>
          <a:stretch/>
        </p:blipFill>
        <p:spPr bwMode="auto">
          <a:xfrm>
            <a:off x="228600" y="3235084"/>
            <a:ext cx="2986668" cy="2556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33614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2070"/>
            <a:ext cx="8763000" cy="6324600"/>
          </a:xfrm>
        </p:spPr>
        <p:txBody>
          <a:bodyPr>
            <a:normAutofit lnSpcReduction="10000"/>
          </a:bodyPr>
          <a:lstStyle/>
          <a:p>
            <a:pPr marL="0" indent="0" algn="ctr">
              <a:buNone/>
            </a:pPr>
            <a:r>
              <a:rPr lang="en-US" sz="3800" b="1" dirty="0" smtClean="0">
                <a:solidFill>
                  <a:srgbClr val="FF0000"/>
                </a:solidFill>
                <a:latin typeface="Times New Roman" pitchFamily="18" charset="0"/>
                <a:cs typeface="Times New Roman" pitchFamily="18" charset="0"/>
              </a:rPr>
              <a:t>PRE-PROCESSING DATA ANALYSES</a:t>
            </a:r>
          </a:p>
          <a:p>
            <a:pPr marL="0" indent="0">
              <a:buNone/>
            </a:pPr>
            <a:endParaRPr lang="en-IN" sz="800" u="sng" dirty="0">
              <a:solidFill>
                <a:schemeClr val="accent5">
                  <a:lumMod val="75000"/>
                </a:schemeClr>
              </a:solidFill>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The </a:t>
            </a:r>
            <a:r>
              <a:rPr lang="en-US" sz="2000" dirty="0" err="1">
                <a:latin typeface="Times New Roman" pitchFamily="18" charset="0"/>
                <a:cs typeface="Times New Roman" pitchFamily="18" charset="0"/>
              </a:rPr>
              <a:t>d</a:t>
            </a:r>
            <a:r>
              <a:rPr lang="en-US" sz="2000" dirty="0" err="1" smtClean="0">
                <a:latin typeface="Times New Roman" pitchFamily="18" charset="0"/>
                <a:cs typeface="Times New Roman" pitchFamily="18" charset="0"/>
              </a:rPr>
              <a:t>f</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has </a:t>
            </a:r>
            <a:r>
              <a:rPr lang="en-US" sz="2000" dirty="0" smtClean="0">
                <a:latin typeface="Times New Roman" pitchFamily="18" charset="0"/>
                <a:cs typeface="Times New Roman" pitchFamily="18" charset="0"/>
              </a:rPr>
              <a:t>10000 </a:t>
            </a:r>
            <a:r>
              <a:rPr lang="en-US" sz="2000" dirty="0">
                <a:latin typeface="Times New Roman" pitchFamily="18" charset="0"/>
                <a:cs typeface="Times New Roman" pitchFamily="18" charset="0"/>
              </a:rPr>
              <a:t>rows with 14 attributes. We review this further to identify what attributes will be necessary and what data manipulation needs to be carried out before Exploratory analysis and prediction </a:t>
            </a:r>
            <a:r>
              <a:rPr lang="en-US" sz="2000" dirty="0" smtClean="0">
                <a:latin typeface="Times New Roman" pitchFamily="18" charset="0"/>
                <a:cs typeface="Times New Roman" pitchFamily="18" charset="0"/>
              </a:rPr>
              <a:t>modelling.</a:t>
            </a:r>
          </a:p>
          <a:p>
            <a:pPr marL="0" indent="0">
              <a:buNone/>
            </a:pPr>
            <a:endParaRPr lang="en-US" sz="800" dirty="0" smtClean="0">
              <a:latin typeface="Times New Roman" pitchFamily="18" charset="0"/>
              <a:cs typeface="Times New Roman" pitchFamily="18" charset="0"/>
            </a:endParaRPr>
          </a:p>
          <a:p>
            <a:pPr marL="0" indent="0">
              <a:buNone/>
            </a:pPr>
            <a:r>
              <a:rPr lang="en-US" sz="2000" b="1" u="sng" dirty="0" smtClean="0">
                <a:solidFill>
                  <a:schemeClr val="accent5">
                    <a:lumMod val="75000"/>
                  </a:schemeClr>
                </a:solidFill>
                <a:latin typeface="Times New Roman" pitchFamily="18" charset="0"/>
                <a:cs typeface="Times New Roman" pitchFamily="18" charset="0"/>
              </a:rPr>
              <a:t>Missing Data Analysis </a:t>
            </a:r>
          </a:p>
          <a:p>
            <a:pPr marL="0" indent="0">
              <a:buNone/>
            </a:pPr>
            <a:endParaRPr lang="en-US" sz="2000" b="1" dirty="0">
              <a:latin typeface="Times New Roman" pitchFamily="18" charset="0"/>
              <a:cs typeface="Times New Roman" pitchFamily="18" charset="0"/>
            </a:endParaRPr>
          </a:p>
          <a:p>
            <a:pPr marL="0" indent="0">
              <a:buNone/>
            </a:pPr>
            <a:endParaRPr lang="en-US" sz="2000" b="1" dirty="0" smtClean="0">
              <a:latin typeface="Times New Roman" pitchFamily="18" charset="0"/>
              <a:cs typeface="Times New Roman" pitchFamily="18" charset="0"/>
            </a:endParaRPr>
          </a:p>
          <a:p>
            <a:pPr marL="0" indent="0">
              <a:buNone/>
            </a:pPr>
            <a:endParaRPr lang="en-US" sz="2000" b="1" dirty="0">
              <a:latin typeface="Times New Roman" pitchFamily="18" charset="0"/>
              <a:cs typeface="Times New Roman" pitchFamily="18" charset="0"/>
            </a:endParaRPr>
          </a:p>
          <a:p>
            <a:pPr marL="0" indent="0">
              <a:buNone/>
            </a:pPr>
            <a:endParaRPr lang="en-US" sz="2000" b="1" dirty="0" smtClean="0">
              <a:latin typeface="Times New Roman" pitchFamily="18" charset="0"/>
              <a:cs typeface="Times New Roman" pitchFamily="18" charset="0"/>
            </a:endParaRPr>
          </a:p>
          <a:p>
            <a:pPr marL="0" indent="0">
              <a:buNone/>
            </a:pPr>
            <a:endParaRPr lang="en-US" sz="2000" b="1" dirty="0">
              <a:latin typeface="Times New Roman" pitchFamily="18" charset="0"/>
              <a:cs typeface="Times New Roman" pitchFamily="18" charset="0"/>
            </a:endParaRPr>
          </a:p>
          <a:p>
            <a:pPr marL="0" indent="0">
              <a:buNone/>
            </a:pPr>
            <a:endParaRPr lang="en-US" sz="2000" b="1" dirty="0" smtClean="0">
              <a:latin typeface="Times New Roman" pitchFamily="18" charset="0"/>
              <a:cs typeface="Times New Roman" pitchFamily="18" charset="0"/>
            </a:endParaRPr>
          </a:p>
          <a:p>
            <a:pPr marL="0" indent="0">
              <a:buNone/>
            </a:pPr>
            <a:endParaRPr lang="en-US" sz="2000" b="1" dirty="0">
              <a:latin typeface="Times New Roman" pitchFamily="18" charset="0"/>
              <a:cs typeface="Times New Roman" pitchFamily="18" charset="0"/>
            </a:endParaRPr>
          </a:p>
          <a:p>
            <a:pPr marL="0" indent="0">
              <a:buNone/>
            </a:pPr>
            <a:endParaRPr lang="en-US" sz="2000" b="1" dirty="0" smtClean="0">
              <a:latin typeface="Times New Roman" pitchFamily="18" charset="0"/>
              <a:cs typeface="Times New Roman" pitchFamily="18" charset="0"/>
            </a:endParaRPr>
          </a:p>
          <a:p>
            <a:pPr marL="0" indent="0">
              <a:buNone/>
            </a:pPr>
            <a:endParaRPr lang="en-US" sz="2000" b="1" dirty="0">
              <a:latin typeface="Times New Roman" pitchFamily="18" charset="0"/>
              <a:cs typeface="Times New Roman" pitchFamily="18" charset="0"/>
            </a:endParaRPr>
          </a:p>
          <a:p>
            <a:pPr marL="0" indent="0">
              <a:buNone/>
            </a:pPr>
            <a:endParaRPr lang="en-US" sz="2000" b="1"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There </a:t>
            </a:r>
            <a:r>
              <a:rPr lang="en-US" sz="2000" dirty="0">
                <a:latin typeface="Times New Roman" pitchFamily="18" charset="0"/>
                <a:cs typeface="Times New Roman" pitchFamily="18" charset="0"/>
              </a:rPr>
              <a:t>is no missing value in the dataset</a:t>
            </a:r>
            <a:r>
              <a:rPr lang="en-US" sz="2000" dirty="0" smtClean="0">
                <a:latin typeface="Times New Roman" pitchFamily="18" charset="0"/>
                <a:cs typeface="Times New Roman" pitchFamily="18" charset="0"/>
              </a:rPr>
              <a:t>.</a:t>
            </a:r>
            <a:endParaRPr lang="en-US" sz="2000" b="1" dirty="0" smtClean="0">
              <a:latin typeface="Times New Roman" pitchFamily="18" charset="0"/>
              <a:cs typeface="Times New Roman" pitchFamily="18" charset="0"/>
            </a:endParaRPr>
          </a:p>
          <a:p>
            <a:pPr marL="0" indent="0">
              <a:buNone/>
            </a:pPr>
            <a:endParaRPr lang="en-US" sz="3600" b="1" dirty="0">
              <a:latin typeface="Times New Roman" pitchFamily="18" charset="0"/>
              <a:cs typeface="Times New Roman" pitchFamily="18" charset="0"/>
            </a:endParaRPr>
          </a:p>
          <a:p>
            <a:pPr marL="0" indent="0">
              <a:buNone/>
            </a:pPr>
            <a:endParaRPr lang="en-IN" dirty="0">
              <a:latin typeface="Times New Roman" pitchFamily="18" charset="0"/>
              <a:cs typeface="Times New Roman" pitchFamily="18" charset="0"/>
            </a:endParaRPr>
          </a:p>
          <a:p>
            <a:pPr marL="0" indent="0">
              <a:buNone/>
            </a:pPr>
            <a:endParaRPr lang="en-US" sz="3600" dirty="0">
              <a:latin typeface="Times New Roman" pitchFamily="18" charset="0"/>
              <a:cs typeface="Times New Roman" pitchFamily="18" charset="0"/>
            </a:endParaRPr>
          </a:p>
          <a:p>
            <a:pPr marL="0" indent="0">
              <a:buNone/>
            </a:pPr>
            <a:endParaRPr lang="en-IN" sz="3600" dirty="0">
              <a:latin typeface="Times New Roman" pitchFamily="18" charset="0"/>
              <a:cs typeface="Times New Roman" pitchFamily="18" charset="0"/>
            </a:endParaRPr>
          </a:p>
        </p:txBody>
      </p:sp>
      <p:pic>
        <p:nvPicPr>
          <p:cNvPr id="1029"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6663" t="40884" r="51814"/>
          <a:stretch/>
        </p:blipFill>
        <p:spPr bwMode="auto">
          <a:xfrm>
            <a:off x="381000" y="2694289"/>
            <a:ext cx="3581400" cy="317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8614" t="16890" r="2813"/>
          <a:stretch/>
        </p:blipFill>
        <p:spPr bwMode="auto">
          <a:xfrm>
            <a:off x="4334107" y="2553629"/>
            <a:ext cx="4047893" cy="346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61236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endParaRPr lang="en-US" dirty="0" smtClean="0"/>
          </a:p>
          <a:p>
            <a:endParaRPr lang="en-US" dirty="0"/>
          </a:p>
          <a:p>
            <a:endParaRPr lang="en-US" dirty="0" smtClean="0"/>
          </a:p>
          <a:p>
            <a:endParaRPr lang="en-US" dirty="0"/>
          </a:p>
          <a:p>
            <a:endParaRPr lang="en-US" dirty="0" smtClean="0"/>
          </a:p>
          <a:p>
            <a:pPr marL="0" indent="0">
              <a:buNone/>
            </a:pPr>
            <a:r>
              <a:rPr lang="en-US" sz="2000" dirty="0" smtClean="0">
                <a:latin typeface="Times New Roman" pitchFamily="18" charset="0"/>
                <a:cs typeface="Times New Roman" pitchFamily="18" charset="0"/>
              </a:rPr>
              <a:t>From </a:t>
            </a:r>
            <a:r>
              <a:rPr lang="en-US" sz="2000" dirty="0">
                <a:latin typeface="Times New Roman" pitchFamily="18" charset="0"/>
                <a:cs typeface="Times New Roman" pitchFamily="18" charset="0"/>
              </a:rPr>
              <a:t>the above, we will not require the first 2 attributes as </a:t>
            </a:r>
            <a:r>
              <a:rPr lang="en-US" sz="2000" dirty="0" smtClean="0">
                <a:latin typeface="Times New Roman" pitchFamily="18" charset="0"/>
                <a:cs typeface="Times New Roman" pitchFamily="18" charset="0"/>
              </a:rPr>
              <a:t>they </a:t>
            </a:r>
            <a:r>
              <a:rPr lang="en-US" sz="2000" dirty="0">
                <a:latin typeface="Times New Roman" pitchFamily="18" charset="0"/>
                <a:cs typeface="Times New Roman" pitchFamily="18" charset="0"/>
              </a:rPr>
              <a:t>are specific to a customer. It is borderline with the surname as this would result to profiling so we </a:t>
            </a:r>
            <a:r>
              <a:rPr lang="en-US" sz="2000" dirty="0" smtClean="0">
                <a:latin typeface="Times New Roman" pitchFamily="18" charset="0"/>
                <a:cs typeface="Times New Roman" pitchFamily="18" charset="0"/>
              </a:rPr>
              <a:t>exclude </a:t>
            </a:r>
            <a:r>
              <a:rPr lang="en-US" sz="2000" dirty="0">
                <a:latin typeface="Times New Roman" pitchFamily="18" charset="0"/>
                <a:cs typeface="Times New Roman" pitchFamily="18" charset="0"/>
              </a:rPr>
              <a:t>this as well</a:t>
            </a:r>
            <a:r>
              <a:rPr lang="en-US" sz="2000" dirty="0" smtClean="0">
                <a:latin typeface="Times New Roman" pitchFamily="18" charset="0"/>
                <a:cs typeface="Times New Roman" pitchFamily="18" charset="0"/>
              </a:rPr>
              <a:t>.</a:t>
            </a:r>
          </a:p>
          <a:p>
            <a:pPr marL="0" indent="0">
              <a:buNone/>
            </a:pPr>
            <a:endParaRPr lang="en-US" sz="2000" b="1" dirty="0">
              <a:latin typeface="Times New Roman" pitchFamily="18" charset="0"/>
              <a:cs typeface="Times New Roman" pitchFamily="18" charset="0"/>
            </a:endParaRPr>
          </a:p>
          <a:p>
            <a:pPr marL="0" indent="0">
              <a:buNone/>
            </a:pPr>
            <a:endParaRPr lang="en-US" sz="2000" b="1" dirty="0" smtClean="0">
              <a:latin typeface="Times New Roman" pitchFamily="18" charset="0"/>
              <a:cs typeface="Times New Roman" pitchFamily="18" charset="0"/>
            </a:endParaRPr>
          </a:p>
          <a:p>
            <a:pPr marL="0" indent="0">
              <a:buNone/>
            </a:pPr>
            <a:endParaRPr lang="en-US" sz="2000" b="1"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Since </a:t>
            </a:r>
            <a:r>
              <a:rPr lang="en-US" sz="2000" dirty="0" err="1">
                <a:latin typeface="Times New Roman" pitchFamily="18" charset="0"/>
                <a:cs typeface="Times New Roman" pitchFamily="18" charset="0"/>
              </a:rPr>
              <a:t>RowNumber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CustomerId</a:t>
            </a:r>
            <a:r>
              <a:rPr lang="en-US" sz="2000" dirty="0" smtClean="0">
                <a:latin typeface="Times New Roman" pitchFamily="18" charset="0"/>
                <a:cs typeface="Times New Roman" pitchFamily="18" charset="0"/>
              </a:rPr>
              <a:t>, Surname </a:t>
            </a:r>
            <a:r>
              <a:rPr lang="en-US" sz="2000" dirty="0">
                <a:latin typeface="Times New Roman" pitchFamily="18" charset="0"/>
                <a:cs typeface="Times New Roman" pitchFamily="18" charset="0"/>
              </a:rPr>
              <a:t>are redundant in nature so they are of no significance. We are dropping them off</a:t>
            </a:r>
            <a:r>
              <a:rPr lang="en-US" sz="2000" dirty="0" smtClean="0">
                <a:latin typeface="Times New Roman" pitchFamily="18" charset="0"/>
                <a:cs typeface="Times New Roman" pitchFamily="18" charset="0"/>
              </a:rPr>
              <a:t>.</a:t>
            </a:r>
            <a:endParaRPr lang="en-US" sz="2000" b="1" dirty="0" smtClean="0">
              <a:latin typeface="Times New Roman" pitchFamily="18" charset="0"/>
              <a:cs typeface="Times New Roman" pitchFamily="18" charset="0"/>
            </a:endParaRPr>
          </a:p>
          <a:p>
            <a:pPr marL="0" indent="0">
              <a:buNone/>
            </a:pPr>
            <a:endParaRPr lang="en-US" sz="2000" b="1" dirty="0">
              <a:latin typeface="Times New Roman" pitchFamily="18" charset="0"/>
              <a:cs typeface="Times New Roman" pitchFamily="18" charset="0"/>
            </a:endParaRP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644" t="12612"/>
          <a:stretch/>
        </p:blipFill>
        <p:spPr bwMode="auto">
          <a:xfrm>
            <a:off x="3200400" y="304800"/>
            <a:ext cx="2384436" cy="2730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2020" b="35420"/>
          <a:stretch/>
        </p:blipFill>
        <p:spPr bwMode="auto">
          <a:xfrm>
            <a:off x="228600" y="4605454"/>
            <a:ext cx="8534400" cy="479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90403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96000"/>
          </a:xfrm>
        </p:spPr>
        <p:txBody>
          <a:bodyPr>
            <a:normAutofit/>
          </a:bodyPr>
          <a:lstStyle/>
          <a:p>
            <a:pPr marL="0" indent="0">
              <a:buNone/>
            </a:pPr>
            <a:r>
              <a:rPr lang="en-US" sz="2600" b="1" u="sng" dirty="0">
                <a:solidFill>
                  <a:schemeClr val="accent5">
                    <a:lumMod val="75000"/>
                  </a:schemeClr>
                </a:solidFill>
                <a:latin typeface="Times New Roman" pitchFamily="18" charset="0"/>
                <a:cs typeface="Times New Roman" pitchFamily="18" charset="0"/>
              </a:rPr>
              <a:t>Project Justification:</a:t>
            </a:r>
          </a:p>
          <a:p>
            <a:pPr marL="0" indent="0">
              <a:buNone/>
            </a:pPr>
            <a:endParaRPr lang="en-IN" sz="1900" b="1" dirty="0">
              <a:latin typeface="Times New Roman" pitchFamily="18" charset="0"/>
              <a:cs typeface="Times New Roman" pitchFamily="18" charset="0"/>
            </a:endParaRPr>
          </a:p>
          <a:p>
            <a:pPr marL="0" indent="0">
              <a:buNone/>
            </a:pPr>
            <a:r>
              <a:rPr lang="en-US" sz="2200" dirty="0">
                <a:latin typeface="Times New Roman" pitchFamily="18" charset="0"/>
                <a:cs typeface="Times New Roman" pitchFamily="18" charset="0"/>
              </a:rPr>
              <a:t>As aforementioned, decreasing churn rates is a crucial agenda for all firms mainly because of two reasons</a:t>
            </a:r>
            <a:endParaRPr lang="en-IN" sz="2200" dirty="0">
              <a:latin typeface="Times New Roman" pitchFamily="18" charset="0"/>
              <a:cs typeface="Times New Roman" pitchFamily="18" charset="0"/>
            </a:endParaRPr>
          </a:p>
          <a:p>
            <a:pPr marL="0" indent="0">
              <a:buNone/>
            </a:pPr>
            <a:endParaRPr lang="en-IN" sz="2200" dirty="0">
              <a:latin typeface="Times New Roman" pitchFamily="18" charset="0"/>
              <a:cs typeface="Times New Roman" pitchFamily="18" charset="0"/>
            </a:endParaRPr>
          </a:p>
          <a:p>
            <a:pPr lvl="0"/>
            <a:r>
              <a:rPr lang="en-US" sz="2200" dirty="0">
                <a:latin typeface="Times New Roman" pitchFamily="18" charset="0"/>
                <a:cs typeface="Times New Roman" pitchFamily="18" charset="0"/>
              </a:rPr>
              <a:t>Acquiring new customers is anywhere between 5 to 25 times more expensive</a:t>
            </a:r>
            <a:r>
              <a:rPr lang="en-US" sz="2200" dirty="0" smtClean="0">
                <a:latin typeface="Times New Roman" pitchFamily="18" charset="0"/>
                <a:cs typeface="Times New Roman" pitchFamily="18" charset="0"/>
              </a:rPr>
              <a:t>. Long term costumers are less costly to serve, they generate higher profits and they may also provide new referrals. Losing a costumer usually leads to loss in profit for the banks.</a:t>
            </a:r>
          </a:p>
          <a:p>
            <a:pPr marL="0" lvl="0" indent="0">
              <a:buNone/>
            </a:pPr>
            <a:endParaRPr lang="en-IN" sz="2200" dirty="0">
              <a:latin typeface="Times New Roman" pitchFamily="18" charset="0"/>
              <a:cs typeface="Times New Roman" pitchFamily="18" charset="0"/>
            </a:endParaRPr>
          </a:p>
          <a:p>
            <a:pPr lvl="0"/>
            <a:r>
              <a:rPr lang="en-US" sz="2200" dirty="0" smtClean="0">
                <a:latin typeface="Times New Roman" pitchFamily="18" charset="0"/>
                <a:cs typeface="Times New Roman" pitchFamily="18" charset="0"/>
              </a:rPr>
              <a:t>Increasing </a:t>
            </a:r>
            <a:r>
              <a:rPr lang="en-US" sz="2200" dirty="0">
                <a:latin typeface="Times New Roman" pitchFamily="18" charset="0"/>
                <a:cs typeface="Times New Roman" pitchFamily="18" charset="0"/>
              </a:rPr>
              <a:t>retention rates by 5% results in increase in profits anywhere between 25% to 95%.</a:t>
            </a:r>
            <a:endParaRPr lang="en-IN" sz="2200" dirty="0">
              <a:latin typeface="Times New Roman" pitchFamily="18" charset="0"/>
              <a:cs typeface="Times New Roman" pitchFamily="18" charset="0"/>
            </a:endParaRPr>
          </a:p>
          <a:p>
            <a:pPr marL="0" indent="0">
              <a:buNone/>
            </a:pPr>
            <a:endParaRPr lang="en-IN" sz="2200" dirty="0">
              <a:latin typeface="Times New Roman" pitchFamily="18" charset="0"/>
              <a:cs typeface="Times New Roman" pitchFamily="18" charset="0"/>
            </a:endParaRPr>
          </a:p>
          <a:p>
            <a:endParaRPr lang="en-IN" sz="31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3932087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73512"/>
          </a:xfrm>
        </p:spPr>
        <p:txBody>
          <a:bodyPr>
            <a:noAutofit/>
          </a:bodyPr>
          <a:lstStyle/>
          <a:p>
            <a:r>
              <a:rPr lang="en-US" sz="3800" b="1" dirty="0" smtClean="0">
                <a:solidFill>
                  <a:srgbClr val="FF0000"/>
                </a:solidFill>
                <a:latin typeface="Times New Roman" pitchFamily="18" charset="0"/>
                <a:cs typeface="Times New Roman" pitchFamily="18" charset="0"/>
              </a:rPr>
              <a:t>DATA EXPLORATION</a:t>
            </a:r>
            <a:endParaRPr lang="en-US" sz="38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normAutofit/>
          </a:bodyPr>
          <a:lstStyle/>
          <a:p>
            <a:pPr marL="0" indent="0">
              <a:buNone/>
            </a:pPr>
            <a:r>
              <a:rPr lang="en-US" sz="2000" dirty="0" smtClean="0">
                <a:latin typeface="Times New Roman" pitchFamily="18" charset="0"/>
                <a:cs typeface="Times New Roman" pitchFamily="18" charset="0"/>
              </a:rPr>
              <a:t>Exploratory Data Analysis (EDA) refers to the critical process of performing initial investigation on data so as to discover patterns, spot anomalies, to test hypothesis and to check assumptions with the help of summary statistics and graphical representations.</a:t>
            </a:r>
          </a:p>
          <a:p>
            <a:pPr marL="0" indent="0">
              <a:buNone/>
            </a:pPr>
            <a:endParaRPr lang="en-US" sz="2000" dirty="0" smtClean="0">
              <a:latin typeface="Times New Roman" pitchFamily="18" charset="0"/>
              <a:cs typeface="Times New Roman" pitchFamily="18" charset="0"/>
            </a:endParaRPr>
          </a:p>
          <a:p>
            <a:pPr marL="0" indent="0">
              <a:buNone/>
            </a:pPr>
            <a:r>
              <a:rPr lang="en-US" sz="2000" b="1" u="sng" dirty="0">
                <a:solidFill>
                  <a:schemeClr val="accent5">
                    <a:lumMod val="75000"/>
                  </a:schemeClr>
                </a:solidFill>
                <a:latin typeface="Times New Roman" pitchFamily="18" charset="0"/>
                <a:cs typeface="Times New Roman" pitchFamily="18" charset="0"/>
              </a:rPr>
              <a:t>Check for </a:t>
            </a:r>
            <a:r>
              <a:rPr lang="en-US" sz="2000" b="1" u="sng" dirty="0" err="1" smtClean="0">
                <a:solidFill>
                  <a:schemeClr val="accent5">
                    <a:lumMod val="75000"/>
                  </a:schemeClr>
                </a:solidFill>
                <a:latin typeface="Times New Roman" pitchFamily="18" charset="0"/>
                <a:cs typeface="Times New Roman" pitchFamily="18" charset="0"/>
              </a:rPr>
              <a:t>Multicollinearity</a:t>
            </a:r>
            <a:endParaRPr lang="en-US" sz="2000" b="1" u="sng" dirty="0" smtClean="0">
              <a:solidFill>
                <a:schemeClr val="accent5">
                  <a:lumMod val="75000"/>
                </a:schemeClr>
              </a:solidFill>
              <a:latin typeface="Times New Roman" pitchFamily="18" charset="0"/>
              <a:cs typeface="Times New Roman" pitchFamily="18" charset="0"/>
            </a:endParaRPr>
          </a:p>
          <a:p>
            <a:pPr marL="0" indent="0">
              <a:buNone/>
            </a:pPr>
            <a:endParaRPr lang="en-US" sz="2000" b="1" u="sng" dirty="0">
              <a:solidFill>
                <a:schemeClr val="accent5">
                  <a:lumMod val="75000"/>
                </a:schemeClr>
              </a:solidFill>
              <a:latin typeface="Times New Roman" pitchFamily="18" charset="0"/>
              <a:cs typeface="Times New Roman" pitchFamily="18" charset="0"/>
            </a:endParaRPr>
          </a:p>
          <a:p>
            <a:pPr marL="0" indent="0">
              <a:buNone/>
            </a:pPr>
            <a:endParaRPr lang="en-US" sz="2000" b="1" u="sng" dirty="0" smtClean="0">
              <a:solidFill>
                <a:schemeClr val="accent5">
                  <a:lumMod val="75000"/>
                </a:schemeClr>
              </a:solidFill>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There is no strong </a:t>
            </a:r>
            <a:r>
              <a:rPr lang="en-US" sz="2000" dirty="0" smtClean="0">
                <a:latin typeface="Times New Roman" pitchFamily="18" charset="0"/>
                <a:cs typeface="Times New Roman" pitchFamily="18" charset="0"/>
              </a:rPr>
              <a:t>correlation</a:t>
            </a:r>
          </a:p>
          <a:p>
            <a:pPr marL="0" indent="0">
              <a:buNone/>
            </a:pPr>
            <a:r>
              <a:rPr lang="en-US" sz="2000" dirty="0" smtClean="0">
                <a:latin typeface="Times New Roman" pitchFamily="18" charset="0"/>
                <a:cs typeface="Times New Roman" pitchFamily="18" charset="0"/>
              </a:rPr>
              <a:t>among variables </a:t>
            </a:r>
            <a:r>
              <a:rPr lang="en-US" sz="2000" dirty="0">
                <a:latin typeface="Times New Roman" pitchFamily="18" charset="0"/>
                <a:cs typeface="Times New Roman" pitchFamily="18" charset="0"/>
              </a:rPr>
              <a:t>so we can say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that </a:t>
            </a:r>
            <a:r>
              <a:rPr lang="en-US" sz="2000" dirty="0">
                <a:latin typeface="Times New Roman" pitchFamily="18" charset="0"/>
                <a:cs typeface="Times New Roman" pitchFamily="18" charset="0"/>
              </a:rPr>
              <a:t>there is no </a:t>
            </a:r>
            <a:r>
              <a:rPr lang="en-US" sz="2000" dirty="0" err="1">
                <a:latin typeface="Times New Roman" pitchFamily="18" charset="0"/>
                <a:cs typeface="Times New Roman" pitchFamily="18" charset="0"/>
              </a:rPr>
              <a:t>multicollinearity</a:t>
            </a:r>
            <a:r>
              <a:rPr lang="en-US" sz="2000" dirty="0">
                <a:latin typeface="Times New Roman" pitchFamily="18" charset="0"/>
                <a:cs typeface="Times New Roman" pitchFamily="18" charset="0"/>
              </a:rPr>
              <a:t>.</a:t>
            </a:r>
            <a:endParaRPr lang="en-US" sz="2000" b="1" u="sng" dirty="0">
              <a:solidFill>
                <a:schemeClr val="accent5">
                  <a:lumMod val="75000"/>
                </a:schemeClr>
              </a:solidFill>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pic>
        <p:nvPicPr>
          <p:cNvPr id="4" name="image1.png"/>
          <p:cNvPicPr/>
          <p:nvPr/>
        </p:nvPicPr>
        <p:blipFill>
          <a:blip r:embed="rId2" cstate="print"/>
          <a:stretch>
            <a:fillRect/>
          </a:stretch>
        </p:blipFill>
        <p:spPr>
          <a:xfrm>
            <a:off x="4119245" y="2895600"/>
            <a:ext cx="4719955" cy="3506470"/>
          </a:xfrm>
          <a:prstGeom prst="rect">
            <a:avLst/>
          </a:prstGeom>
        </p:spPr>
      </p:pic>
    </p:spTree>
    <p:extLst>
      <p:ext uri="{BB962C8B-B14F-4D97-AF65-F5344CB8AC3E}">
        <p14:creationId xmlns:p14="http://schemas.microsoft.com/office/powerpoint/2010/main" val="12528273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a:bodyPr>
          <a:lstStyle/>
          <a:p>
            <a:pPr marL="0" indent="0">
              <a:buNone/>
            </a:pPr>
            <a:r>
              <a:rPr lang="en-US" sz="2000" b="1" u="sng" dirty="0" smtClean="0">
                <a:solidFill>
                  <a:schemeClr val="accent5">
                    <a:lumMod val="75000"/>
                  </a:schemeClr>
                </a:solidFill>
                <a:latin typeface="Times New Roman" pitchFamily="18" charset="0"/>
                <a:cs typeface="Times New Roman" pitchFamily="18" charset="0"/>
              </a:rPr>
              <a:t>Check of </a:t>
            </a:r>
            <a:r>
              <a:rPr lang="en-US" sz="2000" b="1" u="sng" dirty="0" err="1" smtClean="0">
                <a:solidFill>
                  <a:schemeClr val="accent5">
                    <a:lumMod val="75000"/>
                  </a:schemeClr>
                </a:solidFill>
                <a:latin typeface="Times New Roman" pitchFamily="18" charset="0"/>
                <a:cs typeface="Times New Roman" pitchFamily="18" charset="0"/>
              </a:rPr>
              <a:t>Skewness</a:t>
            </a:r>
            <a:endParaRPr lang="en-US" sz="2000" b="1" u="sng" dirty="0" smtClean="0">
              <a:solidFill>
                <a:schemeClr val="accent5">
                  <a:lumMod val="75000"/>
                </a:schemeClr>
              </a:solidFill>
              <a:latin typeface="Times New Roman" pitchFamily="18" charset="0"/>
              <a:cs typeface="Times New Roman" pitchFamily="18" charset="0"/>
            </a:endParaRPr>
          </a:p>
          <a:p>
            <a:pPr marL="0" indent="0">
              <a:buNone/>
            </a:pPr>
            <a:endParaRPr lang="en-US" sz="2000" b="1" u="sng" dirty="0">
              <a:solidFill>
                <a:schemeClr val="accent5">
                  <a:lumMod val="75000"/>
                </a:schemeClr>
              </a:solidFill>
              <a:latin typeface="Times New Roman" pitchFamily="18" charset="0"/>
              <a:cs typeface="Times New Roman" pitchFamily="18" charset="0"/>
            </a:endParaRPr>
          </a:p>
          <a:p>
            <a:pPr marL="0" indent="0">
              <a:buNone/>
            </a:pPr>
            <a:endParaRPr lang="en-US" sz="2000" b="1" u="sng" dirty="0" smtClean="0">
              <a:solidFill>
                <a:schemeClr val="accent5">
                  <a:lumMod val="75000"/>
                </a:schemeClr>
              </a:solidFill>
              <a:latin typeface="Times New Roman" pitchFamily="18" charset="0"/>
              <a:cs typeface="Times New Roman" pitchFamily="18" charset="0"/>
            </a:endParaRPr>
          </a:p>
          <a:p>
            <a:pPr marL="0" indent="0">
              <a:buNone/>
            </a:pPr>
            <a:endParaRPr lang="en-US" sz="2000" b="1" u="sng" dirty="0">
              <a:solidFill>
                <a:schemeClr val="accent5">
                  <a:lumMod val="75000"/>
                </a:schemeClr>
              </a:solidFill>
              <a:latin typeface="Times New Roman" pitchFamily="18" charset="0"/>
              <a:cs typeface="Times New Roman" pitchFamily="18" charset="0"/>
            </a:endParaRPr>
          </a:p>
          <a:p>
            <a:pPr marL="0" indent="0">
              <a:buNone/>
            </a:pPr>
            <a:endParaRPr lang="en-US" sz="2000" b="1" u="sng" dirty="0" smtClean="0">
              <a:solidFill>
                <a:schemeClr val="accent5">
                  <a:lumMod val="75000"/>
                </a:schemeClr>
              </a:solidFill>
              <a:latin typeface="Times New Roman" pitchFamily="18" charset="0"/>
              <a:cs typeface="Times New Roman" pitchFamily="18" charset="0"/>
            </a:endParaRPr>
          </a:p>
          <a:p>
            <a:pPr marL="0" indent="0">
              <a:buNone/>
            </a:pPr>
            <a:endParaRPr lang="en-US" sz="2000" b="1" u="sng" dirty="0">
              <a:solidFill>
                <a:schemeClr val="accent5">
                  <a:lumMod val="75000"/>
                </a:schemeClr>
              </a:solidFill>
              <a:latin typeface="Times New Roman" pitchFamily="18" charset="0"/>
              <a:cs typeface="Times New Roman" pitchFamily="18" charset="0"/>
            </a:endParaRPr>
          </a:p>
          <a:p>
            <a:pPr marL="0" indent="0">
              <a:buNone/>
            </a:pPr>
            <a:endParaRPr lang="en-US" sz="2000" b="1" u="sng" dirty="0" smtClean="0">
              <a:solidFill>
                <a:schemeClr val="accent5">
                  <a:lumMod val="75000"/>
                </a:schemeClr>
              </a:solidFill>
              <a:latin typeface="Times New Roman" pitchFamily="18" charset="0"/>
              <a:cs typeface="Times New Roman" pitchFamily="18" charset="0"/>
            </a:endParaRPr>
          </a:p>
          <a:p>
            <a:pPr marL="0" indent="0">
              <a:buNone/>
            </a:pPr>
            <a:endParaRPr lang="en-US" sz="2000" b="1" u="sng" dirty="0">
              <a:solidFill>
                <a:schemeClr val="accent5">
                  <a:lumMod val="75000"/>
                </a:schemeClr>
              </a:solidFill>
              <a:latin typeface="Times New Roman" pitchFamily="18" charset="0"/>
              <a:cs typeface="Times New Roman" pitchFamily="18" charset="0"/>
            </a:endParaRPr>
          </a:p>
          <a:p>
            <a:pPr marL="0" indent="0">
              <a:buNone/>
            </a:pPr>
            <a:endParaRPr lang="en-US" sz="2000" b="1" u="sng" dirty="0" smtClean="0">
              <a:solidFill>
                <a:schemeClr val="accent5">
                  <a:lumMod val="75000"/>
                </a:schemeClr>
              </a:solidFill>
              <a:latin typeface="Times New Roman" pitchFamily="18" charset="0"/>
              <a:cs typeface="Times New Roman" pitchFamily="18" charset="0"/>
            </a:endParaRPr>
          </a:p>
          <a:p>
            <a:pPr marL="0" indent="0">
              <a:buNone/>
            </a:pPr>
            <a:endParaRPr lang="en-US" sz="2000" b="1" u="sng" dirty="0">
              <a:solidFill>
                <a:schemeClr val="accent5">
                  <a:lumMod val="75000"/>
                </a:schemeClr>
              </a:solidFill>
              <a:latin typeface="Times New Roman" pitchFamily="18" charset="0"/>
              <a:cs typeface="Times New Roman" pitchFamily="18" charset="0"/>
            </a:endParaRPr>
          </a:p>
          <a:p>
            <a:pPr marL="0" indent="0">
              <a:buNone/>
            </a:pPr>
            <a:endParaRPr lang="en-US" sz="2000" b="1" u="sng" dirty="0" smtClean="0">
              <a:solidFill>
                <a:schemeClr val="accent5">
                  <a:lumMod val="75000"/>
                </a:schemeClr>
              </a:solidFill>
              <a:latin typeface="Times New Roman" pitchFamily="18" charset="0"/>
              <a:cs typeface="Times New Roman" pitchFamily="18" charset="0"/>
            </a:endParaRPr>
          </a:p>
          <a:p>
            <a:pPr marL="0" indent="0">
              <a:buNone/>
            </a:pPr>
            <a:endParaRPr lang="en-US" sz="2000" b="1" u="sng" dirty="0">
              <a:solidFill>
                <a:schemeClr val="accent5">
                  <a:lumMod val="75000"/>
                </a:schemeClr>
              </a:solidFill>
              <a:latin typeface="Times New Roman" pitchFamily="18" charset="0"/>
              <a:cs typeface="Times New Roman" pitchFamily="18" charset="0"/>
            </a:endParaRPr>
          </a:p>
          <a:p>
            <a:pPr marL="0" indent="0">
              <a:buNone/>
            </a:pPr>
            <a:endParaRPr lang="en-US" sz="2000" b="1" u="sng" dirty="0" smtClean="0">
              <a:solidFill>
                <a:schemeClr val="accent5">
                  <a:lumMod val="75000"/>
                </a:schemeClr>
              </a:solidFill>
              <a:latin typeface="Times New Roman" pitchFamily="18" charset="0"/>
              <a:cs typeface="Times New Roman" pitchFamily="18" charset="0"/>
            </a:endParaRPr>
          </a:p>
          <a:p>
            <a:pPr marL="0" indent="0">
              <a:buNone/>
            </a:pPr>
            <a:endParaRPr lang="en-US" sz="2000" b="1" u="sng" dirty="0">
              <a:solidFill>
                <a:schemeClr val="accent5">
                  <a:lumMod val="75000"/>
                </a:schemeClr>
              </a:solidFill>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Age we can see that </a:t>
            </a:r>
            <a:r>
              <a:rPr lang="en-US" sz="2000" dirty="0" smtClean="0">
                <a:latin typeface="Times New Roman" pitchFamily="18" charset="0"/>
                <a:cs typeface="Times New Roman" pitchFamily="18" charset="0"/>
              </a:rPr>
              <a:t>a slight </a:t>
            </a:r>
            <a:r>
              <a:rPr lang="en-US" sz="2000" dirty="0">
                <a:latin typeface="Times New Roman" pitchFamily="18" charset="0"/>
                <a:cs typeface="Times New Roman" pitchFamily="18" charset="0"/>
              </a:rPr>
              <a:t>right </a:t>
            </a:r>
            <a:r>
              <a:rPr lang="en-US" sz="2000" dirty="0" err="1">
                <a:latin typeface="Times New Roman" pitchFamily="18" charset="0"/>
                <a:cs typeface="Times New Roman" pitchFamily="18" charset="0"/>
              </a:rPr>
              <a:t>skewness</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is there</a:t>
            </a:r>
            <a:r>
              <a:rPr lang="en-US" sz="2000" dirty="0">
                <a:latin typeface="Times New Roman" pitchFamily="18" charset="0"/>
                <a:cs typeface="Times New Roman" pitchFamily="18" charset="0"/>
              </a:rPr>
              <a:t>.</a:t>
            </a:r>
            <a:endParaRPr lang="en-US" sz="2000" b="1" u="sng" dirty="0">
              <a:solidFill>
                <a:schemeClr val="accent5">
                  <a:lumMod val="75000"/>
                </a:schemeClr>
              </a:solidFill>
              <a:latin typeface="Times New Roman" pitchFamily="18" charset="0"/>
              <a:cs typeface="Times New Roman" pitchFamily="18" charset="0"/>
            </a:endParaRPr>
          </a:p>
          <a:p>
            <a:pPr marL="0" indent="0">
              <a:buNone/>
            </a:pPr>
            <a:endParaRPr lang="en-US" sz="2000" b="1" u="sng" dirty="0">
              <a:solidFill>
                <a:schemeClr val="accent5">
                  <a:lumMod val="75000"/>
                </a:schemeClr>
              </a:solidFill>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914400"/>
            <a:ext cx="5136299"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50075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marL="0" indent="0">
              <a:buNone/>
            </a:pPr>
            <a:r>
              <a:rPr lang="en-US" sz="2000" b="1" u="sng" dirty="0" smtClean="0">
                <a:solidFill>
                  <a:schemeClr val="accent5">
                    <a:lumMod val="75000"/>
                  </a:schemeClr>
                </a:solidFill>
                <a:latin typeface="Times New Roman" pitchFamily="18" charset="0"/>
                <a:cs typeface="Times New Roman" pitchFamily="18" charset="0"/>
              </a:rPr>
              <a:t>Outliers checking </a:t>
            </a:r>
            <a:r>
              <a:rPr lang="en-US" sz="2000" dirty="0" smtClean="0">
                <a:solidFill>
                  <a:schemeClr val="accent5">
                    <a:lumMod val="75000"/>
                  </a:schemeClr>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It is an observation that lies at an abnormal distance from other values in a random space from the population.</a:t>
            </a:r>
          </a:p>
          <a:p>
            <a:pPr marL="0" indent="0">
              <a:buNone/>
            </a:pPr>
            <a:r>
              <a:rPr lang="en-US" sz="2000" dirty="0" smtClean="0">
                <a:solidFill>
                  <a:schemeClr val="tx1">
                    <a:lumMod val="95000"/>
                    <a:lumOff val="5000"/>
                  </a:schemeClr>
                </a:solidFill>
                <a:latin typeface="Times New Roman" pitchFamily="18" charset="0"/>
                <a:cs typeface="Times New Roman" pitchFamily="18" charset="0"/>
              </a:rPr>
              <a:t>We have to treat outliers because it influence accuracy when computed with ML models</a:t>
            </a:r>
            <a:endParaRPr lang="en-US" sz="2000" dirty="0">
              <a:solidFill>
                <a:schemeClr val="tx1">
                  <a:lumMod val="95000"/>
                  <a:lumOff val="5000"/>
                </a:schemeClr>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63" y="1905000"/>
            <a:ext cx="5857875"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75496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marL="0" indent="0">
              <a:buNone/>
            </a:pPr>
            <a:r>
              <a:rPr lang="en-US" sz="2000" b="1" u="sng" dirty="0" smtClean="0">
                <a:solidFill>
                  <a:schemeClr val="accent5">
                    <a:lumMod val="75000"/>
                  </a:schemeClr>
                </a:solidFill>
                <a:latin typeface="Times New Roman" pitchFamily="18" charset="0"/>
                <a:cs typeface="Times New Roman" pitchFamily="18" charset="0"/>
              </a:rPr>
              <a:t>Categorical </a:t>
            </a:r>
            <a:r>
              <a:rPr lang="en-US" sz="2000" b="1" u="sng" dirty="0">
                <a:solidFill>
                  <a:schemeClr val="accent5">
                    <a:lumMod val="75000"/>
                  </a:schemeClr>
                </a:solidFill>
                <a:latin typeface="Times New Roman" pitchFamily="18" charset="0"/>
                <a:cs typeface="Times New Roman" pitchFamily="18" charset="0"/>
              </a:rPr>
              <a:t>Column </a:t>
            </a:r>
            <a:r>
              <a:rPr lang="en-US" sz="2000" b="1" u="sng" dirty="0" smtClean="0">
                <a:solidFill>
                  <a:schemeClr val="accent5">
                    <a:lumMod val="75000"/>
                  </a:schemeClr>
                </a:solidFill>
                <a:latin typeface="Times New Roman" pitchFamily="18" charset="0"/>
                <a:cs typeface="Times New Roman" pitchFamily="18" charset="0"/>
              </a:rPr>
              <a:t>Analysis</a:t>
            </a:r>
          </a:p>
          <a:p>
            <a:pPr marL="0" indent="0">
              <a:buNone/>
            </a:pPr>
            <a:endParaRPr lang="en-US" sz="2000" b="1" u="sng" dirty="0">
              <a:solidFill>
                <a:schemeClr val="accent5">
                  <a:lumMod val="75000"/>
                </a:schemeClr>
              </a:solidFill>
              <a:latin typeface="Times New Roman" pitchFamily="18" charset="0"/>
              <a:cs typeface="Times New Roman" pitchFamily="18" charset="0"/>
            </a:endParaRPr>
          </a:p>
          <a:p>
            <a:pPr marL="0" indent="0">
              <a:buNone/>
            </a:pPr>
            <a:endParaRPr lang="en-US" sz="2000" b="1" u="sng" dirty="0" smtClean="0">
              <a:solidFill>
                <a:schemeClr val="accent5">
                  <a:lumMod val="75000"/>
                </a:schemeClr>
              </a:solidFill>
              <a:latin typeface="Times New Roman" pitchFamily="18" charset="0"/>
              <a:cs typeface="Times New Roman" pitchFamily="18" charset="0"/>
            </a:endParaRPr>
          </a:p>
          <a:p>
            <a:r>
              <a:rPr lang="en-US" sz="2000" dirty="0">
                <a:latin typeface="Times New Roman" pitchFamily="18" charset="0"/>
                <a:cs typeface="Times New Roman" pitchFamily="18" charset="0"/>
              </a:rPr>
              <a:t>20% of customers </a:t>
            </a:r>
            <a:endParaRPr lang="en-US" sz="2000" dirty="0" smtClean="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are </a:t>
            </a:r>
            <a:r>
              <a:rPr lang="en-US" sz="2000" dirty="0">
                <a:latin typeface="Times New Roman" pitchFamily="18" charset="0"/>
                <a:cs typeface="Times New Roman" pitchFamily="18" charset="0"/>
              </a:rPr>
              <a:t>exiting the </a:t>
            </a:r>
            <a:r>
              <a:rPr lang="en-US" sz="2000" dirty="0" smtClean="0">
                <a:latin typeface="Times New Roman" pitchFamily="18" charset="0"/>
                <a:cs typeface="Times New Roman" pitchFamily="18" charset="0"/>
              </a:rPr>
              <a:t>bank</a:t>
            </a:r>
          </a:p>
          <a:p>
            <a:pPr marL="0" indent="0">
              <a:buNone/>
            </a:pPr>
            <a:r>
              <a:rPr lang="en-US" sz="2000" dirty="0" smtClean="0">
                <a:latin typeface="Times New Roman" pitchFamily="18" charset="0"/>
                <a:cs typeface="Times New Roman" pitchFamily="18" charset="0"/>
              </a:rPr>
              <a:t>      and </a:t>
            </a:r>
            <a:r>
              <a:rPr lang="en-US" sz="2000" dirty="0">
                <a:latin typeface="Times New Roman" pitchFamily="18" charset="0"/>
                <a:cs typeface="Times New Roman" pitchFamily="18" charset="0"/>
              </a:rPr>
              <a:t>80% are the </a:t>
            </a:r>
            <a:endParaRPr lang="en-US" sz="2000" dirty="0" smtClean="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retained </a:t>
            </a:r>
            <a:r>
              <a:rPr lang="en-US" sz="2000" dirty="0">
                <a:latin typeface="Times New Roman" pitchFamily="18" charset="0"/>
                <a:cs typeface="Times New Roman" pitchFamily="18" charset="0"/>
              </a:rPr>
              <a:t>customers.</a:t>
            </a:r>
          </a:p>
          <a:p>
            <a:r>
              <a:rPr lang="en-US" sz="2000" dirty="0">
                <a:latin typeface="Times New Roman" pitchFamily="18" charset="0"/>
                <a:cs typeface="Times New Roman" pitchFamily="18" charset="0"/>
              </a:rPr>
              <a:t>Bank has total 55% </a:t>
            </a:r>
            <a:r>
              <a:rPr lang="en-US" sz="2000" dirty="0" smtClean="0">
                <a:latin typeface="Times New Roman" pitchFamily="18" charset="0"/>
                <a:cs typeface="Times New Roman" pitchFamily="18" charset="0"/>
              </a:rPr>
              <a:t> </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male </a:t>
            </a:r>
            <a:r>
              <a:rPr lang="en-US" sz="2000" dirty="0">
                <a:latin typeface="Times New Roman" pitchFamily="18" charset="0"/>
                <a:cs typeface="Times New Roman" pitchFamily="18" charset="0"/>
              </a:rPr>
              <a:t>customers </a:t>
            </a:r>
            <a:r>
              <a:rPr lang="en-US" sz="2000" dirty="0" smtClean="0">
                <a:latin typeface="Times New Roman" pitchFamily="18" charset="0"/>
                <a:cs typeface="Times New Roman" pitchFamily="18" charset="0"/>
              </a:rPr>
              <a:t>and</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45% are female </a:t>
            </a:r>
            <a:endParaRPr lang="en-US" sz="2000" dirty="0" smtClean="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customers.</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50% of customers </a:t>
            </a:r>
            <a:endParaRPr lang="en-US" sz="2000" dirty="0" smtClean="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are </a:t>
            </a:r>
            <a:r>
              <a:rPr lang="en-US" sz="2000" dirty="0">
                <a:latin typeface="Times New Roman" pitchFamily="18" charset="0"/>
                <a:cs typeface="Times New Roman" pitchFamily="18" charset="0"/>
              </a:rPr>
              <a:t>from France </a:t>
            </a:r>
            <a:endParaRPr lang="en-US" sz="2000" dirty="0" smtClean="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Region,25</a:t>
            </a:r>
            <a:r>
              <a:rPr lang="en-US" sz="2000" dirty="0">
                <a:latin typeface="Times New Roman" pitchFamily="18" charset="0"/>
                <a:cs typeface="Times New Roman" pitchFamily="18" charset="0"/>
              </a:rPr>
              <a:t>% from </a:t>
            </a:r>
            <a:endParaRPr lang="en-US" sz="2000" dirty="0" smtClean="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Spain </a:t>
            </a:r>
            <a:r>
              <a:rPr lang="en-US" sz="2000" dirty="0">
                <a:latin typeface="Times New Roman" pitchFamily="18" charset="0"/>
                <a:cs typeface="Times New Roman" pitchFamily="18" charset="0"/>
              </a:rPr>
              <a:t>and 25% from </a:t>
            </a:r>
            <a:endParaRPr lang="en-US" sz="2000" dirty="0" smtClean="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Germany</a:t>
            </a:r>
            <a:endParaRPr lang="en-US" sz="2000" dirty="0">
              <a:latin typeface="Times New Roman" pitchFamily="18" charset="0"/>
              <a:cs typeface="Times New Roman" pitchFamily="18" charset="0"/>
            </a:endParaRPr>
          </a:p>
          <a:p>
            <a:pPr marL="0" indent="0">
              <a:buNone/>
            </a:pPr>
            <a:endParaRPr lang="en-US" sz="2000" b="1" u="sng" dirty="0" smtClean="0">
              <a:solidFill>
                <a:schemeClr val="accent5">
                  <a:lumMod val="75000"/>
                </a:schemeClr>
              </a:solidFill>
              <a:latin typeface="Times New Roman" pitchFamily="18" charset="0"/>
              <a:cs typeface="Times New Roman" pitchFamily="18" charset="0"/>
            </a:endParaRPr>
          </a:p>
          <a:p>
            <a:pPr marL="0" indent="0">
              <a:buNone/>
            </a:pPr>
            <a:endParaRPr lang="en-US" sz="2000" b="1" u="sng" dirty="0">
              <a:solidFill>
                <a:schemeClr val="accent5">
                  <a:lumMod val="75000"/>
                </a:schemeClr>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066800"/>
            <a:ext cx="6029325" cy="532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9139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762000"/>
          </a:xfrm>
        </p:spPr>
        <p:txBody>
          <a:bodyPr>
            <a:noAutofit/>
          </a:bodyPr>
          <a:lstStyle/>
          <a:p>
            <a:r>
              <a:rPr lang="en-US" sz="3600" b="1" dirty="0" smtClean="0">
                <a:solidFill>
                  <a:srgbClr val="FF0000"/>
                </a:solidFill>
                <a:latin typeface="Times New Roman" pitchFamily="18" charset="0"/>
                <a:cs typeface="Times New Roman" pitchFamily="18" charset="0"/>
              </a:rPr>
              <a:t>OBJECTIVE </a:t>
            </a:r>
            <a:r>
              <a:rPr lang="en-US" sz="3600" dirty="0">
                <a:solidFill>
                  <a:srgbClr val="FF0000"/>
                </a:solidFill>
                <a:latin typeface="Times New Roman" pitchFamily="18" charset="0"/>
                <a:cs typeface="Times New Roman" pitchFamily="18" charset="0"/>
              </a:rPr>
              <a:t/>
            </a:r>
            <a:br>
              <a:rPr lang="en-US" sz="3600" dirty="0">
                <a:solidFill>
                  <a:srgbClr val="FF0000"/>
                </a:solidFill>
                <a:latin typeface="Times New Roman" pitchFamily="18" charset="0"/>
                <a:cs typeface="Times New Roman" pitchFamily="18" charset="0"/>
              </a:rPr>
            </a:b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114800"/>
          </a:xfrm>
        </p:spPr>
        <p:txBody>
          <a:bodyPr>
            <a:normAutofit fontScale="70000" lnSpcReduction="20000"/>
          </a:bodyPr>
          <a:lstStyle/>
          <a:p>
            <a:pPr marL="0" indent="0">
              <a:lnSpc>
                <a:spcPct val="120000"/>
              </a:lnSpc>
              <a:buNone/>
            </a:pPr>
            <a:r>
              <a:rPr lang="en-US" sz="2900" dirty="0" smtClean="0">
                <a:latin typeface="Times New Roman" pitchFamily="18" charset="0"/>
                <a:cs typeface="Times New Roman" pitchFamily="18" charset="0"/>
              </a:rPr>
              <a:t>I </a:t>
            </a:r>
            <a:r>
              <a:rPr lang="en-US" sz="2900" dirty="0">
                <a:latin typeface="Times New Roman" pitchFamily="18" charset="0"/>
                <a:cs typeface="Times New Roman" pitchFamily="18" charset="0"/>
              </a:rPr>
              <a:t>have chosen this project bearing the subsequent objectives in mind:</a:t>
            </a:r>
          </a:p>
          <a:p>
            <a:pPr marL="0" indent="0">
              <a:lnSpc>
                <a:spcPct val="120000"/>
              </a:lnSpc>
              <a:buNone/>
            </a:pPr>
            <a:r>
              <a:rPr lang="en-US" sz="2900" b="1" dirty="0">
                <a:latin typeface="Times New Roman" pitchFamily="18" charset="0"/>
                <a:cs typeface="Times New Roman" pitchFamily="18" charset="0"/>
              </a:rPr>
              <a:t> </a:t>
            </a:r>
            <a:endParaRPr lang="en-US" sz="2900" dirty="0">
              <a:latin typeface="Times New Roman" pitchFamily="18" charset="0"/>
              <a:cs typeface="Times New Roman" pitchFamily="18" charset="0"/>
            </a:endParaRPr>
          </a:p>
          <a:p>
            <a:pPr marL="0" lvl="0" indent="0">
              <a:lnSpc>
                <a:spcPct val="120000"/>
              </a:lnSpc>
              <a:buNone/>
            </a:pPr>
            <a:r>
              <a:rPr lang="en-US" sz="2900" dirty="0" smtClean="0">
                <a:latin typeface="Times New Roman" pitchFamily="18" charset="0"/>
                <a:cs typeface="Times New Roman" pitchFamily="18" charset="0"/>
              </a:rPr>
              <a:t>Visualize </a:t>
            </a:r>
            <a:r>
              <a:rPr lang="en-US" sz="2900" dirty="0">
                <a:latin typeface="Times New Roman" pitchFamily="18" charset="0"/>
                <a:cs typeface="Times New Roman" pitchFamily="18" charset="0"/>
              </a:rPr>
              <a:t>which factors contribute to customer churn in the banking sector </a:t>
            </a:r>
            <a:r>
              <a:rPr lang="en-US" sz="2900" dirty="0" smtClean="0">
                <a:latin typeface="Times New Roman" pitchFamily="18" charset="0"/>
                <a:cs typeface="Times New Roman" pitchFamily="18" charset="0"/>
              </a:rPr>
              <a:t>across </a:t>
            </a:r>
            <a:r>
              <a:rPr lang="en-US" sz="2900" dirty="0">
                <a:latin typeface="Times New Roman" pitchFamily="18" charset="0"/>
                <a:cs typeface="Times New Roman" pitchFamily="18" charset="0"/>
              </a:rPr>
              <a:t>the world</a:t>
            </a:r>
            <a:r>
              <a:rPr lang="en-US" sz="2900" dirty="0" smtClean="0">
                <a:latin typeface="Times New Roman" pitchFamily="18" charset="0"/>
                <a:cs typeface="Times New Roman" pitchFamily="18" charset="0"/>
              </a:rPr>
              <a:t>.</a:t>
            </a:r>
            <a:endParaRPr lang="en-US" sz="2900" dirty="0">
              <a:latin typeface="Times New Roman" pitchFamily="18" charset="0"/>
              <a:cs typeface="Times New Roman" pitchFamily="18" charset="0"/>
            </a:endParaRPr>
          </a:p>
          <a:p>
            <a:pPr marL="0" lvl="0" indent="0">
              <a:lnSpc>
                <a:spcPct val="120000"/>
              </a:lnSpc>
              <a:buNone/>
            </a:pPr>
            <a:r>
              <a:rPr lang="en-US" sz="2900" b="1" dirty="0">
                <a:latin typeface="Times New Roman" pitchFamily="18" charset="0"/>
                <a:cs typeface="Times New Roman" pitchFamily="18" charset="0"/>
              </a:rPr>
              <a:t> </a:t>
            </a:r>
            <a:endParaRPr lang="en-US" sz="2900" dirty="0">
              <a:latin typeface="Times New Roman" pitchFamily="18" charset="0"/>
              <a:cs typeface="Times New Roman" pitchFamily="18" charset="0"/>
            </a:endParaRPr>
          </a:p>
          <a:p>
            <a:pPr marL="0" lvl="0" indent="0">
              <a:lnSpc>
                <a:spcPct val="120000"/>
              </a:lnSpc>
              <a:buNone/>
            </a:pPr>
            <a:r>
              <a:rPr lang="en-US" sz="2900" dirty="0" smtClean="0">
                <a:latin typeface="Times New Roman" pitchFamily="18" charset="0"/>
                <a:cs typeface="Times New Roman" pitchFamily="18" charset="0"/>
              </a:rPr>
              <a:t>Build </a:t>
            </a:r>
            <a:r>
              <a:rPr lang="en-US" sz="2900" dirty="0">
                <a:latin typeface="Times New Roman" pitchFamily="18" charset="0"/>
                <a:cs typeface="Times New Roman" pitchFamily="18" charset="0"/>
              </a:rPr>
              <a:t>a prediction model that will </a:t>
            </a:r>
            <a:r>
              <a:rPr lang="en-US" sz="2900" dirty="0" smtClean="0">
                <a:latin typeface="Times New Roman" pitchFamily="18" charset="0"/>
                <a:cs typeface="Times New Roman" pitchFamily="18" charset="0"/>
              </a:rPr>
              <a:t>–</a:t>
            </a:r>
            <a:endParaRPr lang="en-US" sz="2900" dirty="0">
              <a:latin typeface="Times New Roman" pitchFamily="18" charset="0"/>
              <a:cs typeface="Times New Roman" pitchFamily="18" charset="0"/>
            </a:endParaRPr>
          </a:p>
          <a:p>
            <a:pPr marL="0" lvl="0" indent="0">
              <a:lnSpc>
                <a:spcPct val="120000"/>
              </a:lnSpc>
              <a:buNone/>
            </a:pPr>
            <a:endParaRPr lang="en-US" sz="2900" dirty="0">
              <a:latin typeface="Times New Roman" pitchFamily="18" charset="0"/>
              <a:cs typeface="Times New Roman" pitchFamily="18" charset="0"/>
            </a:endParaRPr>
          </a:p>
          <a:p>
            <a:pPr>
              <a:lnSpc>
                <a:spcPct val="120000"/>
              </a:lnSpc>
            </a:pPr>
            <a:r>
              <a:rPr lang="en-US" sz="2900" dirty="0" smtClean="0">
                <a:latin typeface="Times New Roman" pitchFamily="18" charset="0"/>
                <a:cs typeface="Times New Roman" pitchFamily="18" charset="0"/>
              </a:rPr>
              <a:t>Give </a:t>
            </a:r>
            <a:r>
              <a:rPr lang="en-US" sz="2900" dirty="0">
                <a:latin typeface="Times New Roman" pitchFamily="18" charset="0"/>
                <a:cs typeface="Times New Roman" pitchFamily="18" charset="0"/>
              </a:rPr>
              <a:t>the details of the customer </a:t>
            </a:r>
            <a:r>
              <a:rPr lang="en-US" sz="2900" dirty="0" smtClean="0">
                <a:latin typeface="Times New Roman" pitchFamily="18" charset="0"/>
                <a:cs typeface="Times New Roman" pitchFamily="18" charset="0"/>
              </a:rPr>
              <a:t>and </a:t>
            </a:r>
            <a:r>
              <a:rPr lang="en-US" sz="2900" dirty="0" err="1" smtClean="0">
                <a:latin typeface="Times New Roman" pitchFamily="18" charset="0"/>
                <a:cs typeface="Times New Roman" pitchFamily="18" charset="0"/>
              </a:rPr>
              <a:t>analysing</a:t>
            </a:r>
            <a:r>
              <a:rPr lang="en-US" sz="2900" dirty="0" smtClean="0">
                <a:latin typeface="Times New Roman" pitchFamily="18" charset="0"/>
                <a:cs typeface="Times New Roman" pitchFamily="18" charset="0"/>
              </a:rPr>
              <a:t> to uncover data which is not visible directly.</a:t>
            </a:r>
          </a:p>
          <a:p>
            <a:pPr>
              <a:lnSpc>
                <a:spcPct val="120000"/>
              </a:lnSpc>
            </a:pPr>
            <a:r>
              <a:rPr lang="en-US" sz="2900" dirty="0" smtClean="0">
                <a:latin typeface="Times New Roman" pitchFamily="18" charset="0"/>
                <a:cs typeface="Times New Roman" pitchFamily="18" charset="0"/>
              </a:rPr>
              <a:t>By doing the location wise split predicting that whether the costumer is going to be churned or not.</a:t>
            </a:r>
          </a:p>
          <a:p>
            <a:pPr>
              <a:lnSpc>
                <a:spcPct val="120000"/>
              </a:lnSpc>
            </a:pPr>
            <a:endParaRPr lang="en-US" sz="2400" dirty="0">
              <a:latin typeface="Times New Roman" pitchFamily="18" charset="0"/>
              <a:cs typeface="Times New Roman" pitchFamily="18" charset="0"/>
            </a:endParaRPr>
          </a:p>
          <a:p>
            <a:pPr marL="0" indent="0">
              <a:lnSpc>
                <a:spcPct val="120000"/>
              </a:lnSpc>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9881328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629400"/>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sz="1100" dirty="0" smtClean="0">
              <a:latin typeface="Times New Roman" pitchFamily="18" charset="0"/>
              <a:cs typeface="Times New Roman" pitchFamily="18" charset="0"/>
            </a:endParaRPr>
          </a:p>
          <a:p>
            <a:endParaRPr lang="en-US" sz="1100" dirty="0">
              <a:latin typeface="Times New Roman" pitchFamily="18" charset="0"/>
              <a:cs typeface="Times New Roman" pitchFamily="18" charset="0"/>
            </a:endParaRPr>
          </a:p>
          <a:p>
            <a:endParaRPr lang="en-US" sz="1100" dirty="0" smtClean="0">
              <a:latin typeface="Times New Roman" pitchFamily="18" charset="0"/>
              <a:cs typeface="Times New Roman" pitchFamily="18" charset="0"/>
            </a:endParaRPr>
          </a:p>
          <a:p>
            <a:r>
              <a:rPr lang="en-US" sz="1600" dirty="0">
                <a:latin typeface="Times New Roman" pitchFamily="18" charset="0"/>
                <a:cs typeface="Times New Roman" pitchFamily="18" charset="0"/>
              </a:rPr>
              <a:t>Unsurprisingly the inactive members have a greater churn. Worryingly is that the overall proportion of inactive members is quite high suggesting that the bank may need a program implemented to turn this group to active customers as this will definitely have a positive impact on the customer churn.</a:t>
            </a:r>
          </a:p>
          <a:p>
            <a:r>
              <a:rPr lang="en-US" sz="1600" dirty="0">
                <a:latin typeface="Times New Roman" pitchFamily="18" charset="0"/>
                <a:cs typeface="Times New Roman" pitchFamily="18" charset="0"/>
              </a:rPr>
              <a:t>Proportion of customers churned are almost same who have credit card and who </a:t>
            </a:r>
            <a:r>
              <a:rPr lang="en-US" sz="1600" dirty="0" smtClean="0">
                <a:latin typeface="Times New Roman" pitchFamily="18" charset="0"/>
                <a:cs typeface="Times New Roman" pitchFamily="18" charset="0"/>
              </a:rPr>
              <a:t>don't </a:t>
            </a:r>
            <a:r>
              <a:rPr lang="en-US" sz="1600" dirty="0">
                <a:latin typeface="Times New Roman" pitchFamily="18" charset="0"/>
                <a:cs typeface="Times New Roman" pitchFamily="18" charset="0"/>
              </a:rPr>
              <a:t>have.</a:t>
            </a:r>
          </a:p>
          <a:p>
            <a:r>
              <a:rPr lang="en-US" sz="1600" dirty="0">
                <a:latin typeface="Times New Roman" pitchFamily="18" charset="0"/>
                <a:cs typeface="Times New Roman" pitchFamily="18" charset="0"/>
              </a:rPr>
              <a:t>Majority of customer churned are Females.</a:t>
            </a:r>
          </a:p>
          <a:p>
            <a:r>
              <a:rPr lang="en-US" sz="1600" dirty="0">
                <a:latin typeface="Times New Roman" pitchFamily="18" charset="0"/>
                <a:cs typeface="Times New Roman" pitchFamily="18" charset="0"/>
              </a:rPr>
              <a:t>Majority of the customers are from France but the people exiting proportion is greater in Germany rather than having small proportion of customers.</a:t>
            </a:r>
          </a:p>
          <a:p>
            <a:pPr marL="0"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4800"/>
            <a:ext cx="4495799" cy="420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018674"/>
            <a:ext cx="1981200" cy="962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990600"/>
            <a:ext cx="1868237"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2438400"/>
            <a:ext cx="1828800" cy="1093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4200" y="2286000"/>
            <a:ext cx="2057400" cy="1349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33052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endParaRPr lang="en-US" dirty="0" smtClean="0"/>
          </a:p>
          <a:p>
            <a:endParaRPr lang="en-US" dirty="0"/>
          </a:p>
          <a:p>
            <a:endParaRPr lang="en-US" dirty="0" smtClean="0"/>
          </a:p>
          <a:p>
            <a:endParaRPr lang="en-US" dirty="0"/>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r>
              <a:rPr lang="en-US" sz="1800" dirty="0">
                <a:latin typeface="Times New Roman" pitchFamily="18" charset="0"/>
                <a:cs typeface="Times New Roman" pitchFamily="18" charset="0"/>
              </a:rPr>
              <a:t>active customers in Germany are even less than half of the total customers.</a:t>
            </a:r>
          </a:p>
          <a:p>
            <a:r>
              <a:rPr lang="en-US" sz="1800" dirty="0">
                <a:latin typeface="Times New Roman" pitchFamily="18" charset="0"/>
                <a:cs typeface="Times New Roman" pitchFamily="18" charset="0"/>
              </a:rPr>
              <a:t>only 30% of the entire </a:t>
            </a:r>
            <a:r>
              <a:rPr lang="en-US" sz="1800" dirty="0" smtClean="0">
                <a:latin typeface="Times New Roman" pitchFamily="18" charset="0"/>
                <a:cs typeface="Times New Roman" pitchFamily="18" charset="0"/>
              </a:rPr>
              <a:t>customers </a:t>
            </a:r>
            <a:r>
              <a:rPr lang="en-US" sz="1800" dirty="0">
                <a:latin typeface="Times New Roman" pitchFamily="18" charset="0"/>
                <a:cs typeface="Times New Roman" pitchFamily="18" charset="0"/>
              </a:rPr>
              <a:t>in their respective region owns credit card in all three regions</a:t>
            </a:r>
          </a:p>
          <a:p>
            <a:r>
              <a:rPr lang="en-US" sz="1800" dirty="0">
                <a:latin typeface="Times New Roman" pitchFamily="18" charset="0"/>
                <a:cs typeface="Times New Roman" pitchFamily="18" charset="0"/>
              </a:rPr>
              <a:t>Proportion </a:t>
            </a:r>
            <a:r>
              <a:rPr lang="en-US" sz="1800" dirty="0" smtClean="0">
                <a:latin typeface="Times New Roman" pitchFamily="18" charset="0"/>
                <a:cs typeface="Times New Roman" pitchFamily="18" charset="0"/>
              </a:rPr>
              <a:t>of </a:t>
            </a:r>
            <a:r>
              <a:rPr lang="en-US" sz="1800" dirty="0">
                <a:latin typeface="Times New Roman" pitchFamily="18" charset="0"/>
                <a:cs typeface="Times New Roman" pitchFamily="18" charset="0"/>
              </a:rPr>
              <a:t>females are less in all three regions</a:t>
            </a:r>
          </a:p>
          <a:p>
            <a:r>
              <a:rPr lang="en-US" sz="1800" dirty="0">
                <a:latin typeface="Times New Roman" pitchFamily="18" charset="0"/>
                <a:cs typeface="Times New Roman" pitchFamily="18" charset="0"/>
              </a:rPr>
              <a:t>customers exiting in Germany is more</a:t>
            </a:r>
          </a:p>
          <a:p>
            <a:pPr marL="0" indent="0">
              <a:buNone/>
            </a:pP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5" y="228599"/>
            <a:ext cx="4156724" cy="401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975" y="381000"/>
            <a:ext cx="2238233"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0047" y="381000"/>
            <a:ext cx="1891553"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5850" y="1981200"/>
            <a:ext cx="203835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0" y="2021296"/>
            <a:ext cx="1847850" cy="1179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38605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0837"/>
            <a:ext cx="8229600" cy="5821363"/>
          </a:xfrm>
        </p:spPr>
        <p:txBody>
          <a:bodyPr>
            <a:normAutofit/>
          </a:bodyPr>
          <a:lstStyle/>
          <a:p>
            <a:pPr marL="0" indent="0">
              <a:buNone/>
            </a:pPr>
            <a:r>
              <a:rPr lang="en-US" sz="2000" b="1" u="sng" dirty="0" smtClean="0">
                <a:solidFill>
                  <a:schemeClr val="accent5">
                    <a:lumMod val="75000"/>
                  </a:schemeClr>
                </a:solidFill>
                <a:latin typeface="Times New Roman" pitchFamily="18" charset="0"/>
                <a:cs typeface="Times New Roman" pitchFamily="18" charset="0"/>
              </a:rPr>
              <a:t>Numerical Column Analysis </a:t>
            </a:r>
            <a:endParaRPr lang="en-US" sz="2000" b="1" u="sng" dirty="0">
              <a:solidFill>
                <a:schemeClr val="accent5">
                  <a:lumMod val="75000"/>
                </a:schemeClr>
              </a:solidFill>
              <a:latin typeface="Times New Roman" pitchFamily="18" charset="0"/>
              <a:cs typeface="Times New Roman" pitchFamily="18" charset="0"/>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752600"/>
            <a:ext cx="4632512"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828800"/>
            <a:ext cx="4363452"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87539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1416851" y="76200"/>
            <a:ext cx="6660349"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22937"/>
          <a:stretch/>
        </p:blipFill>
        <p:spPr bwMode="auto">
          <a:xfrm>
            <a:off x="1371600" y="4038599"/>
            <a:ext cx="6705601" cy="255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92889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60437"/>
            <a:ext cx="8229600" cy="5821363"/>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963" y="76200"/>
            <a:ext cx="2738437" cy="4068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4373" y="4267200"/>
            <a:ext cx="2661827" cy="1941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6217" y="76200"/>
            <a:ext cx="3009499"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76216" y="4459686"/>
            <a:ext cx="2853383" cy="1925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09404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400800"/>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lgn="ctr">
              <a:buNone/>
            </a:pPr>
            <a:r>
              <a:rPr lang="en-US" sz="2000" b="1" u="sng" dirty="0" smtClean="0">
                <a:solidFill>
                  <a:schemeClr val="accent5">
                    <a:lumMod val="75000"/>
                  </a:schemeClr>
                </a:solidFill>
                <a:latin typeface="Times New Roman" pitchFamily="18" charset="0"/>
                <a:cs typeface="Times New Roman" pitchFamily="18" charset="0"/>
              </a:rPr>
              <a:t>Splitting Region wise </a:t>
            </a:r>
            <a:r>
              <a:rPr lang="en-US" sz="2000" b="1" u="sng" dirty="0">
                <a:solidFill>
                  <a:schemeClr val="accent5">
                    <a:lumMod val="75000"/>
                  </a:schemeClr>
                </a:solidFill>
                <a:latin typeface="Times New Roman" pitchFamily="18" charset="0"/>
                <a:cs typeface="Times New Roman" pitchFamily="18" charset="0"/>
              </a:rPr>
              <a:t>for better prediction</a:t>
            </a:r>
          </a:p>
          <a:p>
            <a:pPr marL="0" indent="0" algn="ctr">
              <a:buNone/>
            </a:pPr>
            <a:endParaRPr lang="en-US" sz="2000" b="1" u="sng" dirty="0">
              <a:solidFill>
                <a:schemeClr val="accent5">
                  <a:lumMod val="75000"/>
                </a:schemeClr>
              </a:solidFill>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082" y="44605"/>
            <a:ext cx="2740978" cy="3993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6362" y="4108532"/>
            <a:ext cx="2662238" cy="1835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1539" y="228601"/>
            <a:ext cx="2757326"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4097259"/>
            <a:ext cx="2895599" cy="1978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06983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marL="0" indent="0" algn="ctr">
              <a:buNone/>
            </a:pPr>
            <a:r>
              <a:rPr lang="en-US" sz="2000" b="1" dirty="0" smtClean="0">
                <a:solidFill>
                  <a:schemeClr val="accent5">
                    <a:lumMod val="75000"/>
                  </a:schemeClr>
                </a:solidFill>
                <a:latin typeface="Times New Roman" pitchFamily="18" charset="0"/>
                <a:cs typeface="Times New Roman" pitchFamily="18" charset="0"/>
              </a:rPr>
              <a:t>Value Count of France Exited Proportion, Germany </a:t>
            </a:r>
            <a:r>
              <a:rPr lang="en-US" sz="2000" b="1" dirty="0">
                <a:solidFill>
                  <a:schemeClr val="accent5">
                    <a:lumMod val="75000"/>
                  </a:schemeClr>
                </a:solidFill>
                <a:latin typeface="Times New Roman" pitchFamily="18" charset="0"/>
                <a:cs typeface="Times New Roman" pitchFamily="18" charset="0"/>
              </a:rPr>
              <a:t>Exited </a:t>
            </a:r>
            <a:r>
              <a:rPr lang="en-US" sz="2000" b="1" dirty="0" smtClean="0">
                <a:solidFill>
                  <a:schemeClr val="accent5">
                    <a:lumMod val="75000"/>
                  </a:schemeClr>
                </a:solidFill>
                <a:latin typeface="Times New Roman" pitchFamily="18" charset="0"/>
                <a:cs typeface="Times New Roman" pitchFamily="18" charset="0"/>
              </a:rPr>
              <a:t>Proportion and Spain </a:t>
            </a:r>
            <a:r>
              <a:rPr lang="en-US" sz="2000" b="1" dirty="0">
                <a:solidFill>
                  <a:schemeClr val="accent5">
                    <a:lumMod val="75000"/>
                  </a:schemeClr>
                </a:solidFill>
                <a:latin typeface="Times New Roman" pitchFamily="18" charset="0"/>
                <a:cs typeface="Times New Roman" pitchFamily="18" charset="0"/>
              </a:rPr>
              <a:t>Exited Proportion</a:t>
            </a:r>
            <a:endParaRPr lang="en-US" sz="2000" b="1" dirty="0" smtClean="0">
              <a:solidFill>
                <a:schemeClr val="accent5">
                  <a:lumMod val="75000"/>
                </a:schemeClr>
              </a:solidFill>
              <a:latin typeface="Times New Roman" pitchFamily="18" charset="0"/>
              <a:cs typeface="Times New Roman" pitchFamily="18" charset="0"/>
            </a:endParaRP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sz="2000" dirty="0" smtClean="0">
                <a:latin typeface="Times New Roman" pitchFamily="18" charset="0"/>
                <a:cs typeface="Times New Roman" pitchFamily="18" charset="0"/>
              </a:rPr>
              <a:t>The proportion </a:t>
            </a:r>
            <a:r>
              <a:rPr lang="en-US" sz="2000" dirty="0">
                <a:latin typeface="Times New Roman" pitchFamily="18" charset="0"/>
                <a:cs typeface="Times New Roman" pitchFamily="18" charset="0"/>
              </a:rPr>
              <a:t>of people exiting in Germany is </a:t>
            </a:r>
            <a:r>
              <a:rPr lang="en-US" sz="2000" dirty="0" smtClean="0">
                <a:latin typeface="Times New Roman" pitchFamily="18" charset="0"/>
                <a:cs typeface="Times New Roman" pitchFamily="18" charset="0"/>
              </a:rPr>
              <a:t>comparatively </a:t>
            </a:r>
            <a:r>
              <a:rPr lang="en-US" sz="2000" dirty="0">
                <a:latin typeface="Times New Roman" pitchFamily="18" charset="0"/>
                <a:cs typeface="Times New Roman" pitchFamily="18" charset="0"/>
              </a:rPr>
              <a:t>more than Spain and France.</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9790" y="1657350"/>
            <a:ext cx="2394160"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47800"/>
            <a:ext cx="5724525" cy="303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02396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00800"/>
          </a:xfrm>
        </p:spPr>
        <p:txBody>
          <a:bodyPr>
            <a:normAutofit fontScale="92500"/>
          </a:bodyPr>
          <a:lstStyle/>
          <a:p>
            <a:pPr marL="0" indent="0">
              <a:buNone/>
            </a:pPr>
            <a:endParaRPr lang="en-US" sz="2000" dirty="0" smtClean="0">
              <a:latin typeface="Times New Roman" pitchFamily="18" charset="0"/>
              <a:cs typeface="Times New Roman" pitchFamily="18" charset="0"/>
            </a:endParaRPr>
          </a:p>
          <a:p>
            <a:pPr marL="0" indent="0" algn="ctr">
              <a:buNone/>
            </a:pPr>
            <a:r>
              <a:rPr lang="en-US" sz="2400" b="1" dirty="0" smtClean="0">
                <a:solidFill>
                  <a:schemeClr val="accent5">
                    <a:lumMod val="75000"/>
                  </a:schemeClr>
                </a:solidFill>
                <a:latin typeface="Times New Roman" pitchFamily="18" charset="0"/>
                <a:cs typeface="Times New Roman" pitchFamily="18" charset="0"/>
              </a:rPr>
              <a:t>Cross tabulation between Geography and Exited rate</a:t>
            </a:r>
            <a:endParaRPr lang="en-US" sz="2400" b="1" dirty="0">
              <a:solidFill>
                <a:schemeClr val="accent5">
                  <a:lumMod val="75000"/>
                </a:schemeClr>
              </a:solidFill>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Although </a:t>
            </a:r>
            <a:r>
              <a:rPr lang="en-US" sz="2000" dirty="0">
                <a:latin typeface="Times New Roman" pitchFamily="18" charset="0"/>
                <a:cs typeface="Times New Roman" pitchFamily="18" charset="0"/>
              </a:rPr>
              <a:t>the Germany has lesser proportion of customers than France but the exit rate of customers in </a:t>
            </a:r>
            <a:r>
              <a:rPr lang="en-US" sz="2000" dirty="0" smtClean="0">
                <a:latin typeface="Times New Roman" pitchFamily="18" charset="0"/>
                <a:cs typeface="Times New Roman" pitchFamily="18" charset="0"/>
              </a:rPr>
              <a:t>Germany </a:t>
            </a:r>
            <a:r>
              <a:rPr lang="en-US" sz="2000" dirty="0">
                <a:latin typeface="Times New Roman" pitchFamily="18" charset="0"/>
                <a:cs typeface="Times New Roman" pitchFamily="18" charset="0"/>
              </a:rPr>
              <a:t>is largest in comparison to Spain and France</a:t>
            </a:r>
            <a:r>
              <a:rPr lang="en-US" sz="2000" dirty="0" smtClean="0">
                <a:latin typeface="Times New Roman" pitchFamily="18" charset="0"/>
                <a:cs typeface="Times New Roman" pitchFamily="18" charset="0"/>
              </a:rPr>
              <a:t>.</a:t>
            </a:r>
            <a:r>
              <a:rPr lang="en-US" dirty="0"/>
              <a:t/>
            </a:r>
            <a:br>
              <a:rPr lang="en-US" dirty="0"/>
            </a:b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399" y="1981200"/>
            <a:ext cx="3141059" cy="1221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95400"/>
            <a:ext cx="4533392"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22271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marL="0" indent="0" algn="ctr">
              <a:buNone/>
            </a:pPr>
            <a:r>
              <a:rPr lang="en-US" sz="2000" b="1" dirty="0" smtClean="0">
                <a:solidFill>
                  <a:schemeClr val="accent5">
                    <a:lumMod val="75000"/>
                  </a:schemeClr>
                </a:solidFill>
                <a:latin typeface="Times New Roman" pitchFamily="18" charset="0"/>
                <a:cs typeface="Times New Roman" pitchFamily="18" charset="0"/>
              </a:rPr>
              <a:t>Comparing </a:t>
            </a:r>
            <a:r>
              <a:rPr lang="en-US" sz="2000" b="1" dirty="0">
                <a:solidFill>
                  <a:schemeClr val="accent5">
                    <a:lumMod val="75000"/>
                  </a:schemeClr>
                </a:solidFill>
                <a:latin typeface="Times New Roman" pitchFamily="18" charset="0"/>
                <a:cs typeface="Times New Roman" pitchFamily="18" charset="0"/>
              </a:rPr>
              <a:t>male and Female Proportions in 3 </a:t>
            </a:r>
            <a:r>
              <a:rPr lang="en-US" sz="2000" b="1" dirty="0" smtClean="0">
                <a:solidFill>
                  <a:schemeClr val="accent5">
                    <a:lumMod val="75000"/>
                  </a:schemeClr>
                </a:solidFill>
                <a:latin typeface="Times New Roman" pitchFamily="18" charset="0"/>
                <a:cs typeface="Times New Roman" pitchFamily="18" charset="0"/>
              </a:rPr>
              <a:t>regions</a:t>
            </a:r>
            <a:endParaRPr lang="en-US" sz="2000" b="1" dirty="0">
              <a:solidFill>
                <a:schemeClr val="accent5">
                  <a:lumMod val="75000"/>
                </a:schemeClr>
              </a:solidFill>
              <a:latin typeface="Times New Roman" pitchFamily="18" charset="0"/>
              <a:cs typeface="Times New Roman" pitchFamily="18" charset="0"/>
            </a:endParaRPr>
          </a:p>
          <a:p>
            <a:pPr marL="0" indent="0">
              <a:buNone/>
            </a:pPr>
            <a:r>
              <a:rPr lang="en-US" sz="2000" b="1" dirty="0" smtClean="0">
                <a:solidFill>
                  <a:schemeClr val="accent5">
                    <a:lumMod val="75000"/>
                  </a:schemeClr>
                </a:solidFill>
                <a:latin typeface="Times New Roman" pitchFamily="18" charset="0"/>
                <a:cs typeface="Times New Roman" pitchFamily="18" charset="0"/>
              </a:rPr>
              <a:t>        </a:t>
            </a:r>
          </a:p>
          <a:p>
            <a:pPr marL="0" indent="0">
              <a:buNone/>
            </a:pPr>
            <a:r>
              <a:rPr lang="en-US" sz="2000" b="1" dirty="0">
                <a:solidFill>
                  <a:schemeClr val="accent5">
                    <a:lumMod val="75000"/>
                  </a:schemeClr>
                </a:solidFill>
                <a:latin typeface="Times New Roman" pitchFamily="18" charset="0"/>
                <a:cs typeface="Times New Roman" pitchFamily="18" charset="0"/>
              </a:rPr>
              <a:t> </a:t>
            </a:r>
            <a:r>
              <a:rPr lang="en-US" sz="2000" b="1" dirty="0" smtClean="0">
                <a:solidFill>
                  <a:schemeClr val="accent5">
                    <a:lumMod val="75000"/>
                  </a:schemeClr>
                </a:solidFill>
                <a:latin typeface="Times New Roman" pitchFamily="18" charset="0"/>
                <a:cs typeface="Times New Roman" pitchFamily="18" charset="0"/>
              </a:rPr>
              <a:t>             </a:t>
            </a:r>
            <a:r>
              <a:rPr lang="en-US" sz="2000" b="1" dirty="0">
                <a:solidFill>
                  <a:schemeClr val="accent5">
                    <a:lumMod val="75000"/>
                  </a:schemeClr>
                </a:solidFill>
                <a:latin typeface="Times New Roman" pitchFamily="18" charset="0"/>
                <a:cs typeface="Times New Roman" pitchFamily="18" charset="0"/>
              </a:rPr>
              <a:t>G</a:t>
            </a:r>
            <a:r>
              <a:rPr lang="en-US" sz="2000" b="1" dirty="0" smtClean="0">
                <a:solidFill>
                  <a:schemeClr val="accent5">
                    <a:lumMod val="75000"/>
                  </a:schemeClr>
                </a:solidFill>
                <a:latin typeface="Times New Roman" pitchFamily="18" charset="0"/>
                <a:cs typeface="Times New Roman" pitchFamily="18" charset="0"/>
              </a:rPr>
              <a:t>ermany                                                          France</a:t>
            </a:r>
          </a:p>
          <a:p>
            <a:pPr marL="0" indent="0">
              <a:buNone/>
            </a:pPr>
            <a:endParaRPr lang="en-US" sz="2000" b="1" dirty="0">
              <a:solidFill>
                <a:schemeClr val="accent5">
                  <a:lumMod val="75000"/>
                </a:schemeClr>
              </a:solidFill>
              <a:latin typeface="Times New Roman" pitchFamily="18" charset="0"/>
              <a:cs typeface="Times New Roman" pitchFamily="18" charset="0"/>
            </a:endParaRPr>
          </a:p>
          <a:p>
            <a:pPr marL="0" indent="0">
              <a:buNone/>
            </a:pPr>
            <a:endParaRPr lang="en-US" sz="2000" b="1" dirty="0" smtClean="0">
              <a:solidFill>
                <a:schemeClr val="accent5">
                  <a:lumMod val="75000"/>
                </a:schemeClr>
              </a:solidFill>
              <a:latin typeface="Times New Roman" pitchFamily="18" charset="0"/>
              <a:cs typeface="Times New Roman" pitchFamily="18" charset="0"/>
            </a:endParaRPr>
          </a:p>
          <a:p>
            <a:pPr marL="0" indent="0">
              <a:buNone/>
            </a:pPr>
            <a:endParaRPr lang="en-US" sz="2000" b="1" dirty="0">
              <a:solidFill>
                <a:schemeClr val="accent5">
                  <a:lumMod val="75000"/>
                </a:schemeClr>
              </a:solidFill>
              <a:latin typeface="Times New Roman" pitchFamily="18" charset="0"/>
              <a:cs typeface="Times New Roman" pitchFamily="18" charset="0"/>
            </a:endParaRPr>
          </a:p>
          <a:p>
            <a:pPr marL="0" indent="0">
              <a:buNone/>
            </a:pPr>
            <a:endParaRPr lang="en-US" sz="2000" b="1" dirty="0" smtClean="0">
              <a:solidFill>
                <a:schemeClr val="accent5">
                  <a:lumMod val="75000"/>
                </a:schemeClr>
              </a:solidFill>
              <a:latin typeface="Times New Roman" pitchFamily="18" charset="0"/>
              <a:cs typeface="Times New Roman" pitchFamily="18" charset="0"/>
            </a:endParaRPr>
          </a:p>
          <a:p>
            <a:pPr marL="0" indent="0">
              <a:buNone/>
            </a:pPr>
            <a:endParaRPr lang="en-US" sz="2000" b="1" dirty="0">
              <a:solidFill>
                <a:schemeClr val="accent5">
                  <a:lumMod val="75000"/>
                </a:schemeClr>
              </a:solidFill>
              <a:latin typeface="Times New Roman" pitchFamily="18" charset="0"/>
              <a:cs typeface="Times New Roman" pitchFamily="18" charset="0"/>
            </a:endParaRPr>
          </a:p>
          <a:p>
            <a:pPr marL="0" indent="0">
              <a:buNone/>
            </a:pPr>
            <a:endParaRPr lang="en-US" sz="2000" b="1" dirty="0" smtClean="0">
              <a:solidFill>
                <a:schemeClr val="accent5">
                  <a:lumMod val="75000"/>
                </a:schemeClr>
              </a:solidFill>
              <a:latin typeface="Times New Roman" pitchFamily="18" charset="0"/>
              <a:cs typeface="Times New Roman" pitchFamily="18" charset="0"/>
            </a:endParaRPr>
          </a:p>
          <a:p>
            <a:pPr marL="0" indent="0">
              <a:buNone/>
            </a:pPr>
            <a:endParaRPr lang="en-US" sz="2000" b="1" dirty="0">
              <a:solidFill>
                <a:schemeClr val="accent5">
                  <a:lumMod val="75000"/>
                </a:schemeClr>
              </a:solidFill>
              <a:latin typeface="Times New Roman" pitchFamily="18" charset="0"/>
              <a:cs typeface="Times New Roman" pitchFamily="18" charset="0"/>
            </a:endParaRPr>
          </a:p>
          <a:p>
            <a:pPr marL="0" indent="0">
              <a:buNone/>
            </a:pPr>
            <a:r>
              <a:rPr lang="en-US" sz="2000" b="1" dirty="0" smtClean="0">
                <a:solidFill>
                  <a:schemeClr val="accent5">
                    <a:lumMod val="75000"/>
                  </a:schemeClr>
                </a:solidFill>
                <a:latin typeface="Times New Roman" pitchFamily="18" charset="0"/>
                <a:cs typeface="Times New Roman" pitchFamily="18" charset="0"/>
              </a:rPr>
              <a:t>                                                             Spain</a:t>
            </a:r>
            <a:endParaRPr lang="en-US" sz="2000" b="1" dirty="0">
              <a:solidFill>
                <a:schemeClr val="accent5">
                  <a:lumMod val="75000"/>
                </a:schemeClr>
              </a:solidFill>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0233" y="1634791"/>
            <a:ext cx="4493767" cy="1946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21229"/>
            <a:ext cx="4343400" cy="1960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6686" y="4353106"/>
            <a:ext cx="4477514" cy="1971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06596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400" b="1" u="sng" dirty="0" smtClean="0">
                <a:solidFill>
                  <a:schemeClr val="accent5">
                    <a:lumMod val="75000"/>
                  </a:schemeClr>
                </a:solidFill>
                <a:latin typeface="Times New Roman" pitchFamily="18" charset="0"/>
                <a:cs typeface="Times New Roman" pitchFamily="18" charset="0"/>
              </a:rPr>
              <a:t>FRANCE REGION</a:t>
            </a:r>
            <a:endParaRPr lang="en-US" sz="2400" b="1" u="sng" dirty="0">
              <a:solidFill>
                <a:schemeClr val="accent5">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135563"/>
          </a:xfrm>
        </p:spPr>
        <p:txBody>
          <a:bodyPr>
            <a:normAutofit/>
          </a:bodyPr>
          <a:lstStyle/>
          <a:p>
            <a:pPr marL="0" indent="0">
              <a:buNone/>
            </a:pPr>
            <a:r>
              <a:rPr lang="en-US" sz="2000" dirty="0" smtClean="0">
                <a:latin typeface="Times New Roman" pitchFamily="18" charset="0"/>
                <a:cs typeface="Times New Roman" pitchFamily="18" charset="0"/>
              </a:rPr>
              <a:t>Checking variable importance using Machine Learning</a:t>
            </a:r>
            <a:endParaRPr lang="en-US" sz="20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414713"/>
            <a:ext cx="2419301" cy="321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3619835"/>
            <a:ext cx="5105400" cy="2933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413" y="1524000"/>
            <a:ext cx="8639175"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9608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latin typeface="Times New Roman" pitchFamily="18" charset="0"/>
                <a:cs typeface="Times New Roman" pitchFamily="18" charset="0"/>
              </a:rPr>
              <a:t>INTRODUCTION</a:t>
            </a:r>
            <a:endParaRPr lang="en-US" sz="36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0" indent="0">
              <a:buNone/>
            </a:pPr>
            <a:r>
              <a:rPr lang="en-US" sz="2000" dirty="0">
                <a:latin typeface="Times New Roman" pitchFamily="18" charset="0"/>
                <a:cs typeface="Times New Roman" pitchFamily="18" charset="0"/>
              </a:rPr>
              <a:t>Customer churn has become a big issue in many banks because it costs a lot more to acquire a new customer than retaining existing ones. With the use of a customer churn prediction model possible churners in a bank can be identified, and as </a:t>
            </a:r>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result the bank can take some action to prevent them from leaving</a:t>
            </a:r>
            <a:r>
              <a:rPr lang="en-US" sz="2000" dirty="0" smtClean="0">
                <a:latin typeface="Times New Roman" pitchFamily="18" charset="0"/>
                <a:cs typeface="Times New Roman" pitchFamily="18" charset="0"/>
              </a:rPr>
              <a:t>.</a:t>
            </a:r>
          </a:p>
          <a:p>
            <a:pPr marL="0" indent="0">
              <a:buNone/>
            </a:pP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Churn is defined as the movement of customers from one company to another. The reasons can be:-</a:t>
            </a:r>
          </a:p>
          <a:p>
            <a:r>
              <a:rPr lang="en-US" sz="2000" dirty="0" smtClean="0">
                <a:latin typeface="Times New Roman" pitchFamily="18" charset="0"/>
                <a:cs typeface="Times New Roman" pitchFamily="18" charset="0"/>
              </a:rPr>
              <a:t> Availability of latest technology</a:t>
            </a:r>
          </a:p>
          <a:p>
            <a:r>
              <a:rPr lang="en-US" sz="2000" dirty="0" smtClean="0">
                <a:latin typeface="Times New Roman" pitchFamily="18" charset="0"/>
                <a:cs typeface="Times New Roman" pitchFamily="18" charset="0"/>
              </a:rPr>
              <a:t>Costumer – friendly bank staff</a:t>
            </a:r>
          </a:p>
          <a:p>
            <a:r>
              <a:rPr lang="en-US" sz="2000" dirty="0" smtClean="0">
                <a:latin typeface="Times New Roman" pitchFamily="18" charset="0"/>
                <a:cs typeface="Times New Roman" pitchFamily="18" charset="0"/>
              </a:rPr>
              <a:t>Low interest rate</a:t>
            </a:r>
          </a:p>
          <a:p>
            <a:r>
              <a:rPr lang="en-US" sz="2000" dirty="0" smtClean="0">
                <a:latin typeface="Times New Roman" pitchFamily="18" charset="0"/>
                <a:cs typeface="Times New Roman" pitchFamily="18" charset="0"/>
              </a:rPr>
              <a:t>Location </a:t>
            </a:r>
          </a:p>
          <a:p>
            <a:r>
              <a:rPr lang="en-US" sz="2000" dirty="0" smtClean="0">
                <a:latin typeface="Times New Roman" pitchFamily="18" charset="0"/>
                <a:cs typeface="Times New Roman" pitchFamily="18" charset="0"/>
              </a:rPr>
              <a:t>Service offered</a:t>
            </a:r>
          </a:p>
          <a:p>
            <a:pPr marL="0" indent="0">
              <a:buNone/>
            </a:pPr>
            <a:r>
              <a:rPr lang="en-US" sz="2000" dirty="0" smtClean="0">
                <a:latin typeface="Times New Roman" pitchFamily="18" charset="0"/>
                <a:cs typeface="Times New Roman" pitchFamily="18" charset="0"/>
              </a:rPr>
              <a:t>Churn rate usually lies in the range from 10% up to 30%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790366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400" b="1" u="sng" dirty="0" smtClean="0">
                <a:solidFill>
                  <a:schemeClr val="accent5">
                    <a:lumMod val="75000"/>
                  </a:schemeClr>
                </a:solidFill>
                <a:latin typeface="Times New Roman" pitchFamily="18" charset="0"/>
                <a:cs typeface="Times New Roman" pitchFamily="18" charset="0"/>
              </a:rPr>
              <a:t>GERMANY REGION</a:t>
            </a:r>
            <a:endParaRPr lang="en-US" sz="2400" b="1" u="sng" dirty="0">
              <a:solidFill>
                <a:schemeClr val="accent5">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normAutofit/>
          </a:bodyPr>
          <a:lstStyle/>
          <a:p>
            <a:pPr marL="0" indent="0">
              <a:buNone/>
            </a:pPr>
            <a:r>
              <a:rPr lang="en-US" sz="2000" dirty="0">
                <a:latin typeface="Times New Roman" pitchFamily="18" charset="0"/>
                <a:cs typeface="Times New Roman" pitchFamily="18" charset="0"/>
              </a:rPr>
              <a:t>Checking variable importance using Machine </a:t>
            </a:r>
            <a:r>
              <a:rPr lang="en-US" sz="2000" dirty="0" smtClean="0">
                <a:latin typeface="Times New Roman" pitchFamily="18" charset="0"/>
                <a:cs typeface="Times New Roman" pitchFamily="18" charset="0"/>
              </a:rPr>
              <a:t>Learning</a:t>
            </a:r>
            <a:endParaRPr lang="en-US" sz="20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3" y="1676400"/>
            <a:ext cx="8677275"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612345"/>
            <a:ext cx="2286000" cy="3107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694762"/>
            <a:ext cx="4876800" cy="285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355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400" b="1" u="sng" dirty="0" smtClean="0">
                <a:solidFill>
                  <a:schemeClr val="accent5">
                    <a:lumMod val="75000"/>
                  </a:schemeClr>
                </a:solidFill>
                <a:latin typeface="Times New Roman" pitchFamily="18" charset="0"/>
                <a:cs typeface="Times New Roman" pitchFamily="18" charset="0"/>
              </a:rPr>
              <a:t>SPAIN </a:t>
            </a:r>
            <a:r>
              <a:rPr lang="en-US" sz="2400" b="1" u="sng" dirty="0">
                <a:solidFill>
                  <a:schemeClr val="accent5">
                    <a:lumMod val="75000"/>
                  </a:schemeClr>
                </a:solidFill>
                <a:latin typeface="Times New Roman" pitchFamily="18" charset="0"/>
                <a:cs typeface="Times New Roman" pitchFamily="18" charset="0"/>
              </a:rPr>
              <a:t>REGION</a:t>
            </a:r>
            <a:endParaRPr lang="en-US" sz="2400" dirty="0"/>
          </a:p>
        </p:txBody>
      </p:sp>
      <p:sp>
        <p:nvSpPr>
          <p:cNvPr id="3" name="Content Placeholder 2"/>
          <p:cNvSpPr>
            <a:spLocks noGrp="1"/>
          </p:cNvSpPr>
          <p:nvPr>
            <p:ph idx="1"/>
          </p:nvPr>
        </p:nvSpPr>
        <p:spPr>
          <a:xfrm>
            <a:off x="457200" y="1036637"/>
            <a:ext cx="8229600" cy="5135563"/>
          </a:xfrm>
        </p:spPr>
        <p:txBody>
          <a:bodyPr/>
          <a:lstStyle/>
          <a:p>
            <a:pPr marL="0" indent="0">
              <a:buNone/>
            </a:pPr>
            <a:r>
              <a:rPr lang="en-US" sz="2000" dirty="0">
                <a:latin typeface="Times New Roman" pitchFamily="18" charset="0"/>
                <a:cs typeface="Times New Roman" pitchFamily="18" charset="0"/>
              </a:rPr>
              <a:t>Checking variable importance using Machine </a:t>
            </a:r>
            <a:r>
              <a:rPr lang="en-US" sz="2000" dirty="0" smtClean="0">
                <a:latin typeface="Times New Roman" pitchFamily="18" charset="0"/>
                <a:cs typeface="Times New Roman" pitchFamily="18" charset="0"/>
              </a:rPr>
              <a:t>Learning                        </a:t>
            </a:r>
            <a:endParaRPr lang="en-US" sz="2000" dirty="0">
              <a:latin typeface="Times New Roman" pitchFamily="18" charset="0"/>
              <a:cs typeface="Times New Roman" pitchFamily="18" charset="0"/>
            </a:endParaRPr>
          </a:p>
          <a:p>
            <a:pPr marL="0" indent="0">
              <a:buNone/>
            </a:pP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8" y="1647825"/>
            <a:ext cx="865822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505200"/>
            <a:ext cx="2362200" cy="3211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3657600"/>
            <a:ext cx="4953000" cy="2847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089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400" b="1" u="sng" dirty="0" smtClean="0">
                <a:solidFill>
                  <a:schemeClr val="accent5">
                    <a:lumMod val="75000"/>
                  </a:schemeClr>
                </a:solidFill>
                <a:latin typeface="Times New Roman" pitchFamily="18" charset="0"/>
                <a:cs typeface="Times New Roman" pitchFamily="18" charset="0"/>
              </a:rPr>
              <a:t>MODEL BUILDING</a:t>
            </a:r>
            <a:endParaRPr lang="en-US" sz="2400" b="1" u="sng" dirty="0">
              <a:solidFill>
                <a:schemeClr val="accent5">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562600"/>
          </a:xfrm>
        </p:spPr>
        <p:txBody>
          <a:bodyPr>
            <a:normAutofit/>
          </a:bodyPr>
          <a:lstStyle/>
          <a:p>
            <a:pPr marL="0" indent="0">
              <a:buNone/>
            </a:pPr>
            <a:r>
              <a:rPr lang="en-US" sz="2000" dirty="0">
                <a:latin typeface="Times New Roman" pitchFamily="18" charset="0"/>
                <a:cs typeface="Times New Roman" pitchFamily="18" charset="0"/>
              </a:rPr>
              <a:t>. For all the countries, we found </a:t>
            </a:r>
            <a:r>
              <a:rPr lang="en-US" sz="2000" dirty="0" smtClean="0">
                <a:latin typeface="Times New Roman" pitchFamily="18" charset="0"/>
                <a:cs typeface="Times New Roman" pitchFamily="18" charset="0"/>
              </a:rPr>
              <a:t>Random Forest </a:t>
            </a:r>
            <a:r>
              <a:rPr lang="en-US" sz="2000" dirty="0">
                <a:latin typeface="Times New Roman" pitchFamily="18" charset="0"/>
                <a:cs typeface="Times New Roman" pitchFamily="18" charset="0"/>
              </a:rPr>
              <a:t>to be working the best. The following are snapshots of the model performance </a:t>
            </a:r>
            <a:r>
              <a:rPr lang="en-US" sz="2000" dirty="0" smtClean="0">
                <a:latin typeface="Times New Roman" pitchFamily="18" charset="0"/>
                <a:cs typeface="Times New Roman" pitchFamily="18" charset="0"/>
              </a:rPr>
              <a:t>:</a:t>
            </a:r>
          </a:p>
          <a:p>
            <a:pPr marL="0" indent="0">
              <a:buNone/>
            </a:pPr>
            <a:endParaRPr lang="en-US" sz="20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GERMANY</a:t>
            </a: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560808"/>
            <a:ext cx="4038600" cy="3992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23392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lnSpcReduction="10000"/>
          </a:bodyPr>
          <a:lstStyle/>
          <a:p>
            <a:pPr lvl="1">
              <a:buFont typeface="Courier New" pitchFamily="49" charset="0"/>
              <a:buChar char="o"/>
            </a:pPr>
            <a:r>
              <a:rPr lang="en-US" sz="2000" dirty="0">
                <a:latin typeface="Times New Roman" pitchFamily="18" charset="0"/>
                <a:cs typeface="Times New Roman" pitchFamily="18" charset="0"/>
              </a:rPr>
              <a:t>As </a:t>
            </a:r>
            <a:r>
              <a:rPr lang="en-US" sz="2000" b="1" dirty="0">
                <a:latin typeface="Times New Roman" pitchFamily="18" charset="0"/>
                <a:cs typeface="Times New Roman" pitchFamily="18" charset="0"/>
              </a:rPr>
              <a:t>Logistic Regression </a:t>
            </a:r>
            <a:r>
              <a:rPr lang="en-US" sz="2000" dirty="0">
                <a:latin typeface="Times New Roman" pitchFamily="18" charset="0"/>
                <a:cs typeface="Times New Roman" pitchFamily="18" charset="0"/>
              </a:rPr>
              <a:t>is a basic model, and has no </a:t>
            </a:r>
            <a:r>
              <a:rPr lang="en-US" sz="2000" dirty="0" err="1">
                <a:latin typeface="Times New Roman" pitchFamily="18" charset="0"/>
                <a:cs typeface="Times New Roman" pitchFamily="18" charset="0"/>
              </a:rPr>
              <a:t>hyperparameters</a:t>
            </a:r>
            <a:r>
              <a:rPr lang="en-US" sz="2000" dirty="0">
                <a:latin typeface="Times New Roman" pitchFamily="18" charset="0"/>
                <a:cs typeface="Times New Roman" pitchFamily="18" charset="0"/>
              </a:rPr>
              <a:t> to tune so it’s the static score which once got can’t be improved further that is why we are getting (</a:t>
            </a:r>
            <a:r>
              <a:rPr lang="en-US" sz="2000" b="1" dirty="0" err="1">
                <a:latin typeface="Times New Roman" pitchFamily="18" charset="0"/>
                <a:cs typeface="Times New Roman" pitchFamily="18" charset="0"/>
              </a:rPr>
              <a:t>roc_auc</a:t>
            </a:r>
            <a:r>
              <a:rPr lang="en-US" sz="2000" b="1" dirty="0">
                <a:latin typeface="Times New Roman" pitchFamily="18" charset="0"/>
                <a:cs typeface="Times New Roman" pitchFamily="18" charset="0"/>
              </a:rPr>
              <a:t> score </a:t>
            </a:r>
            <a:r>
              <a:rPr lang="en-US" sz="2000" dirty="0">
                <a:latin typeface="Times New Roman" pitchFamily="18" charset="0"/>
                <a:cs typeface="Times New Roman" pitchFamily="18" charset="0"/>
              </a:rPr>
              <a:t>=</a:t>
            </a:r>
            <a:r>
              <a:rPr lang="en-US" sz="2000" b="1" dirty="0">
                <a:latin typeface="Times New Roman" pitchFamily="18" charset="0"/>
                <a:cs typeface="Times New Roman" pitchFamily="18" charset="0"/>
              </a:rPr>
              <a:t>0.69</a:t>
            </a:r>
            <a:r>
              <a:rPr lang="en-US" sz="2000" dirty="0">
                <a:latin typeface="Times New Roman" pitchFamily="18" charset="0"/>
                <a:cs typeface="Times New Roman" pitchFamily="18" charset="0"/>
              </a:rPr>
              <a:t>) from this model which is not best.</a:t>
            </a:r>
          </a:p>
          <a:p>
            <a:pPr marL="457200" lvl="1" indent="0">
              <a:buNone/>
            </a:pPr>
            <a:endParaRPr lang="en-US" sz="2000" dirty="0" smtClean="0">
              <a:latin typeface="Times New Roman" pitchFamily="18" charset="0"/>
              <a:cs typeface="Times New Roman" pitchFamily="18" charset="0"/>
            </a:endParaRPr>
          </a:p>
          <a:p>
            <a:pPr lvl="1">
              <a:buFont typeface="Courier New" pitchFamily="49" charset="0"/>
              <a:buChar char="o"/>
            </a:pPr>
            <a:r>
              <a:rPr lang="en-US" sz="2000" dirty="0" smtClean="0">
                <a:latin typeface="Times New Roman" pitchFamily="18" charset="0"/>
                <a:cs typeface="Times New Roman" pitchFamily="18" charset="0"/>
              </a:rPr>
              <a:t>The </a:t>
            </a:r>
            <a:r>
              <a:rPr lang="en-US" sz="2000" b="1" dirty="0">
                <a:latin typeface="Times New Roman" pitchFamily="18" charset="0"/>
                <a:cs typeface="Times New Roman" pitchFamily="18" charset="0"/>
              </a:rPr>
              <a:t>KNN </a:t>
            </a:r>
            <a:r>
              <a:rPr lang="en-US" sz="2000" dirty="0">
                <a:latin typeface="Times New Roman" pitchFamily="18" charset="0"/>
                <a:cs typeface="Times New Roman" pitchFamily="18" charset="0"/>
              </a:rPr>
              <a:t>algorithm uses 'feature similarity' to predict the class of any new data points. This means that the new point is assigned the class based on how closely it resembles the points that falls inside the no of neighbors </a:t>
            </a:r>
            <a:r>
              <a:rPr lang="en-US" sz="2000" dirty="0" smtClean="0">
                <a:latin typeface="Times New Roman" pitchFamily="18" charset="0"/>
                <a:cs typeface="Times New Roman" pitchFamily="18" charset="0"/>
              </a:rPr>
              <a:t>we</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fixed </a:t>
            </a:r>
            <a:r>
              <a:rPr lang="en-US" sz="2000" dirty="0">
                <a:latin typeface="Times New Roman" pitchFamily="18" charset="0"/>
                <a:cs typeface="Times New Roman" pitchFamily="18" charset="0"/>
              </a:rPr>
              <a:t>as ‘k’ through </a:t>
            </a:r>
            <a:r>
              <a:rPr lang="en-US" sz="2000" dirty="0" err="1">
                <a:latin typeface="Times New Roman" pitchFamily="18" charset="0"/>
                <a:cs typeface="Times New Roman" pitchFamily="18" charset="0"/>
              </a:rPr>
              <a:t>hyperparameter</a:t>
            </a:r>
            <a:r>
              <a:rPr lang="en-US" sz="2000" dirty="0">
                <a:latin typeface="Times New Roman" pitchFamily="18" charset="0"/>
                <a:cs typeface="Times New Roman" pitchFamily="18" charset="0"/>
              </a:rPr>
              <a:t> tuning. We got the (</a:t>
            </a:r>
            <a:r>
              <a:rPr lang="en-US" sz="2000" b="1" dirty="0" err="1">
                <a:latin typeface="Times New Roman" pitchFamily="18" charset="0"/>
                <a:cs typeface="Times New Roman" pitchFamily="18" charset="0"/>
              </a:rPr>
              <a:t>roc_auc</a:t>
            </a:r>
            <a:r>
              <a:rPr lang="en-US" sz="2000" b="1" dirty="0">
                <a:latin typeface="Times New Roman" pitchFamily="18" charset="0"/>
                <a:cs typeface="Times New Roman" pitchFamily="18" charset="0"/>
              </a:rPr>
              <a:t> score </a:t>
            </a:r>
            <a:r>
              <a:rPr lang="en-US" sz="2000" dirty="0">
                <a:latin typeface="Times New Roman" pitchFamily="18" charset="0"/>
                <a:cs typeface="Times New Roman" pitchFamily="18" charset="0"/>
              </a:rPr>
              <a:t>=</a:t>
            </a:r>
            <a:r>
              <a:rPr lang="en-US" sz="2000" b="1" dirty="0" smtClean="0">
                <a:latin typeface="Times New Roman" pitchFamily="18" charset="0"/>
                <a:cs typeface="Times New Roman" pitchFamily="18" charset="0"/>
              </a:rPr>
              <a:t>0.56</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which is lowest in comparison to all other models</a:t>
            </a:r>
            <a:r>
              <a:rPr lang="en-US" sz="2000" dirty="0" smtClean="0">
                <a:latin typeface="Times New Roman" pitchFamily="18" charset="0"/>
                <a:cs typeface="Times New Roman" pitchFamily="18" charset="0"/>
              </a:rPr>
              <a:t>.</a:t>
            </a:r>
          </a:p>
          <a:p>
            <a:pPr lvl="1">
              <a:buFont typeface="Courier New" pitchFamily="49" charset="0"/>
              <a:buChar char="o"/>
            </a:pPr>
            <a:endParaRPr lang="en-US" sz="2000" dirty="0">
              <a:latin typeface="Times New Roman" pitchFamily="18" charset="0"/>
              <a:cs typeface="Times New Roman" pitchFamily="18" charset="0"/>
            </a:endParaRPr>
          </a:p>
          <a:p>
            <a:pPr lvl="1">
              <a:buFont typeface="Courier New" pitchFamily="49" charset="0"/>
              <a:buChar char="o"/>
            </a:pPr>
            <a:r>
              <a:rPr lang="en-US" sz="2000" b="1" dirty="0">
                <a:latin typeface="Times New Roman" pitchFamily="18" charset="0"/>
                <a:cs typeface="Times New Roman" pitchFamily="18" charset="0"/>
              </a:rPr>
              <a:t>Random forest </a:t>
            </a:r>
            <a:r>
              <a:rPr lang="en-US" sz="2000" dirty="0">
                <a:latin typeface="Times New Roman" pitchFamily="18" charset="0"/>
                <a:cs typeface="Times New Roman" pitchFamily="18" charset="0"/>
              </a:rPr>
              <a:t>like its name implies, consists of a </a:t>
            </a:r>
            <a:r>
              <a:rPr lang="en-US" sz="2000" dirty="0" smtClean="0">
                <a:latin typeface="Times New Roman" pitchFamily="18" charset="0"/>
                <a:cs typeface="Times New Roman" pitchFamily="18" charset="0"/>
              </a:rPr>
              <a:t>  large </a:t>
            </a:r>
            <a:r>
              <a:rPr lang="en-US" sz="2000" dirty="0">
                <a:latin typeface="Times New Roman" pitchFamily="18" charset="0"/>
                <a:cs typeface="Times New Roman" pitchFamily="18" charset="0"/>
              </a:rPr>
              <a:t>number </a:t>
            </a:r>
            <a:r>
              <a:rPr lang="en-US" sz="2000" dirty="0" smtClean="0">
                <a:latin typeface="Times New Roman" pitchFamily="18" charset="0"/>
                <a:cs typeface="Times New Roman" pitchFamily="18" charset="0"/>
              </a:rPr>
              <a:t>of individual </a:t>
            </a:r>
            <a:r>
              <a:rPr lang="en-US" sz="2000" dirty="0">
                <a:latin typeface="Times New Roman" pitchFamily="18" charset="0"/>
                <a:cs typeface="Times New Roman" pitchFamily="18" charset="0"/>
              </a:rPr>
              <a:t>decision trees that operate as an ensemble. Each individual tree in the random forest predict the class label and the class with the most votes becomes our model's prediction. In this we got (</a:t>
            </a:r>
            <a:r>
              <a:rPr lang="en-US" sz="2000" b="1" dirty="0" err="1">
                <a:latin typeface="Times New Roman" pitchFamily="18" charset="0"/>
                <a:cs typeface="Times New Roman" pitchFamily="18" charset="0"/>
              </a:rPr>
              <a:t>roc_auc</a:t>
            </a:r>
            <a:r>
              <a:rPr lang="en-US" sz="2000" b="1" dirty="0">
                <a:latin typeface="Times New Roman" pitchFamily="18" charset="0"/>
                <a:cs typeface="Times New Roman" pitchFamily="18" charset="0"/>
              </a:rPr>
              <a:t> score </a:t>
            </a:r>
            <a:r>
              <a:rPr lang="en-US" sz="2000" dirty="0">
                <a:latin typeface="Times New Roman" pitchFamily="18" charset="0"/>
                <a:cs typeface="Times New Roman" pitchFamily="18" charset="0"/>
              </a:rPr>
              <a:t>=</a:t>
            </a:r>
            <a:r>
              <a:rPr lang="en-US" sz="2000" b="1" dirty="0">
                <a:latin typeface="Times New Roman" pitchFamily="18" charset="0"/>
                <a:cs typeface="Times New Roman" pitchFamily="18" charset="0"/>
              </a:rPr>
              <a:t>0.84</a:t>
            </a:r>
            <a:r>
              <a:rPr lang="en-US" sz="2000" dirty="0">
                <a:latin typeface="Times New Roman" pitchFamily="18" charset="0"/>
                <a:cs typeface="Times New Roman" pitchFamily="18" charset="0"/>
              </a:rPr>
              <a:t>) which is </a:t>
            </a:r>
            <a:r>
              <a:rPr lang="en-US" sz="2000" dirty="0" smtClean="0">
                <a:latin typeface="Times New Roman" pitchFamily="18" charset="0"/>
                <a:cs typeface="Times New Roman" pitchFamily="18" charset="0"/>
              </a:rPr>
              <a:t>best </a:t>
            </a:r>
            <a:r>
              <a:rPr lang="en-US" sz="2000" dirty="0">
                <a:latin typeface="Times New Roman" pitchFamily="18" charset="0"/>
                <a:cs typeface="Times New Roman" pitchFamily="18" charset="0"/>
              </a:rPr>
              <a:t>in comparison to all above models.</a:t>
            </a:r>
          </a:p>
          <a:p>
            <a:pPr marL="0" indent="0">
              <a:buNone/>
            </a:pPr>
            <a:endParaRPr lang="en-US" dirty="0"/>
          </a:p>
        </p:txBody>
      </p:sp>
    </p:spTree>
    <p:extLst>
      <p:ext uri="{BB962C8B-B14F-4D97-AF65-F5344CB8AC3E}">
        <p14:creationId xmlns:p14="http://schemas.microsoft.com/office/powerpoint/2010/main" val="5010243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a:bodyPr>
          <a:lstStyle/>
          <a:p>
            <a:r>
              <a:rPr lang="en-US" sz="2400" b="1" dirty="0" smtClean="0">
                <a:latin typeface="Times New Roman" pitchFamily="18" charset="0"/>
                <a:cs typeface="Times New Roman" pitchFamily="18" charset="0"/>
              </a:rPr>
              <a:t>FRANCE</a:t>
            </a:r>
            <a:endParaRPr lang="en-US" sz="2400" b="1" dirty="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pPr marL="342900" lvl="1" indent="-342900">
              <a:buFont typeface="Courier New" pitchFamily="49" charset="0"/>
              <a:buChar char="o"/>
            </a:pPr>
            <a:r>
              <a:rPr lang="en-US" sz="2000" dirty="0">
                <a:latin typeface="Times New Roman" pitchFamily="18" charset="0"/>
                <a:cs typeface="Times New Roman" pitchFamily="18" charset="0"/>
              </a:rPr>
              <a:t>As </a:t>
            </a:r>
            <a:r>
              <a:rPr lang="en-US" sz="2000" b="1" dirty="0">
                <a:latin typeface="Times New Roman" pitchFamily="18" charset="0"/>
                <a:cs typeface="Times New Roman" pitchFamily="18" charset="0"/>
              </a:rPr>
              <a:t>Logistic Regression </a:t>
            </a:r>
            <a:r>
              <a:rPr lang="en-US" sz="2000" dirty="0">
                <a:latin typeface="Times New Roman" pitchFamily="18" charset="0"/>
                <a:cs typeface="Times New Roman" pitchFamily="18" charset="0"/>
              </a:rPr>
              <a:t>is a basic model, and has no </a:t>
            </a:r>
            <a:r>
              <a:rPr lang="en-US" sz="2000" dirty="0" err="1">
                <a:latin typeface="Times New Roman" pitchFamily="18" charset="0"/>
                <a:cs typeface="Times New Roman" pitchFamily="18" charset="0"/>
              </a:rPr>
              <a:t>hyperparameters</a:t>
            </a:r>
            <a:r>
              <a:rPr lang="en-US" sz="2000" dirty="0">
                <a:latin typeface="Times New Roman" pitchFamily="18" charset="0"/>
                <a:cs typeface="Times New Roman" pitchFamily="18" charset="0"/>
              </a:rPr>
              <a:t> to tune so it’s the static score which once got can’t be improved further that is why we are getting (</a:t>
            </a:r>
            <a:r>
              <a:rPr lang="en-US" sz="2000" b="1" dirty="0" err="1">
                <a:latin typeface="Times New Roman" pitchFamily="18" charset="0"/>
                <a:cs typeface="Times New Roman" pitchFamily="18" charset="0"/>
              </a:rPr>
              <a:t>roc_auc</a:t>
            </a:r>
            <a:r>
              <a:rPr lang="en-US" sz="2000" b="1" dirty="0">
                <a:latin typeface="Times New Roman" pitchFamily="18" charset="0"/>
                <a:cs typeface="Times New Roman" pitchFamily="18" charset="0"/>
              </a:rPr>
              <a:t> score </a:t>
            </a:r>
            <a:r>
              <a:rPr lang="en-US" sz="2000" dirty="0">
                <a:latin typeface="Times New Roman" pitchFamily="18" charset="0"/>
                <a:cs typeface="Times New Roman" pitchFamily="18" charset="0"/>
              </a:rPr>
              <a:t>=</a:t>
            </a:r>
            <a:r>
              <a:rPr lang="en-US" sz="2000" b="1" dirty="0" smtClean="0">
                <a:latin typeface="Times New Roman" pitchFamily="18" charset="0"/>
                <a:cs typeface="Times New Roman" pitchFamily="18" charset="0"/>
              </a:rPr>
              <a:t>0.66</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from this model which is not best</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990600"/>
            <a:ext cx="3752850" cy="3545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1077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pPr lvl="1">
              <a:buFont typeface="Courier New" pitchFamily="49" charset="0"/>
              <a:buChar char="o"/>
            </a:pPr>
            <a:r>
              <a:rPr lang="en-US" sz="2000" dirty="0">
                <a:latin typeface="Times New Roman" pitchFamily="18" charset="0"/>
                <a:cs typeface="Times New Roman" pitchFamily="18" charset="0"/>
              </a:rPr>
              <a:t>The </a:t>
            </a:r>
            <a:r>
              <a:rPr lang="en-US" sz="2000" b="1" dirty="0">
                <a:latin typeface="Times New Roman" pitchFamily="18" charset="0"/>
                <a:cs typeface="Times New Roman" pitchFamily="18" charset="0"/>
              </a:rPr>
              <a:t>KNN </a:t>
            </a:r>
            <a:r>
              <a:rPr lang="en-US" sz="2000" dirty="0">
                <a:latin typeface="Times New Roman" pitchFamily="18" charset="0"/>
                <a:cs typeface="Times New Roman" pitchFamily="18" charset="0"/>
              </a:rPr>
              <a:t>algorithm uses 'feature similarity' to predict the class of any new data points. This means that the new point is assigned the class based on how closely it resembles the points that falls inside the no of neighbors we fixed as ‘k’ through </a:t>
            </a:r>
            <a:r>
              <a:rPr lang="en-US" sz="2000" dirty="0" err="1">
                <a:latin typeface="Times New Roman" pitchFamily="18" charset="0"/>
                <a:cs typeface="Times New Roman" pitchFamily="18" charset="0"/>
              </a:rPr>
              <a:t>hyperparameter</a:t>
            </a:r>
            <a:r>
              <a:rPr lang="en-US" sz="2000" dirty="0">
                <a:latin typeface="Times New Roman" pitchFamily="18" charset="0"/>
                <a:cs typeface="Times New Roman" pitchFamily="18" charset="0"/>
              </a:rPr>
              <a:t> tuning. We got the (</a:t>
            </a:r>
            <a:r>
              <a:rPr lang="en-US" sz="2000" b="1" dirty="0" err="1">
                <a:latin typeface="Times New Roman" pitchFamily="18" charset="0"/>
                <a:cs typeface="Times New Roman" pitchFamily="18" charset="0"/>
              </a:rPr>
              <a:t>roc_auc</a:t>
            </a:r>
            <a:r>
              <a:rPr lang="en-US" sz="2000" b="1" dirty="0">
                <a:latin typeface="Times New Roman" pitchFamily="18" charset="0"/>
                <a:cs typeface="Times New Roman" pitchFamily="18" charset="0"/>
              </a:rPr>
              <a:t> score </a:t>
            </a:r>
            <a:r>
              <a:rPr lang="en-US" sz="2000" dirty="0">
                <a:latin typeface="Times New Roman" pitchFamily="18" charset="0"/>
                <a:cs typeface="Times New Roman" pitchFamily="18" charset="0"/>
              </a:rPr>
              <a:t>=</a:t>
            </a:r>
            <a:r>
              <a:rPr lang="en-US" sz="2000" b="1" dirty="0" smtClean="0">
                <a:latin typeface="Times New Roman" pitchFamily="18" charset="0"/>
                <a:cs typeface="Times New Roman" pitchFamily="18" charset="0"/>
              </a:rPr>
              <a:t>0.52</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which is lowest in comparison to all other models.</a:t>
            </a:r>
          </a:p>
          <a:p>
            <a:pPr lvl="1">
              <a:buFont typeface="Courier New" pitchFamily="49" charset="0"/>
              <a:buChar char="o"/>
            </a:pPr>
            <a:endParaRPr lang="en-US" sz="2000" dirty="0">
              <a:latin typeface="Times New Roman" pitchFamily="18" charset="0"/>
              <a:cs typeface="Times New Roman" pitchFamily="18" charset="0"/>
            </a:endParaRPr>
          </a:p>
          <a:p>
            <a:pPr lvl="1">
              <a:buFont typeface="Courier New" pitchFamily="49" charset="0"/>
              <a:buChar char="o"/>
            </a:pPr>
            <a:r>
              <a:rPr lang="en-US" sz="2000" b="1" dirty="0">
                <a:latin typeface="Times New Roman" pitchFamily="18" charset="0"/>
                <a:cs typeface="Times New Roman" pitchFamily="18" charset="0"/>
              </a:rPr>
              <a:t>Random forest </a:t>
            </a:r>
            <a:r>
              <a:rPr lang="en-US" sz="2000" dirty="0">
                <a:latin typeface="Times New Roman" pitchFamily="18" charset="0"/>
                <a:cs typeface="Times New Roman" pitchFamily="18" charset="0"/>
              </a:rPr>
              <a:t>like its name implies, consists of a   large number of individual decision trees that operate as an ensemble. Each individual tree in the random forest predict the class label and the class with the most votes becomes our model's prediction. In this we got (</a:t>
            </a:r>
            <a:r>
              <a:rPr lang="en-US" sz="2000" b="1" dirty="0" err="1">
                <a:latin typeface="Times New Roman" pitchFamily="18" charset="0"/>
                <a:cs typeface="Times New Roman" pitchFamily="18" charset="0"/>
              </a:rPr>
              <a:t>roc_auc</a:t>
            </a:r>
            <a:r>
              <a:rPr lang="en-US" sz="2000" b="1" dirty="0">
                <a:latin typeface="Times New Roman" pitchFamily="18" charset="0"/>
                <a:cs typeface="Times New Roman" pitchFamily="18" charset="0"/>
              </a:rPr>
              <a:t> score </a:t>
            </a:r>
            <a:r>
              <a:rPr lang="en-US" sz="2000" dirty="0">
                <a:latin typeface="Times New Roman" pitchFamily="18" charset="0"/>
                <a:cs typeface="Times New Roman" pitchFamily="18" charset="0"/>
              </a:rPr>
              <a:t>=</a:t>
            </a:r>
            <a:r>
              <a:rPr lang="en-US" sz="2000" b="1" dirty="0">
                <a:latin typeface="Times New Roman" pitchFamily="18" charset="0"/>
                <a:cs typeface="Times New Roman" pitchFamily="18" charset="0"/>
              </a:rPr>
              <a:t>0.84</a:t>
            </a:r>
            <a:r>
              <a:rPr lang="en-US" sz="2000" dirty="0">
                <a:latin typeface="Times New Roman" pitchFamily="18" charset="0"/>
                <a:cs typeface="Times New Roman" pitchFamily="18" charset="0"/>
              </a:rPr>
              <a:t>) which is best in comparison to all above models</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657688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lnSpcReduction="10000"/>
          </a:bodyPr>
          <a:lstStyle/>
          <a:p>
            <a:r>
              <a:rPr lang="en-US" sz="2400" dirty="0" smtClean="0">
                <a:latin typeface="Times New Roman" pitchFamily="18" charset="0"/>
                <a:cs typeface="Times New Roman" pitchFamily="18" charset="0"/>
              </a:rPr>
              <a:t>SPAIN</a:t>
            </a:r>
          </a:p>
          <a:p>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marL="0" indent="0">
              <a:buNone/>
            </a:pP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a:buFont typeface="Courier New" pitchFamily="49" charset="0"/>
              <a:buChar char="o"/>
            </a:pPr>
            <a:r>
              <a:rPr lang="en-US" sz="2000" dirty="0">
                <a:latin typeface="Times New Roman" pitchFamily="18" charset="0"/>
                <a:cs typeface="Times New Roman" pitchFamily="18" charset="0"/>
              </a:rPr>
              <a:t>As </a:t>
            </a:r>
            <a:r>
              <a:rPr lang="en-US" sz="2000" b="1" dirty="0">
                <a:latin typeface="Times New Roman" pitchFamily="18" charset="0"/>
                <a:cs typeface="Times New Roman" pitchFamily="18" charset="0"/>
              </a:rPr>
              <a:t>Logistic Regression </a:t>
            </a:r>
            <a:r>
              <a:rPr lang="en-US" sz="2000" dirty="0">
                <a:latin typeface="Times New Roman" pitchFamily="18" charset="0"/>
                <a:cs typeface="Times New Roman" pitchFamily="18" charset="0"/>
              </a:rPr>
              <a:t>is a basic model, and has no </a:t>
            </a:r>
            <a:r>
              <a:rPr lang="en-US" sz="2000" dirty="0" err="1">
                <a:latin typeface="Times New Roman" pitchFamily="18" charset="0"/>
                <a:cs typeface="Times New Roman" pitchFamily="18" charset="0"/>
              </a:rPr>
              <a:t>hyperparameters</a:t>
            </a:r>
            <a:r>
              <a:rPr lang="en-US" sz="2000" dirty="0">
                <a:latin typeface="Times New Roman" pitchFamily="18" charset="0"/>
                <a:cs typeface="Times New Roman" pitchFamily="18" charset="0"/>
              </a:rPr>
              <a:t> to tune so it’s the static score which once got can’t be improved further that is why we are getting (</a:t>
            </a:r>
            <a:r>
              <a:rPr lang="en-US" sz="2000" b="1" dirty="0" err="1">
                <a:latin typeface="Times New Roman" pitchFamily="18" charset="0"/>
                <a:cs typeface="Times New Roman" pitchFamily="18" charset="0"/>
              </a:rPr>
              <a:t>roc_auc</a:t>
            </a:r>
            <a:r>
              <a:rPr lang="en-US" sz="2000" b="1" dirty="0">
                <a:latin typeface="Times New Roman" pitchFamily="18" charset="0"/>
                <a:cs typeface="Times New Roman" pitchFamily="18" charset="0"/>
              </a:rPr>
              <a:t> score </a:t>
            </a:r>
            <a:r>
              <a:rPr lang="en-US" sz="2000" dirty="0">
                <a:latin typeface="Times New Roman" pitchFamily="18" charset="0"/>
                <a:cs typeface="Times New Roman" pitchFamily="18" charset="0"/>
              </a:rPr>
              <a:t>=</a:t>
            </a:r>
            <a:r>
              <a:rPr lang="en-US" sz="2000" b="1" dirty="0" smtClean="0">
                <a:latin typeface="Times New Roman" pitchFamily="18" charset="0"/>
                <a:cs typeface="Times New Roman" pitchFamily="18" charset="0"/>
              </a:rPr>
              <a:t>0.61</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from this model which is not </a:t>
            </a:r>
            <a:r>
              <a:rPr lang="en-US" sz="2000" dirty="0" smtClean="0">
                <a:latin typeface="Times New Roman" pitchFamily="18" charset="0"/>
                <a:cs typeface="Times New Roman" pitchFamily="18" charset="0"/>
              </a:rPr>
              <a:t>best.</a:t>
            </a:r>
            <a:endParaRPr lang="en-US" sz="20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990600"/>
            <a:ext cx="4029075" cy="3821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59638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lvl="1">
              <a:buFont typeface="Courier New" pitchFamily="49" charset="0"/>
              <a:buChar char="o"/>
            </a:pPr>
            <a:r>
              <a:rPr lang="en-US" sz="2000" dirty="0">
                <a:latin typeface="Times New Roman" pitchFamily="18" charset="0"/>
                <a:cs typeface="Times New Roman" pitchFamily="18" charset="0"/>
              </a:rPr>
              <a:t>The </a:t>
            </a:r>
            <a:r>
              <a:rPr lang="en-US" sz="2000" b="1" dirty="0">
                <a:latin typeface="Times New Roman" pitchFamily="18" charset="0"/>
                <a:cs typeface="Times New Roman" pitchFamily="18" charset="0"/>
              </a:rPr>
              <a:t>KNN </a:t>
            </a:r>
            <a:r>
              <a:rPr lang="en-US" sz="2000" dirty="0">
                <a:latin typeface="Times New Roman" pitchFamily="18" charset="0"/>
                <a:cs typeface="Times New Roman" pitchFamily="18" charset="0"/>
              </a:rPr>
              <a:t>algorithm uses 'feature similarity' to predict the class of any new data points. This means that the new point is assigned the class based on how closely it resembles the points that falls inside the no of neighbors we fixed as ‘k’ through </a:t>
            </a:r>
            <a:r>
              <a:rPr lang="en-US" sz="2000" dirty="0" err="1">
                <a:latin typeface="Times New Roman" pitchFamily="18" charset="0"/>
                <a:cs typeface="Times New Roman" pitchFamily="18" charset="0"/>
              </a:rPr>
              <a:t>hyperparameter</a:t>
            </a:r>
            <a:r>
              <a:rPr lang="en-US" sz="2000" dirty="0">
                <a:latin typeface="Times New Roman" pitchFamily="18" charset="0"/>
                <a:cs typeface="Times New Roman" pitchFamily="18" charset="0"/>
              </a:rPr>
              <a:t> tuning. We got the (</a:t>
            </a:r>
            <a:r>
              <a:rPr lang="en-US" sz="2000" b="1" dirty="0" err="1">
                <a:latin typeface="Times New Roman" pitchFamily="18" charset="0"/>
                <a:cs typeface="Times New Roman" pitchFamily="18" charset="0"/>
              </a:rPr>
              <a:t>roc_auc</a:t>
            </a:r>
            <a:r>
              <a:rPr lang="en-US" sz="2000" b="1" dirty="0">
                <a:latin typeface="Times New Roman" pitchFamily="18" charset="0"/>
                <a:cs typeface="Times New Roman" pitchFamily="18" charset="0"/>
              </a:rPr>
              <a:t> score </a:t>
            </a:r>
            <a:r>
              <a:rPr lang="en-US" sz="2000" dirty="0">
                <a:latin typeface="Times New Roman" pitchFamily="18" charset="0"/>
                <a:cs typeface="Times New Roman" pitchFamily="18" charset="0"/>
              </a:rPr>
              <a:t>=</a:t>
            </a:r>
            <a:r>
              <a:rPr lang="en-US" sz="2000" b="1" dirty="0" smtClean="0">
                <a:latin typeface="Times New Roman" pitchFamily="18" charset="0"/>
                <a:cs typeface="Times New Roman" pitchFamily="18" charset="0"/>
              </a:rPr>
              <a:t>0.57</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which is lowest in comparison to all other models.</a:t>
            </a:r>
          </a:p>
          <a:p>
            <a:pPr lvl="1">
              <a:buFont typeface="Courier New" pitchFamily="49" charset="0"/>
              <a:buChar char="o"/>
            </a:pPr>
            <a:endParaRPr lang="en-US" sz="2000" dirty="0">
              <a:latin typeface="Times New Roman" pitchFamily="18" charset="0"/>
              <a:cs typeface="Times New Roman" pitchFamily="18" charset="0"/>
            </a:endParaRPr>
          </a:p>
          <a:p>
            <a:pPr lvl="1">
              <a:buFont typeface="Courier New" pitchFamily="49" charset="0"/>
              <a:buChar char="o"/>
            </a:pPr>
            <a:r>
              <a:rPr lang="en-US" sz="2000" b="1" dirty="0">
                <a:latin typeface="Times New Roman" pitchFamily="18" charset="0"/>
                <a:cs typeface="Times New Roman" pitchFamily="18" charset="0"/>
              </a:rPr>
              <a:t>Random forest </a:t>
            </a:r>
            <a:r>
              <a:rPr lang="en-US" sz="2000" dirty="0">
                <a:latin typeface="Times New Roman" pitchFamily="18" charset="0"/>
                <a:cs typeface="Times New Roman" pitchFamily="18" charset="0"/>
              </a:rPr>
              <a:t>like its name implies, consists of a   large number of individual decision trees that operate as an ensemble. Each individual tree in the random forest predict the class label and the class with the most votes becomes our model's prediction. In this we got (</a:t>
            </a:r>
            <a:r>
              <a:rPr lang="en-US" sz="2000" b="1" dirty="0" err="1">
                <a:latin typeface="Times New Roman" pitchFamily="18" charset="0"/>
                <a:cs typeface="Times New Roman" pitchFamily="18" charset="0"/>
              </a:rPr>
              <a:t>roc_auc</a:t>
            </a:r>
            <a:r>
              <a:rPr lang="en-US" sz="2000" b="1" dirty="0">
                <a:latin typeface="Times New Roman" pitchFamily="18" charset="0"/>
                <a:cs typeface="Times New Roman" pitchFamily="18" charset="0"/>
              </a:rPr>
              <a:t> score </a:t>
            </a:r>
            <a:r>
              <a:rPr lang="en-US" sz="2000" dirty="0">
                <a:latin typeface="Times New Roman" pitchFamily="18" charset="0"/>
                <a:cs typeface="Times New Roman" pitchFamily="18" charset="0"/>
              </a:rPr>
              <a:t>=</a:t>
            </a:r>
            <a:r>
              <a:rPr lang="en-US" sz="2000" b="1" dirty="0">
                <a:latin typeface="Times New Roman" pitchFamily="18" charset="0"/>
                <a:cs typeface="Times New Roman" pitchFamily="18" charset="0"/>
              </a:rPr>
              <a:t>0.84</a:t>
            </a:r>
            <a:r>
              <a:rPr lang="en-US" sz="2000" dirty="0">
                <a:latin typeface="Times New Roman" pitchFamily="18" charset="0"/>
                <a:cs typeface="Times New Roman" pitchFamily="18" charset="0"/>
              </a:rPr>
              <a:t>) which is best in comparison to all above </a:t>
            </a:r>
            <a:r>
              <a:rPr lang="en-US" sz="2000" dirty="0" smtClean="0">
                <a:latin typeface="Times New Roman" pitchFamily="18" charset="0"/>
                <a:cs typeface="Times New Roman" pitchFamily="18" charset="0"/>
              </a:rPr>
              <a:t>models.</a:t>
            </a:r>
            <a:endParaRPr lang="en-US" dirty="0"/>
          </a:p>
        </p:txBody>
      </p:sp>
    </p:spTree>
    <p:extLst>
      <p:ext uri="{BB962C8B-B14F-4D97-AF65-F5344CB8AC3E}">
        <p14:creationId xmlns:p14="http://schemas.microsoft.com/office/powerpoint/2010/main" val="10569012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pPr lvl="0"/>
            <a:r>
              <a:rPr lang="en-US" sz="3600" b="1" dirty="0" smtClean="0">
                <a:solidFill>
                  <a:srgbClr val="FF0000"/>
                </a:solidFill>
                <a:latin typeface="Times New Roman" pitchFamily="18" charset="0"/>
                <a:ea typeface="Calibri" pitchFamily="34" charset="0"/>
                <a:cs typeface="Times New Roman" pitchFamily="18" charset="0"/>
              </a:rPr>
              <a:t>OVERVIEW OF FINAL PROJECT</a:t>
            </a:r>
            <a:endParaRPr lang="en-US" sz="3600" dirty="0">
              <a:solidFill>
                <a:srgbClr val="FF0000"/>
              </a:solidFill>
              <a:latin typeface="Times New Roman" pitchFamily="18" charset="0"/>
              <a:cs typeface="Times New Roman" pitchFamily="18" charset="0"/>
            </a:endParaRPr>
          </a:p>
        </p:txBody>
      </p:sp>
      <p:sp>
        <p:nvSpPr>
          <p:cNvPr id="8" name="Text Box 8"/>
          <p:cNvSpPr txBox="1">
            <a:spLocks noChangeArrowheads="1"/>
          </p:cNvSpPr>
          <p:nvPr/>
        </p:nvSpPr>
        <p:spPr bwMode="auto">
          <a:xfrm>
            <a:off x="1320800" y="1143000"/>
            <a:ext cx="2946400" cy="1790700"/>
          </a:xfrm>
          <a:prstGeom prst="rect">
            <a:avLst/>
          </a:prstGeom>
          <a:noFill/>
          <a:ln w="9525">
            <a:solidFill>
              <a:srgbClr val="EC7C3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lvl1pPr fontAlgn="base">
              <a:spcBef>
                <a:spcPct val="0"/>
              </a:spcBef>
              <a:spcAft>
                <a:spcPct val="0"/>
              </a:spcAft>
              <a:tabLst>
                <a:tab pos="1001713" algn="l"/>
              </a:tabLst>
              <a:defRPr>
                <a:solidFill>
                  <a:schemeClr val="tx1"/>
                </a:solidFill>
                <a:latin typeface="Arial" pitchFamily="34" charset="0"/>
                <a:cs typeface="Arial" pitchFamily="34" charset="0"/>
              </a:defRPr>
            </a:lvl1pPr>
            <a:lvl2pPr fontAlgn="base">
              <a:spcBef>
                <a:spcPct val="0"/>
              </a:spcBef>
              <a:spcAft>
                <a:spcPct val="0"/>
              </a:spcAft>
              <a:tabLst>
                <a:tab pos="1001713" algn="l"/>
              </a:tabLst>
              <a:defRPr>
                <a:solidFill>
                  <a:schemeClr val="tx1"/>
                </a:solidFill>
                <a:latin typeface="Arial" pitchFamily="34" charset="0"/>
                <a:cs typeface="Arial" pitchFamily="34" charset="0"/>
              </a:defRPr>
            </a:lvl2pPr>
            <a:lvl3pPr fontAlgn="base">
              <a:spcBef>
                <a:spcPct val="0"/>
              </a:spcBef>
              <a:spcAft>
                <a:spcPct val="0"/>
              </a:spcAft>
              <a:tabLst>
                <a:tab pos="1001713" algn="l"/>
              </a:tabLst>
              <a:defRPr>
                <a:solidFill>
                  <a:schemeClr val="tx1"/>
                </a:solidFill>
                <a:latin typeface="Arial" pitchFamily="34" charset="0"/>
                <a:cs typeface="Arial" pitchFamily="34" charset="0"/>
              </a:defRPr>
            </a:lvl3pPr>
            <a:lvl4pPr fontAlgn="base">
              <a:spcBef>
                <a:spcPct val="0"/>
              </a:spcBef>
              <a:spcAft>
                <a:spcPct val="0"/>
              </a:spcAft>
              <a:tabLst>
                <a:tab pos="1001713" algn="l"/>
              </a:tabLst>
              <a:defRPr>
                <a:solidFill>
                  <a:schemeClr val="tx1"/>
                </a:solidFill>
                <a:latin typeface="Arial" pitchFamily="34" charset="0"/>
                <a:cs typeface="Arial" pitchFamily="34" charset="0"/>
              </a:defRPr>
            </a:lvl4pPr>
            <a:lvl5pPr fontAlgn="base">
              <a:spcBef>
                <a:spcPct val="0"/>
              </a:spcBef>
              <a:spcAft>
                <a:spcPct val="0"/>
              </a:spcAft>
              <a:tabLst>
                <a:tab pos="1001713" algn="l"/>
              </a:tabLst>
              <a:defRPr>
                <a:solidFill>
                  <a:schemeClr val="tx1"/>
                </a:solidFill>
                <a:latin typeface="Arial" pitchFamily="34" charset="0"/>
                <a:cs typeface="Arial" pitchFamily="34" charset="0"/>
              </a:defRPr>
            </a:lvl5pPr>
            <a:lvl6pPr fontAlgn="base">
              <a:spcBef>
                <a:spcPct val="0"/>
              </a:spcBef>
              <a:spcAft>
                <a:spcPct val="0"/>
              </a:spcAft>
              <a:tabLst>
                <a:tab pos="1001713" algn="l"/>
              </a:tabLst>
              <a:defRPr>
                <a:solidFill>
                  <a:schemeClr val="tx1"/>
                </a:solidFill>
                <a:latin typeface="Arial" pitchFamily="34" charset="0"/>
                <a:cs typeface="Arial" pitchFamily="34" charset="0"/>
              </a:defRPr>
            </a:lvl6pPr>
            <a:lvl7pPr fontAlgn="base">
              <a:spcBef>
                <a:spcPct val="0"/>
              </a:spcBef>
              <a:spcAft>
                <a:spcPct val="0"/>
              </a:spcAft>
              <a:tabLst>
                <a:tab pos="1001713" algn="l"/>
              </a:tabLst>
              <a:defRPr>
                <a:solidFill>
                  <a:schemeClr val="tx1"/>
                </a:solidFill>
                <a:latin typeface="Arial" pitchFamily="34" charset="0"/>
                <a:cs typeface="Arial" pitchFamily="34" charset="0"/>
              </a:defRPr>
            </a:lvl7pPr>
            <a:lvl8pPr fontAlgn="base">
              <a:spcBef>
                <a:spcPct val="0"/>
              </a:spcBef>
              <a:spcAft>
                <a:spcPct val="0"/>
              </a:spcAft>
              <a:tabLst>
                <a:tab pos="1001713" algn="l"/>
              </a:tabLst>
              <a:defRPr>
                <a:solidFill>
                  <a:schemeClr val="tx1"/>
                </a:solidFill>
                <a:latin typeface="Arial" pitchFamily="34" charset="0"/>
                <a:cs typeface="Arial" pitchFamily="34" charset="0"/>
              </a:defRPr>
            </a:lvl8pPr>
            <a:lvl9pPr fontAlgn="base">
              <a:spcBef>
                <a:spcPct val="0"/>
              </a:spcBef>
              <a:spcAft>
                <a:spcPct val="0"/>
              </a:spcAft>
              <a:tabLst>
                <a:tab pos="1001713"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001713" algn="l"/>
              </a:tabLst>
            </a:pPr>
            <a:r>
              <a:rPr kumimoji="0" lang="en-US" sz="14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tab pos="1001713" algn="l"/>
              </a:tabLst>
            </a:pPr>
            <a:r>
              <a:rPr lang="en-US" sz="1600" dirty="0" smtClean="0">
                <a:latin typeface="Times New Roman" pitchFamily="18" charset="0"/>
                <a:ea typeface="Calibri" pitchFamily="34" charset="0"/>
                <a:cs typeface="Times New Roman" pitchFamily="18" charset="0"/>
              </a:rPr>
              <a:t>   </a:t>
            </a: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Build 4 models based on country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1001713" algn="l"/>
              </a:tabLst>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France</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1001713" algn="l"/>
              </a:tabLst>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Germany</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1001713" algn="l"/>
              </a:tabLst>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Spain</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1001713" algn="l"/>
              </a:tabLst>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Unknown (aggregating</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001713" algn="l"/>
              </a:tabLst>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all 3 model result)</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9" name="Text Box 7"/>
          <p:cNvSpPr txBox="1">
            <a:spLocks noChangeArrowheads="1"/>
          </p:cNvSpPr>
          <p:nvPr/>
        </p:nvSpPr>
        <p:spPr bwMode="auto">
          <a:xfrm>
            <a:off x="5232400" y="1295400"/>
            <a:ext cx="2692400" cy="914400"/>
          </a:xfrm>
          <a:prstGeom prst="rect">
            <a:avLst/>
          </a:prstGeom>
          <a:noFill/>
          <a:ln w="9525">
            <a:solidFill>
              <a:srgbClr val="EC7C3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Logistic Regression, KNN,</a:t>
            </a:r>
            <a:endParaRPr lang="en-US" sz="1600" dirty="0">
              <a:latin typeface="Times New Roman" pitchFamily="18" charset="0"/>
              <a:ea typeface="Calibri" pitchFamily="34" charset="0"/>
              <a:cs typeface="Times New Roman" pitchFamily="18" charset="0"/>
            </a:endParaRPr>
          </a:p>
          <a:p>
            <a:pPr marL="0" marR="0" lvl="0" indent="0"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Random forest</a:t>
            </a: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and more….</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4" name="Flowchart: Delay 13"/>
          <p:cNvSpPr/>
          <p:nvPr/>
        </p:nvSpPr>
        <p:spPr>
          <a:xfrm>
            <a:off x="1524000" y="3276600"/>
            <a:ext cx="2743200" cy="1066800"/>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Times New Roman" pitchFamily="18" charset="0"/>
                <a:cs typeface="Times New Roman" pitchFamily="18" charset="0"/>
              </a:rPr>
              <a:t>DATA PREPROCESSING</a:t>
            </a:r>
            <a:endParaRPr lang="en-US" b="1" dirty="0">
              <a:latin typeface="Times New Roman" pitchFamily="18" charset="0"/>
              <a:cs typeface="Times New Roman" pitchFamily="18" charset="0"/>
            </a:endParaRPr>
          </a:p>
        </p:txBody>
      </p:sp>
      <p:sp>
        <p:nvSpPr>
          <p:cNvPr id="17" name="Flowchart: Delay 16"/>
          <p:cNvSpPr/>
          <p:nvPr/>
        </p:nvSpPr>
        <p:spPr>
          <a:xfrm>
            <a:off x="5257800" y="3276600"/>
            <a:ext cx="2514600" cy="990600"/>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Times New Roman" pitchFamily="18" charset="0"/>
                <a:cs typeface="Times New Roman" pitchFamily="18" charset="0"/>
              </a:rPr>
              <a:t>MODEL BUILDING AND REFINING</a:t>
            </a:r>
            <a:endParaRPr lang="en-US" b="1" dirty="0">
              <a:latin typeface="Times New Roman" pitchFamily="18" charset="0"/>
              <a:cs typeface="Times New Roman" pitchFamily="18" charset="0"/>
            </a:endParaRPr>
          </a:p>
        </p:txBody>
      </p:sp>
      <p:cxnSp>
        <p:nvCxnSpPr>
          <p:cNvPr id="23" name="Straight Connector 22"/>
          <p:cNvCxnSpPr/>
          <p:nvPr/>
        </p:nvCxnSpPr>
        <p:spPr>
          <a:xfrm>
            <a:off x="1676400" y="4572000"/>
            <a:ext cx="0" cy="1905000"/>
          </a:xfrm>
          <a:prstGeom prst="line">
            <a:avLst/>
          </a:prstGeom>
        </p:spPr>
        <p:style>
          <a:lnRef idx="3">
            <a:schemeClr val="accent6"/>
          </a:lnRef>
          <a:fillRef idx="0">
            <a:schemeClr val="accent6"/>
          </a:fillRef>
          <a:effectRef idx="2">
            <a:schemeClr val="accent6"/>
          </a:effectRef>
          <a:fontRef idx="minor">
            <a:schemeClr val="tx1"/>
          </a:fontRef>
        </p:style>
      </p:cxnSp>
      <p:cxnSp>
        <p:nvCxnSpPr>
          <p:cNvPr id="25" name="Straight Arrow Connector 24"/>
          <p:cNvCxnSpPr/>
          <p:nvPr/>
        </p:nvCxnSpPr>
        <p:spPr>
          <a:xfrm>
            <a:off x="1676400" y="4953000"/>
            <a:ext cx="609600"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9" name="Straight Arrow Connector 28"/>
          <p:cNvCxnSpPr/>
          <p:nvPr/>
        </p:nvCxnSpPr>
        <p:spPr>
          <a:xfrm>
            <a:off x="1676400" y="5715000"/>
            <a:ext cx="609600"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1" name="Straight Arrow Connector 30"/>
          <p:cNvCxnSpPr/>
          <p:nvPr/>
        </p:nvCxnSpPr>
        <p:spPr>
          <a:xfrm>
            <a:off x="1676400" y="6477000"/>
            <a:ext cx="609600"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3" name="Straight Arrow Connector 32"/>
          <p:cNvCxnSpPr/>
          <p:nvPr/>
        </p:nvCxnSpPr>
        <p:spPr>
          <a:xfrm flipV="1">
            <a:off x="6248400" y="2362200"/>
            <a:ext cx="0" cy="7620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5" name="Straight Arrow Connector 34"/>
          <p:cNvCxnSpPr/>
          <p:nvPr/>
        </p:nvCxnSpPr>
        <p:spPr>
          <a:xfrm flipH="1">
            <a:off x="4495800" y="2743200"/>
            <a:ext cx="1752600"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3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7" name="Text Box 13"/>
          <p:cNvSpPr txBox="1">
            <a:spLocks noChangeArrowheads="1"/>
          </p:cNvSpPr>
          <p:nvPr/>
        </p:nvSpPr>
        <p:spPr bwMode="auto">
          <a:xfrm>
            <a:off x="2362200" y="4876800"/>
            <a:ext cx="4038600" cy="304800"/>
          </a:xfrm>
          <a:prstGeom prst="rect">
            <a:avLst/>
          </a:prstGeom>
          <a:noFill/>
          <a:ln w="9525">
            <a:solidFill>
              <a:srgbClr val="EC7C3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Assigning categorical missing values </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8" name="Text Box 16"/>
          <p:cNvSpPr txBox="1">
            <a:spLocks noChangeArrowheads="1"/>
          </p:cNvSpPr>
          <p:nvPr/>
        </p:nvSpPr>
        <p:spPr bwMode="auto">
          <a:xfrm>
            <a:off x="2362200" y="5562600"/>
            <a:ext cx="4038600" cy="406400"/>
          </a:xfrm>
          <a:prstGeom prst="rect">
            <a:avLst/>
          </a:prstGeom>
          <a:noFill/>
          <a:ln w="9525">
            <a:solidFill>
              <a:srgbClr val="EC7C3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325"/>
              </a:spcBef>
              <a:spcAft>
                <a:spcPts val="100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Label encoding categorical</a:t>
            </a:r>
          </a:p>
        </p:txBody>
      </p:sp>
      <p:sp>
        <p:nvSpPr>
          <p:cNvPr id="39" name="Text Box 17"/>
          <p:cNvSpPr txBox="1">
            <a:spLocks noChangeArrowheads="1"/>
          </p:cNvSpPr>
          <p:nvPr/>
        </p:nvSpPr>
        <p:spPr bwMode="auto">
          <a:xfrm>
            <a:off x="2362200" y="6146800"/>
            <a:ext cx="5337175" cy="558800"/>
          </a:xfrm>
          <a:prstGeom prst="rect">
            <a:avLst/>
          </a:prstGeom>
          <a:noFill/>
          <a:ln w="9525">
            <a:solidFill>
              <a:srgbClr val="EC7C3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338"/>
              </a:spcBef>
              <a:spcAft>
                <a:spcPts val="100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Splitting training data into 4 segments based on country = ( France, Germany, Spain, Unknown)</a:t>
            </a:r>
          </a:p>
        </p:txBody>
      </p:sp>
    </p:spTree>
    <p:extLst>
      <p:ext uri="{BB962C8B-B14F-4D97-AF65-F5344CB8AC3E}">
        <p14:creationId xmlns:p14="http://schemas.microsoft.com/office/powerpoint/2010/main" val="2857407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fontScale="77500" lnSpcReduction="20000"/>
          </a:bodyPr>
          <a:lstStyle/>
          <a:p>
            <a:pPr marL="0" indent="0">
              <a:buNone/>
            </a:pPr>
            <a:r>
              <a:rPr lang="en-US" sz="2800" b="1" dirty="0" smtClean="0">
                <a:solidFill>
                  <a:srgbClr val="FF0000"/>
                </a:solidFill>
                <a:latin typeface="Times New Roman" pitchFamily="18" charset="0"/>
                <a:cs typeface="Times New Roman" pitchFamily="18" charset="0"/>
              </a:rPr>
              <a:t>FUTURE SCOPE</a:t>
            </a:r>
          </a:p>
          <a:p>
            <a:pPr marL="0" indent="0">
              <a:buNone/>
            </a:pPr>
            <a:endParaRPr lang="en-US" sz="2800" b="1" dirty="0" smtClean="0">
              <a:solidFill>
                <a:srgbClr val="FF0000"/>
              </a:solidFill>
              <a:latin typeface="Times New Roman" pitchFamily="18" charset="0"/>
              <a:cs typeface="Times New Roman" pitchFamily="18" charset="0"/>
            </a:endParaRPr>
          </a:p>
          <a:p>
            <a:r>
              <a:rPr lang="en-US" sz="2600" dirty="0">
                <a:latin typeface="Times New Roman" pitchFamily="18" charset="0"/>
                <a:cs typeface="Times New Roman" pitchFamily="18" charset="0"/>
              </a:rPr>
              <a:t>Amy Gallo, an executive coach and author of Harvard Business Review, claims in a post1 she wrote on HBR that acquiring a new customer is anywhere between 5 to 25 times more expensive than retaining an existing one! To reinforce her claim, she refers to a research done by Frederick </a:t>
            </a:r>
            <a:r>
              <a:rPr lang="en-US" sz="2600" dirty="0" err="1">
                <a:latin typeface="Times New Roman" pitchFamily="18" charset="0"/>
                <a:cs typeface="Times New Roman" pitchFamily="18" charset="0"/>
              </a:rPr>
              <a:t>Reichheld</a:t>
            </a:r>
            <a:r>
              <a:rPr lang="en-US" sz="2600" dirty="0">
                <a:latin typeface="Times New Roman" pitchFamily="18" charset="0"/>
                <a:cs typeface="Times New Roman" pitchFamily="18" charset="0"/>
              </a:rPr>
              <a:t> of Bain &amp; Company that shows increasing customer retention rates by 5% increases profits by 25% to 95</a:t>
            </a:r>
            <a:r>
              <a:rPr lang="en-US" sz="2600" dirty="0" smtClean="0">
                <a:latin typeface="Times New Roman" pitchFamily="18" charset="0"/>
                <a:cs typeface="Times New Roman" pitchFamily="18" charset="0"/>
              </a:rPr>
              <a:t>%.</a:t>
            </a:r>
            <a:r>
              <a:rPr lang="en-US" sz="2600" dirty="0">
                <a:latin typeface="Times New Roman" pitchFamily="18" charset="0"/>
                <a:cs typeface="Times New Roman" pitchFamily="18" charset="0"/>
              </a:rPr>
              <a:t> </a:t>
            </a:r>
          </a:p>
          <a:p>
            <a:pPr marL="0" indent="0">
              <a:buNone/>
            </a:pPr>
            <a:endParaRPr lang="en-US" sz="2600" dirty="0">
              <a:latin typeface="Times New Roman" pitchFamily="18" charset="0"/>
              <a:cs typeface="Times New Roman" pitchFamily="18" charset="0"/>
            </a:endParaRPr>
          </a:p>
          <a:p>
            <a:r>
              <a:rPr lang="en-US" sz="2600" dirty="0">
                <a:latin typeface="Times New Roman" pitchFamily="18" charset="0"/>
                <a:cs typeface="Times New Roman" pitchFamily="18" charset="0"/>
              </a:rPr>
              <a:t>Bearing this in mind, in future we propose a Predictive Model that is reinforced with Probabilistic Model. Targeting those customers that are in the vicinity of the threshold </a:t>
            </a:r>
            <a:r>
              <a:rPr lang="en-US" sz="2600" dirty="0" smtClean="0">
                <a:latin typeface="Times New Roman" pitchFamily="18" charset="0"/>
                <a:cs typeface="Times New Roman" pitchFamily="18" charset="0"/>
              </a:rPr>
              <a:t>probability (0.5) </a:t>
            </a:r>
            <a:r>
              <a:rPr lang="en-US" sz="2600" dirty="0">
                <a:latin typeface="Times New Roman" pitchFamily="18" charset="0"/>
                <a:cs typeface="Times New Roman" pitchFamily="18" charset="0"/>
              </a:rPr>
              <a:t>of churn would help tremendously as they are the easiest to pull </a:t>
            </a:r>
            <a:r>
              <a:rPr lang="en-US" sz="2600" dirty="0" smtClean="0">
                <a:latin typeface="Times New Roman" pitchFamily="18" charset="0"/>
                <a:cs typeface="Times New Roman" pitchFamily="18" charset="0"/>
              </a:rPr>
              <a:t>back. Customer </a:t>
            </a:r>
            <a:r>
              <a:rPr lang="en-US" sz="2600" dirty="0">
                <a:latin typeface="Times New Roman" pitchFamily="18" charset="0"/>
                <a:cs typeface="Times New Roman" pitchFamily="18" charset="0"/>
              </a:rPr>
              <a:t>services can concentrate on the factors that we propose that influence the churn rate the most to organize retention campaigns.</a:t>
            </a:r>
          </a:p>
          <a:p>
            <a:pPr marL="0" indent="0">
              <a:buNone/>
            </a:pPr>
            <a:endParaRPr lang="en-US" sz="2400" dirty="0">
              <a:latin typeface="Times New Roman" pitchFamily="18" charset="0"/>
              <a:cs typeface="Times New Roman" pitchFamily="18" charset="0"/>
            </a:endParaRPr>
          </a:p>
          <a:p>
            <a:pPr marL="0" indent="0">
              <a:buNone/>
            </a:pPr>
            <a:endParaRPr lang="en-US" sz="2800" b="1" dirty="0">
              <a:solidFill>
                <a:srgbClr val="FF0000"/>
              </a:solidFill>
              <a:latin typeface="Times New Roman" pitchFamily="18" charset="0"/>
              <a:cs typeface="Times New Roman" pitchFamily="18" charset="0"/>
            </a:endParaRPr>
          </a:p>
          <a:p>
            <a:pPr marL="0" indent="0">
              <a:buNone/>
            </a:pPr>
            <a:r>
              <a:rPr lang="en-US" sz="2800" b="1" dirty="0" smtClean="0">
                <a:solidFill>
                  <a:srgbClr val="FF0000"/>
                </a:solidFill>
                <a:latin typeface="Times New Roman" pitchFamily="18" charset="0"/>
                <a:cs typeface="Times New Roman" pitchFamily="18" charset="0"/>
              </a:rPr>
              <a:t>LIMITATIONS</a:t>
            </a:r>
          </a:p>
          <a:p>
            <a:pPr marL="0" indent="0">
              <a:buNone/>
            </a:pPr>
            <a:endParaRPr lang="en-US" sz="2800" b="1" dirty="0" smtClean="0">
              <a:solidFill>
                <a:srgbClr val="FF0000"/>
              </a:solidFill>
              <a:latin typeface="Times New Roman" pitchFamily="18" charset="0"/>
              <a:cs typeface="Times New Roman" pitchFamily="18" charset="0"/>
            </a:endParaRPr>
          </a:p>
          <a:p>
            <a:r>
              <a:rPr lang="en-US" sz="2600" dirty="0">
                <a:latin typeface="Times New Roman" pitchFamily="18" charset="0"/>
                <a:cs typeface="Times New Roman" pitchFamily="18" charset="0"/>
              </a:rPr>
              <a:t>The one problem with our model is that if we had the required domain knowledge, we could have been able to implement the </a:t>
            </a:r>
            <a:r>
              <a:rPr lang="en-US" sz="2600" dirty="0" smtClean="0">
                <a:latin typeface="Times New Roman" pitchFamily="18" charset="0"/>
                <a:cs typeface="Times New Roman" pitchFamily="18" charset="0"/>
              </a:rPr>
              <a:t>Probabilistic </a:t>
            </a:r>
            <a:r>
              <a:rPr lang="en-US" sz="2600" dirty="0">
                <a:latin typeface="Times New Roman" pitchFamily="18" charset="0"/>
                <a:cs typeface="Times New Roman" pitchFamily="18" charset="0"/>
              </a:rPr>
              <a:t>approach for the project but we cannot as it won’t be accurate.</a:t>
            </a:r>
          </a:p>
          <a:p>
            <a:pPr marL="0" indent="0">
              <a:buNone/>
            </a:pPr>
            <a:endParaRPr lang="en-US" sz="2600" dirty="0">
              <a:latin typeface="Times New Roman" pitchFamily="18" charset="0"/>
              <a:cs typeface="Times New Roman" pitchFamily="18" charset="0"/>
            </a:endParaRPr>
          </a:p>
          <a:p>
            <a:pPr marL="0" indent="0">
              <a:buNone/>
            </a:pPr>
            <a:endParaRPr lang="en-US" sz="2400" dirty="0"/>
          </a:p>
          <a:p>
            <a:pPr marL="0" indent="0">
              <a:buNone/>
            </a:pPr>
            <a:endParaRPr lang="en-US" sz="28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788279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US" sz="2000" dirty="0" smtClean="0">
                <a:latin typeface="Times New Roman" pitchFamily="18" charset="0"/>
                <a:cs typeface="Times New Roman" pitchFamily="18" charset="0"/>
              </a:rPr>
              <a:t>Prediction models are used to identify costumers who are likely to churn.</a:t>
            </a:r>
          </a:p>
          <a:p>
            <a:r>
              <a:rPr lang="en-US" sz="2000" dirty="0" smtClean="0">
                <a:latin typeface="Times New Roman" pitchFamily="18" charset="0"/>
                <a:cs typeface="Times New Roman" pitchFamily="18" charset="0"/>
              </a:rPr>
              <a:t>The model uses historical data on former churners and tries to find some similarity with existing customers.</a:t>
            </a:r>
          </a:p>
          <a:p>
            <a:r>
              <a:rPr lang="en-US" sz="2000" dirty="0" smtClean="0">
                <a:latin typeface="Times New Roman" pitchFamily="18" charset="0"/>
                <a:cs typeface="Times New Roman" pitchFamily="18" charset="0"/>
              </a:rPr>
              <a:t>If some similarity is found, those customers are classified as potential churners.</a:t>
            </a:r>
          </a:p>
          <a:p>
            <a:pPr marL="0" indent="0">
              <a:buNone/>
            </a:pPr>
            <a:endParaRPr lang="en-US" sz="2000" dirty="0">
              <a:latin typeface="Times New Roman" pitchFamily="18" charset="0"/>
              <a:cs typeface="Times New Roman" pitchFamily="18" charset="0"/>
            </a:endParaRPr>
          </a:p>
          <a:p>
            <a:pPr marL="0" indent="0">
              <a:buNone/>
            </a:pPr>
            <a:r>
              <a:rPr lang="en-US" sz="2400" b="1" u="sng" dirty="0">
                <a:solidFill>
                  <a:schemeClr val="accent5">
                    <a:lumMod val="75000"/>
                  </a:schemeClr>
                </a:solidFill>
                <a:latin typeface="Times New Roman" pitchFamily="18" charset="0"/>
                <a:cs typeface="Times New Roman" pitchFamily="18" charset="0"/>
              </a:rPr>
              <a:t>Literature </a:t>
            </a:r>
            <a:r>
              <a:rPr lang="en-US" sz="2400" b="1" u="sng" dirty="0" smtClean="0">
                <a:solidFill>
                  <a:schemeClr val="accent5">
                    <a:lumMod val="75000"/>
                  </a:schemeClr>
                </a:solidFill>
                <a:latin typeface="Times New Roman" pitchFamily="18" charset="0"/>
                <a:cs typeface="Times New Roman" pitchFamily="18" charset="0"/>
              </a:rPr>
              <a:t>Survey</a:t>
            </a:r>
            <a:endParaRPr lang="en-US" sz="2400" b="1" u="sng" dirty="0">
              <a:solidFill>
                <a:schemeClr val="accent5">
                  <a:lumMod val="75000"/>
                </a:schemeClr>
              </a:solidFill>
              <a:latin typeface="Times New Roman" pitchFamily="18" charset="0"/>
              <a:cs typeface="Times New Roman" pitchFamily="18" charset="0"/>
            </a:endParaRPr>
          </a:p>
          <a:p>
            <a:pPr marL="0" indent="0">
              <a:buNone/>
            </a:pPr>
            <a:r>
              <a:rPr lang="en-US" sz="2000" b="1"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HBR Post Link: </a:t>
            </a:r>
            <a:r>
              <a:rPr lang="en-US" sz="2000" u="sng" dirty="0">
                <a:latin typeface="Times New Roman" pitchFamily="18" charset="0"/>
                <a:cs typeface="Times New Roman" pitchFamily="18" charset="0"/>
                <a:hlinkClick r:id="rId2"/>
              </a:rPr>
              <a:t>the-value-of-keeping-the-</a:t>
            </a:r>
            <a:r>
              <a:rPr lang="en-US" sz="2000" u="sng" dirty="0" err="1">
                <a:latin typeface="Times New Roman" pitchFamily="18" charset="0"/>
                <a:cs typeface="Times New Roman" pitchFamily="18" charset="0"/>
                <a:hlinkClick r:id="rId2"/>
              </a:rPr>
              <a:t>rightcustomers</a:t>
            </a:r>
            <a:endParaRPr lang="en-US"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Kaggle Bank Churn Link: </a:t>
            </a:r>
            <a:r>
              <a:rPr lang="en-US" sz="2000" dirty="0">
                <a:latin typeface="Times New Roman" pitchFamily="18" charset="0"/>
                <a:cs typeface="Times New Roman" pitchFamily="18" charset="0"/>
                <a:hlinkClick r:id="rId3"/>
              </a:rPr>
              <a:t>k</a:t>
            </a:r>
            <a:r>
              <a:rPr lang="en-US" sz="2000" u="sng" dirty="0">
                <a:latin typeface="Times New Roman" pitchFamily="18" charset="0"/>
                <a:cs typeface="Times New Roman" pitchFamily="18" charset="0"/>
                <a:hlinkClick r:id="rId3"/>
              </a:rPr>
              <a:t>aggle dataset</a:t>
            </a:r>
            <a:endParaRPr lang="en-US"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Jill Avery is a senior lecturer at Harvard Business School &amp; an author of HBR’s: </a:t>
            </a:r>
            <a:r>
              <a:rPr lang="en-US" sz="2000" u="sng" dirty="0">
                <a:latin typeface="Times New Roman" pitchFamily="18" charset="0"/>
                <a:cs typeface="Times New Roman" pitchFamily="18" charset="0"/>
                <a:hlinkClick r:id="rId4"/>
              </a:rPr>
              <a:t>Go To Market Tools</a:t>
            </a:r>
            <a:endParaRPr lang="en-US" sz="2000" dirty="0">
              <a:latin typeface="Times New Roman" pitchFamily="18" charset="0"/>
              <a:cs typeface="Times New Roman" pitchFamily="18" charset="0"/>
            </a:endParaRPr>
          </a:p>
          <a:p>
            <a:pPr lvl="0"/>
            <a:r>
              <a:rPr lang="en-US" sz="2000" u="sng" dirty="0">
                <a:latin typeface="Times New Roman" pitchFamily="18" charset="0"/>
                <a:cs typeface="Times New Roman" pitchFamily="18" charset="0"/>
                <a:hlinkClick r:id="rId5"/>
              </a:rPr>
              <a:t>Customer Churn Prediction – A case Study in retail published by </a:t>
            </a:r>
            <a:r>
              <a:rPr lang="en-US" sz="2000" u="sng" dirty="0" err="1">
                <a:latin typeface="Times New Roman" pitchFamily="18" charset="0"/>
                <a:cs typeface="Times New Roman" pitchFamily="18" charset="0"/>
                <a:hlinkClick r:id="rId5"/>
              </a:rPr>
              <a:t>Sas</a:t>
            </a:r>
            <a:endParaRPr lang="en-US" sz="2000" dirty="0">
              <a:latin typeface="Times New Roman" pitchFamily="18" charset="0"/>
              <a:cs typeface="Times New Roman" pitchFamily="18" charset="0"/>
            </a:endParaRPr>
          </a:p>
          <a:p>
            <a:r>
              <a:rPr lang="en-US" sz="2000" u="sng" dirty="0">
                <a:latin typeface="Times New Roman" pitchFamily="18" charset="0"/>
                <a:cs typeface="Times New Roman" pitchFamily="18" charset="0"/>
                <a:hlinkClick r:id="rId6"/>
              </a:rPr>
              <a:t>Harvard Business School case on HubSpot’s Development of a</a:t>
            </a:r>
            <a:r>
              <a:rPr lang="en-US" sz="2000" dirty="0">
                <a:latin typeface="Times New Roman" pitchFamily="18" charset="0"/>
                <a:cs typeface="Times New Roman" pitchFamily="18" charset="0"/>
              </a:rPr>
              <a:t> </a:t>
            </a:r>
            <a:r>
              <a:rPr lang="en-US" sz="2000" u="sng" dirty="0">
                <a:latin typeface="Times New Roman" pitchFamily="18" charset="0"/>
                <a:cs typeface="Times New Roman" pitchFamily="18" charset="0"/>
                <a:hlinkClick r:id="rId6"/>
              </a:rPr>
              <a:t>Customer Happiness Index</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044762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96000"/>
          </a:xfrm>
        </p:spPr>
        <p:txBody>
          <a:bodyPr>
            <a:normAutofit lnSpcReduction="10000"/>
          </a:bodyPr>
          <a:lstStyle/>
          <a:p>
            <a:pPr marL="0" indent="0">
              <a:buNone/>
            </a:pPr>
            <a:r>
              <a:rPr lang="en-US" sz="2400" b="1" u="sng" dirty="0" smtClean="0">
                <a:solidFill>
                  <a:schemeClr val="accent5">
                    <a:lumMod val="75000"/>
                  </a:schemeClr>
                </a:solidFill>
                <a:latin typeface="Times New Roman" pitchFamily="18" charset="0"/>
                <a:cs typeface="Times New Roman" pitchFamily="18" charset="0"/>
              </a:rPr>
              <a:t>Churn prediction variables</a:t>
            </a:r>
          </a:p>
          <a:p>
            <a:pPr marL="0" indent="0">
              <a:buNone/>
            </a:pPr>
            <a:endParaRPr lang="en-US" sz="1600" b="1" u="sng" dirty="0" smtClean="0">
              <a:solidFill>
                <a:schemeClr val="accent5">
                  <a:lumMod val="75000"/>
                </a:schemeClr>
              </a:solidFill>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There are four types of variables that are mostly used:-</a:t>
            </a:r>
          </a:p>
          <a:p>
            <a:pPr marL="457200" indent="-457200">
              <a:buFont typeface="+mj-lt"/>
              <a:buAutoNum type="arabicPeriod"/>
            </a:pPr>
            <a:r>
              <a:rPr lang="en-US" sz="2000" dirty="0" smtClean="0">
                <a:latin typeface="Times New Roman" pitchFamily="18" charset="0"/>
                <a:cs typeface="Times New Roman" pitchFamily="18" charset="0"/>
              </a:rPr>
              <a:t>Customer Demographic Variables</a:t>
            </a:r>
          </a:p>
          <a:p>
            <a:pPr marL="0" indent="0">
              <a:buNone/>
            </a:pPr>
            <a:r>
              <a:rPr lang="en-US" sz="2000" dirty="0" smtClean="0">
                <a:latin typeface="Times New Roman" pitchFamily="18" charset="0"/>
                <a:cs typeface="Times New Roman" pitchFamily="18" charset="0"/>
              </a:rPr>
              <a:t>          These are mostly used variables in churn prediction</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 Age</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 Job type</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 Gender</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 Family size</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 Geographical data </a:t>
            </a:r>
          </a:p>
          <a:p>
            <a:pPr marL="0" indent="0">
              <a:buNone/>
            </a:pPr>
            <a:r>
              <a:rPr lang="en-US" sz="2000" dirty="0" smtClean="0">
                <a:latin typeface="Times New Roman" pitchFamily="18" charset="0"/>
                <a:cs typeface="Times New Roman" pitchFamily="18" charset="0"/>
              </a:rPr>
              <a:t>2.     Perception Variables</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It tries to measure how the customer appreciates services or products.</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Includes dimensions such as:-</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 Quality of services</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 Satisfaction with the company</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 Locational convenience </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 Pricing</a:t>
            </a:r>
          </a:p>
          <a:p>
            <a:pPr marL="0" indent="0">
              <a:buNone/>
            </a:pP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6633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89037"/>
            <a:ext cx="8229600" cy="5516563"/>
          </a:xfrm>
        </p:spPr>
        <p:txBody>
          <a:bodyPr>
            <a:normAutofit/>
          </a:bodyPr>
          <a:lstStyle/>
          <a:p>
            <a:pPr marL="457200" indent="-457200">
              <a:buAutoNum type="arabicPeriod" startAt="3"/>
            </a:pPr>
            <a:r>
              <a:rPr lang="en-US" sz="2000" dirty="0" smtClean="0">
                <a:latin typeface="Times New Roman" pitchFamily="18" charset="0"/>
                <a:cs typeface="Times New Roman" pitchFamily="18" charset="0"/>
              </a:rPr>
              <a:t>Behavioral Variables</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Behavioral variables look at the previous behavior of the customers.</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 How often he uses the services and products</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 Which service or product he uses</a:t>
            </a:r>
          </a:p>
          <a:p>
            <a:pPr marL="0" indent="0">
              <a:buNone/>
            </a:pPr>
            <a:r>
              <a:rPr lang="en-US" sz="2000" dirty="0" smtClean="0">
                <a:latin typeface="Times New Roman" pitchFamily="18" charset="0"/>
                <a:cs typeface="Times New Roman" pitchFamily="18" charset="0"/>
              </a:rPr>
              <a:t>          Most popular behavioral variables are number of purchases and money</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spent.</a:t>
            </a:r>
          </a:p>
          <a:p>
            <a:pPr marL="0" indent="0">
              <a:buNone/>
            </a:pPr>
            <a:endParaRPr lang="en-US" sz="2000" dirty="0">
              <a:latin typeface="Times New Roman" pitchFamily="18" charset="0"/>
              <a:cs typeface="Times New Roman" pitchFamily="18" charset="0"/>
            </a:endParaRPr>
          </a:p>
          <a:p>
            <a:pPr marL="457200" indent="-457200">
              <a:buAutoNum type="arabicPeriod" startAt="4"/>
            </a:pPr>
            <a:r>
              <a:rPr lang="en-US" sz="2000" dirty="0" smtClean="0">
                <a:latin typeface="Times New Roman" pitchFamily="18" charset="0"/>
                <a:cs typeface="Times New Roman" pitchFamily="18" charset="0"/>
              </a:rPr>
              <a:t>Macro Environment Variables</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Macro environment variables focus on identifying changes in the world </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that could affect the costumer.</a:t>
            </a:r>
          </a:p>
        </p:txBody>
      </p:sp>
    </p:spTree>
    <p:extLst>
      <p:ext uri="{BB962C8B-B14F-4D97-AF65-F5344CB8AC3E}">
        <p14:creationId xmlns:p14="http://schemas.microsoft.com/office/powerpoint/2010/main" val="13481277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25000" lnSpcReduction="20000"/>
          </a:bodyPr>
          <a:lstStyle/>
          <a:p>
            <a:pPr marL="0" indent="0">
              <a:buNone/>
            </a:pPr>
            <a:r>
              <a:rPr lang="en-US" sz="9600" b="1" u="sng" dirty="0">
                <a:solidFill>
                  <a:schemeClr val="accent5">
                    <a:lumMod val="75000"/>
                  </a:schemeClr>
                </a:solidFill>
                <a:latin typeface="Times New Roman" pitchFamily="18" charset="0"/>
                <a:cs typeface="Times New Roman" pitchFamily="18" charset="0"/>
              </a:rPr>
              <a:t>Dataset </a:t>
            </a:r>
            <a:r>
              <a:rPr lang="en-US" sz="9600" b="1" u="sng" dirty="0" smtClean="0">
                <a:solidFill>
                  <a:schemeClr val="accent5">
                    <a:lumMod val="75000"/>
                  </a:schemeClr>
                </a:solidFill>
                <a:latin typeface="Times New Roman" pitchFamily="18" charset="0"/>
                <a:cs typeface="Times New Roman" pitchFamily="18" charset="0"/>
              </a:rPr>
              <a:t>Information</a:t>
            </a:r>
          </a:p>
          <a:p>
            <a:pPr marL="0" indent="0">
              <a:buNone/>
            </a:pPr>
            <a:endParaRPr lang="en-US" sz="9600" b="1" u="sng" dirty="0">
              <a:solidFill>
                <a:schemeClr val="accent5">
                  <a:lumMod val="75000"/>
                </a:schemeClr>
              </a:solidFill>
              <a:latin typeface="Times New Roman" pitchFamily="18" charset="0"/>
              <a:cs typeface="Times New Roman" pitchFamily="18" charset="0"/>
            </a:endParaRPr>
          </a:p>
          <a:p>
            <a:pPr marL="0" indent="0">
              <a:buNone/>
            </a:pPr>
            <a:r>
              <a:rPr lang="en-US" sz="8000" dirty="0">
                <a:latin typeface="Times New Roman" pitchFamily="18" charset="0"/>
                <a:cs typeface="Times New Roman" pitchFamily="18" charset="0"/>
              </a:rPr>
              <a:t>It consists of 10000 observations and </a:t>
            </a:r>
            <a:r>
              <a:rPr lang="en-US" sz="8000" dirty="0" smtClean="0">
                <a:latin typeface="Times New Roman" pitchFamily="18" charset="0"/>
                <a:cs typeface="Times New Roman" pitchFamily="18" charset="0"/>
              </a:rPr>
              <a:t>14 </a:t>
            </a:r>
            <a:r>
              <a:rPr lang="en-US" sz="8000" dirty="0">
                <a:latin typeface="Times New Roman" pitchFamily="18" charset="0"/>
                <a:cs typeface="Times New Roman" pitchFamily="18" charset="0"/>
              </a:rPr>
              <a:t>variables. Independent variables contain information about customers. Dependent variable refers to customer abandonment status.</a:t>
            </a:r>
          </a:p>
          <a:p>
            <a:pPr marL="0" indent="0">
              <a:buNone/>
            </a:pPr>
            <a:r>
              <a:rPr lang="en-US" sz="8000" dirty="0">
                <a:latin typeface="Times New Roman" pitchFamily="18" charset="0"/>
                <a:cs typeface="Times New Roman" pitchFamily="18" charset="0"/>
              </a:rPr>
              <a:t> </a:t>
            </a:r>
          </a:p>
          <a:p>
            <a:pPr lvl="0"/>
            <a:r>
              <a:rPr lang="en-US" sz="8000" b="1" dirty="0" err="1">
                <a:latin typeface="Times New Roman" pitchFamily="18" charset="0"/>
                <a:cs typeface="Times New Roman" pitchFamily="18" charset="0"/>
              </a:rPr>
              <a:t>RowNumber</a:t>
            </a:r>
            <a:r>
              <a:rPr lang="en-US" sz="8000" b="1" dirty="0">
                <a:latin typeface="Times New Roman" pitchFamily="18" charset="0"/>
                <a:cs typeface="Times New Roman" pitchFamily="18" charset="0"/>
              </a:rPr>
              <a:t> </a:t>
            </a:r>
            <a:r>
              <a:rPr lang="en-US" sz="8000" dirty="0">
                <a:latin typeface="Times New Roman" pitchFamily="18" charset="0"/>
                <a:cs typeface="Times New Roman" pitchFamily="18" charset="0"/>
              </a:rPr>
              <a:t>— Corresponds to the record (row) number and has no effect on the output. This column will be removed.</a:t>
            </a:r>
          </a:p>
          <a:p>
            <a:pPr marL="0" indent="0">
              <a:buNone/>
            </a:pPr>
            <a:r>
              <a:rPr lang="en-US" sz="8000" dirty="0">
                <a:latin typeface="Times New Roman" pitchFamily="18" charset="0"/>
                <a:cs typeface="Times New Roman" pitchFamily="18" charset="0"/>
              </a:rPr>
              <a:t> </a:t>
            </a:r>
          </a:p>
          <a:p>
            <a:pPr lvl="0"/>
            <a:r>
              <a:rPr lang="en-US" sz="8000" b="1" dirty="0" err="1">
                <a:latin typeface="Times New Roman" pitchFamily="18" charset="0"/>
                <a:cs typeface="Times New Roman" pitchFamily="18" charset="0"/>
              </a:rPr>
              <a:t>CustomerId</a:t>
            </a:r>
            <a:r>
              <a:rPr lang="en-US" sz="8000" b="1" dirty="0">
                <a:latin typeface="Times New Roman" pitchFamily="18" charset="0"/>
                <a:cs typeface="Times New Roman" pitchFamily="18" charset="0"/>
              </a:rPr>
              <a:t> </a:t>
            </a:r>
            <a:r>
              <a:rPr lang="en-US" sz="8000" dirty="0">
                <a:latin typeface="Times New Roman" pitchFamily="18" charset="0"/>
                <a:cs typeface="Times New Roman" pitchFamily="18" charset="0"/>
              </a:rPr>
              <a:t>— Contains random values and has no effect on customer leaving the bank. This column will be removed.</a:t>
            </a:r>
          </a:p>
          <a:p>
            <a:pPr marL="0" indent="0">
              <a:buNone/>
            </a:pPr>
            <a:r>
              <a:rPr lang="en-US" sz="8000" dirty="0">
                <a:latin typeface="Times New Roman" pitchFamily="18" charset="0"/>
                <a:cs typeface="Times New Roman" pitchFamily="18" charset="0"/>
              </a:rPr>
              <a:t> </a:t>
            </a:r>
          </a:p>
          <a:p>
            <a:pPr lvl="0"/>
            <a:r>
              <a:rPr lang="en-US" sz="8000" b="1" dirty="0">
                <a:latin typeface="Times New Roman" pitchFamily="18" charset="0"/>
                <a:cs typeface="Times New Roman" pitchFamily="18" charset="0"/>
              </a:rPr>
              <a:t>Surname </a:t>
            </a:r>
            <a:r>
              <a:rPr lang="en-US" sz="8000" dirty="0">
                <a:latin typeface="Times New Roman" pitchFamily="18" charset="0"/>
                <a:cs typeface="Times New Roman" pitchFamily="18" charset="0"/>
              </a:rPr>
              <a:t>— The surname of a customer has no impact on their decision to leave the bank. This column will be removed.</a:t>
            </a:r>
          </a:p>
          <a:p>
            <a:pPr marL="0" indent="0">
              <a:buNone/>
            </a:pPr>
            <a:r>
              <a:rPr lang="en-US" sz="8000" dirty="0">
                <a:latin typeface="Times New Roman" pitchFamily="18" charset="0"/>
                <a:cs typeface="Times New Roman" pitchFamily="18" charset="0"/>
              </a:rPr>
              <a:t> </a:t>
            </a:r>
          </a:p>
          <a:p>
            <a:pPr lvl="0"/>
            <a:r>
              <a:rPr lang="en-US" sz="8000" b="1" dirty="0" err="1">
                <a:latin typeface="Times New Roman" pitchFamily="18" charset="0"/>
                <a:cs typeface="Times New Roman" pitchFamily="18" charset="0"/>
              </a:rPr>
              <a:t>CreditScore</a:t>
            </a:r>
            <a:r>
              <a:rPr lang="en-US" sz="8000" b="1" dirty="0">
                <a:latin typeface="Times New Roman" pitchFamily="18" charset="0"/>
                <a:cs typeface="Times New Roman" pitchFamily="18" charset="0"/>
              </a:rPr>
              <a:t> </a:t>
            </a:r>
            <a:r>
              <a:rPr lang="en-US" sz="8000" dirty="0">
                <a:latin typeface="Times New Roman" pitchFamily="18" charset="0"/>
                <a:cs typeface="Times New Roman" pitchFamily="18" charset="0"/>
              </a:rPr>
              <a:t>— Can have an effect on customer churn, since a customer with a higher credit score is less likely to leave the bank.</a:t>
            </a:r>
          </a:p>
          <a:p>
            <a:pPr marL="0" indent="0">
              <a:buNone/>
            </a:pPr>
            <a:r>
              <a:rPr lang="en-US" sz="8000" dirty="0">
                <a:latin typeface="Times New Roman" pitchFamily="18" charset="0"/>
                <a:cs typeface="Times New Roman" pitchFamily="18" charset="0"/>
              </a:rPr>
              <a:t> </a:t>
            </a:r>
          </a:p>
          <a:p>
            <a:pPr lvl="0"/>
            <a:r>
              <a:rPr lang="en-US" sz="8000" b="1" dirty="0">
                <a:latin typeface="Times New Roman" pitchFamily="18" charset="0"/>
                <a:cs typeface="Times New Roman" pitchFamily="18" charset="0"/>
              </a:rPr>
              <a:t>Geography </a:t>
            </a:r>
            <a:r>
              <a:rPr lang="en-US" sz="8000" dirty="0">
                <a:latin typeface="Times New Roman" pitchFamily="18" charset="0"/>
                <a:cs typeface="Times New Roman" pitchFamily="18" charset="0"/>
              </a:rPr>
              <a:t>— A customer’s location can affect their decision to leave the bank. We’ll keep this column</a:t>
            </a:r>
            <a:r>
              <a:rPr lang="en-US" sz="8000" dirty="0" smtClean="0">
                <a:latin typeface="Times New Roman" pitchFamily="18" charset="0"/>
                <a:cs typeface="Times New Roman" pitchFamily="18" charset="0"/>
              </a:rPr>
              <a:t>.</a:t>
            </a:r>
            <a:endParaRPr lang="en-US" sz="8000" dirty="0">
              <a:latin typeface="Times New Roman" pitchFamily="18" charset="0"/>
              <a:cs typeface="Times New Roman" pitchFamily="18" charset="0"/>
            </a:endParaRPr>
          </a:p>
          <a:p>
            <a:pPr marL="0" indent="0">
              <a:buNone/>
            </a:pPr>
            <a:r>
              <a:rPr lang="en-US" sz="8000" dirty="0">
                <a:latin typeface="Times New Roman" pitchFamily="18" charset="0"/>
                <a:cs typeface="Times New Roman" pitchFamily="18" charset="0"/>
              </a:rPr>
              <a:t> </a:t>
            </a:r>
          </a:p>
        </p:txBody>
      </p:sp>
    </p:spTree>
    <p:extLst>
      <p:ext uri="{BB962C8B-B14F-4D97-AF65-F5344CB8AC3E}">
        <p14:creationId xmlns:p14="http://schemas.microsoft.com/office/powerpoint/2010/main" val="770483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638800"/>
          </a:xfrm>
        </p:spPr>
        <p:txBody>
          <a:bodyPr>
            <a:normAutofit fontScale="32500" lnSpcReduction="20000"/>
          </a:bodyPr>
          <a:lstStyle/>
          <a:p>
            <a:pPr lvl="0"/>
            <a:r>
              <a:rPr lang="en-US" sz="6200" b="1" dirty="0">
                <a:latin typeface="Times New Roman" pitchFamily="18" charset="0"/>
                <a:cs typeface="Times New Roman" pitchFamily="18" charset="0"/>
              </a:rPr>
              <a:t>Gender </a:t>
            </a:r>
            <a:r>
              <a:rPr lang="en-US" sz="6200" dirty="0">
                <a:latin typeface="Times New Roman" pitchFamily="18" charset="0"/>
                <a:cs typeface="Times New Roman" pitchFamily="18" charset="0"/>
              </a:rPr>
              <a:t>— It’s interesting to explore whether gender plays a role in a customer leaving the bank. We’ll include this column, too.</a:t>
            </a:r>
          </a:p>
          <a:p>
            <a:pPr marL="0" indent="0">
              <a:buNone/>
            </a:pPr>
            <a:r>
              <a:rPr lang="en-US" sz="6200" dirty="0">
                <a:latin typeface="Times New Roman" pitchFamily="18" charset="0"/>
                <a:cs typeface="Times New Roman" pitchFamily="18" charset="0"/>
              </a:rPr>
              <a:t> </a:t>
            </a:r>
          </a:p>
          <a:p>
            <a:pPr lvl="0"/>
            <a:r>
              <a:rPr lang="en-US" sz="6200" b="1" dirty="0">
                <a:latin typeface="Times New Roman" pitchFamily="18" charset="0"/>
                <a:cs typeface="Times New Roman" pitchFamily="18" charset="0"/>
              </a:rPr>
              <a:t>Age </a:t>
            </a:r>
            <a:r>
              <a:rPr lang="en-US" sz="6200" dirty="0">
                <a:latin typeface="Times New Roman" pitchFamily="18" charset="0"/>
                <a:cs typeface="Times New Roman" pitchFamily="18" charset="0"/>
              </a:rPr>
              <a:t>— This is certainly relevant, since older customers are less likely to leave their bank than younger ones</a:t>
            </a:r>
            <a:r>
              <a:rPr lang="en-US" sz="6200" dirty="0" smtClean="0">
                <a:latin typeface="Times New Roman" pitchFamily="18" charset="0"/>
                <a:cs typeface="Times New Roman" pitchFamily="18" charset="0"/>
              </a:rPr>
              <a:t>.</a:t>
            </a:r>
          </a:p>
          <a:p>
            <a:pPr marL="0" lvl="0" indent="0">
              <a:buNone/>
            </a:pPr>
            <a:r>
              <a:rPr lang="en-US" sz="6200" dirty="0">
                <a:latin typeface="Times New Roman" pitchFamily="18" charset="0"/>
                <a:cs typeface="Times New Roman" pitchFamily="18" charset="0"/>
              </a:rPr>
              <a:t> </a:t>
            </a:r>
          </a:p>
          <a:p>
            <a:pPr lvl="0"/>
            <a:r>
              <a:rPr lang="en-US" sz="6200" b="1" dirty="0">
                <a:latin typeface="Times New Roman" pitchFamily="18" charset="0"/>
                <a:cs typeface="Times New Roman" pitchFamily="18" charset="0"/>
              </a:rPr>
              <a:t>Tenure </a:t>
            </a:r>
            <a:r>
              <a:rPr lang="en-US" sz="6200" dirty="0">
                <a:latin typeface="Times New Roman" pitchFamily="18" charset="0"/>
                <a:cs typeface="Times New Roman" pitchFamily="18" charset="0"/>
              </a:rPr>
              <a:t>— Refers to the number of years that the customer has been a client of the bank. Normally, older clients are more loyal and less likely to leave a bank.</a:t>
            </a:r>
          </a:p>
          <a:p>
            <a:pPr marL="0" indent="0">
              <a:buNone/>
            </a:pPr>
            <a:r>
              <a:rPr lang="en-US" sz="6200" dirty="0">
                <a:latin typeface="Times New Roman" pitchFamily="18" charset="0"/>
                <a:cs typeface="Times New Roman" pitchFamily="18" charset="0"/>
              </a:rPr>
              <a:t> </a:t>
            </a:r>
          </a:p>
          <a:p>
            <a:pPr lvl="0"/>
            <a:r>
              <a:rPr lang="en-US" sz="6200" b="1" dirty="0">
                <a:latin typeface="Times New Roman" pitchFamily="18" charset="0"/>
                <a:cs typeface="Times New Roman" pitchFamily="18" charset="0"/>
              </a:rPr>
              <a:t>Balance </a:t>
            </a:r>
            <a:r>
              <a:rPr lang="en-US" sz="6200" dirty="0">
                <a:latin typeface="Times New Roman" pitchFamily="18" charset="0"/>
                <a:cs typeface="Times New Roman" pitchFamily="18" charset="0"/>
              </a:rPr>
              <a:t>—As people with a higher balance in their accounts are less likely to leave the bank compared to those with lower balances.</a:t>
            </a:r>
          </a:p>
          <a:p>
            <a:pPr marL="0" indent="0">
              <a:buNone/>
            </a:pPr>
            <a:r>
              <a:rPr lang="en-US" sz="6200" dirty="0">
                <a:latin typeface="Times New Roman" pitchFamily="18" charset="0"/>
                <a:cs typeface="Times New Roman" pitchFamily="18" charset="0"/>
              </a:rPr>
              <a:t> </a:t>
            </a:r>
          </a:p>
          <a:p>
            <a:pPr lvl="0"/>
            <a:r>
              <a:rPr lang="en-US" sz="6200" b="1" dirty="0" err="1">
                <a:latin typeface="Times New Roman" pitchFamily="18" charset="0"/>
                <a:cs typeface="Times New Roman" pitchFamily="18" charset="0"/>
              </a:rPr>
              <a:t>NumOfProducts</a:t>
            </a:r>
            <a:r>
              <a:rPr lang="en-US" sz="6200" b="1" dirty="0">
                <a:latin typeface="Times New Roman" pitchFamily="18" charset="0"/>
                <a:cs typeface="Times New Roman" pitchFamily="18" charset="0"/>
              </a:rPr>
              <a:t> </a:t>
            </a:r>
            <a:r>
              <a:rPr lang="en-US" sz="6200" dirty="0">
                <a:latin typeface="Times New Roman" pitchFamily="18" charset="0"/>
                <a:cs typeface="Times New Roman" pitchFamily="18" charset="0"/>
              </a:rPr>
              <a:t>— Refers to the number of products that a customer has purchased through the bank.</a:t>
            </a:r>
          </a:p>
          <a:p>
            <a:pPr marL="0" indent="0">
              <a:buNone/>
            </a:pPr>
            <a:endParaRPr lang="en-US" sz="6200" dirty="0">
              <a:latin typeface="Times New Roman" pitchFamily="18" charset="0"/>
              <a:cs typeface="Times New Roman" pitchFamily="18" charset="0"/>
            </a:endParaRPr>
          </a:p>
          <a:p>
            <a:pPr lvl="0"/>
            <a:r>
              <a:rPr lang="en-US" sz="6200" b="1" dirty="0" err="1">
                <a:latin typeface="Times New Roman" pitchFamily="18" charset="0"/>
                <a:cs typeface="Times New Roman" pitchFamily="18" charset="0"/>
              </a:rPr>
              <a:t>HasCrCard</a:t>
            </a:r>
            <a:r>
              <a:rPr lang="en-US" sz="6200" b="1" dirty="0">
                <a:latin typeface="Times New Roman" pitchFamily="18" charset="0"/>
                <a:cs typeface="Times New Roman" pitchFamily="18" charset="0"/>
              </a:rPr>
              <a:t> </a:t>
            </a:r>
            <a:r>
              <a:rPr lang="en-US" sz="6200" dirty="0">
                <a:latin typeface="Times New Roman" pitchFamily="18" charset="0"/>
                <a:cs typeface="Times New Roman" pitchFamily="18" charset="0"/>
              </a:rPr>
              <a:t>— Denotes whether or not a customer has a credit card. This column is also relevant, since people with a credit card are less likely to leave the bank. (0=No,1=Yes</a:t>
            </a:r>
            <a:r>
              <a:rPr lang="en-US" sz="6200" dirty="0" smtClean="0">
                <a:latin typeface="Times New Roman" pitchFamily="18" charset="0"/>
                <a:cs typeface="Times New Roman" pitchFamily="18" charset="0"/>
              </a:rPr>
              <a:t>)</a:t>
            </a:r>
            <a:r>
              <a:rPr lang="en-US" sz="6200" dirty="0">
                <a:latin typeface="Times New Roman" pitchFamily="18" charset="0"/>
                <a:cs typeface="Times New Roman" pitchFamily="18" charset="0"/>
              </a:rPr>
              <a:t/>
            </a:r>
            <a:br>
              <a:rPr lang="en-US" sz="6200" dirty="0">
                <a:latin typeface="Times New Roman" pitchFamily="18" charset="0"/>
                <a:cs typeface="Times New Roman" pitchFamily="18" charset="0"/>
              </a:rPr>
            </a:br>
            <a:r>
              <a:rPr lang="en-US" sz="6200" dirty="0">
                <a:latin typeface="Times New Roman" pitchFamily="18" charset="0"/>
                <a:cs typeface="Times New Roman" pitchFamily="18" charset="0"/>
              </a:rPr>
              <a:t> </a:t>
            </a:r>
          </a:p>
          <a:p>
            <a:endParaRPr lang="en-US" dirty="0"/>
          </a:p>
          <a:p>
            <a:endParaRPr lang="en-US" dirty="0"/>
          </a:p>
        </p:txBody>
      </p:sp>
    </p:spTree>
    <p:extLst>
      <p:ext uri="{BB962C8B-B14F-4D97-AF65-F5344CB8AC3E}">
        <p14:creationId xmlns:p14="http://schemas.microsoft.com/office/powerpoint/2010/main" val="8516408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1"/>
            <a:ext cx="8229600" cy="5257800"/>
          </a:xfrm>
        </p:spPr>
        <p:txBody>
          <a:bodyPr>
            <a:normAutofit/>
          </a:bodyPr>
          <a:lstStyle/>
          <a:p>
            <a:pPr lvl="0"/>
            <a:r>
              <a:rPr lang="en-US" sz="2000" b="1" dirty="0" err="1">
                <a:latin typeface="Times New Roman" pitchFamily="18" charset="0"/>
                <a:cs typeface="Times New Roman" pitchFamily="18" charset="0"/>
              </a:rPr>
              <a:t>IsActiveMember</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 Active customers are less likely to leave the bank, so we’ll keep this. (0=No,1=Yes</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lvl="0"/>
            <a:r>
              <a:rPr lang="en-US" sz="2000" b="1" dirty="0" err="1">
                <a:latin typeface="Times New Roman" pitchFamily="18" charset="0"/>
                <a:cs typeface="Times New Roman" pitchFamily="18" charset="0"/>
              </a:rPr>
              <a:t>EstimatedSalary</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 As with balance, people with lower salaries are more likely to leave the bank compared to those with higher salaries</a:t>
            </a: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 </a:t>
            </a:r>
          </a:p>
          <a:p>
            <a:pPr lvl="0"/>
            <a:r>
              <a:rPr lang="en-US" sz="2000" b="1" dirty="0">
                <a:latin typeface="Times New Roman" pitchFamily="18" charset="0"/>
                <a:cs typeface="Times New Roman" pitchFamily="18" charset="0"/>
              </a:rPr>
              <a:t>Exited </a:t>
            </a:r>
            <a:r>
              <a:rPr lang="en-US" sz="2000" dirty="0">
                <a:latin typeface="Times New Roman" pitchFamily="18" charset="0"/>
                <a:cs typeface="Times New Roman" pitchFamily="18" charset="0"/>
              </a:rPr>
              <a:t>— Whether or not the customer left the bank. This is what we have to predict. (</a:t>
            </a:r>
            <a:r>
              <a:rPr lang="en-US" sz="2000" dirty="0" smtClean="0">
                <a:latin typeface="Times New Roman" pitchFamily="18" charset="0"/>
                <a:cs typeface="Times New Roman" pitchFamily="18" charset="0"/>
              </a:rPr>
              <a:t>0=No,1=Yes)</a:t>
            </a:r>
          </a:p>
          <a:p>
            <a:pPr lvl="0"/>
            <a:endParaRPr lang="en-US" sz="2000" dirty="0">
              <a:latin typeface="Times New Roman" pitchFamily="18" charset="0"/>
              <a:cs typeface="Times New Roman" pitchFamily="18" charset="0"/>
            </a:endParaRPr>
          </a:p>
          <a:p>
            <a:pPr lvl="0"/>
            <a:endParaRPr lang="en-US" sz="2000" dirty="0" smtClean="0">
              <a:latin typeface="Times New Roman" pitchFamily="18" charset="0"/>
              <a:cs typeface="Times New Roman" pitchFamily="18" charset="0"/>
            </a:endParaRPr>
          </a:p>
          <a:p>
            <a:pPr lvl="0"/>
            <a:endParaRPr lang="en-US" sz="2000" dirty="0">
              <a:latin typeface="Times New Roman" pitchFamily="18" charset="0"/>
              <a:cs typeface="Times New Roman" pitchFamily="18" charset="0"/>
            </a:endParaRPr>
          </a:p>
          <a:p>
            <a:pPr lvl="0"/>
            <a:endParaRPr lang="en-US" sz="2000" dirty="0" smtClean="0">
              <a:latin typeface="Times New Roman" pitchFamily="18" charset="0"/>
              <a:cs typeface="Times New Roman" pitchFamily="18" charset="0"/>
            </a:endParaRPr>
          </a:p>
          <a:p>
            <a:pPr lvl="0"/>
            <a:endParaRPr lang="en-US" sz="2000" dirty="0">
              <a:latin typeface="Times New Roman" pitchFamily="18" charset="0"/>
              <a:cs typeface="Times New Roman" pitchFamily="18" charset="0"/>
            </a:endParaRPr>
          </a:p>
          <a:p>
            <a:pPr lvl="0"/>
            <a:endParaRPr lang="en-US" sz="2000" dirty="0" smtClean="0">
              <a:latin typeface="Times New Roman" pitchFamily="18" charset="0"/>
              <a:cs typeface="Times New Roman" pitchFamily="18" charset="0"/>
            </a:endParaRPr>
          </a:p>
          <a:p>
            <a:pPr marL="0" lvl="0" indent="0">
              <a:buNone/>
            </a:pPr>
            <a:endParaRPr lang="en-US" sz="2400" b="1" u="sng" dirty="0" smtClean="0">
              <a:solidFill>
                <a:schemeClr val="accent5">
                  <a:lumMod val="75000"/>
                </a:schemeClr>
              </a:solidFill>
              <a:latin typeface="Times New Roman" pitchFamily="18" charset="0"/>
              <a:cs typeface="Times New Roman" pitchFamily="18" charset="0"/>
            </a:endParaRPr>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667000"/>
            <a:ext cx="8763000" cy="143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5150" y="4107523"/>
            <a:ext cx="2609850" cy="2521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5740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2229</TotalTime>
  <Words>2087</Words>
  <Application>Microsoft Office PowerPoint</Application>
  <PresentationFormat>On-screen Show (4:3)</PresentationFormat>
  <Paragraphs>378</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Predicting Churn for  Bank Customers </vt:lpstr>
      <vt:lpstr>OBJECTIVE  </vt:lpstr>
      <vt:lpstr>INTRODUCTION</vt:lpstr>
      <vt:lpstr>PowerPoint Presentation</vt:lpstr>
      <vt:lpstr>PowerPoint Presentation</vt:lpstr>
      <vt:lpstr>PowerPoint Presentation</vt:lpstr>
      <vt:lpstr>PowerPoint Presentation</vt:lpstr>
      <vt:lpstr>PowerPoint Presentation</vt:lpstr>
      <vt:lpstr>PowerPoint Presentation</vt:lpstr>
      <vt:lpstr>TOOLS AND LIBRARIES</vt:lpstr>
      <vt:lpstr>PowerPoint Presentation</vt:lpstr>
      <vt:lpstr>PowerPoint Presentation</vt:lpstr>
      <vt:lpstr>PowerPoint Presentation</vt:lpstr>
      <vt:lpstr>PowerPoint Presentation</vt:lpstr>
      <vt:lpstr>PowerPoint Presentation</vt:lpstr>
      <vt:lpstr>DATA EXPLORATION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FRANCE REGION</vt:lpstr>
      <vt:lpstr>GERMANY REGION</vt:lpstr>
      <vt:lpstr>SPAIN REGION</vt:lpstr>
      <vt:lpstr>MODEL BUILDING</vt:lpstr>
      <vt:lpstr>PowerPoint Presentation</vt:lpstr>
      <vt:lpstr>PowerPoint Presentation</vt:lpstr>
      <vt:lpstr>PowerPoint Presentation</vt:lpstr>
      <vt:lpstr>PowerPoint Presentation</vt:lpstr>
      <vt:lpstr>PowerPoint Presentation</vt:lpstr>
      <vt:lpstr>OVERVIEW OF FINAL PROJECT</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Churn for  Bank Customers </dc:title>
  <dc:creator>taniya jain</dc:creator>
  <cp:lastModifiedBy>win</cp:lastModifiedBy>
  <cp:revision>72</cp:revision>
  <dcterms:created xsi:type="dcterms:W3CDTF">2006-08-16T00:00:00Z</dcterms:created>
  <dcterms:modified xsi:type="dcterms:W3CDTF">2021-05-31T14:09:27Z</dcterms:modified>
</cp:coreProperties>
</file>