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CA9397-94DF-4CAD-97B2-22EA2029DED5}" v="163" dt="2025-09-19T21:28:18.042"/>
    <p1510:client id="{2FF806FD-659E-45D2-BE22-50A231BF650C}" v="111" dt="2025-09-21T01:32:55.927"/>
    <p1510:client id="{36E33206-4B57-4D0A-86B8-F4CE7E6AC9F3}" v="154" dt="2025-09-19T20:40:07.842"/>
    <p1510:client id="{4C94DB16-8DD3-47F6-885D-AE869A1D4C37}" v="448" dt="2025-09-20T23:32:51.051"/>
    <p1510:client id="{5C91C752-4F00-488F-86E2-66F28E771D02}" v="80" dt="2025-09-19T10:32:13.924"/>
    <p1510:client id="{5E064599-298A-410A-AF81-F1C47B2732C3}" v="190" dt="2025-09-19T16:52:30.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9" name="Freeform: Shape 12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1" name="Freeform: Shape 13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pPr algn="l"/>
            <a:r>
              <a:rPr lang="en-US" sz="4400" b="1" dirty="0">
                <a:latin typeface="Candara"/>
                <a:ea typeface="+mj-lt"/>
                <a:cs typeface="+mj-lt"/>
              </a:rPr>
              <a:t>Computer Information Technology (CIT) – Final Project</a:t>
            </a:r>
            <a:endParaRPr lang="en-US" sz="4400" dirty="0">
              <a:latin typeface="Candara"/>
              <a:ea typeface="Calibri"/>
              <a:cs typeface="Calibri"/>
            </a:endParaRPr>
          </a:p>
        </p:txBody>
      </p:sp>
      <p:sp>
        <p:nvSpPr>
          <p:cNvPr id="3" name="Subtitle 2"/>
          <p:cNvSpPr>
            <a:spLocks noGrp="1"/>
          </p:cNvSpPr>
          <p:nvPr>
            <p:ph type="subTitle" idx="1"/>
          </p:nvPr>
        </p:nvSpPr>
        <p:spPr>
          <a:xfrm>
            <a:off x="477981" y="4872922"/>
            <a:ext cx="3933306" cy="1208141"/>
          </a:xfrm>
        </p:spPr>
        <p:txBody>
          <a:bodyPr vert="horz" lIns="91440" tIns="45720" rIns="91440" bIns="45720" rtlCol="0" anchor="t">
            <a:normAutofit/>
          </a:bodyPr>
          <a:lstStyle/>
          <a:p>
            <a:pPr algn="l"/>
            <a:r>
              <a:rPr lang="en-US" i="1" dirty="0">
                <a:ea typeface="+mn-lt"/>
                <a:cs typeface="+mn-lt"/>
              </a:rPr>
              <a:t>Exploring MS Word &amp;</a:t>
            </a:r>
          </a:p>
          <a:p>
            <a:pPr algn="l"/>
            <a:r>
              <a:rPr lang="en-US" i="1" dirty="0">
                <a:ea typeface="+mn-lt"/>
                <a:cs typeface="+mn-lt"/>
              </a:rPr>
              <a:t>MS Excel TOOLS</a:t>
            </a:r>
            <a:endParaRPr lang="en-US" i="1"/>
          </a:p>
        </p:txBody>
      </p:sp>
      <p:sp>
        <p:nvSpPr>
          <p:cNvPr id="133" name="Rectangle 1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5" name="Rectangle 1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close-up of a logo&#10;&#10;AI-generated content may be incorrect.">
            <a:extLst>
              <a:ext uri="{FF2B5EF4-FFF2-40B4-BE49-F238E27FC236}">
                <a16:creationId xmlns:a16="http://schemas.microsoft.com/office/drawing/2014/main" id="{7CAEAD78-C2F8-CDCD-25B4-5DE524672074}"/>
              </a:ext>
            </a:extLst>
          </p:cNvPr>
          <p:cNvPicPr>
            <a:picLocks noChangeAspect="1"/>
          </p:cNvPicPr>
          <p:nvPr/>
        </p:nvPicPr>
        <p:blipFill>
          <a:blip r:embed="rId2"/>
          <a:srcRect l="10711" r="25020"/>
          <a:stretch>
            <a:fillRect/>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ln>
            <a:solidFill>
              <a:srgbClr val="4472C4"/>
            </a:solidFill>
          </a:ln>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935B71-DE8C-1FB6-C433-0E843E56703D}"/>
              </a:ext>
            </a:extLst>
          </p:cNvPr>
          <p:cNvSpPr>
            <a:spLocks noGrp="1"/>
          </p:cNvSpPr>
          <p:nvPr>
            <p:ph type="title"/>
          </p:nvPr>
        </p:nvSpPr>
        <p:spPr>
          <a:xfrm>
            <a:off x="674411" y="548640"/>
            <a:ext cx="10609285" cy="1928207"/>
          </a:xfrm>
        </p:spPr>
        <p:txBody>
          <a:bodyPr>
            <a:normAutofit/>
          </a:bodyPr>
          <a:lstStyle/>
          <a:p>
            <a:r>
              <a:rPr lang="en-US" sz="2800" b="1" i="1" dirty="0">
                <a:latin typeface="Aptos"/>
              </a:rPr>
              <a:t>FORMULAS</a:t>
            </a:r>
            <a:endParaRPr lang="en-US" sz="2800" dirty="0">
              <a:latin typeface="Aptos"/>
            </a:endParaRPr>
          </a:p>
          <a:p>
            <a:endParaRPr lang="en-US" sz="40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E9817E-3358-23A5-9805-96F54BFE9A75}"/>
              </a:ext>
            </a:extLst>
          </p:cNvPr>
          <p:cNvSpPr>
            <a:spLocks noGrp="1"/>
          </p:cNvSpPr>
          <p:nvPr>
            <p:ph idx="1"/>
          </p:nvPr>
        </p:nvSpPr>
        <p:spPr>
          <a:xfrm>
            <a:off x="674411" y="2481943"/>
            <a:ext cx="10609285" cy="3695020"/>
          </a:xfrm>
        </p:spPr>
        <p:txBody>
          <a:bodyPr vert="horz" lIns="91440" tIns="45720" rIns="91440" bIns="45720" rtlCol="0">
            <a:normAutofit/>
          </a:bodyPr>
          <a:lstStyle/>
          <a:p>
            <a:pPr marL="0" indent="0">
              <a:buNone/>
            </a:pPr>
            <a:r>
              <a:rPr lang="en-US" sz="1200" b="1" dirty="0"/>
              <a:t>AVERAGE Function</a:t>
            </a:r>
            <a:endParaRPr lang="en-US" sz="1200" dirty="0"/>
          </a:p>
          <a:p>
            <a:r>
              <a:rPr lang="en-US" sz="1200" b="1" dirty="0"/>
              <a:t>What it Does:</a:t>
            </a:r>
            <a:r>
              <a:rPr lang="en-US" sz="1200" dirty="0"/>
              <a:t> Calculates the mean value of a group of numbers.</a:t>
            </a:r>
          </a:p>
          <a:p>
            <a:r>
              <a:rPr lang="en-US" sz="1200" b="1" dirty="0"/>
              <a:t>In My Sheet:</a:t>
            </a:r>
            <a:r>
              <a:rPr lang="en-US" sz="1200" dirty="0"/>
              <a:t> I used it on the marks column to get the average score of the whole class.</a:t>
            </a:r>
          </a:p>
          <a:p>
            <a:r>
              <a:rPr lang="en-US" sz="1200" b="1" dirty="0"/>
              <a:t>Why It’s Useful:</a:t>
            </a:r>
            <a:r>
              <a:rPr lang="en-US" sz="1200" dirty="0"/>
              <a:t> Gives a clear picture of overall performance instead of only looking at highs and lows.</a:t>
            </a:r>
          </a:p>
          <a:p>
            <a:pPr marL="0" indent="0">
              <a:buNone/>
            </a:pPr>
            <a:r>
              <a:rPr lang="en-US" sz="1200" b="1" dirty="0"/>
              <a:t>VLOOKUP Function</a:t>
            </a:r>
            <a:endParaRPr lang="en-US" sz="1200" dirty="0"/>
          </a:p>
          <a:p>
            <a:r>
              <a:rPr lang="en-US" sz="1200" b="1" dirty="0"/>
              <a:t>What it Does:</a:t>
            </a:r>
            <a:r>
              <a:rPr lang="en-US" sz="1200" dirty="0"/>
              <a:t> Searches for a specific value in the first column of a table and returns related information from another column.</a:t>
            </a:r>
          </a:p>
          <a:p>
            <a:r>
              <a:rPr lang="en-US" sz="1200" b="1" dirty="0"/>
              <a:t>In My Sheet:</a:t>
            </a:r>
            <a:r>
              <a:rPr lang="en-US" sz="1200" dirty="0"/>
              <a:t> I typed a student’s name and used VLOOKUP to instantly fetch their final test marks.</a:t>
            </a:r>
          </a:p>
          <a:p>
            <a:r>
              <a:rPr lang="en-US" sz="1200" b="1" dirty="0"/>
              <a:t>Why It’s Useful:</a:t>
            </a:r>
            <a:r>
              <a:rPr lang="en-US" sz="1200" dirty="0"/>
              <a:t> Makes it easy to find exact data without scrolling through the entire sheet.</a:t>
            </a:r>
          </a:p>
          <a:p>
            <a:pPr marL="0" indent="0">
              <a:buNone/>
            </a:pPr>
            <a:r>
              <a:rPr lang="en-US" sz="1200" b="1" dirty="0"/>
              <a:t>IF Function</a:t>
            </a:r>
            <a:endParaRPr lang="en-US" sz="1200" dirty="0"/>
          </a:p>
          <a:p>
            <a:r>
              <a:rPr lang="en-US" sz="1200" b="1" dirty="0"/>
              <a:t>What it Does:</a:t>
            </a:r>
            <a:r>
              <a:rPr lang="en-US" sz="1200" dirty="0"/>
              <a:t> Tests a condition and shows one result if true and another if false.</a:t>
            </a:r>
          </a:p>
          <a:p>
            <a:r>
              <a:rPr lang="en-US" sz="1200" b="1" dirty="0"/>
              <a:t>In My Sheet:</a:t>
            </a:r>
            <a:r>
              <a:rPr lang="en-US" sz="1200" dirty="0"/>
              <a:t> I applied it to decide whether a student is “Pass” or “Fail” based on their marks.</a:t>
            </a:r>
          </a:p>
          <a:p>
            <a:r>
              <a:rPr lang="en-US" sz="1200" b="1" dirty="0"/>
              <a:t>Why It’s Useful:</a:t>
            </a:r>
            <a:r>
              <a:rPr lang="en-US" sz="1200" dirty="0"/>
              <a:t> Automates decision-making and reduces manual checking for each entry.</a:t>
            </a:r>
          </a:p>
          <a:p>
            <a:endParaRPr lang="en-US" sz="1200" dirty="0"/>
          </a:p>
          <a:p>
            <a:endParaRPr lang="en-US" sz="1200"/>
          </a:p>
        </p:txBody>
      </p:sp>
      <p:pic>
        <p:nvPicPr>
          <p:cNvPr id="4" name="Picture 3" descr="A green box with a white x on it&#10;&#10;AI-generated content may be incorrect.">
            <a:extLst>
              <a:ext uri="{FF2B5EF4-FFF2-40B4-BE49-F238E27FC236}">
                <a16:creationId xmlns:a16="http://schemas.microsoft.com/office/drawing/2014/main" id="{B0EA0FEE-C83A-BD3D-CD16-9F5401B304BC}"/>
              </a:ext>
            </a:extLst>
          </p:cNvPr>
          <p:cNvPicPr>
            <a:picLocks noChangeAspect="1"/>
          </p:cNvPicPr>
          <p:nvPr/>
        </p:nvPicPr>
        <p:blipFill>
          <a:blip r:embed="rId2"/>
          <a:stretch>
            <a:fillRect/>
          </a:stretch>
        </p:blipFill>
        <p:spPr>
          <a:xfrm>
            <a:off x="8907674" y="206067"/>
            <a:ext cx="2697619" cy="1518151"/>
          </a:xfrm>
          <a:prstGeom prst="rect">
            <a:avLst/>
          </a:prstGeom>
        </p:spPr>
      </p:pic>
    </p:spTree>
    <p:extLst>
      <p:ext uri="{BB962C8B-B14F-4D97-AF65-F5344CB8AC3E}">
        <p14:creationId xmlns:p14="http://schemas.microsoft.com/office/powerpoint/2010/main" val="292033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F8184-BEA8-AFAA-F0B8-F82A4BD03234}"/>
              </a:ext>
            </a:extLst>
          </p:cNvPr>
          <p:cNvSpPr>
            <a:spLocks noGrp="1"/>
          </p:cNvSpPr>
          <p:nvPr>
            <p:ph type="title"/>
          </p:nvPr>
        </p:nvSpPr>
        <p:spPr>
          <a:xfrm>
            <a:off x="841248" y="510047"/>
            <a:ext cx="3300984" cy="1645920"/>
          </a:xfrm>
        </p:spPr>
        <p:txBody>
          <a:bodyPr>
            <a:normAutofit/>
          </a:bodyPr>
          <a:lstStyle/>
          <a:p>
            <a:r>
              <a:rPr lang="en-US" sz="2800" b="1" i="1" dirty="0"/>
              <a:t>DATA TOOLS</a:t>
            </a:r>
          </a:p>
        </p:txBody>
      </p:sp>
      <p:sp>
        <p:nvSpPr>
          <p:cNvPr id="15" name="Rectangle 14">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353488-BCE6-F826-3BB4-4B3FD48B97FB}"/>
              </a:ext>
            </a:extLst>
          </p:cNvPr>
          <p:cNvSpPr>
            <a:spLocks noGrp="1"/>
          </p:cNvSpPr>
          <p:nvPr>
            <p:ph idx="1"/>
          </p:nvPr>
        </p:nvSpPr>
        <p:spPr>
          <a:xfrm>
            <a:off x="4581144" y="510047"/>
            <a:ext cx="6858000" cy="1645920"/>
          </a:xfrm>
        </p:spPr>
        <p:txBody>
          <a:bodyPr vert="horz" lIns="91440" tIns="45720" rIns="91440" bIns="45720" rtlCol="0" anchor="ctr">
            <a:normAutofit/>
          </a:bodyPr>
          <a:lstStyle/>
          <a:p>
            <a:r>
              <a:rPr lang="en-US" sz="1800" b="1" dirty="0">
                <a:ea typeface="+mn-lt"/>
                <a:cs typeface="+mn-lt"/>
              </a:rPr>
              <a:t>Conditional Formatting</a:t>
            </a:r>
            <a:r>
              <a:rPr lang="en-US" sz="1800" dirty="0">
                <a:ea typeface="+mn-lt"/>
                <a:cs typeface="+mn-lt"/>
              </a:rPr>
              <a:t> – To highlight important marks or top scorers.</a:t>
            </a:r>
            <a:endParaRPr lang="en-US" sz="1800" dirty="0"/>
          </a:p>
          <a:p>
            <a:r>
              <a:rPr lang="en-US" sz="1800" b="1" dirty="0">
                <a:ea typeface="+mn-lt"/>
                <a:cs typeface="+mn-lt"/>
              </a:rPr>
              <a:t>Data Validation</a:t>
            </a:r>
            <a:r>
              <a:rPr lang="en-US" sz="1800" dirty="0">
                <a:ea typeface="+mn-lt"/>
                <a:cs typeface="+mn-lt"/>
              </a:rPr>
              <a:t> – To ensure only correct values (like age) is entered.</a:t>
            </a:r>
            <a:endParaRPr lang="en-US" sz="1800" dirty="0"/>
          </a:p>
          <a:p>
            <a:endParaRPr lang="en-US" sz="1800"/>
          </a:p>
        </p:txBody>
      </p:sp>
      <p:pic>
        <p:nvPicPr>
          <p:cNvPr id="4" name="Picture 3" descr="A pink and white screen with black text&#10;&#10;AI-generated content may be incorrect.">
            <a:extLst>
              <a:ext uri="{FF2B5EF4-FFF2-40B4-BE49-F238E27FC236}">
                <a16:creationId xmlns:a16="http://schemas.microsoft.com/office/drawing/2014/main" id="{EE8A7664-FBEF-2FB9-359A-222BA2A904B4}"/>
              </a:ext>
            </a:extLst>
          </p:cNvPr>
          <p:cNvPicPr>
            <a:picLocks noChangeAspect="1"/>
          </p:cNvPicPr>
          <p:nvPr/>
        </p:nvPicPr>
        <p:blipFill>
          <a:blip r:embed="rId2"/>
          <a:stretch>
            <a:fillRect/>
          </a:stretch>
        </p:blipFill>
        <p:spPr>
          <a:xfrm>
            <a:off x="512016" y="2606462"/>
            <a:ext cx="2192090" cy="3986890"/>
          </a:xfrm>
          <a:prstGeom prst="rect">
            <a:avLst/>
          </a:prstGeom>
        </p:spPr>
      </p:pic>
      <p:pic>
        <p:nvPicPr>
          <p:cNvPr id="5" name="Picture 4" descr="A screenshot of a computer error&#10;&#10;AI-generated content may be incorrect.">
            <a:extLst>
              <a:ext uri="{FF2B5EF4-FFF2-40B4-BE49-F238E27FC236}">
                <a16:creationId xmlns:a16="http://schemas.microsoft.com/office/drawing/2014/main" id="{46247BD1-75F7-FF07-6B0A-077BC63CD05E}"/>
              </a:ext>
            </a:extLst>
          </p:cNvPr>
          <p:cNvPicPr>
            <a:picLocks noChangeAspect="1"/>
          </p:cNvPicPr>
          <p:nvPr/>
        </p:nvPicPr>
        <p:blipFill>
          <a:blip r:embed="rId3"/>
          <a:stretch>
            <a:fillRect/>
          </a:stretch>
        </p:blipFill>
        <p:spPr>
          <a:xfrm>
            <a:off x="2716653" y="3427468"/>
            <a:ext cx="4948025" cy="2371618"/>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07305C25-BE47-6350-1167-16D41C662389}"/>
              </a:ext>
            </a:extLst>
          </p:cNvPr>
          <p:cNvPicPr>
            <a:picLocks noChangeAspect="1"/>
          </p:cNvPicPr>
          <p:nvPr/>
        </p:nvPicPr>
        <p:blipFill>
          <a:blip r:embed="rId4"/>
          <a:stretch>
            <a:fillRect/>
          </a:stretch>
        </p:blipFill>
        <p:spPr>
          <a:xfrm>
            <a:off x="7616048" y="3440831"/>
            <a:ext cx="4105815" cy="2358259"/>
          </a:xfrm>
          <a:prstGeom prst="rect">
            <a:avLst/>
          </a:prstGeom>
        </p:spPr>
      </p:pic>
    </p:spTree>
    <p:extLst>
      <p:ext uri="{BB962C8B-B14F-4D97-AF65-F5344CB8AC3E}">
        <p14:creationId xmlns:p14="http://schemas.microsoft.com/office/powerpoint/2010/main" val="5519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8FA699-BB39-02AB-C6C9-445FC0AB6815}"/>
              </a:ext>
            </a:extLst>
          </p:cNvPr>
          <p:cNvSpPr>
            <a:spLocks noGrp="1"/>
          </p:cNvSpPr>
          <p:nvPr>
            <p:ph type="title"/>
          </p:nvPr>
        </p:nvSpPr>
        <p:spPr>
          <a:xfrm>
            <a:off x="841247" y="978619"/>
            <a:ext cx="3410712" cy="1106424"/>
          </a:xfrm>
        </p:spPr>
        <p:txBody>
          <a:bodyPr>
            <a:normAutofit/>
          </a:bodyPr>
          <a:lstStyle/>
          <a:p>
            <a:r>
              <a:rPr lang="en-US" sz="2800" b="1" i="1" dirty="0">
                <a:ea typeface="+mj-lt"/>
                <a:cs typeface="+mj-lt"/>
              </a:rPr>
              <a:t>PIVOT TABLE</a:t>
            </a:r>
            <a:endParaRPr lang="en-US" sz="2800" b="1" i="1"/>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08F74C9-AEA6-CA43-F117-133862E4B5D0}"/>
              </a:ext>
            </a:extLst>
          </p:cNvPr>
          <p:cNvSpPr>
            <a:spLocks noGrp="1"/>
          </p:cNvSpPr>
          <p:nvPr>
            <p:ph idx="1"/>
          </p:nvPr>
        </p:nvSpPr>
        <p:spPr>
          <a:xfrm>
            <a:off x="863334" y="2252870"/>
            <a:ext cx="3368047" cy="3383556"/>
          </a:xfrm>
        </p:spPr>
        <p:txBody>
          <a:bodyPr vert="horz" lIns="91440" tIns="45720" rIns="91440" bIns="45720" rtlCol="0" anchor="t">
            <a:noAutofit/>
          </a:bodyPr>
          <a:lstStyle/>
          <a:p>
            <a:pPr>
              <a:buNone/>
            </a:pPr>
            <a:r>
              <a:rPr lang="en-US" sz="1600" dirty="0">
                <a:ea typeface="+mn-lt"/>
                <a:cs typeface="+mn-lt"/>
              </a:rPr>
              <a:t>     </a:t>
            </a:r>
            <a:endParaRPr lang="en-US" sz="1600" dirty="0"/>
          </a:p>
          <a:p>
            <a:endParaRPr lang="en-US" sz="1400"/>
          </a:p>
        </p:txBody>
      </p:sp>
      <p:pic>
        <p:nvPicPr>
          <p:cNvPr id="4" name="Picture 3" descr="A screenshot of a computer&#10;&#10;AI-generated content may be incorrect.">
            <a:extLst>
              <a:ext uri="{FF2B5EF4-FFF2-40B4-BE49-F238E27FC236}">
                <a16:creationId xmlns:a16="http://schemas.microsoft.com/office/drawing/2014/main" id="{902441A6-804B-D358-4EFF-7564AD28B840}"/>
              </a:ext>
            </a:extLst>
          </p:cNvPr>
          <p:cNvPicPr>
            <a:picLocks noChangeAspect="1"/>
          </p:cNvPicPr>
          <p:nvPr/>
        </p:nvPicPr>
        <p:blipFill>
          <a:blip r:embed="rId2"/>
          <a:stretch>
            <a:fillRect/>
          </a:stretch>
        </p:blipFill>
        <p:spPr>
          <a:xfrm>
            <a:off x="6099025" y="373029"/>
            <a:ext cx="3973232" cy="5964466"/>
          </a:xfrm>
          <a:prstGeom prst="rect">
            <a:avLst/>
          </a:prstGeom>
        </p:spPr>
      </p:pic>
      <p:sp>
        <p:nvSpPr>
          <p:cNvPr id="5" name="TextBox 4">
            <a:extLst>
              <a:ext uri="{FF2B5EF4-FFF2-40B4-BE49-F238E27FC236}">
                <a16:creationId xmlns:a16="http://schemas.microsoft.com/office/drawing/2014/main" id="{68769EDB-E8AF-DAE8-60DC-4E9B3F593019}"/>
              </a:ext>
            </a:extLst>
          </p:cNvPr>
          <p:cNvSpPr txBox="1"/>
          <p:nvPr/>
        </p:nvSpPr>
        <p:spPr>
          <a:xfrm>
            <a:off x="748748" y="2250661"/>
            <a:ext cx="360459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A </a:t>
            </a:r>
            <a:r>
              <a:rPr lang="en-US" sz="1600" b="1"/>
              <a:t>Pivot Table</a:t>
            </a:r>
            <a:r>
              <a:rPr lang="en-US" sz="1600"/>
              <a:t> is a powerful feature in Excel that allows you to quickly </a:t>
            </a:r>
            <a:r>
              <a:rPr lang="en-US" sz="1600" b="1"/>
              <a:t>summarize, analyze, and organize large amounts of data</a:t>
            </a:r>
            <a:r>
              <a:rPr lang="en-US" sz="1600"/>
              <a:t>.​</a:t>
            </a:r>
            <a:br>
              <a:rPr lang="en-US" sz="1600"/>
            </a:br>
            <a:r>
              <a:rPr lang="en-US" sz="1600"/>
              <a:t>In my project, I created a pivot table to display each </a:t>
            </a:r>
            <a:r>
              <a:rPr lang="en-US" sz="1600" b="1"/>
              <a:t>student’s name with the Sum of their Final Test marks</a:t>
            </a:r>
            <a:r>
              <a:rPr lang="en-US" sz="1600"/>
              <a:t> and a </a:t>
            </a:r>
            <a:r>
              <a:rPr lang="en-US" sz="1600" b="1"/>
              <a:t>Grand Total</a:t>
            </a:r>
            <a:r>
              <a:rPr lang="en-US" sz="1600"/>
              <a:t> at the bottom.​</a:t>
            </a:r>
            <a:br>
              <a:rPr lang="en-US" sz="1600"/>
            </a:br>
            <a:r>
              <a:rPr lang="en-US" sz="1600"/>
              <a:t>I also added </a:t>
            </a:r>
            <a:r>
              <a:rPr lang="en-US" sz="1600" b="1"/>
              <a:t>Gender</a:t>
            </a:r>
            <a:r>
              <a:rPr lang="en-US" sz="1600"/>
              <a:t> and </a:t>
            </a:r>
            <a:r>
              <a:rPr lang="en-US" sz="1600" b="1"/>
              <a:t>Class</a:t>
            </a:r>
            <a:r>
              <a:rPr lang="en-US" sz="1600"/>
              <a:t> filters so the results can be viewed for specific groups without changing the main sheet.​</a:t>
            </a:r>
            <a:br>
              <a:rPr lang="en-US" sz="1600"/>
            </a:br>
            <a:r>
              <a:rPr lang="en-US" sz="1600"/>
              <a:t>This makes it easy to review scores, compare performances, and get an overall summary at a glance.​</a:t>
            </a:r>
            <a:endParaRPr lang="en-US"/>
          </a:p>
        </p:txBody>
      </p:sp>
    </p:spTree>
    <p:extLst>
      <p:ext uri="{BB962C8B-B14F-4D97-AF65-F5344CB8AC3E}">
        <p14:creationId xmlns:p14="http://schemas.microsoft.com/office/powerpoint/2010/main" val="254668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EC9A43-5D13-E847-F053-60D2E0780F1A}"/>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b="1" i="1" kern="1200">
                <a:solidFill>
                  <a:schemeClr val="tx1"/>
                </a:solidFill>
                <a:latin typeface="+mj-lt"/>
                <a:ea typeface="+mj-ea"/>
                <a:cs typeface="+mj-cs"/>
              </a:rPr>
              <a:t>CHART</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FFA629AE-F425-5159-5718-D2D59426ED24}"/>
              </a:ext>
            </a:extLst>
          </p:cNvPr>
          <p:cNvSpPr txBox="1"/>
          <p:nvPr/>
        </p:nvSpPr>
        <p:spPr>
          <a:xfrm>
            <a:off x="841248" y="2252870"/>
            <a:ext cx="3412219" cy="356025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1700" dirty="0"/>
              <a:t>Charts in Excel help </a:t>
            </a:r>
            <a:r>
              <a:rPr lang="en-US" sz="1700" b="1" dirty="0"/>
              <a:t>visualize data</a:t>
            </a:r>
            <a:r>
              <a:rPr lang="en-US" sz="1700" dirty="0"/>
              <a:t> so that trends and comparisons are easier to understand.</a:t>
            </a:r>
            <a:br>
              <a:rPr lang="en-US" sz="1700" dirty="0"/>
            </a:br>
            <a:r>
              <a:rPr lang="en-US" sz="1700" dirty="0"/>
              <a:t>For this project, I inserted a </a:t>
            </a:r>
            <a:r>
              <a:rPr lang="en-US" sz="1700" b="1" dirty="0"/>
              <a:t>column chart</a:t>
            </a:r>
            <a:r>
              <a:rPr lang="en-US" sz="1700" dirty="0"/>
              <a:t> to display the </a:t>
            </a:r>
            <a:r>
              <a:rPr lang="en-US" sz="1700" b="1" dirty="0"/>
              <a:t>Final Test marks of all students</a:t>
            </a:r>
            <a:r>
              <a:rPr lang="en-US" sz="1700" dirty="0"/>
              <a:t>, making it simple to see who scored higher or lower at a glance.</a:t>
            </a:r>
            <a:br>
              <a:rPr lang="en-US" sz="1700" dirty="0"/>
            </a:br>
            <a:r>
              <a:rPr lang="en-US" sz="1700" dirty="0"/>
              <a:t>The chart converts numbers into a clear graphic, which is perfect for presentations and quick analysis.</a:t>
            </a:r>
            <a:endParaRPr lang="en-US" dirty="0"/>
          </a:p>
        </p:txBody>
      </p:sp>
      <p:pic>
        <p:nvPicPr>
          <p:cNvPr id="4" name="Content Placeholder 3">
            <a:extLst>
              <a:ext uri="{FF2B5EF4-FFF2-40B4-BE49-F238E27FC236}">
                <a16:creationId xmlns:a16="http://schemas.microsoft.com/office/drawing/2014/main" id="{C72FB95E-33F6-A3B6-CE3F-AF6C69848E32}"/>
              </a:ext>
            </a:extLst>
          </p:cNvPr>
          <p:cNvPicPr>
            <a:picLocks noGrp="1" noChangeAspect="1"/>
          </p:cNvPicPr>
          <p:nvPr>
            <p:ph idx="1"/>
          </p:nvPr>
        </p:nvPicPr>
        <p:blipFill>
          <a:blip r:embed="rId2"/>
          <a:stretch>
            <a:fillRect/>
          </a:stretch>
        </p:blipFill>
        <p:spPr>
          <a:xfrm>
            <a:off x="4932901" y="1396194"/>
            <a:ext cx="6966049" cy="4417810"/>
          </a:xfrm>
          <a:prstGeom prst="rect">
            <a:avLst/>
          </a:prstGeom>
        </p:spPr>
      </p:pic>
    </p:spTree>
    <p:extLst>
      <p:ext uri="{BB962C8B-B14F-4D97-AF65-F5344CB8AC3E}">
        <p14:creationId xmlns:p14="http://schemas.microsoft.com/office/powerpoint/2010/main" val="326454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dvanced computer skills flat style illustration design | Premium Vector">
            <a:extLst>
              <a:ext uri="{FF2B5EF4-FFF2-40B4-BE49-F238E27FC236}">
                <a16:creationId xmlns:a16="http://schemas.microsoft.com/office/drawing/2014/main" id="{B7C89939-BD0A-CAF4-9F8B-AC6F9E69E38B}"/>
              </a:ext>
            </a:extLst>
          </p:cNvPr>
          <p:cNvPicPr>
            <a:picLocks noChangeAspect="1"/>
          </p:cNvPicPr>
          <p:nvPr/>
        </p:nvPicPr>
        <p:blipFill>
          <a:blip r:embed="rId2"/>
          <a:srcRect t="16023" b="13054"/>
          <a:stretch>
            <a:fillRect/>
          </a:stretch>
        </p:blipFill>
        <p:spPr>
          <a:xfrm>
            <a:off x="2522356" y="10"/>
            <a:ext cx="9669642" cy="6857990"/>
          </a:xfrm>
          <a:prstGeom prst="rect">
            <a:avLst/>
          </a:prstGeom>
        </p:spPr>
      </p:pic>
      <p:sp>
        <p:nvSpPr>
          <p:cNvPr id="44" name="Rectangle 4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F6F0EC-324C-5775-FDA7-F12D7A1E65D7}"/>
              </a:ext>
            </a:extLst>
          </p:cNvPr>
          <p:cNvSpPr>
            <a:spLocks noGrp="1"/>
          </p:cNvSpPr>
          <p:nvPr>
            <p:ph type="title"/>
          </p:nvPr>
        </p:nvSpPr>
        <p:spPr>
          <a:xfrm>
            <a:off x="838200" y="365125"/>
            <a:ext cx="3822189" cy="1899912"/>
          </a:xfrm>
        </p:spPr>
        <p:txBody>
          <a:bodyPr>
            <a:normAutofit/>
          </a:bodyPr>
          <a:lstStyle/>
          <a:p>
            <a:r>
              <a:rPr lang="en-US" sz="4000" b="1" i="1"/>
              <a:t>KEY TAKEAWAY</a:t>
            </a:r>
          </a:p>
        </p:txBody>
      </p:sp>
      <p:sp>
        <p:nvSpPr>
          <p:cNvPr id="3" name="Content Placeholder 2">
            <a:extLst>
              <a:ext uri="{FF2B5EF4-FFF2-40B4-BE49-F238E27FC236}">
                <a16:creationId xmlns:a16="http://schemas.microsoft.com/office/drawing/2014/main" id="{626C571B-15B2-F241-4345-989EB7CDB9E8}"/>
              </a:ext>
            </a:extLst>
          </p:cNvPr>
          <p:cNvSpPr>
            <a:spLocks noGrp="1"/>
          </p:cNvSpPr>
          <p:nvPr>
            <p:ph idx="1"/>
          </p:nvPr>
        </p:nvSpPr>
        <p:spPr>
          <a:xfrm>
            <a:off x="838200" y="2434201"/>
            <a:ext cx="3822189" cy="3742762"/>
          </a:xfrm>
        </p:spPr>
        <p:txBody>
          <a:bodyPr vert="horz" lIns="91440" tIns="45720" rIns="91440" bIns="45720" rtlCol="0">
            <a:normAutofit/>
          </a:bodyPr>
          <a:lstStyle/>
          <a:p>
            <a:pPr marL="0" indent="0">
              <a:buNone/>
            </a:pPr>
            <a:r>
              <a:rPr lang="en-US" sz="1400">
                <a:ea typeface="+mn-lt"/>
                <a:cs typeface="+mn-lt"/>
              </a:rPr>
              <a:t>“This project clearly showed how valuable </a:t>
            </a:r>
            <a:r>
              <a:rPr lang="en-US" sz="1400" b="1">
                <a:ea typeface="+mn-lt"/>
                <a:cs typeface="+mn-lt"/>
              </a:rPr>
              <a:t>Microsoft Word</a:t>
            </a:r>
            <a:r>
              <a:rPr lang="en-US" sz="1400">
                <a:ea typeface="+mn-lt"/>
                <a:cs typeface="+mn-lt"/>
              </a:rPr>
              <a:t> and </a:t>
            </a:r>
            <a:r>
              <a:rPr lang="en-US" sz="1400" b="1">
                <a:ea typeface="+mn-lt"/>
                <a:cs typeface="+mn-lt"/>
              </a:rPr>
              <a:t>Microsoft Excel</a:t>
            </a:r>
            <a:r>
              <a:rPr lang="en-US" sz="1400">
                <a:ea typeface="+mn-lt"/>
                <a:cs typeface="+mn-lt"/>
              </a:rPr>
              <a:t> are in both academic and professional work.</a:t>
            </a:r>
            <a:br>
              <a:rPr lang="en-US" sz="1400">
                <a:ea typeface="+mn-lt"/>
                <a:cs typeface="+mn-lt"/>
              </a:rPr>
            </a:br>
            <a:r>
              <a:rPr lang="en-US" sz="1400">
                <a:ea typeface="+mn-lt"/>
                <a:cs typeface="+mn-lt"/>
              </a:rPr>
              <a:t> Through the CIT course, I learned to create </a:t>
            </a:r>
            <a:r>
              <a:rPr lang="en-US" sz="1400" b="1">
                <a:ea typeface="+mn-lt"/>
                <a:cs typeface="+mn-lt"/>
              </a:rPr>
              <a:t>well-formatted documents</a:t>
            </a:r>
            <a:r>
              <a:rPr lang="en-US" sz="1400">
                <a:ea typeface="+mn-lt"/>
                <a:cs typeface="+mn-lt"/>
              </a:rPr>
              <a:t>, such as resumes, and to apply advanced features like headers, footers, and page design for a polished finish.</a:t>
            </a:r>
            <a:br>
              <a:rPr lang="en-US" sz="1400">
                <a:ea typeface="+mn-lt"/>
                <a:cs typeface="+mn-lt"/>
              </a:rPr>
            </a:br>
            <a:r>
              <a:rPr lang="en-US" sz="1400">
                <a:ea typeface="+mn-lt"/>
                <a:cs typeface="+mn-lt"/>
              </a:rPr>
              <a:t> In Excel, I practiced organizing large sets of data, using </a:t>
            </a:r>
            <a:r>
              <a:rPr lang="en-US" sz="1400" b="1">
                <a:ea typeface="+mn-lt"/>
                <a:cs typeface="+mn-lt"/>
              </a:rPr>
              <a:t>formulas</a:t>
            </a:r>
            <a:r>
              <a:rPr lang="en-US" sz="1400">
                <a:ea typeface="+mn-lt"/>
                <a:cs typeface="+mn-lt"/>
              </a:rPr>
              <a:t> to perform accurate calculations, and applying </a:t>
            </a:r>
            <a:r>
              <a:rPr lang="en-US" sz="1400" b="1">
                <a:ea typeface="+mn-lt"/>
                <a:cs typeface="+mn-lt"/>
              </a:rPr>
              <a:t>tools</a:t>
            </a:r>
            <a:r>
              <a:rPr lang="en-US" sz="1400">
                <a:ea typeface="+mn-lt"/>
                <a:cs typeface="+mn-lt"/>
              </a:rPr>
              <a:t> like Pivot Tables, Charts, and Conditional Formatting to analyze and present information in a clear way.</a:t>
            </a:r>
            <a:endParaRPr lang="en-US" sz="1400"/>
          </a:p>
          <a:p>
            <a:pPr marL="0" indent="0">
              <a:buNone/>
            </a:pPr>
            <a:r>
              <a:rPr lang="en-US" sz="1400">
                <a:ea typeface="+mn-lt"/>
                <a:cs typeface="+mn-lt"/>
              </a:rPr>
              <a:t>This project reflects the practical side of the CIT course and how it connects learning with real-world applications”</a:t>
            </a:r>
            <a:endParaRPr lang="en-US" sz="1400"/>
          </a:p>
        </p:txBody>
      </p:sp>
    </p:spTree>
    <p:extLst>
      <p:ext uri="{BB962C8B-B14F-4D97-AF65-F5344CB8AC3E}">
        <p14:creationId xmlns:p14="http://schemas.microsoft.com/office/powerpoint/2010/main" val="3822222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logo&#10;&#10;AI-generated content may be incorrect.">
            <a:extLst>
              <a:ext uri="{FF2B5EF4-FFF2-40B4-BE49-F238E27FC236}">
                <a16:creationId xmlns:a16="http://schemas.microsoft.com/office/drawing/2014/main" id="{4E312FA4-E848-BEEC-F6CF-76FC148A9E44}"/>
              </a:ext>
            </a:extLst>
          </p:cNvPr>
          <p:cNvPicPr>
            <a:picLocks noChangeAspect="1"/>
          </p:cNvPicPr>
          <p:nvPr/>
        </p:nvPicPr>
        <p:blipFill>
          <a:blip r:embed="rId2"/>
          <a:srcRect l="10711" r="25020"/>
          <a:stretch>
            <a:fillRect/>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ln>
            <a:solidFill>
              <a:srgbClr val="4472C4"/>
            </a:solidFill>
          </a:ln>
        </p:spPr>
      </p:pic>
      <p:sp useBgFill="1">
        <p:nvSpPr>
          <p:cNvPr id="50" name="Freeform: Shape 49">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B34AC8-6F74-F1A8-58B0-27E21FB88042}"/>
              </a:ext>
            </a:extLst>
          </p:cNvPr>
          <p:cNvSpPr>
            <a:spLocks noGrp="1"/>
          </p:cNvSpPr>
          <p:nvPr>
            <p:ph type="title"/>
          </p:nvPr>
        </p:nvSpPr>
        <p:spPr>
          <a:xfrm>
            <a:off x="371094" y="1161288"/>
            <a:ext cx="3438144" cy="1125728"/>
          </a:xfrm>
        </p:spPr>
        <p:txBody>
          <a:bodyPr vert="horz" lIns="91440" tIns="45720" rIns="91440" bIns="45720" rtlCol="0" anchor="b">
            <a:normAutofit/>
          </a:bodyPr>
          <a:lstStyle/>
          <a:p>
            <a:r>
              <a:rPr lang="en-US" sz="2800" b="1"/>
              <a:t>Title:</a:t>
            </a:r>
            <a:r>
              <a:rPr lang="en-US" sz="2800"/>
              <a:t> </a:t>
            </a:r>
            <a:r>
              <a:rPr lang="en-US" sz="2800" i="1"/>
              <a:t>Introduction to the CIT Project</a:t>
            </a:r>
            <a:endParaRPr lang="en-US" sz="2800"/>
          </a:p>
        </p:txBody>
      </p:sp>
      <p:sp>
        <p:nvSpPr>
          <p:cNvPr id="52" name="Rectangle 5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5188B22-B5E8-20DC-02D8-1B8CF151EEB5}"/>
              </a:ext>
            </a:extLst>
          </p:cNvPr>
          <p:cNvSpPr txBox="1"/>
          <p:nvPr/>
        </p:nvSpPr>
        <p:spPr>
          <a:xfrm>
            <a:off x="371094" y="2718054"/>
            <a:ext cx="3438906" cy="320725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a:t>Computer Information Technology teaches essential computer skills.</a:t>
            </a:r>
          </a:p>
          <a:p>
            <a:pPr marL="285750" indent="-228600">
              <a:lnSpc>
                <a:spcPct val="90000"/>
              </a:lnSpc>
              <a:spcAft>
                <a:spcPts val="600"/>
              </a:spcAft>
              <a:buFont typeface="Arial" panose="020B0604020202020204" pitchFamily="34" charset="0"/>
              <a:buChar char="•"/>
            </a:pPr>
            <a:r>
              <a:rPr lang="en-US" sz="1700"/>
              <a:t>This project highlights my practice in </a:t>
            </a:r>
            <a:r>
              <a:rPr lang="en-US" sz="1700" b="1"/>
              <a:t>MS Word</a:t>
            </a:r>
            <a:r>
              <a:rPr lang="en-US" sz="1700"/>
              <a:t> and </a:t>
            </a:r>
            <a:r>
              <a:rPr lang="en-US" sz="1700" b="1"/>
              <a:t>MS Excel</a:t>
            </a:r>
            <a:r>
              <a:rPr lang="en-US" sz="1700"/>
              <a:t>.</a:t>
            </a:r>
          </a:p>
          <a:p>
            <a:pPr marL="285750" indent="-228600">
              <a:lnSpc>
                <a:spcPct val="90000"/>
              </a:lnSpc>
              <a:spcAft>
                <a:spcPts val="600"/>
              </a:spcAft>
              <a:buFont typeface="Arial" panose="020B0604020202020204" pitchFamily="34" charset="0"/>
              <a:buChar char="•"/>
            </a:pPr>
            <a:r>
              <a:rPr lang="en-US" sz="1700"/>
              <a:t>Focus on creating professional documents and analyzing data.</a:t>
            </a:r>
          </a:p>
          <a:p>
            <a:pPr marL="285750" indent="-228600">
              <a:lnSpc>
                <a:spcPct val="90000"/>
              </a:lnSpc>
              <a:spcAft>
                <a:spcPts val="600"/>
              </a:spcAft>
              <a:buFont typeface="Arial" panose="020B0604020202020204" pitchFamily="34" charset="0"/>
              <a:buChar char="•"/>
            </a:pPr>
            <a:r>
              <a:rPr lang="en-US" sz="1700"/>
              <a:t>Demonstrates use of formulas, charts, and data tools.</a:t>
            </a:r>
          </a:p>
        </p:txBody>
      </p:sp>
    </p:spTree>
    <p:extLst>
      <p:ext uri="{BB962C8B-B14F-4D97-AF65-F5344CB8AC3E}">
        <p14:creationId xmlns:p14="http://schemas.microsoft.com/office/powerpoint/2010/main" val="409283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ue circle with a white box with a blue letter and a black background&#10;&#10;AI-generated content may be incorrect.">
            <a:extLst>
              <a:ext uri="{FF2B5EF4-FFF2-40B4-BE49-F238E27FC236}">
                <a16:creationId xmlns:a16="http://schemas.microsoft.com/office/drawing/2014/main" id="{DF94274C-3BC9-29B8-BEF2-8C8739937CF6}"/>
              </a:ext>
            </a:extLst>
          </p:cNvPr>
          <p:cNvPicPr>
            <a:picLocks noChangeAspect="1"/>
          </p:cNvPicPr>
          <p:nvPr/>
        </p:nvPicPr>
        <p:blipFill>
          <a:blip r:embed="rId2"/>
          <a:srcRect l="18973" r="21078"/>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07" name="Freeform: Shape 106">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8" name="Freeform: Shape 10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4311FC2-17B5-AD92-E7AC-49334BFF79BD}"/>
              </a:ext>
            </a:extLst>
          </p:cNvPr>
          <p:cNvSpPr>
            <a:spLocks noGrp="1"/>
          </p:cNvSpPr>
          <p:nvPr>
            <p:ph type="title"/>
          </p:nvPr>
        </p:nvSpPr>
        <p:spPr>
          <a:xfrm>
            <a:off x="400734" y="856488"/>
            <a:ext cx="4992624" cy="1708533"/>
          </a:xfrm>
        </p:spPr>
        <p:txBody>
          <a:bodyPr vert="horz" lIns="91440" tIns="45720" rIns="91440" bIns="45720" rtlCol="0" anchor="ctr">
            <a:normAutofit/>
          </a:bodyPr>
          <a:lstStyle/>
          <a:p>
            <a:r>
              <a:rPr lang="en-US" sz="4000" b="1" i="1" dirty="0"/>
              <a:t>MS Word</a:t>
            </a:r>
          </a:p>
        </p:txBody>
      </p:sp>
      <p:sp>
        <p:nvSpPr>
          <p:cNvPr id="109" name="Rectangle 10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0" name="Rectangle 109">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Content Placeholder 89">
            <a:extLst>
              <a:ext uri="{FF2B5EF4-FFF2-40B4-BE49-F238E27FC236}">
                <a16:creationId xmlns:a16="http://schemas.microsoft.com/office/drawing/2014/main" id="{69EA343C-2044-AEAA-28B3-8020FC24A69E}"/>
              </a:ext>
            </a:extLst>
          </p:cNvPr>
          <p:cNvSpPr>
            <a:spLocks noGrp="1"/>
          </p:cNvSpPr>
          <p:nvPr>
            <p:ph idx="1"/>
          </p:nvPr>
        </p:nvSpPr>
        <p:spPr>
          <a:xfrm>
            <a:off x="413649" y="2522949"/>
            <a:ext cx="5014116" cy="2717855"/>
          </a:xfrm>
        </p:spPr>
        <p:txBody>
          <a:bodyPr vert="horz" lIns="91440" tIns="45720" rIns="91440" bIns="45720" rtlCol="0" anchor="t">
            <a:noAutofit/>
          </a:bodyPr>
          <a:lstStyle/>
          <a:p>
            <a:pPr marL="0" indent="0">
              <a:spcBef>
                <a:spcPct val="0"/>
              </a:spcBef>
              <a:buNone/>
            </a:pPr>
            <a:r>
              <a:rPr lang="en-US" sz="2000" dirty="0">
                <a:latin typeface="Aptos Display"/>
              </a:rPr>
              <a:t>Microsoft Word is a popular word processing software that helps in creating, editing, and formatting documents. It provides many useful tools such as page layout, tables, fonts, and bullet points to make documents professional and well-organized.</a:t>
            </a:r>
            <a:br>
              <a:rPr lang="en-US" sz="2000" dirty="0">
                <a:latin typeface="Aptos Display"/>
              </a:rPr>
            </a:br>
            <a:r>
              <a:rPr lang="en-US" sz="2000" dirty="0">
                <a:latin typeface="Aptos Display"/>
              </a:rPr>
              <a:t> In this project, I used MS Word to create a professional </a:t>
            </a:r>
            <a:r>
              <a:rPr lang="en-US" sz="2000" b="1" dirty="0">
                <a:latin typeface="Aptos Display"/>
              </a:rPr>
              <a:t>resume</a:t>
            </a:r>
            <a:r>
              <a:rPr lang="en-US" sz="2000" dirty="0">
                <a:latin typeface="Aptos Display"/>
              </a:rPr>
              <a:t>, applying different formatting features to arrange the information neatly and give it a clean look.</a:t>
            </a:r>
            <a:endParaRPr lang="en-US"/>
          </a:p>
          <a:p>
            <a:pPr>
              <a:spcBef>
                <a:spcPct val="0"/>
              </a:spcBef>
            </a:pPr>
            <a:endParaRPr lang="en-US" sz="3200" dirty="0">
              <a:latin typeface="Aptos Display"/>
            </a:endParaRPr>
          </a:p>
          <a:p>
            <a:endParaRPr lang="en-US" sz="2000" dirty="0"/>
          </a:p>
        </p:txBody>
      </p:sp>
    </p:spTree>
    <p:extLst>
      <p:ext uri="{BB962C8B-B14F-4D97-AF65-F5344CB8AC3E}">
        <p14:creationId xmlns:p14="http://schemas.microsoft.com/office/powerpoint/2010/main" val="1825045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5D61A3-A151-3CCF-482A-7A4809C73013}"/>
              </a:ext>
            </a:extLst>
          </p:cNvPr>
          <p:cNvSpPr>
            <a:spLocks noGrp="1"/>
          </p:cNvSpPr>
          <p:nvPr>
            <p:ph type="title"/>
          </p:nvPr>
        </p:nvSpPr>
        <p:spPr>
          <a:xfrm>
            <a:off x="419077" y="856488"/>
            <a:ext cx="4981581" cy="1685323"/>
          </a:xfrm>
        </p:spPr>
        <p:txBody>
          <a:bodyPr vert="horz" lIns="91440" tIns="45720" rIns="91440" bIns="45720" rtlCol="0" anchor="ctr">
            <a:normAutofit/>
          </a:bodyPr>
          <a:lstStyle/>
          <a:p>
            <a:r>
              <a:rPr lang="en-US" sz="3200" b="1" i="1" dirty="0"/>
              <a:t>Resume In MS Word</a:t>
            </a:r>
            <a:endParaRPr lang="en-US" sz="3200" b="1" i="1" kern="1200" dirty="0">
              <a:latin typeface="+mj-lt"/>
            </a:endParaRPr>
          </a:p>
        </p:txBody>
      </p:sp>
      <p:sp>
        <p:nvSpPr>
          <p:cNvPr id="31" name="Rectangle 30">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Content Placeholder 12">
            <a:extLst>
              <a:ext uri="{FF2B5EF4-FFF2-40B4-BE49-F238E27FC236}">
                <a16:creationId xmlns:a16="http://schemas.microsoft.com/office/drawing/2014/main" id="{04768DF4-31A1-D94F-E7C6-43DD19CA9AD5}"/>
              </a:ext>
            </a:extLst>
          </p:cNvPr>
          <p:cNvSpPr>
            <a:spLocks noGrp="1"/>
          </p:cNvSpPr>
          <p:nvPr>
            <p:ph idx="1"/>
          </p:nvPr>
        </p:nvSpPr>
        <p:spPr>
          <a:xfrm>
            <a:off x="430120" y="2324166"/>
            <a:ext cx="4977431" cy="3082102"/>
          </a:xfrm>
        </p:spPr>
        <p:txBody>
          <a:bodyPr vert="horz" lIns="91440" tIns="45720" rIns="91440" bIns="45720" rtlCol="0" anchor="t">
            <a:normAutofit fontScale="92500" lnSpcReduction="20000"/>
          </a:bodyPr>
          <a:lstStyle/>
          <a:p>
            <a:pPr marL="0" indent="0">
              <a:lnSpc>
                <a:spcPct val="150000"/>
              </a:lnSpc>
              <a:buNone/>
            </a:pPr>
            <a:r>
              <a:rPr lang="en-US" sz="1400" b="1" dirty="0"/>
              <a:t>Tools Used</a:t>
            </a:r>
          </a:p>
          <a:p>
            <a:pPr>
              <a:lnSpc>
                <a:spcPct val="100000"/>
              </a:lnSpc>
            </a:pPr>
            <a:r>
              <a:rPr lang="en-US" sz="1400" b="1" dirty="0">
                <a:ea typeface="+mn-lt"/>
                <a:cs typeface="+mn-lt"/>
              </a:rPr>
              <a:t>Bullet Points:</a:t>
            </a:r>
            <a:r>
              <a:rPr lang="en-US" sz="1400" dirty="0">
                <a:ea typeface="+mn-lt"/>
                <a:cs typeface="+mn-lt"/>
              </a:rPr>
              <a:t> To list skills and details in a clear, easy-to-read format.</a:t>
            </a:r>
            <a:endParaRPr lang="en-US" sz="1400" dirty="0"/>
          </a:p>
          <a:p>
            <a:pPr>
              <a:lnSpc>
                <a:spcPct val="100000"/>
              </a:lnSpc>
            </a:pPr>
            <a:r>
              <a:rPr lang="en-US" sz="1400" b="1" dirty="0">
                <a:ea typeface="+mn-lt"/>
                <a:cs typeface="+mn-lt"/>
              </a:rPr>
              <a:t>Line Spacing:</a:t>
            </a:r>
            <a:r>
              <a:rPr lang="en-US" sz="1400" dirty="0">
                <a:ea typeface="+mn-lt"/>
                <a:cs typeface="+mn-lt"/>
              </a:rPr>
              <a:t> To maintain proper distance between lines for better readability.</a:t>
            </a:r>
            <a:endParaRPr lang="en-US" sz="1400" dirty="0"/>
          </a:p>
          <a:p>
            <a:pPr>
              <a:lnSpc>
                <a:spcPct val="100000"/>
              </a:lnSpc>
            </a:pPr>
            <a:r>
              <a:rPr lang="en-US" sz="1400" b="1" dirty="0">
                <a:ea typeface="+mn-lt"/>
                <a:cs typeface="+mn-lt"/>
              </a:rPr>
              <a:t>Text Formatting:</a:t>
            </a:r>
            <a:r>
              <a:rPr lang="en-US" sz="1400" dirty="0">
                <a:ea typeface="+mn-lt"/>
                <a:cs typeface="+mn-lt"/>
              </a:rPr>
              <a:t> Applied different fonts, sizes, and colors to highlight key sections.</a:t>
            </a:r>
            <a:endParaRPr lang="en-US" sz="1400" dirty="0"/>
          </a:p>
          <a:p>
            <a:pPr>
              <a:lnSpc>
                <a:spcPct val="100000"/>
              </a:lnSpc>
            </a:pPr>
            <a:r>
              <a:rPr lang="en-US" sz="1400" b="1" dirty="0">
                <a:ea typeface="+mn-lt"/>
                <a:cs typeface="+mn-lt"/>
              </a:rPr>
              <a:t>Bold / Underline:</a:t>
            </a:r>
            <a:r>
              <a:rPr lang="en-US" sz="1400" dirty="0">
                <a:ea typeface="+mn-lt"/>
                <a:cs typeface="+mn-lt"/>
              </a:rPr>
              <a:t> To emphasize headings and important information.</a:t>
            </a:r>
            <a:endParaRPr lang="en-US" sz="1400" dirty="0"/>
          </a:p>
          <a:p>
            <a:pPr>
              <a:lnSpc>
                <a:spcPct val="100000"/>
              </a:lnSpc>
            </a:pPr>
            <a:r>
              <a:rPr lang="en-US" sz="1400" b="1" dirty="0">
                <a:ea typeface="+mn-lt"/>
                <a:cs typeface="+mn-lt"/>
              </a:rPr>
              <a:t>Page Layout:</a:t>
            </a:r>
            <a:r>
              <a:rPr lang="en-US" sz="1400" dirty="0">
                <a:ea typeface="+mn-lt"/>
                <a:cs typeface="+mn-lt"/>
              </a:rPr>
              <a:t> Adjusted margins and alignment for a balanced appearance.</a:t>
            </a:r>
            <a:endParaRPr lang="en-US" sz="1400" dirty="0"/>
          </a:p>
          <a:p>
            <a:pPr>
              <a:lnSpc>
                <a:spcPct val="100000"/>
              </a:lnSpc>
            </a:pPr>
            <a:r>
              <a:rPr lang="en-US" sz="1400" b="1" dirty="0">
                <a:ea typeface="+mn-lt"/>
                <a:cs typeface="+mn-lt"/>
              </a:rPr>
              <a:t>Paragraph Alignment:</a:t>
            </a:r>
            <a:r>
              <a:rPr lang="en-US" sz="1400" dirty="0">
                <a:ea typeface="+mn-lt"/>
                <a:cs typeface="+mn-lt"/>
              </a:rPr>
              <a:t> Used left and center alignment to keep the layout organized.</a:t>
            </a:r>
            <a:endParaRPr lang="en-US" sz="1400" dirty="0"/>
          </a:p>
          <a:p>
            <a:pPr>
              <a:lnSpc>
                <a:spcPct val="100000"/>
              </a:lnSpc>
            </a:pPr>
            <a:endParaRPr lang="en-US" sz="1400" dirty="0"/>
          </a:p>
        </p:txBody>
      </p:sp>
      <p:pic>
        <p:nvPicPr>
          <p:cNvPr id="3" name="Picture 2" descr="A white paper with black text&#10;&#10;AI-generated content may be incorrect.">
            <a:extLst>
              <a:ext uri="{FF2B5EF4-FFF2-40B4-BE49-F238E27FC236}">
                <a16:creationId xmlns:a16="http://schemas.microsoft.com/office/drawing/2014/main" id="{87B4CA62-3D64-2941-8C7A-9239F37ACA31}"/>
              </a:ext>
            </a:extLst>
          </p:cNvPr>
          <p:cNvPicPr>
            <a:picLocks noChangeAspect="1"/>
          </p:cNvPicPr>
          <p:nvPr/>
        </p:nvPicPr>
        <p:blipFill>
          <a:blip r:embed="rId2"/>
          <a:stretch>
            <a:fillRect/>
          </a:stretch>
        </p:blipFill>
        <p:spPr>
          <a:xfrm>
            <a:off x="6126861" y="307391"/>
            <a:ext cx="5695418" cy="6136272"/>
          </a:xfrm>
          <a:prstGeom prst="rect">
            <a:avLst/>
          </a:prstGeom>
        </p:spPr>
      </p:pic>
    </p:spTree>
    <p:extLst>
      <p:ext uri="{BB962C8B-B14F-4D97-AF65-F5344CB8AC3E}">
        <p14:creationId xmlns:p14="http://schemas.microsoft.com/office/powerpoint/2010/main" val="100365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75A8ED-E449-5BA6-3F55-E15B7941FCFA}"/>
              </a:ext>
            </a:extLst>
          </p:cNvPr>
          <p:cNvSpPr>
            <a:spLocks noGrp="1"/>
          </p:cNvSpPr>
          <p:nvPr>
            <p:ph type="title"/>
          </p:nvPr>
        </p:nvSpPr>
        <p:spPr>
          <a:xfrm>
            <a:off x="838200" y="-602"/>
            <a:ext cx="10515600" cy="1880622"/>
          </a:xfrm>
        </p:spPr>
        <p:txBody>
          <a:bodyPr>
            <a:normAutofit/>
          </a:bodyPr>
          <a:lstStyle/>
          <a:p>
            <a:r>
              <a:rPr lang="en-US" sz="3200" b="1" i="1" dirty="0">
                <a:ea typeface="+mj-lt"/>
                <a:cs typeface="+mj-lt"/>
              </a:rPr>
              <a:t>Additional MS Word Features</a:t>
            </a:r>
            <a:endParaRPr lang="en-US" sz="3200" b="1" i="1"/>
          </a:p>
        </p:txBody>
      </p:sp>
      <p:sp>
        <p:nvSpPr>
          <p:cNvPr id="39" name="Rectangle 38">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5427CA1-1A27-2575-73DD-4A7C9B663B04}"/>
              </a:ext>
            </a:extLst>
          </p:cNvPr>
          <p:cNvSpPr>
            <a:spLocks noGrp="1"/>
          </p:cNvSpPr>
          <p:nvPr>
            <p:ph idx="1"/>
          </p:nvPr>
        </p:nvSpPr>
        <p:spPr>
          <a:xfrm>
            <a:off x="838200" y="2478024"/>
            <a:ext cx="10515600" cy="3694176"/>
          </a:xfrm>
        </p:spPr>
        <p:txBody>
          <a:bodyPr vert="horz" lIns="91440" tIns="45720" rIns="91440" bIns="45720" rtlCol="0">
            <a:normAutofit/>
          </a:bodyPr>
          <a:lstStyle/>
          <a:p>
            <a:pPr marL="0" indent="0">
              <a:buNone/>
            </a:pPr>
            <a:r>
              <a:rPr lang="en-US" sz="2200">
                <a:ea typeface="+mn-lt"/>
                <a:cs typeface="+mn-lt"/>
              </a:rPr>
              <a:t>While learning MS Word, I explored many useful tools beyond creating a resume. I worked with </a:t>
            </a:r>
            <a:r>
              <a:rPr lang="en-US" sz="2200" b="1">
                <a:ea typeface="+mn-lt"/>
                <a:cs typeface="+mn-lt"/>
              </a:rPr>
              <a:t>Styles and Templates</a:t>
            </a:r>
            <a:r>
              <a:rPr lang="en-US" sz="2200">
                <a:ea typeface="+mn-lt"/>
                <a:cs typeface="+mn-lt"/>
              </a:rPr>
              <a:t> to quickly format documents and maintain a consistent design. I practiced </a:t>
            </a:r>
            <a:r>
              <a:rPr lang="en-US" sz="2200" b="1">
                <a:ea typeface="+mn-lt"/>
                <a:cs typeface="+mn-lt"/>
              </a:rPr>
              <a:t>inserting images</a:t>
            </a:r>
            <a:r>
              <a:rPr lang="en-US" sz="2200">
                <a:ea typeface="+mn-lt"/>
                <a:cs typeface="+mn-lt"/>
              </a:rPr>
              <a:t> and creating </a:t>
            </a:r>
            <a:r>
              <a:rPr lang="en-US" sz="2200" b="1">
                <a:ea typeface="+mn-lt"/>
                <a:cs typeface="+mn-lt"/>
              </a:rPr>
              <a:t>tables</a:t>
            </a:r>
            <a:r>
              <a:rPr lang="en-US" sz="2200">
                <a:ea typeface="+mn-lt"/>
                <a:cs typeface="+mn-lt"/>
              </a:rPr>
              <a:t> to organize information in a clear way.</a:t>
            </a:r>
            <a:br>
              <a:rPr lang="en-US" sz="2200">
                <a:ea typeface="+mn-lt"/>
                <a:cs typeface="+mn-lt"/>
              </a:rPr>
            </a:br>
            <a:r>
              <a:rPr lang="en-US" sz="2200">
                <a:ea typeface="+mn-lt"/>
                <a:cs typeface="+mn-lt"/>
              </a:rPr>
              <a:t>I also learned how to </a:t>
            </a:r>
            <a:r>
              <a:rPr lang="en-US" sz="2200" b="1">
                <a:ea typeface="+mn-lt"/>
                <a:cs typeface="+mn-lt"/>
              </a:rPr>
              <a:t>save and export files</a:t>
            </a:r>
            <a:r>
              <a:rPr lang="en-US" sz="2200">
                <a:ea typeface="+mn-lt"/>
                <a:cs typeface="+mn-lt"/>
              </a:rPr>
              <a:t> in different formats such as </a:t>
            </a:r>
            <a:r>
              <a:rPr lang="en-US" sz="2200" b="1">
                <a:ea typeface="+mn-lt"/>
                <a:cs typeface="+mn-lt"/>
              </a:rPr>
              <a:t>PDF</a:t>
            </a:r>
            <a:r>
              <a:rPr lang="en-US" sz="2200">
                <a:ea typeface="+mn-lt"/>
                <a:cs typeface="+mn-lt"/>
              </a:rPr>
              <a:t> and </a:t>
            </a:r>
            <a:r>
              <a:rPr lang="en-US" sz="2200" b="1">
                <a:ea typeface="+mn-lt"/>
                <a:cs typeface="+mn-lt"/>
              </a:rPr>
              <a:t>DOCX</a:t>
            </a:r>
            <a:r>
              <a:rPr lang="en-US" sz="2200">
                <a:ea typeface="+mn-lt"/>
                <a:cs typeface="+mn-lt"/>
              </a:rPr>
              <a:t> for easy sharing.</a:t>
            </a:r>
            <a:br>
              <a:rPr lang="en-US" sz="2200">
                <a:ea typeface="+mn-lt"/>
                <a:cs typeface="+mn-lt"/>
              </a:rPr>
            </a:br>
            <a:r>
              <a:rPr lang="en-US" sz="2200">
                <a:ea typeface="+mn-lt"/>
                <a:cs typeface="+mn-lt"/>
              </a:rPr>
              <a:t>Other features I explored include using </a:t>
            </a:r>
            <a:r>
              <a:rPr lang="en-US" sz="2200" b="1">
                <a:ea typeface="+mn-lt"/>
                <a:cs typeface="+mn-lt"/>
              </a:rPr>
              <a:t>Page Borders</a:t>
            </a:r>
            <a:r>
              <a:rPr lang="en-US" sz="2200">
                <a:ea typeface="+mn-lt"/>
                <a:cs typeface="+mn-lt"/>
              </a:rPr>
              <a:t> and </a:t>
            </a:r>
            <a:r>
              <a:rPr lang="en-US" sz="2200" b="1">
                <a:ea typeface="+mn-lt"/>
                <a:cs typeface="+mn-lt"/>
              </a:rPr>
              <a:t>Page Color</a:t>
            </a:r>
            <a:r>
              <a:rPr lang="en-US" sz="2200">
                <a:ea typeface="+mn-lt"/>
                <a:cs typeface="+mn-lt"/>
              </a:rPr>
              <a:t> for a polished look, adding a </a:t>
            </a:r>
            <a:r>
              <a:rPr lang="en-US" sz="2200" b="1">
                <a:ea typeface="+mn-lt"/>
                <a:cs typeface="+mn-lt"/>
              </a:rPr>
              <a:t>Table of Contents</a:t>
            </a:r>
            <a:r>
              <a:rPr lang="en-US" sz="2200">
                <a:ea typeface="+mn-lt"/>
                <a:cs typeface="+mn-lt"/>
              </a:rPr>
              <a:t> for automatic section listing, inserting </a:t>
            </a:r>
            <a:r>
              <a:rPr lang="en-US" sz="2200" b="1">
                <a:ea typeface="+mn-lt"/>
                <a:cs typeface="+mn-lt"/>
              </a:rPr>
              <a:t>Citations</a:t>
            </a:r>
            <a:r>
              <a:rPr lang="en-US" sz="2200">
                <a:ea typeface="+mn-lt"/>
                <a:cs typeface="+mn-lt"/>
              </a:rPr>
              <a:t> for references, applying a </a:t>
            </a:r>
            <a:r>
              <a:rPr lang="en-US" sz="2200" b="1">
                <a:ea typeface="+mn-lt"/>
                <a:cs typeface="+mn-lt"/>
              </a:rPr>
              <a:t>Watermark</a:t>
            </a:r>
            <a:r>
              <a:rPr lang="en-US" sz="2200">
                <a:ea typeface="+mn-lt"/>
                <a:cs typeface="+mn-lt"/>
              </a:rPr>
              <a:t>, creating </a:t>
            </a:r>
            <a:r>
              <a:rPr lang="en-US" sz="2200" b="1">
                <a:ea typeface="+mn-lt"/>
                <a:cs typeface="+mn-lt"/>
              </a:rPr>
              <a:t>Headers and Footers</a:t>
            </a:r>
            <a:r>
              <a:rPr lang="en-US" sz="2200">
                <a:ea typeface="+mn-lt"/>
                <a:cs typeface="+mn-lt"/>
              </a:rPr>
              <a:t> for page numbers, and adding a </a:t>
            </a:r>
            <a:r>
              <a:rPr lang="en-US" sz="2200" b="1">
                <a:ea typeface="+mn-lt"/>
                <a:cs typeface="+mn-lt"/>
              </a:rPr>
              <a:t>Page Break</a:t>
            </a:r>
            <a:r>
              <a:rPr lang="en-US" sz="2200">
                <a:ea typeface="+mn-lt"/>
                <a:cs typeface="+mn-lt"/>
              </a:rPr>
              <a:t> to neatly start a new page.</a:t>
            </a:r>
            <a:endParaRPr lang="en-US" sz="2200"/>
          </a:p>
        </p:txBody>
      </p:sp>
      <p:pic>
        <p:nvPicPr>
          <p:cNvPr id="4" name="Picture 3" descr="Microsoft Word Logo Stock Illustrations – 213 Microsoft Word ...">
            <a:extLst>
              <a:ext uri="{FF2B5EF4-FFF2-40B4-BE49-F238E27FC236}">
                <a16:creationId xmlns:a16="http://schemas.microsoft.com/office/drawing/2014/main" id="{733933D7-2DF3-6BC6-B107-50F884A7A75C}"/>
              </a:ext>
            </a:extLst>
          </p:cNvPr>
          <p:cNvPicPr>
            <a:picLocks noChangeAspect="1"/>
          </p:cNvPicPr>
          <p:nvPr/>
        </p:nvPicPr>
        <p:blipFill>
          <a:blip r:embed="rId2"/>
          <a:stretch>
            <a:fillRect/>
          </a:stretch>
        </p:blipFill>
        <p:spPr>
          <a:xfrm>
            <a:off x="8523650" y="160421"/>
            <a:ext cx="3272701" cy="1564107"/>
          </a:xfrm>
          <a:prstGeom prst="rect">
            <a:avLst/>
          </a:prstGeom>
        </p:spPr>
      </p:pic>
    </p:spTree>
    <p:extLst>
      <p:ext uri="{BB962C8B-B14F-4D97-AF65-F5344CB8AC3E}">
        <p14:creationId xmlns:p14="http://schemas.microsoft.com/office/powerpoint/2010/main" val="298494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een circle with a white box with a letter x&#10;&#10;AI-generated content may be incorrect.">
            <a:extLst>
              <a:ext uri="{FF2B5EF4-FFF2-40B4-BE49-F238E27FC236}">
                <a16:creationId xmlns:a16="http://schemas.microsoft.com/office/drawing/2014/main" id="{51210D27-550C-3C21-BF93-DCD943BAA752}"/>
              </a:ext>
            </a:extLst>
          </p:cNvPr>
          <p:cNvPicPr>
            <a:picLocks noGrp="1" noChangeAspect="1"/>
          </p:cNvPicPr>
          <p:nvPr>
            <p:ph idx="1"/>
          </p:nvPr>
        </p:nvPicPr>
        <p:blipFill>
          <a:blip r:embed="rId2"/>
          <a:srcRect l="12690" r="12974" b="2"/>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2" name="Freeform: Shape 11">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E71AD2-81BB-1DBF-501F-6CDBD2EB7302}"/>
              </a:ext>
            </a:extLst>
          </p:cNvPr>
          <p:cNvSpPr>
            <a:spLocks noGrp="1"/>
          </p:cNvSpPr>
          <p:nvPr>
            <p:ph type="title"/>
          </p:nvPr>
        </p:nvSpPr>
        <p:spPr>
          <a:xfrm>
            <a:off x="396990" y="856488"/>
            <a:ext cx="5003668" cy="1806801"/>
          </a:xfrm>
        </p:spPr>
        <p:txBody>
          <a:bodyPr vert="horz" lIns="91440" tIns="45720" rIns="91440" bIns="45720" rtlCol="0" anchor="ctr">
            <a:normAutofit/>
          </a:bodyPr>
          <a:lstStyle/>
          <a:p>
            <a:r>
              <a:rPr lang="en-US" sz="3400" b="1" i="1" dirty="0"/>
              <a:t>MS Excel</a:t>
            </a:r>
          </a:p>
        </p:txBody>
      </p:sp>
      <p:sp>
        <p:nvSpPr>
          <p:cNvPr id="16" name="Rectangle 1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992EA4D9-90A8-F468-F623-C4A452F63372}"/>
              </a:ext>
            </a:extLst>
          </p:cNvPr>
          <p:cNvSpPr txBox="1"/>
          <p:nvPr/>
        </p:nvSpPr>
        <p:spPr>
          <a:xfrm>
            <a:off x="401641" y="2486912"/>
            <a:ext cx="5032646" cy="36121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600" dirty="0"/>
              <a:t>Microsoft Excel is a powerful spreadsheet program used for managing, organizing, and analyzing large amounts of data.</a:t>
            </a:r>
            <a:br>
              <a:rPr lang="en-US" sz="1600" dirty="0"/>
            </a:br>
            <a:r>
              <a:rPr lang="en-US" sz="1600" dirty="0"/>
              <a:t>It allows the creation of structured </a:t>
            </a:r>
            <a:r>
              <a:rPr lang="en-US" sz="1600" b="1" dirty="0"/>
              <a:t>workbooks and worksheets</a:t>
            </a:r>
            <a:r>
              <a:rPr lang="en-US" sz="1600" dirty="0"/>
              <a:t> where information can be stored in rows and columns for easy calculation and reporting. During my project, I created a</a:t>
            </a:r>
            <a:r>
              <a:rPr lang="en-US" sz="1600" b="1" dirty="0"/>
              <a:t> student record sheet</a:t>
            </a:r>
            <a:r>
              <a:rPr lang="en-US" sz="1600" dirty="0"/>
              <a:t> where I used different </a:t>
            </a:r>
            <a:r>
              <a:rPr lang="en-US" sz="1600" b="1" dirty="0"/>
              <a:t>formulas and tools</a:t>
            </a:r>
            <a:r>
              <a:rPr lang="en-US" sz="1600" dirty="0"/>
              <a:t> to perform calculations, summarize information, and format the data in a clear and professional way. These features made it easier to manage records, highlight important details, and present results with </a:t>
            </a:r>
            <a:r>
              <a:rPr lang="en-US" sz="1600" b="1" dirty="0"/>
              <a:t>visual elements.</a:t>
            </a:r>
          </a:p>
          <a:p>
            <a:pPr indent="-228600">
              <a:lnSpc>
                <a:spcPct val="90000"/>
              </a:lnSpc>
              <a:spcAft>
                <a:spcPts val="600"/>
              </a:spcAft>
              <a:buFont typeface="Arial" panose="020B0604020202020204" pitchFamily="34" charset="0"/>
              <a:buChar char="•"/>
            </a:pPr>
            <a:endParaRPr lang="en-US" sz="1600"/>
          </a:p>
        </p:txBody>
      </p:sp>
    </p:spTree>
    <p:extLst>
      <p:ext uri="{BB962C8B-B14F-4D97-AF65-F5344CB8AC3E}">
        <p14:creationId xmlns:p14="http://schemas.microsoft.com/office/powerpoint/2010/main" val="40816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5C7026-E7DC-4146-BB77-9FAE37299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49882614-11C4-4368-9534-6EBAC3488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684274" y="-4610867"/>
            <a:ext cx="7223503" cy="16095236"/>
          </a:xfrm>
          <a:prstGeom prst="rect">
            <a:avLst/>
          </a:prstGeom>
        </p:spPr>
      </p:pic>
      <p:sp>
        <p:nvSpPr>
          <p:cNvPr id="2" name="Title 1">
            <a:extLst>
              <a:ext uri="{FF2B5EF4-FFF2-40B4-BE49-F238E27FC236}">
                <a16:creationId xmlns:a16="http://schemas.microsoft.com/office/drawing/2014/main" id="{DEDC959E-5244-684D-77E4-326B21F3841A}"/>
              </a:ext>
            </a:extLst>
          </p:cNvPr>
          <p:cNvSpPr>
            <a:spLocks noGrp="1"/>
          </p:cNvSpPr>
          <p:nvPr>
            <p:ph type="title"/>
          </p:nvPr>
        </p:nvSpPr>
        <p:spPr>
          <a:xfrm>
            <a:off x="384048" y="251005"/>
            <a:ext cx="6889000" cy="2673581"/>
          </a:xfrm>
        </p:spPr>
        <p:txBody>
          <a:bodyPr anchor="ctr">
            <a:normAutofit/>
          </a:bodyPr>
          <a:lstStyle/>
          <a:p>
            <a:r>
              <a:rPr lang="en-US" sz="3200" b="1" i="1" dirty="0">
                <a:ea typeface="+mj-lt"/>
                <a:cs typeface="+mj-lt"/>
              </a:rPr>
              <a:t>Student Record Spreadsheet in MS Excel</a:t>
            </a:r>
            <a:r>
              <a:rPr lang="en-US" sz="3200" i="1" dirty="0">
                <a:ea typeface="+mj-lt"/>
                <a:cs typeface="+mj-lt"/>
              </a:rPr>
              <a:t> </a:t>
            </a:r>
            <a:endParaRPr lang="en-US" sz="3200" i="1"/>
          </a:p>
        </p:txBody>
      </p:sp>
      <p:sp>
        <p:nvSpPr>
          <p:cNvPr id="21" name="Rectangle 20">
            <a:extLst>
              <a:ext uri="{FF2B5EF4-FFF2-40B4-BE49-F238E27FC236}">
                <a16:creationId xmlns:a16="http://schemas.microsoft.com/office/drawing/2014/main" id="{2010FDC2-8038-452C-BBFC-E9F3A8B1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table with numbers and a few letters&#10;&#10;AI-generated content may be incorrect.">
            <a:extLst>
              <a:ext uri="{FF2B5EF4-FFF2-40B4-BE49-F238E27FC236}">
                <a16:creationId xmlns:a16="http://schemas.microsoft.com/office/drawing/2014/main" id="{B34A9639-0599-142F-A04F-1997454EAFD9}"/>
              </a:ext>
            </a:extLst>
          </p:cNvPr>
          <p:cNvPicPr>
            <a:picLocks noChangeAspect="1"/>
          </p:cNvPicPr>
          <p:nvPr/>
        </p:nvPicPr>
        <p:blipFill>
          <a:blip r:embed="rId4"/>
          <a:stretch>
            <a:fillRect/>
          </a:stretch>
        </p:blipFill>
        <p:spPr>
          <a:xfrm>
            <a:off x="117408" y="2357668"/>
            <a:ext cx="11957182" cy="4225278"/>
          </a:xfrm>
          <a:prstGeom prst="rect">
            <a:avLst/>
          </a:prstGeom>
        </p:spPr>
      </p:pic>
      <p:pic>
        <p:nvPicPr>
          <p:cNvPr id="11" name="Content Placeholder 10" descr="A green box with a white x on it&#10;&#10;AI-generated content may be incorrect.">
            <a:extLst>
              <a:ext uri="{FF2B5EF4-FFF2-40B4-BE49-F238E27FC236}">
                <a16:creationId xmlns:a16="http://schemas.microsoft.com/office/drawing/2014/main" id="{E3747F24-8B12-727B-E84C-D25B7A33B138}"/>
              </a:ext>
            </a:extLst>
          </p:cNvPr>
          <p:cNvPicPr>
            <a:picLocks noGrp="1" noChangeAspect="1"/>
          </p:cNvPicPr>
          <p:nvPr>
            <p:ph idx="1"/>
          </p:nvPr>
        </p:nvPicPr>
        <p:blipFill>
          <a:blip r:embed="rId5"/>
          <a:stretch>
            <a:fillRect/>
          </a:stretch>
        </p:blipFill>
        <p:spPr>
          <a:xfrm>
            <a:off x="8911466" y="127202"/>
            <a:ext cx="2940028" cy="1814932"/>
          </a:xfrm>
          <a:prstGeom prst="rect">
            <a:avLst/>
          </a:prstGeom>
        </p:spPr>
      </p:pic>
      <p:sp>
        <p:nvSpPr>
          <p:cNvPr id="23" name="Rectangle 22">
            <a:extLst>
              <a:ext uri="{FF2B5EF4-FFF2-40B4-BE49-F238E27FC236}">
                <a16:creationId xmlns:a16="http://schemas.microsoft.com/office/drawing/2014/main" id="{7D65985B-D548-44B4-9714-27AEC913D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38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ea typeface="+mn-lt"/>
                <a:cs typeface="+mn-lt"/>
              </a:rPr>
              <a:t>Formulas Used:</a:t>
            </a:r>
            <a:r>
              <a:rPr lang="en-US" dirty="0">
                <a:ea typeface="+mn-lt"/>
                <a:cs typeface="+mn-lt"/>
              </a:rPr>
              <a:t> </a:t>
            </a:r>
            <a:r>
              <a:rPr lang="en-US" b="1">
                <a:ea typeface="+mn-lt"/>
                <a:cs typeface="+mn-lt"/>
              </a:rPr>
              <a:t>SUM, MIN, MAX, AVERAGE, IF, VLOOKUP</a:t>
            </a:r>
            <a:br>
              <a:rPr lang="en-US" b="1" dirty="0">
                <a:ea typeface="+mn-lt"/>
                <a:cs typeface="+mn-lt"/>
              </a:rPr>
            </a:br>
            <a:r>
              <a:rPr lang="en-US" b="1">
                <a:ea typeface="+mn-lt"/>
                <a:cs typeface="+mn-lt"/>
              </a:rPr>
              <a:t> Data Tools Used:</a:t>
            </a:r>
            <a:r>
              <a:rPr lang="en-US" dirty="0">
                <a:ea typeface="+mn-lt"/>
                <a:cs typeface="+mn-lt"/>
              </a:rPr>
              <a:t> </a:t>
            </a:r>
            <a:r>
              <a:rPr lang="en-US" b="1">
                <a:ea typeface="+mn-lt"/>
                <a:cs typeface="+mn-lt"/>
              </a:rPr>
              <a:t>Conditional Formatting, Data Validation, Pivot Table, Charts</a:t>
            </a:r>
            <a:endParaRPr lang="en-US"/>
          </a:p>
          <a:p>
            <a:pPr algn="ctr"/>
            <a:endParaRPr lang="en-US" dirty="0"/>
          </a:p>
        </p:txBody>
      </p:sp>
      <p:sp useBgFill="1">
        <p:nvSpPr>
          <p:cNvPr id="77" name="Rectangle 76">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53E88D-C7B1-0AD5-670E-1E06CD03B252}"/>
              </a:ext>
            </a:extLst>
          </p:cNvPr>
          <p:cNvSpPr>
            <a:spLocks noGrp="1"/>
          </p:cNvSpPr>
          <p:nvPr>
            <p:ph type="title"/>
          </p:nvPr>
        </p:nvSpPr>
        <p:spPr>
          <a:xfrm>
            <a:off x="841248" y="510047"/>
            <a:ext cx="3300984" cy="1645920"/>
          </a:xfrm>
        </p:spPr>
        <p:txBody>
          <a:bodyPr>
            <a:normAutofit/>
          </a:bodyPr>
          <a:lstStyle/>
          <a:p>
            <a:r>
              <a:rPr lang="en-US" sz="2800" b="1" i="1">
                <a:ea typeface="+mj-lt"/>
                <a:cs typeface="+mj-lt"/>
              </a:rPr>
              <a:t>Formulas and Tools Used in Excel</a:t>
            </a:r>
            <a:endParaRPr lang="en-US" sz="2800" b="1"/>
          </a:p>
        </p:txBody>
      </p:sp>
      <p:sp>
        <p:nvSpPr>
          <p:cNvPr id="74" name="Rectangle 73">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D158E76-F360-1A5C-0625-D6AD7EE27E0A}"/>
              </a:ext>
            </a:extLst>
          </p:cNvPr>
          <p:cNvSpPr>
            <a:spLocks noGrp="1"/>
          </p:cNvSpPr>
          <p:nvPr>
            <p:ph idx="1"/>
          </p:nvPr>
        </p:nvSpPr>
        <p:spPr>
          <a:xfrm>
            <a:off x="4581144" y="521091"/>
            <a:ext cx="6858000" cy="1866788"/>
          </a:xfrm>
        </p:spPr>
        <p:txBody>
          <a:bodyPr vert="horz" lIns="91440" tIns="45720" rIns="91440" bIns="45720" rtlCol="0" anchor="ctr">
            <a:normAutofit fontScale="55000" lnSpcReduction="20000"/>
          </a:bodyPr>
          <a:lstStyle/>
          <a:p>
            <a:pPr>
              <a:buNone/>
            </a:pPr>
            <a:endParaRPr lang="en-US" sz="500" b="1" dirty="0"/>
          </a:p>
          <a:p>
            <a:pPr marL="0" indent="0">
              <a:buNone/>
            </a:pPr>
            <a:br>
              <a:rPr lang="en-US" dirty="0"/>
            </a:br>
            <a:r>
              <a:rPr lang="en-US" b="1" dirty="0">
                <a:ea typeface="+mn-lt"/>
                <a:cs typeface="+mn-lt"/>
              </a:rPr>
              <a:t>Formulas Used:</a:t>
            </a:r>
            <a:r>
              <a:rPr lang="en-US" dirty="0">
                <a:ea typeface="+mn-lt"/>
                <a:cs typeface="+mn-lt"/>
              </a:rPr>
              <a:t> SUM, MIN, MAX, AVERAGE, IF, VLOOKUP</a:t>
            </a:r>
          </a:p>
          <a:p>
            <a:pPr marL="0" indent="0">
              <a:buNone/>
            </a:pPr>
            <a:br>
              <a:rPr lang="en-US" b="1" dirty="0">
                <a:ea typeface="+mn-lt"/>
                <a:cs typeface="+mn-lt"/>
              </a:rPr>
            </a:br>
            <a:r>
              <a:rPr lang="en-US" b="1" dirty="0">
                <a:ea typeface="+mn-lt"/>
                <a:cs typeface="+mn-lt"/>
              </a:rPr>
              <a:t> Data Tools Used:</a:t>
            </a:r>
            <a:r>
              <a:rPr lang="en-US" dirty="0">
                <a:ea typeface="+mn-lt"/>
                <a:cs typeface="+mn-lt"/>
              </a:rPr>
              <a:t> Conditional Formatting, Data Validation, Pivot Table, Charts</a:t>
            </a:r>
            <a:endParaRPr lang="en-US" dirty="0"/>
          </a:p>
          <a:p>
            <a:pPr marL="0" indent="0">
              <a:buNone/>
            </a:pPr>
            <a:endParaRPr lang="en-US" dirty="0"/>
          </a:p>
          <a:p>
            <a:pPr>
              <a:buFont typeface="Arial"/>
              <a:buChar char="•"/>
            </a:pPr>
            <a:endParaRPr lang="en-US" sz="500" b="1">
              <a:ea typeface="+mn-lt"/>
              <a:cs typeface="+mn-lt"/>
            </a:endParaRPr>
          </a:p>
          <a:p>
            <a:pPr>
              <a:buFont typeface="Arial"/>
              <a:buChar char="•"/>
            </a:pPr>
            <a:endParaRPr lang="en-US" sz="500" b="1">
              <a:ea typeface="+mn-lt"/>
              <a:cs typeface="+mn-lt"/>
            </a:endParaRPr>
          </a:p>
          <a:p>
            <a:pPr indent="0">
              <a:buNone/>
            </a:pPr>
            <a:r>
              <a:rPr lang="en-US" sz="500" b="1" dirty="0">
                <a:ea typeface="+mn-lt"/>
                <a:cs typeface="+mn-lt"/>
              </a:rPr>
              <a:t> </a:t>
            </a:r>
            <a:endParaRPr lang="en-US" sz="500" dirty="0"/>
          </a:p>
        </p:txBody>
      </p:sp>
      <p:pic>
        <p:nvPicPr>
          <p:cNvPr id="8" name="Picture 7" descr="A screenshot of a computer error&#10;&#10;AI-generated content may be incorrect.">
            <a:extLst>
              <a:ext uri="{FF2B5EF4-FFF2-40B4-BE49-F238E27FC236}">
                <a16:creationId xmlns:a16="http://schemas.microsoft.com/office/drawing/2014/main" id="{3E6E936C-52FA-DB23-A613-43E74B0A07AB}"/>
              </a:ext>
            </a:extLst>
          </p:cNvPr>
          <p:cNvPicPr>
            <a:picLocks noChangeAspect="1"/>
          </p:cNvPicPr>
          <p:nvPr/>
        </p:nvPicPr>
        <p:blipFill>
          <a:blip r:embed="rId2"/>
          <a:stretch>
            <a:fillRect/>
          </a:stretch>
        </p:blipFill>
        <p:spPr>
          <a:xfrm>
            <a:off x="8012132" y="4503914"/>
            <a:ext cx="3584448" cy="1810146"/>
          </a:xfrm>
          <a:prstGeom prst="rect">
            <a:avLst/>
          </a:prstGeom>
        </p:spPr>
      </p:pic>
      <p:pic>
        <p:nvPicPr>
          <p:cNvPr id="5" name="Content Placeholder 4" descr="A table with numbers and letters&#10;&#10;AI-generated content may be incorrect.">
            <a:extLst>
              <a:ext uri="{FF2B5EF4-FFF2-40B4-BE49-F238E27FC236}">
                <a16:creationId xmlns:a16="http://schemas.microsoft.com/office/drawing/2014/main" id="{5981ED51-24DE-EE92-0D14-15080723A7D3}"/>
              </a:ext>
            </a:extLst>
          </p:cNvPr>
          <p:cNvPicPr>
            <a:picLocks noChangeAspect="1"/>
          </p:cNvPicPr>
          <p:nvPr/>
        </p:nvPicPr>
        <p:blipFill>
          <a:blip r:embed="rId3"/>
          <a:stretch>
            <a:fillRect/>
          </a:stretch>
        </p:blipFill>
        <p:spPr>
          <a:xfrm>
            <a:off x="206295" y="2686537"/>
            <a:ext cx="7604274" cy="363377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3BB9F46F-A66E-3E80-FAE4-43318C3473C0}"/>
              </a:ext>
            </a:extLst>
          </p:cNvPr>
          <p:cNvPicPr>
            <a:picLocks noChangeAspect="1"/>
          </p:cNvPicPr>
          <p:nvPr/>
        </p:nvPicPr>
        <p:blipFill>
          <a:blip r:embed="rId4"/>
          <a:stretch>
            <a:fillRect/>
          </a:stretch>
        </p:blipFill>
        <p:spPr>
          <a:xfrm>
            <a:off x="8004893" y="2688710"/>
            <a:ext cx="3584448" cy="1729945"/>
          </a:xfrm>
          <a:prstGeom prst="rect">
            <a:avLst/>
          </a:prstGeom>
        </p:spPr>
      </p:pic>
    </p:spTree>
    <p:extLst>
      <p:ext uri="{BB962C8B-B14F-4D97-AF65-F5344CB8AC3E}">
        <p14:creationId xmlns:p14="http://schemas.microsoft.com/office/powerpoint/2010/main" val="337188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FE43E4-6406-740A-85DF-2E4C9ADA70E6}"/>
              </a:ext>
            </a:extLst>
          </p:cNvPr>
          <p:cNvSpPr>
            <a:spLocks noGrp="1"/>
          </p:cNvSpPr>
          <p:nvPr>
            <p:ph type="title"/>
          </p:nvPr>
        </p:nvSpPr>
        <p:spPr>
          <a:xfrm>
            <a:off x="652325" y="536"/>
            <a:ext cx="10631371" cy="1747442"/>
          </a:xfrm>
        </p:spPr>
        <p:txBody>
          <a:bodyPr>
            <a:normAutofit/>
          </a:bodyPr>
          <a:lstStyle/>
          <a:p>
            <a:pPr>
              <a:spcBef>
                <a:spcPts val="1000"/>
              </a:spcBef>
            </a:pPr>
            <a:br>
              <a:rPr lang="en-US" sz="2500" b="1" dirty="0">
                <a:latin typeface="Aptos"/>
              </a:rPr>
            </a:br>
            <a:br>
              <a:rPr lang="en-US" sz="2500" b="1" dirty="0">
                <a:latin typeface="Aptos"/>
              </a:rPr>
            </a:br>
            <a:r>
              <a:rPr lang="en-US" sz="2800" b="1" i="1" dirty="0">
                <a:latin typeface="Aptos"/>
              </a:rPr>
              <a:t>FORMULAS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58C64A9-2414-21A6-FFF5-CE8F6E97FBB6}"/>
              </a:ext>
            </a:extLst>
          </p:cNvPr>
          <p:cNvSpPr>
            <a:spLocks noGrp="1"/>
          </p:cNvSpPr>
          <p:nvPr>
            <p:ph idx="1"/>
          </p:nvPr>
        </p:nvSpPr>
        <p:spPr>
          <a:xfrm>
            <a:off x="673829" y="2481943"/>
            <a:ext cx="10609867" cy="3695020"/>
          </a:xfrm>
        </p:spPr>
        <p:txBody>
          <a:bodyPr vert="horz" lIns="91440" tIns="45720" rIns="91440" bIns="45720" rtlCol="0">
            <a:normAutofit/>
          </a:bodyPr>
          <a:lstStyle/>
          <a:p>
            <a:pPr>
              <a:buNone/>
            </a:pPr>
            <a:r>
              <a:rPr lang="en-US" sz="1200" b="1"/>
              <a:t>MIN Function</a:t>
            </a:r>
            <a:endParaRPr lang="en-US" sz="1200"/>
          </a:p>
          <a:p>
            <a:pPr>
              <a:buFont typeface="Arial"/>
              <a:buChar char="•"/>
            </a:pPr>
            <a:r>
              <a:rPr lang="en-US" sz="1200" b="1">
                <a:ea typeface="+mn-lt"/>
                <a:cs typeface="+mn-lt"/>
              </a:rPr>
              <a:t>What it Does:</a:t>
            </a:r>
            <a:r>
              <a:rPr lang="en-US" sz="1200">
                <a:ea typeface="+mn-lt"/>
                <a:cs typeface="+mn-lt"/>
              </a:rPr>
              <a:t> Finds the smallest value inside a selected range of cells.</a:t>
            </a:r>
            <a:endParaRPr lang="en-US" sz="1200"/>
          </a:p>
          <a:p>
            <a:pPr>
              <a:buFont typeface="Arial"/>
              <a:buChar char="•"/>
            </a:pPr>
            <a:r>
              <a:rPr lang="en-US" sz="1200" b="1">
                <a:ea typeface="+mn-lt"/>
                <a:cs typeface="+mn-lt"/>
              </a:rPr>
              <a:t>In My Sheet:</a:t>
            </a:r>
            <a:r>
              <a:rPr lang="en-US" sz="1200">
                <a:ea typeface="+mn-lt"/>
                <a:cs typeface="+mn-lt"/>
              </a:rPr>
              <a:t> I applied it to the marks column to instantly show the lowest score in the class.</a:t>
            </a:r>
            <a:endParaRPr lang="en-US" sz="1200"/>
          </a:p>
          <a:p>
            <a:pPr>
              <a:buFont typeface="Arial"/>
              <a:buChar char="•"/>
            </a:pPr>
            <a:r>
              <a:rPr lang="en-US" sz="1200" b="1">
                <a:ea typeface="+mn-lt"/>
                <a:cs typeface="+mn-lt"/>
              </a:rPr>
              <a:t>Why It’s Useful:</a:t>
            </a:r>
            <a:r>
              <a:rPr lang="en-US" sz="1200">
                <a:ea typeface="+mn-lt"/>
                <a:cs typeface="+mn-lt"/>
              </a:rPr>
              <a:t> Saves time by locating the minimum result without manually checking each entry.</a:t>
            </a:r>
            <a:endParaRPr lang="en-US" sz="1200"/>
          </a:p>
          <a:p>
            <a:pPr marL="0" indent="0">
              <a:buNone/>
            </a:pPr>
            <a:r>
              <a:rPr lang="en-US" sz="1200" b="1"/>
              <a:t>MAX Function</a:t>
            </a:r>
            <a:endParaRPr lang="en-US" sz="1200"/>
          </a:p>
          <a:p>
            <a:pPr>
              <a:buFont typeface="Arial"/>
              <a:buChar char="•"/>
            </a:pPr>
            <a:r>
              <a:rPr lang="en-US" sz="1200" b="1">
                <a:ea typeface="+mn-lt"/>
                <a:cs typeface="+mn-lt"/>
              </a:rPr>
              <a:t>What it Does:</a:t>
            </a:r>
            <a:r>
              <a:rPr lang="en-US" sz="1200">
                <a:ea typeface="+mn-lt"/>
                <a:cs typeface="+mn-lt"/>
              </a:rPr>
              <a:t> Returns the largest value from a chosen range.</a:t>
            </a:r>
            <a:endParaRPr lang="en-US" sz="1200"/>
          </a:p>
          <a:p>
            <a:pPr>
              <a:buFont typeface="Arial"/>
              <a:buChar char="•"/>
            </a:pPr>
            <a:r>
              <a:rPr lang="en-US" sz="1200" b="1">
                <a:ea typeface="+mn-lt"/>
                <a:cs typeface="+mn-lt"/>
              </a:rPr>
              <a:t>In My Sheet:</a:t>
            </a:r>
            <a:r>
              <a:rPr lang="en-US" sz="1200">
                <a:ea typeface="+mn-lt"/>
                <a:cs typeface="+mn-lt"/>
              </a:rPr>
              <a:t> Used on the same marks column to reveal the student with the highest marks.</a:t>
            </a:r>
            <a:endParaRPr lang="en-US" sz="1200"/>
          </a:p>
          <a:p>
            <a:pPr>
              <a:buFont typeface="Arial"/>
              <a:buChar char="•"/>
            </a:pPr>
            <a:r>
              <a:rPr lang="en-US" sz="1200" b="1">
                <a:ea typeface="+mn-lt"/>
                <a:cs typeface="+mn-lt"/>
              </a:rPr>
              <a:t>Why It’s Useful:</a:t>
            </a:r>
            <a:r>
              <a:rPr lang="en-US" sz="1200">
                <a:ea typeface="+mn-lt"/>
                <a:cs typeface="+mn-lt"/>
              </a:rPr>
              <a:t> Quickly highlights top performance at a glance.</a:t>
            </a:r>
            <a:endParaRPr lang="en-US" sz="1200"/>
          </a:p>
          <a:p>
            <a:pPr marL="0" indent="0">
              <a:buNone/>
            </a:pPr>
            <a:r>
              <a:rPr lang="en-US" sz="1200" b="1"/>
              <a:t>SUM Function</a:t>
            </a:r>
            <a:endParaRPr lang="en-US" sz="1200"/>
          </a:p>
          <a:p>
            <a:pPr>
              <a:buFont typeface="Arial"/>
              <a:buChar char="•"/>
            </a:pPr>
            <a:r>
              <a:rPr lang="en-US" sz="1200" b="1">
                <a:ea typeface="+mn-lt"/>
                <a:cs typeface="+mn-lt"/>
              </a:rPr>
              <a:t>What it Does:</a:t>
            </a:r>
            <a:r>
              <a:rPr lang="en-US" sz="1200">
                <a:ea typeface="+mn-lt"/>
                <a:cs typeface="+mn-lt"/>
              </a:rPr>
              <a:t> Adds together all numbers in a selected range.</a:t>
            </a:r>
            <a:endParaRPr lang="en-US" sz="1200"/>
          </a:p>
          <a:p>
            <a:pPr>
              <a:buFont typeface="Arial"/>
              <a:buChar char="•"/>
            </a:pPr>
            <a:r>
              <a:rPr lang="en-US" sz="1200" b="1">
                <a:ea typeface="+mn-lt"/>
                <a:cs typeface="+mn-lt"/>
              </a:rPr>
              <a:t>In My Sheet:</a:t>
            </a:r>
            <a:r>
              <a:rPr lang="en-US" sz="1200">
                <a:ea typeface="+mn-lt"/>
                <a:cs typeface="+mn-lt"/>
              </a:rPr>
              <a:t> Helped me calculate the total marks of all students in just one click.</a:t>
            </a:r>
            <a:endParaRPr lang="en-US" sz="1200"/>
          </a:p>
          <a:p>
            <a:pPr>
              <a:buFont typeface="Arial"/>
              <a:buChar char="•"/>
            </a:pPr>
            <a:r>
              <a:rPr lang="en-US" sz="1200" b="1">
                <a:ea typeface="+mn-lt"/>
                <a:cs typeface="+mn-lt"/>
              </a:rPr>
              <a:t>Why It’s Useful:</a:t>
            </a:r>
            <a:r>
              <a:rPr lang="en-US" sz="1200">
                <a:ea typeface="+mn-lt"/>
                <a:cs typeface="+mn-lt"/>
              </a:rPr>
              <a:t> Eliminates manual addition and ensures accurate totals for big datasets.</a:t>
            </a:r>
            <a:endParaRPr lang="en-US" sz="1200"/>
          </a:p>
          <a:p>
            <a:pPr marL="0" indent="0">
              <a:buNone/>
            </a:pPr>
            <a:endParaRPr lang="en-US" sz="1200" b="1"/>
          </a:p>
        </p:txBody>
      </p:sp>
      <p:pic>
        <p:nvPicPr>
          <p:cNvPr id="4" name="Picture 3" descr="A green box with a white x on it&#10;&#10;AI-generated content may be incorrect.">
            <a:extLst>
              <a:ext uri="{FF2B5EF4-FFF2-40B4-BE49-F238E27FC236}">
                <a16:creationId xmlns:a16="http://schemas.microsoft.com/office/drawing/2014/main" id="{FBA2DB1A-2FFF-95C0-708E-30BBAB8C4DF7}"/>
              </a:ext>
            </a:extLst>
          </p:cNvPr>
          <p:cNvPicPr>
            <a:picLocks noChangeAspect="1"/>
          </p:cNvPicPr>
          <p:nvPr/>
        </p:nvPicPr>
        <p:blipFill>
          <a:blip r:embed="rId2"/>
          <a:stretch>
            <a:fillRect/>
          </a:stretch>
        </p:blipFill>
        <p:spPr>
          <a:xfrm>
            <a:off x="8866408" y="188630"/>
            <a:ext cx="2698781" cy="1557677"/>
          </a:xfrm>
          <a:prstGeom prst="rect">
            <a:avLst/>
          </a:prstGeom>
        </p:spPr>
      </p:pic>
    </p:spTree>
    <p:extLst>
      <p:ext uri="{BB962C8B-B14F-4D97-AF65-F5344CB8AC3E}">
        <p14:creationId xmlns:p14="http://schemas.microsoft.com/office/powerpoint/2010/main" val="204374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Computer Information Technology (CIT) – Final Project</vt:lpstr>
      <vt:lpstr>Title: Introduction to the CIT Project</vt:lpstr>
      <vt:lpstr>MS Word</vt:lpstr>
      <vt:lpstr>Resume In MS Word</vt:lpstr>
      <vt:lpstr>Additional MS Word Features</vt:lpstr>
      <vt:lpstr>MS Excel</vt:lpstr>
      <vt:lpstr>Student Record Spreadsheet in MS Excel </vt:lpstr>
      <vt:lpstr>Formulas and Tools Used in Excel</vt:lpstr>
      <vt:lpstr>  FORMULAS</vt:lpstr>
      <vt:lpstr>FORMULAS </vt:lpstr>
      <vt:lpstr>DATA TOOLS</vt:lpstr>
      <vt:lpstr>PIVOT TABLE</vt:lpstr>
      <vt:lpstr>CHART</vt:lpstr>
      <vt:lpstr>KEY 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825</cp:revision>
  <dcterms:created xsi:type="dcterms:W3CDTF">2025-09-15T11:21:09Z</dcterms:created>
  <dcterms:modified xsi:type="dcterms:W3CDTF">2025-09-21T16:14:45Z</dcterms:modified>
</cp:coreProperties>
</file>