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4" r:id="rId16"/>
    <p:sldId id="275" r:id="rId17"/>
    <p:sldId id="276" r:id="rId18"/>
    <p:sldId id="277" r:id="rId19"/>
    <p:sldId id="278"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0000"/>
    <a:srgbClr val="E9EBF5"/>
    <a:srgbClr val="6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1" autoAdjust="0"/>
    <p:restoredTop sz="94660"/>
  </p:normalViewPr>
  <p:slideViewPr>
    <p:cSldViewPr snapToGrid="0">
      <p:cViewPr varScale="1">
        <p:scale>
          <a:sx n="131" d="100"/>
          <a:sy n="131" d="100"/>
        </p:scale>
        <p:origin x="480" y="1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F669F5-B154-4EB6-A710-5780473D51DF}"/>
              </a:ext>
            </a:extLst>
          </p:cNvPr>
          <p:cNvPicPr/>
          <p:nvPr userDrawn="1"/>
        </p:nvPicPr>
        <p:blipFill rotWithShape="1">
          <a:blip r:embed="rId2">
            <a:extLst>
              <a:ext uri="{28A0092B-C50C-407E-A947-70E740481C1C}">
                <a14:useLocalDpi xmlns:a14="http://schemas.microsoft.com/office/drawing/2010/main" val="0"/>
              </a:ext>
            </a:extLst>
          </a:blip>
          <a:srcRect r="35515"/>
          <a:stretch/>
        </p:blipFill>
        <p:spPr bwMode="auto">
          <a:xfrm>
            <a:off x="0" y="618177"/>
            <a:ext cx="2405849" cy="5770702"/>
          </a:xfrm>
          <a:prstGeom prst="rect">
            <a:avLst/>
          </a:prstGeom>
          <a:ln>
            <a:noFill/>
          </a:ln>
          <a:extLst>
            <a:ext uri="{53640926-AAD7-44D8-BBD7-CCE9431645EC}">
              <a14:shadowObscured xmlns:a14="http://schemas.microsoft.com/office/drawing/2010/main"/>
            </a:ext>
          </a:extLst>
        </p:spPr>
      </p:pic>
      <p:pic>
        <p:nvPicPr>
          <p:cNvPr id="8" name="Picture 2">
            <a:extLst>
              <a:ext uri="{FF2B5EF4-FFF2-40B4-BE49-F238E27FC236}">
                <a16:creationId xmlns:a16="http://schemas.microsoft.com/office/drawing/2014/main" id="{0633CCEC-4565-404A-874D-D3B87DA3B66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95823" y="301638"/>
            <a:ext cx="1304925" cy="33496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C5C52588-F396-4FB4-BC12-B6FDA72F2B2D}"/>
              </a:ext>
            </a:extLst>
          </p:cNvPr>
          <p:cNvGrpSpPr/>
          <p:nvPr userDrawn="1"/>
        </p:nvGrpSpPr>
        <p:grpSpPr>
          <a:xfrm>
            <a:off x="213360" y="6289040"/>
            <a:ext cx="11785600" cy="422980"/>
            <a:chOff x="213360" y="6289040"/>
            <a:chExt cx="11785600" cy="422980"/>
          </a:xfrm>
        </p:grpSpPr>
        <p:sp>
          <p:nvSpPr>
            <p:cNvPr id="10" name="Rectangle 9">
              <a:extLst>
                <a:ext uri="{FF2B5EF4-FFF2-40B4-BE49-F238E27FC236}">
                  <a16:creationId xmlns:a16="http://schemas.microsoft.com/office/drawing/2014/main" id="{7D33931D-4EB4-499A-B4B4-3CDBC25249EE}"/>
                </a:ext>
              </a:extLst>
            </p:cNvPr>
            <p:cNvSpPr/>
            <p:nvPr userDrawn="1"/>
          </p:nvSpPr>
          <p:spPr>
            <a:xfrm>
              <a:off x="3896360" y="6435021"/>
              <a:ext cx="4399280" cy="276999"/>
            </a:xfrm>
            <a:prstGeom prst="rect">
              <a:avLst/>
            </a:prstGeom>
          </p:spPr>
          <p:txBody>
            <a:bodyPr wrap="square">
              <a:spAutoFit/>
            </a:bodyPr>
            <a:lstStyle/>
            <a:p>
              <a:pPr algn="ctr"/>
              <a:r>
                <a:rPr lang="en-US" sz="1200" b="1" dirty="0">
                  <a:solidFill>
                    <a:schemeClr val="bg1">
                      <a:lumMod val="50000"/>
                    </a:schemeClr>
                  </a:solidFill>
                </a:rPr>
                <a:t>Taniya Nath  |  </a:t>
              </a:r>
              <a:r>
                <a:rPr lang="en-US" sz="1200" dirty="0">
                  <a:solidFill>
                    <a:schemeClr val="bg1">
                      <a:lumMod val="50000"/>
                    </a:schemeClr>
                  </a:solidFill>
                </a:rPr>
                <a:t>Data Science Intern | </a:t>
              </a:r>
              <a:r>
                <a:rPr lang="en-US" sz="1200" dirty="0" err="1">
                  <a:solidFill>
                    <a:schemeClr val="bg1">
                      <a:lumMod val="50000"/>
                    </a:schemeClr>
                  </a:solidFill>
                </a:rPr>
                <a:t>iNeuron</a:t>
              </a:r>
              <a:r>
                <a:rPr lang="en-US" sz="1200" dirty="0">
                  <a:solidFill>
                    <a:schemeClr val="bg1">
                      <a:lumMod val="50000"/>
                    </a:schemeClr>
                  </a:solidFill>
                </a:rPr>
                <a:t>  |  May 2022</a:t>
              </a:r>
            </a:p>
          </p:txBody>
        </p:sp>
        <p:cxnSp>
          <p:nvCxnSpPr>
            <p:cNvPr id="11" name="Straight Connector 10">
              <a:extLst>
                <a:ext uri="{FF2B5EF4-FFF2-40B4-BE49-F238E27FC236}">
                  <a16:creationId xmlns:a16="http://schemas.microsoft.com/office/drawing/2014/main" id="{C3A44C12-7422-4F08-97B0-0D5D6BB2462C}"/>
                </a:ext>
              </a:extLst>
            </p:cNvPr>
            <p:cNvCxnSpPr/>
            <p:nvPr userDrawn="1"/>
          </p:nvCxnSpPr>
          <p:spPr>
            <a:xfrm>
              <a:off x="213360" y="6289040"/>
              <a:ext cx="11785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34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A876-1C2A-406F-96CB-983A00E88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D3F8EA-AA4D-4355-B147-4D8764034F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9E5EA-FC28-44B0-9BEC-6A7498A44C05}"/>
              </a:ext>
            </a:extLst>
          </p:cNvPr>
          <p:cNvSpPr>
            <a:spLocks noGrp="1"/>
          </p:cNvSpPr>
          <p:nvPr>
            <p:ph type="dt" sz="half" idx="10"/>
          </p:nvPr>
        </p:nvSpPr>
        <p:spPr/>
        <p:txBody>
          <a:bodyPr/>
          <a:lstStyle/>
          <a:p>
            <a:fld id="{B2EDAA84-BF0A-4124-A482-56A288E26308}" type="datetimeFigureOut">
              <a:rPr lang="en-US" smtClean="0"/>
              <a:t>5/2/22</a:t>
            </a:fld>
            <a:endParaRPr lang="en-US"/>
          </a:p>
        </p:txBody>
      </p:sp>
      <p:sp>
        <p:nvSpPr>
          <p:cNvPr id="5" name="Footer Placeholder 4">
            <a:extLst>
              <a:ext uri="{FF2B5EF4-FFF2-40B4-BE49-F238E27FC236}">
                <a16:creationId xmlns:a16="http://schemas.microsoft.com/office/drawing/2014/main" id="{4749A8EC-5116-465E-980B-CDD53065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464F9-E05E-438C-9A96-AFE10438CF41}"/>
              </a:ext>
            </a:extLst>
          </p:cNvPr>
          <p:cNvSpPr>
            <a:spLocks noGrp="1"/>
          </p:cNvSpPr>
          <p:nvPr>
            <p:ph type="sldNum" sz="quarter" idx="12"/>
          </p:nvPr>
        </p:nvSpPr>
        <p:spPr/>
        <p:txBody>
          <a:bodyPr/>
          <a:lstStyle/>
          <a:p>
            <a:fld id="{4B827571-3945-4FB9-A551-2521702A4A51}" type="slidenum">
              <a:rPr lang="en-US" smtClean="0"/>
              <a:t>‹#›</a:t>
            </a:fld>
            <a:endParaRPr lang="en-US"/>
          </a:p>
        </p:txBody>
      </p:sp>
    </p:spTree>
    <p:extLst>
      <p:ext uri="{BB962C8B-B14F-4D97-AF65-F5344CB8AC3E}">
        <p14:creationId xmlns:p14="http://schemas.microsoft.com/office/powerpoint/2010/main" val="37399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F12B8-2CB8-406B-B28C-F555B2EFA8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68F849-5331-4B31-AF59-BBB6543E99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E46C5-DED5-4791-A35C-6020CF178F17}"/>
              </a:ext>
            </a:extLst>
          </p:cNvPr>
          <p:cNvSpPr>
            <a:spLocks noGrp="1"/>
          </p:cNvSpPr>
          <p:nvPr>
            <p:ph type="dt" sz="half" idx="10"/>
          </p:nvPr>
        </p:nvSpPr>
        <p:spPr/>
        <p:txBody>
          <a:bodyPr/>
          <a:lstStyle/>
          <a:p>
            <a:fld id="{B2EDAA84-BF0A-4124-A482-56A288E26308}" type="datetimeFigureOut">
              <a:rPr lang="en-US" smtClean="0"/>
              <a:t>5/2/22</a:t>
            </a:fld>
            <a:endParaRPr lang="en-US"/>
          </a:p>
        </p:txBody>
      </p:sp>
      <p:sp>
        <p:nvSpPr>
          <p:cNvPr id="5" name="Footer Placeholder 4">
            <a:extLst>
              <a:ext uri="{FF2B5EF4-FFF2-40B4-BE49-F238E27FC236}">
                <a16:creationId xmlns:a16="http://schemas.microsoft.com/office/drawing/2014/main" id="{51986D2C-3954-4ED9-8143-002323763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A2FEE-E3E3-4CB0-88AE-ACA754F8FE77}"/>
              </a:ext>
            </a:extLst>
          </p:cNvPr>
          <p:cNvSpPr>
            <a:spLocks noGrp="1"/>
          </p:cNvSpPr>
          <p:nvPr>
            <p:ph type="sldNum" sz="quarter" idx="12"/>
          </p:nvPr>
        </p:nvSpPr>
        <p:spPr/>
        <p:txBody>
          <a:bodyPr/>
          <a:lstStyle/>
          <a:p>
            <a:fld id="{4B827571-3945-4FB9-A551-2521702A4A51}" type="slidenum">
              <a:rPr lang="en-US" smtClean="0"/>
              <a:t>‹#›</a:t>
            </a:fld>
            <a:endParaRPr lang="en-US"/>
          </a:p>
        </p:txBody>
      </p:sp>
    </p:spTree>
    <p:extLst>
      <p:ext uri="{BB962C8B-B14F-4D97-AF65-F5344CB8AC3E}">
        <p14:creationId xmlns:p14="http://schemas.microsoft.com/office/powerpoint/2010/main" val="712996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13" name="Object 12">
            <a:extLst>
              <a:ext uri="{FF2B5EF4-FFF2-40B4-BE49-F238E27FC236}">
                <a16:creationId xmlns:a16="http://schemas.microsoft.com/office/drawing/2014/main" id="{0DF99D9B-ECF4-4E55-B202-11463EBFB6A4}"/>
              </a:ext>
            </a:extLst>
          </p:cNvPr>
          <p:cNvGraphicFramePr>
            <a:graphicFrameLocks noChangeAspect="1"/>
          </p:cNvGraphicFramePr>
          <p:nvPr userDrawn="1">
            <p:extLst>
              <p:ext uri="{D42A27DB-BD31-4B8C-83A1-F6EECF244321}">
                <p14:modId xmlns:p14="http://schemas.microsoft.com/office/powerpoint/2010/main" val="1811445890"/>
              </p:ext>
            </p:extLst>
          </p:nvPr>
        </p:nvGraphicFramePr>
        <p:xfrm>
          <a:off x="0" y="3696400"/>
          <a:ext cx="1320800" cy="3161600"/>
        </p:xfrm>
        <a:graphic>
          <a:graphicData uri="http://schemas.openxmlformats.org/presentationml/2006/ole">
            <mc:AlternateContent xmlns:mc="http://schemas.openxmlformats.org/markup-compatibility/2006">
              <mc:Choice xmlns:v="urn:schemas-microsoft-com:vml" Requires="v">
                <p:oleObj spid="_x0000_s2078" r:id="rId3" imgW="3212640" imgH="7695000" progId="">
                  <p:embed/>
                </p:oleObj>
              </mc:Choice>
              <mc:Fallback>
                <p:oleObj r:id="rId3" imgW="3212640" imgH="7695000" progId="">
                  <p:embed/>
                  <p:pic>
                    <p:nvPicPr>
                      <p:cNvPr id="0" name=""/>
                      <p:cNvPicPr/>
                      <p:nvPr/>
                    </p:nvPicPr>
                    <p:blipFill>
                      <a:blip r:embed="rId4"/>
                      <a:stretch>
                        <a:fillRect/>
                      </a:stretch>
                    </p:blipFill>
                    <p:spPr>
                      <a:xfrm>
                        <a:off x="0" y="3696400"/>
                        <a:ext cx="1320800" cy="3161600"/>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3916A6F5-0711-4804-8971-BCBFBAF0A8C6}"/>
              </a:ext>
            </a:extLst>
          </p:cNvPr>
          <p:cNvSpPr/>
          <p:nvPr userDrawn="1"/>
        </p:nvSpPr>
        <p:spPr>
          <a:xfrm>
            <a:off x="0" y="301639"/>
            <a:ext cx="7622931" cy="870439"/>
          </a:xfrm>
          <a:prstGeom prst="rect">
            <a:avLst/>
          </a:prstGeom>
          <a:solidFill>
            <a:srgbClr val="6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E3438B51-9C70-41FC-92DD-7563E85AC77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678175" y="301639"/>
            <a:ext cx="1222573" cy="31382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E129EFE0-50BA-4BF3-8CD8-7513C06F3BC7}"/>
              </a:ext>
            </a:extLst>
          </p:cNvPr>
          <p:cNvGrpSpPr/>
          <p:nvPr userDrawn="1"/>
        </p:nvGrpSpPr>
        <p:grpSpPr>
          <a:xfrm>
            <a:off x="213360" y="6289040"/>
            <a:ext cx="11785600" cy="422980"/>
            <a:chOff x="213360" y="6289040"/>
            <a:chExt cx="11785600" cy="422980"/>
          </a:xfrm>
        </p:grpSpPr>
        <p:sp>
          <p:nvSpPr>
            <p:cNvPr id="14" name="Rectangle 13">
              <a:extLst>
                <a:ext uri="{FF2B5EF4-FFF2-40B4-BE49-F238E27FC236}">
                  <a16:creationId xmlns:a16="http://schemas.microsoft.com/office/drawing/2014/main" id="{16A21901-05FD-43C8-BE89-EB18750BDF57}"/>
                </a:ext>
              </a:extLst>
            </p:cNvPr>
            <p:cNvSpPr/>
            <p:nvPr userDrawn="1"/>
          </p:nvSpPr>
          <p:spPr>
            <a:xfrm>
              <a:off x="3896360" y="6435021"/>
              <a:ext cx="4399280" cy="276999"/>
            </a:xfrm>
            <a:prstGeom prst="rect">
              <a:avLst/>
            </a:prstGeom>
          </p:spPr>
          <p:txBody>
            <a:bodyPr wrap="square">
              <a:spAutoFit/>
            </a:bodyPr>
            <a:lstStyle/>
            <a:p>
              <a:pPr algn="ctr"/>
              <a:r>
                <a:rPr lang="en-US" sz="1200" b="1" dirty="0">
                  <a:solidFill>
                    <a:schemeClr val="bg1">
                      <a:lumMod val="50000"/>
                    </a:schemeClr>
                  </a:solidFill>
                </a:rPr>
                <a:t>Taniya Nath  |  </a:t>
              </a:r>
              <a:r>
                <a:rPr lang="en-US" sz="1200" dirty="0">
                  <a:solidFill>
                    <a:schemeClr val="bg1">
                      <a:lumMod val="50000"/>
                    </a:schemeClr>
                  </a:solidFill>
                </a:rPr>
                <a:t>Data Science Intern | </a:t>
              </a:r>
              <a:r>
                <a:rPr lang="en-US" sz="1200" dirty="0" err="1">
                  <a:solidFill>
                    <a:schemeClr val="bg1">
                      <a:lumMod val="50000"/>
                    </a:schemeClr>
                  </a:solidFill>
                </a:rPr>
                <a:t>iNeuron</a:t>
              </a:r>
              <a:r>
                <a:rPr lang="en-US" sz="1200" dirty="0">
                  <a:solidFill>
                    <a:schemeClr val="bg1">
                      <a:lumMod val="50000"/>
                    </a:schemeClr>
                  </a:solidFill>
                </a:rPr>
                <a:t>  |  May 2022</a:t>
              </a:r>
            </a:p>
          </p:txBody>
        </p:sp>
        <p:cxnSp>
          <p:nvCxnSpPr>
            <p:cNvPr id="16" name="Straight Connector 15">
              <a:extLst>
                <a:ext uri="{FF2B5EF4-FFF2-40B4-BE49-F238E27FC236}">
                  <a16:creationId xmlns:a16="http://schemas.microsoft.com/office/drawing/2014/main" id="{BC0391F1-2A03-4F75-B7E0-2FCA41E06F9A}"/>
                </a:ext>
              </a:extLst>
            </p:cNvPr>
            <p:cNvCxnSpPr/>
            <p:nvPr userDrawn="1"/>
          </p:nvCxnSpPr>
          <p:spPr>
            <a:xfrm>
              <a:off x="213360" y="6289040"/>
              <a:ext cx="11785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783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C5DE-C7EF-4C41-BE57-D5B3F2BBA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17E206-7D4E-4588-8CFA-7CCA57778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D4814E-DC3A-434A-BBFB-AE531BECF33D}"/>
              </a:ext>
            </a:extLst>
          </p:cNvPr>
          <p:cNvSpPr>
            <a:spLocks noGrp="1"/>
          </p:cNvSpPr>
          <p:nvPr>
            <p:ph type="dt" sz="half" idx="10"/>
          </p:nvPr>
        </p:nvSpPr>
        <p:spPr/>
        <p:txBody>
          <a:bodyPr/>
          <a:lstStyle/>
          <a:p>
            <a:fld id="{B2EDAA84-BF0A-4124-A482-56A288E26308}" type="datetimeFigureOut">
              <a:rPr lang="en-US" smtClean="0"/>
              <a:t>5/2/22</a:t>
            </a:fld>
            <a:endParaRPr lang="en-US"/>
          </a:p>
        </p:txBody>
      </p:sp>
      <p:sp>
        <p:nvSpPr>
          <p:cNvPr id="5" name="Footer Placeholder 4">
            <a:extLst>
              <a:ext uri="{FF2B5EF4-FFF2-40B4-BE49-F238E27FC236}">
                <a16:creationId xmlns:a16="http://schemas.microsoft.com/office/drawing/2014/main" id="{9CC40AD5-0669-4FBB-9D04-871E95DB6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C8263-D149-4CD0-BB1A-86C83EE54253}"/>
              </a:ext>
            </a:extLst>
          </p:cNvPr>
          <p:cNvSpPr>
            <a:spLocks noGrp="1"/>
          </p:cNvSpPr>
          <p:nvPr>
            <p:ph type="sldNum" sz="quarter" idx="12"/>
          </p:nvPr>
        </p:nvSpPr>
        <p:spPr/>
        <p:txBody>
          <a:bodyPr/>
          <a:lstStyle/>
          <a:p>
            <a:fld id="{4B827571-3945-4FB9-A551-2521702A4A51}" type="slidenum">
              <a:rPr lang="en-US" smtClean="0"/>
              <a:t>‹#›</a:t>
            </a:fld>
            <a:endParaRPr lang="en-US"/>
          </a:p>
        </p:txBody>
      </p:sp>
    </p:spTree>
    <p:extLst>
      <p:ext uri="{BB962C8B-B14F-4D97-AF65-F5344CB8AC3E}">
        <p14:creationId xmlns:p14="http://schemas.microsoft.com/office/powerpoint/2010/main" val="352458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E2E3-E3E9-45BC-AD3B-2AA095D89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3E68E-8F1E-4E37-AC6C-3FA4B1638C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4E5F16-82CD-4037-8051-F06AA46106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240C87-68DB-4ECC-9357-DFB39728977F}"/>
              </a:ext>
            </a:extLst>
          </p:cNvPr>
          <p:cNvSpPr>
            <a:spLocks noGrp="1"/>
          </p:cNvSpPr>
          <p:nvPr>
            <p:ph type="dt" sz="half" idx="10"/>
          </p:nvPr>
        </p:nvSpPr>
        <p:spPr/>
        <p:txBody>
          <a:bodyPr/>
          <a:lstStyle/>
          <a:p>
            <a:fld id="{B2EDAA84-BF0A-4124-A482-56A288E26308}" type="datetimeFigureOut">
              <a:rPr lang="en-US" smtClean="0"/>
              <a:t>5/2/22</a:t>
            </a:fld>
            <a:endParaRPr lang="en-US"/>
          </a:p>
        </p:txBody>
      </p:sp>
      <p:sp>
        <p:nvSpPr>
          <p:cNvPr id="6" name="Footer Placeholder 5">
            <a:extLst>
              <a:ext uri="{FF2B5EF4-FFF2-40B4-BE49-F238E27FC236}">
                <a16:creationId xmlns:a16="http://schemas.microsoft.com/office/drawing/2014/main" id="{6CA5AEAF-70DE-42BF-8DB1-F4F05AD7A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79BEB-DB80-4744-AC7E-9C8C5E5A5DD9}"/>
              </a:ext>
            </a:extLst>
          </p:cNvPr>
          <p:cNvSpPr>
            <a:spLocks noGrp="1"/>
          </p:cNvSpPr>
          <p:nvPr>
            <p:ph type="sldNum" sz="quarter" idx="12"/>
          </p:nvPr>
        </p:nvSpPr>
        <p:spPr/>
        <p:txBody>
          <a:bodyPr/>
          <a:lstStyle/>
          <a:p>
            <a:fld id="{4B827571-3945-4FB9-A551-2521702A4A51}" type="slidenum">
              <a:rPr lang="en-US" smtClean="0"/>
              <a:t>‹#›</a:t>
            </a:fld>
            <a:endParaRPr lang="en-US"/>
          </a:p>
        </p:txBody>
      </p:sp>
    </p:spTree>
    <p:extLst>
      <p:ext uri="{BB962C8B-B14F-4D97-AF65-F5344CB8AC3E}">
        <p14:creationId xmlns:p14="http://schemas.microsoft.com/office/powerpoint/2010/main" val="52960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932A-5BE5-49EE-B446-E7667A1F70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50C349-2844-4971-97F4-589220340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749B94-CC06-4E73-ACAF-D45C03F06E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283A7-60E7-4CC6-A73D-C2548E3BD9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0AC23E-84EB-4770-A5EB-46CA72A98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0E00DD-5BF2-40CA-9684-0251C2C148FD}"/>
              </a:ext>
            </a:extLst>
          </p:cNvPr>
          <p:cNvSpPr>
            <a:spLocks noGrp="1"/>
          </p:cNvSpPr>
          <p:nvPr>
            <p:ph type="dt" sz="half" idx="10"/>
          </p:nvPr>
        </p:nvSpPr>
        <p:spPr/>
        <p:txBody>
          <a:bodyPr/>
          <a:lstStyle/>
          <a:p>
            <a:fld id="{B2EDAA84-BF0A-4124-A482-56A288E26308}" type="datetimeFigureOut">
              <a:rPr lang="en-US" smtClean="0"/>
              <a:t>5/2/22</a:t>
            </a:fld>
            <a:endParaRPr lang="en-US"/>
          </a:p>
        </p:txBody>
      </p:sp>
      <p:sp>
        <p:nvSpPr>
          <p:cNvPr id="8" name="Footer Placeholder 7">
            <a:extLst>
              <a:ext uri="{FF2B5EF4-FFF2-40B4-BE49-F238E27FC236}">
                <a16:creationId xmlns:a16="http://schemas.microsoft.com/office/drawing/2014/main" id="{1BF3926B-6944-4B0F-942E-446A6FF2C4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EC9D3E-2CDA-4155-95FB-A370E58F9E13}"/>
              </a:ext>
            </a:extLst>
          </p:cNvPr>
          <p:cNvSpPr>
            <a:spLocks noGrp="1"/>
          </p:cNvSpPr>
          <p:nvPr>
            <p:ph type="sldNum" sz="quarter" idx="12"/>
          </p:nvPr>
        </p:nvSpPr>
        <p:spPr/>
        <p:txBody>
          <a:bodyPr/>
          <a:lstStyle/>
          <a:p>
            <a:fld id="{4B827571-3945-4FB9-A551-2521702A4A51}" type="slidenum">
              <a:rPr lang="en-US" smtClean="0"/>
              <a:t>‹#›</a:t>
            </a:fld>
            <a:endParaRPr lang="en-US"/>
          </a:p>
        </p:txBody>
      </p:sp>
    </p:spTree>
    <p:extLst>
      <p:ext uri="{BB962C8B-B14F-4D97-AF65-F5344CB8AC3E}">
        <p14:creationId xmlns:p14="http://schemas.microsoft.com/office/powerpoint/2010/main" val="342694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5D6D-BBDA-4C29-90CE-A0E9D731D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4CB4E8-721C-421F-ACD1-6B855CD0B583}"/>
              </a:ext>
            </a:extLst>
          </p:cNvPr>
          <p:cNvSpPr>
            <a:spLocks noGrp="1"/>
          </p:cNvSpPr>
          <p:nvPr>
            <p:ph type="dt" sz="half" idx="10"/>
          </p:nvPr>
        </p:nvSpPr>
        <p:spPr/>
        <p:txBody>
          <a:bodyPr/>
          <a:lstStyle/>
          <a:p>
            <a:fld id="{B2EDAA84-BF0A-4124-A482-56A288E26308}" type="datetimeFigureOut">
              <a:rPr lang="en-US" smtClean="0"/>
              <a:t>5/2/22</a:t>
            </a:fld>
            <a:endParaRPr lang="en-US"/>
          </a:p>
        </p:txBody>
      </p:sp>
      <p:sp>
        <p:nvSpPr>
          <p:cNvPr id="4" name="Footer Placeholder 3">
            <a:extLst>
              <a:ext uri="{FF2B5EF4-FFF2-40B4-BE49-F238E27FC236}">
                <a16:creationId xmlns:a16="http://schemas.microsoft.com/office/drawing/2014/main" id="{CCDF35DB-D1A6-4DFC-85AE-F87A10487C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C1475F-5813-48A6-8511-01883D454691}"/>
              </a:ext>
            </a:extLst>
          </p:cNvPr>
          <p:cNvSpPr>
            <a:spLocks noGrp="1"/>
          </p:cNvSpPr>
          <p:nvPr>
            <p:ph type="sldNum" sz="quarter" idx="12"/>
          </p:nvPr>
        </p:nvSpPr>
        <p:spPr/>
        <p:txBody>
          <a:bodyPr/>
          <a:lstStyle/>
          <a:p>
            <a:fld id="{4B827571-3945-4FB9-A551-2521702A4A51}" type="slidenum">
              <a:rPr lang="en-US" smtClean="0"/>
              <a:t>‹#›</a:t>
            </a:fld>
            <a:endParaRPr lang="en-US"/>
          </a:p>
        </p:txBody>
      </p:sp>
    </p:spTree>
    <p:extLst>
      <p:ext uri="{BB962C8B-B14F-4D97-AF65-F5344CB8AC3E}">
        <p14:creationId xmlns:p14="http://schemas.microsoft.com/office/powerpoint/2010/main" val="662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DD15B-5A28-45E8-81FD-99598F810E79}"/>
              </a:ext>
            </a:extLst>
          </p:cNvPr>
          <p:cNvSpPr>
            <a:spLocks noGrp="1"/>
          </p:cNvSpPr>
          <p:nvPr>
            <p:ph type="dt" sz="half" idx="10"/>
          </p:nvPr>
        </p:nvSpPr>
        <p:spPr/>
        <p:txBody>
          <a:bodyPr/>
          <a:lstStyle/>
          <a:p>
            <a:fld id="{B2EDAA84-BF0A-4124-A482-56A288E26308}" type="datetimeFigureOut">
              <a:rPr lang="en-US" smtClean="0"/>
              <a:t>5/2/22</a:t>
            </a:fld>
            <a:endParaRPr lang="en-US"/>
          </a:p>
        </p:txBody>
      </p:sp>
      <p:sp>
        <p:nvSpPr>
          <p:cNvPr id="3" name="Footer Placeholder 2">
            <a:extLst>
              <a:ext uri="{FF2B5EF4-FFF2-40B4-BE49-F238E27FC236}">
                <a16:creationId xmlns:a16="http://schemas.microsoft.com/office/drawing/2014/main" id="{232FE73D-3AC6-4EDC-A1D5-93A1A2465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DA7381-0271-46D7-A42A-B156F7BEE542}"/>
              </a:ext>
            </a:extLst>
          </p:cNvPr>
          <p:cNvSpPr>
            <a:spLocks noGrp="1"/>
          </p:cNvSpPr>
          <p:nvPr>
            <p:ph type="sldNum" sz="quarter" idx="12"/>
          </p:nvPr>
        </p:nvSpPr>
        <p:spPr/>
        <p:txBody>
          <a:bodyPr/>
          <a:lstStyle/>
          <a:p>
            <a:fld id="{4B827571-3945-4FB9-A551-2521702A4A51}" type="slidenum">
              <a:rPr lang="en-US" smtClean="0"/>
              <a:t>‹#›</a:t>
            </a:fld>
            <a:endParaRPr lang="en-US"/>
          </a:p>
        </p:txBody>
      </p:sp>
    </p:spTree>
    <p:extLst>
      <p:ext uri="{BB962C8B-B14F-4D97-AF65-F5344CB8AC3E}">
        <p14:creationId xmlns:p14="http://schemas.microsoft.com/office/powerpoint/2010/main" val="240594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5528-CD54-4DF8-AF73-FD52AAACF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3B8043-FF9E-4032-A6E3-B2280D3D7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F023A1-0BCE-4AFB-9BCD-6F5854664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04B206-F6BC-4251-9A7D-6A1C2E388AF3}"/>
              </a:ext>
            </a:extLst>
          </p:cNvPr>
          <p:cNvSpPr>
            <a:spLocks noGrp="1"/>
          </p:cNvSpPr>
          <p:nvPr>
            <p:ph type="dt" sz="half" idx="10"/>
          </p:nvPr>
        </p:nvSpPr>
        <p:spPr/>
        <p:txBody>
          <a:bodyPr/>
          <a:lstStyle/>
          <a:p>
            <a:fld id="{B2EDAA84-BF0A-4124-A482-56A288E26308}" type="datetimeFigureOut">
              <a:rPr lang="en-US" smtClean="0"/>
              <a:t>5/2/22</a:t>
            </a:fld>
            <a:endParaRPr lang="en-US"/>
          </a:p>
        </p:txBody>
      </p:sp>
      <p:sp>
        <p:nvSpPr>
          <p:cNvPr id="6" name="Footer Placeholder 5">
            <a:extLst>
              <a:ext uri="{FF2B5EF4-FFF2-40B4-BE49-F238E27FC236}">
                <a16:creationId xmlns:a16="http://schemas.microsoft.com/office/drawing/2014/main" id="{B1AA2C28-9664-4152-A362-C0B9774C6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61350-94CA-41BD-BC13-52DE4A182211}"/>
              </a:ext>
            </a:extLst>
          </p:cNvPr>
          <p:cNvSpPr>
            <a:spLocks noGrp="1"/>
          </p:cNvSpPr>
          <p:nvPr>
            <p:ph type="sldNum" sz="quarter" idx="12"/>
          </p:nvPr>
        </p:nvSpPr>
        <p:spPr/>
        <p:txBody>
          <a:bodyPr/>
          <a:lstStyle/>
          <a:p>
            <a:fld id="{4B827571-3945-4FB9-A551-2521702A4A51}" type="slidenum">
              <a:rPr lang="en-US" smtClean="0"/>
              <a:t>‹#›</a:t>
            </a:fld>
            <a:endParaRPr lang="en-US"/>
          </a:p>
        </p:txBody>
      </p:sp>
    </p:spTree>
    <p:extLst>
      <p:ext uri="{BB962C8B-B14F-4D97-AF65-F5344CB8AC3E}">
        <p14:creationId xmlns:p14="http://schemas.microsoft.com/office/powerpoint/2010/main" val="217345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1C9E-D446-47CA-AC41-0F86470AE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B8022-5E84-4504-B256-197693653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A37232-4621-4F71-B484-2D83A5300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A8B522-792F-4949-B366-A07BB9D0B57A}"/>
              </a:ext>
            </a:extLst>
          </p:cNvPr>
          <p:cNvSpPr>
            <a:spLocks noGrp="1"/>
          </p:cNvSpPr>
          <p:nvPr>
            <p:ph type="dt" sz="half" idx="10"/>
          </p:nvPr>
        </p:nvSpPr>
        <p:spPr/>
        <p:txBody>
          <a:bodyPr/>
          <a:lstStyle/>
          <a:p>
            <a:fld id="{B2EDAA84-BF0A-4124-A482-56A288E26308}" type="datetimeFigureOut">
              <a:rPr lang="en-US" smtClean="0"/>
              <a:t>5/2/22</a:t>
            </a:fld>
            <a:endParaRPr lang="en-US"/>
          </a:p>
        </p:txBody>
      </p:sp>
      <p:sp>
        <p:nvSpPr>
          <p:cNvPr id="6" name="Footer Placeholder 5">
            <a:extLst>
              <a:ext uri="{FF2B5EF4-FFF2-40B4-BE49-F238E27FC236}">
                <a16:creationId xmlns:a16="http://schemas.microsoft.com/office/drawing/2014/main" id="{B7D71712-834B-4FE1-AA60-BEDC17F2B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2E14F-63FD-499C-A497-9549ACA83A81}"/>
              </a:ext>
            </a:extLst>
          </p:cNvPr>
          <p:cNvSpPr>
            <a:spLocks noGrp="1"/>
          </p:cNvSpPr>
          <p:nvPr>
            <p:ph type="sldNum" sz="quarter" idx="12"/>
          </p:nvPr>
        </p:nvSpPr>
        <p:spPr/>
        <p:txBody>
          <a:bodyPr/>
          <a:lstStyle/>
          <a:p>
            <a:fld id="{4B827571-3945-4FB9-A551-2521702A4A51}" type="slidenum">
              <a:rPr lang="en-US" smtClean="0"/>
              <a:t>‹#›</a:t>
            </a:fld>
            <a:endParaRPr lang="en-US"/>
          </a:p>
        </p:txBody>
      </p:sp>
    </p:spTree>
    <p:extLst>
      <p:ext uri="{BB962C8B-B14F-4D97-AF65-F5344CB8AC3E}">
        <p14:creationId xmlns:p14="http://schemas.microsoft.com/office/powerpoint/2010/main" val="416678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3463C-84AE-4AB8-B185-F9240BE46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FD6FC4-25F7-4A19-82DE-7AE3F9D8E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6D67A-39E6-4BC2-9FAB-181D539329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DAA84-BF0A-4124-A482-56A288E26308}" type="datetimeFigureOut">
              <a:rPr lang="en-US" smtClean="0"/>
              <a:t>5/2/22</a:t>
            </a:fld>
            <a:endParaRPr lang="en-US"/>
          </a:p>
        </p:txBody>
      </p:sp>
      <p:sp>
        <p:nvSpPr>
          <p:cNvPr id="5" name="Footer Placeholder 4">
            <a:extLst>
              <a:ext uri="{FF2B5EF4-FFF2-40B4-BE49-F238E27FC236}">
                <a16:creationId xmlns:a16="http://schemas.microsoft.com/office/drawing/2014/main" id="{D0F91D77-457E-4148-A4D2-B107B24B1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F88C73-96AC-431F-B1FB-CFB71E7D6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27571-3945-4FB9-A551-2521702A4A51}" type="slidenum">
              <a:rPr lang="en-US" smtClean="0"/>
              <a:t>‹#›</a:t>
            </a:fld>
            <a:endParaRPr lang="en-US"/>
          </a:p>
        </p:txBody>
      </p:sp>
    </p:spTree>
    <p:extLst>
      <p:ext uri="{BB962C8B-B14F-4D97-AF65-F5344CB8AC3E}">
        <p14:creationId xmlns:p14="http://schemas.microsoft.com/office/powerpoint/2010/main" val="1171689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rive.google.com/drive/folders/165Pjmfb9W9PGy0rZjHEA22LW0Lt3Y-Q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D10609-F804-441F-8329-3D666B952CB6}"/>
              </a:ext>
            </a:extLst>
          </p:cNvPr>
          <p:cNvSpPr txBox="1"/>
          <p:nvPr/>
        </p:nvSpPr>
        <p:spPr>
          <a:xfrm>
            <a:off x="3049550" y="2133077"/>
            <a:ext cx="7275179" cy="1200329"/>
          </a:xfrm>
          <a:prstGeom prst="rect">
            <a:avLst/>
          </a:prstGeom>
          <a:noFill/>
        </p:spPr>
        <p:txBody>
          <a:bodyPr wrap="square" lIns="0" rtlCol="0" anchor="ctr" anchorCtr="0">
            <a:spAutoFit/>
          </a:bodyPr>
          <a:lstStyle/>
          <a:p>
            <a:r>
              <a:rPr lang="en-US" sz="4000" b="1" dirty="0">
                <a:solidFill>
                  <a:srgbClr val="6B0000"/>
                </a:solidFill>
              </a:rPr>
              <a:t>Heart Disease Diagnostic Analysis </a:t>
            </a:r>
          </a:p>
          <a:p>
            <a:r>
              <a:rPr lang="en-US" sz="3200" dirty="0">
                <a:solidFill>
                  <a:srgbClr val="5B6770"/>
                </a:solidFill>
              </a:rPr>
              <a:t>Detailed Project Report</a:t>
            </a:r>
          </a:p>
        </p:txBody>
      </p:sp>
      <p:sp>
        <p:nvSpPr>
          <p:cNvPr id="6" name="TextBox 5">
            <a:extLst>
              <a:ext uri="{FF2B5EF4-FFF2-40B4-BE49-F238E27FC236}">
                <a16:creationId xmlns:a16="http://schemas.microsoft.com/office/drawing/2014/main" id="{5559C0C6-0B84-4E9B-8143-1AD875C0F70A}"/>
              </a:ext>
            </a:extLst>
          </p:cNvPr>
          <p:cNvSpPr txBox="1"/>
          <p:nvPr/>
        </p:nvSpPr>
        <p:spPr>
          <a:xfrm>
            <a:off x="2951896" y="3613612"/>
            <a:ext cx="3599823" cy="954107"/>
          </a:xfrm>
          <a:prstGeom prst="rect">
            <a:avLst/>
          </a:prstGeom>
          <a:noFill/>
        </p:spPr>
        <p:txBody>
          <a:bodyPr wrap="square" rtlCol="0">
            <a:spAutoFit/>
          </a:bodyPr>
          <a:lstStyle/>
          <a:p>
            <a:r>
              <a:rPr lang="en-US" sz="2000" b="1" dirty="0"/>
              <a:t>Taniya Nath</a:t>
            </a:r>
          </a:p>
          <a:p>
            <a:r>
              <a:rPr lang="en-US" sz="2000" dirty="0"/>
              <a:t>Data Science Intern | </a:t>
            </a:r>
            <a:r>
              <a:rPr lang="en-US" sz="2000" dirty="0" err="1"/>
              <a:t>iNeuron</a:t>
            </a:r>
            <a:endParaRPr lang="en-US" sz="2000" dirty="0"/>
          </a:p>
          <a:p>
            <a:r>
              <a:rPr lang="en-US" sz="1600" dirty="0"/>
              <a:t>May 2022</a:t>
            </a:r>
          </a:p>
        </p:txBody>
      </p:sp>
    </p:spTree>
    <p:extLst>
      <p:ext uri="{BB962C8B-B14F-4D97-AF65-F5344CB8AC3E}">
        <p14:creationId xmlns:p14="http://schemas.microsoft.com/office/powerpoint/2010/main" val="172456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and Insights</a:t>
            </a:r>
            <a:endParaRPr lang="en-US" sz="2900" dirty="0">
              <a:solidFill>
                <a:schemeClr val="bg1"/>
              </a:solidFill>
              <a:ea typeface="Montserrat Light" charset="0"/>
              <a:cs typeface="Montserrat Light" charset="0"/>
            </a:endParaRPr>
          </a:p>
        </p:txBody>
      </p:sp>
      <p:sp>
        <p:nvSpPr>
          <p:cNvPr id="5" name="TextBox 4">
            <a:extLst>
              <a:ext uri="{FF2B5EF4-FFF2-40B4-BE49-F238E27FC236}">
                <a16:creationId xmlns:a16="http://schemas.microsoft.com/office/drawing/2014/main" id="{B05F185D-EC5E-45EF-9DEF-4E4F93B596AF}"/>
              </a:ext>
            </a:extLst>
          </p:cNvPr>
          <p:cNvSpPr txBox="1"/>
          <p:nvPr/>
        </p:nvSpPr>
        <p:spPr>
          <a:xfrm>
            <a:off x="330820" y="1599251"/>
            <a:ext cx="8654467" cy="461665"/>
          </a:xfrm>
          <a:prstGeom prst="rect">
            <a:avLst/>
          </a:prstGeom>
          <a:noFill/>
        </p:spPr>
        <p:txBody>
          <a:bodyPr wrap="square" lIns="0" rtlCol="0" anchor="ctr" anchorCtr="0">
            <a:spAutoFit/>
          </a:bodyPr>
          <a:lstStyle/>
          <a:p>
            <a:r>
              <a:rPr lang="en-US" sz="2400" b="1" dirty="0">
                <a:solidFill>
                  <a:srgbClr val="6B0000"/>
                </a:solidFill>
              </a:rPr>
              <a:t>2.	Who is suffering From Heart Disease? (</a:t>
            </a:r>
            <a:r>
              <a:rPr lang="en-US" sz="2400" b="1" dirty="0" err="1">
                <a:solidFill>
                  <a:srgbClr val="6B0000"/>
                </a:solidFill>
              </a:rPr>
              <a:t>contd</a:t>
            </a:r>
            <a:r>
              <a:rPr lang="en-US" sz="2400" b="1" dirty="0">
                <a:solidFill>
                  <a:srgbClr val="6B0000"/>
                </a:solidFill>
              </a:rPr>
              <a:t>…)</a:t>
            </a:r>
          </a:p>
        </p:txBody>
      </p:sp>
      <p:sp>
        <p:nvSpPr>
          <p:cNvPr id="8" name="TextBox 7">
            <a:extLst>
              <a:ext uri="{FF2B5EF4-FFF2-40B4-BE49-F238E27FC236}">
                <a16:creationId xmlns:a16="http://schemas.microsoft.com/office/drawing/2014/main" id="{91171618-06F2-4757-BF31-F6CC1296B4C8}"/>
              </a:ext>
            </a:extLst>
          </p:cNvPr>
          <p:cNvSpPr txBox="1"/>
          <p:nvPr/>
        </p:nvSpPr>
        <p:spPr>
          <a:xfrm>
            <a:off x="6482080" y="3279279"/>
            <a:ext cx="3616960" cy="923330"/>
          </a:xfrm>
          <a:prstGeom prst="rect">
            <a:avLst/>
          </a:prstGeom>
          <a:noFill/>
        </p:spPr>
        <p:txBody>
          <a:bodyPr wrap="square" lIns="0" rtlCol="0" anchor="ctr" anchorCtr="0">
            <a:spAutoFit/>
          </a:bodyPr>
          <a:lstStyle/>
          <a:p>
            <a:pPr lvl="0"/>
            <a:r>
              <a:rPr lang="en-IN" dirty="0"/>
              <a:t>The following pie-chart shows that likelihood for heart disease in </a:t>
            </a:r>
            <a:r>
              <a:rPr lang="en-IN" b="1" dirty="0"/>
              <a:t>Males is 68% </a:t>
            </a:r>
            <a:r>
              <a:rPr lang="en-IN" dirty="0"/>
              <a:t>whereas for </a:t>
            </a:r>
            <a:r>
              <a:rPr lang="en-IN" b="1" dirty="0"/>
              <a:t>Females is 32%.</a:t>
            </a:r>
            <a:endParaRPr lang="en-US" dirty="0"/>
          </a:p>
        </p:txBody>
      </p:sp>
      <p:pic>
        <p:nvPicPr>
          <p:cNvPr id="7" name="Picture 6">
            <a:extLst>
              <a:ext uri="{FF2B5EF4-FFF2-40B4-BE49-F238E27FC236}">
                <a16:creationId xmlns:a16="http://schemas.microsoft.com/office/drawing/2014/main" id="{7C1AD51F-5C88-44D8-9E00-D0837A1CA8D3}"/>
              </a:ext>
            </a:extLst>
          </p:cNvPr>
          <p:cNvPicPr/>
          <p:nvPr/>
        </p:nvPicPr>
        <p:blipFill rotWithShape="1">
          <a:blip r:embed="rId2">
            <a:extLst>
              <a:ext uri="{28A0092B-C50C-407E-A947-70E740481C1C}">
                <a14:useLocalDpi xmlns:a14="http://schemas.microsoft.com/office/drawing/2010/main" val="0"/>
              </a:ext>
            </a:extLst>
          </a:blip>
          <a:srcRect l="8176" t="2252" r="12863" b="6075"/>
          <a:stretch/>
        </p:blipFill>
        <p:spPr bwMode="auto">
          <a:xfrm>
            <a:off x="1474123" y="2197100"/>
            <a:ext cx="4235798" cy="379730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663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and Insights</a:t>
            </a:r>
            <a:endParaRPr lang="en-US" sz="2900" dirty="0">
              <a:solidFill>
                <a:schemeClr val="bg1"/>
              </a:solidFill>
              <a:ea typeface="Montserrat Light" charset="0"/>
              <a:cs typeface="Montserrat Light" charset="0"/>
            </a:endParaRPr>
          </a:p>
        </p:txBody>
      </p:sp>
      <p:sp>
        <p:nvSpPr>
          <p:cNvPr id="5" name="TextBox 4">
            <a:extLst>
              <a:ext uri="{FF2B5EF4-FFF2-40B4-BE49-F238E27FC236}">
                <a16:creationId xmlns:a16="http://schemas.microsoft.com/office/drawing/2014/main" id="{B05F185D-EC5E-45EF-9DEF-4E4F93B596AF}"/>
              </a:ext>
            </a:extLst>
          </p:cNvPr>
          <p:cNvSpPr txBox="1"/>
          <p:nvPr/>
        </p:nvSpPr>
        <p:spPr>
          <a:xfrm>
            <a:off x="330820" y="1660211"/>
            <a:ext cx="10615670" cy="461665"/>
          </a:xfrm>
          <a:prstGeom prst="rect">
            <a:avLst/>
          </a:prstGeom>
          <a:noFill/>
        </p:spPr>
        <p:txBody>
          <a:bodyPr wrap="square" lIns="0" rtlCol="0" anchor="ctr" anchorCtr="0">
            <a:spAutoFit/>
          </a:bodyPr>
          <a:lstStyle/>
          <a:p>
            <a:r>
              <a:rPr lang="en-US" sz="2400" b="1" dirty="0">
                <a:solidFill>
                  <a:srgbClr val="6B0000"/>
                </a:solidFill>
              </a:rPr>
              <a:t>3.	What Symptoms were experienced by people suffering from Heart Disease?</a:t>
            </a:r>
          </a:p>
        </p:txBody>
      </p:sp>
      <p:sp>
        <p:nvSpPr>
          <p:cNvPr id="8" name="TextBox 7">
            <a:extLst>
              <a:ext uri="{FF2B5EF4-FFF2-40B4-BE49-F238E27FC236}">
                <a16:creationId xmlns:a16="http://schemas.microsoft.com/office/drawing/2014/main" id="{91171618-06F2-4757-BF31-F6CC1296B4C8}"/>
              </a:ext>
            </a:extLst>
          </p:cNvPr>
          <p:cNvSpPr txBox="1"/>
          <p:nvPr/>
        </p:nvSpPr>
        <p:spPr>
          <a:xfrm>
            <a:off x="7112842" y="3311160"/>
            <a:ext cx="3756771" cy="1200329"/>
          </a:xfrm>
          <a:prstGeom prst="rect">
            <a:avLst/>
          </a:prstGeom>
          <a:noFill/>
        </p:spPr>
        <p:txBody>
          <a:bodyPr wrap="square" lIns="0" rtlCol="0" anchor="ctr" anchorCtr="0">
            <a:spAutoFit/>
          </a:bodyPr>
          <a:lstStyle/>
          <a:p>
            <a:pPr lvl="0"/>
            <a:r>
              <a:rPr lang="en-IN" dirty="0"/>
              <a:t>According to this bubble chart, </a:t>
            </a:r>
            <a:r>
              <a:rPr lang="en-IN" b="1" dirty="0"/>
              <a:t>Elderly aged </a:t>
            </a:r>
            <a:r>
              <a:rPr lang="en-IN" dirty="0"/>
              <a:t>people seems to have Higher </a:t>
            </a:r>
            <a:r>
              <a:rPr lang="en-IN" dirty="0" err="1"/>
              <a:t>Cholestrol</a:t>
            </a:r>
            <a:r>
              <a:rPr lang="en-IN" dirty="0"/>
              <a:t> Levels which increases their chances of Heart Disease.</a:t>
            </a:r>
            <a:endParaRPr lang="en-US" dirty="0"/>
          </a:p>
        </p:txBody>
      </p:sp>
      <p:pic>
        <p:nvPicPr>
          <p:cNvPr id="7" name="Picture 6">
            <a:extLst>
              <a:ext uri="{FF2B5EF4-FFF2-40B4-BE49-F238E27FC236}">
                <a16:creationId xmlns:a16="http://schemas.microsoft.com/office/drawing/2014/main" id="{49C5EC99-A21D-4FC4-A685-68DC5B6E971B}"/>
              </a:ext>
            </a:extLst>
          </p:cNvPr>
          <p:cNvPicPr/>
          <p:nvPr/>
        </p:nvPicPr>
        <p:blipFill>
          <a:blip r:embed="rId2"/>
          <a:stretch>
            <a:fillRect/>
          </a:stretch>
        </p:blipFill>
        <p:spPr>
          <a:xfrm>
            <a:off x="1322387" y="2249900"/>
            <a:ext cx="4857596" cy="3866420"/>
          </a:xfrm>
          <a:prstGeom prst="rect">
            <a:avLst/>
          </a:prstGeom>
          <a:ln>
            <a:solidFill>
              <a:schemeClr val="tx1"/>
            </a:solidFill>
          </a:ln>
        </p:spPr>
      </p:pic>
    </p:spTree>
    <p:extLst>
      <p:ext uri="{BB962C8B-B14F-4D97-AF65-F5344CB8AC3E}">
        <p14:creationId xmlns:p14="http://schemas.microsoft.com/office/powerpoint/2010/main" val="400191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3F63F5-46F7-4AD8-801E-9FD6957C2E50}"/>
              </a:ext>
            </a:extLst>
          </p:cNvPr>
          <p:cNvPicPr/>
          <p:nvPr/>
        </p:nvPicPr>
        <p:blipFill>
          <a:blip r:embed="rId2"/>
          <a:stretch>
            <a:fillRect/>
          </a:stretch>
        </p:blipFill>
        <p:spPr>
          <a:xfrm>
            <a:off x="1301432" y="2070026"/>
            <a:ext cx="6998012" cy="3944693"/>
          </a:xfrm>
          <a:prstGeom prst="rect">
            <a:avLst/>
          </a:prstGeom>
          <a:ln>
            <a:solidFill>
              <a:schemeClr val="tx1"/>
            </a:solidFill>
          </a:ln>
        </p:spPr>
      </p:pic>
      <p:sp>
        <p:nvSpPr>
          <p:cNvPr id="2" name="TextBox 1">
            <a:extLst>
              <a:ext uri="{FF2B5EF4-FFF2-40B4-BE49-F238E27FC236}">
                <a16:creationId xmlns:a16="http://schemas.microsoft.com/office/drawing/2014/main" id="{4F3BE84B-AAFB-4257-BE29-4C7631F83645}"/>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and Insights</a:t>
            </a:r>
            <a:endParaRPr lang="en-US" sz="2900" dirty="0">
              <a:solidFill>
                <a:schemeClr val="bg1"/>
              </a:solidFill>
              <a:ea typeface="Montserrat Light" charset="0"/>
              <a:cs typeface="Montserrat Light" charset="0"/>
            </a:endParaRPr>
          </a:p>
        </p:txBody>
      </p:sp>
      <p:sp>
        <p:nvSpPr>
          <p:cNvPr id="5" name="TextBox 4">
            <a:extLst>
              <a:ext uri="{FF2B5EF4-FFF2-40B4-BE49-F238E27FC236}">
                <a16:creationId xmlns:a16="http://schemas.microsoft.com/office/drawing/2014/main" id="{B05F185D-EC5E-45EF-9DEF-4E4F93B596AF}"/>
              </a:ext>
            </a:extLst>
          </p:cNvPr>
          <p:cNvSpPr txBox="1"/>
          <p:nvPr/>
        </p:nvSpPr>
        <p:spPr>
          <a:xfrm>
            <a:off x="330820" y="1406579"/>
            <a:ext cx="11759580" cy="461665"/>
          </a:xfrm>
          <a:prstGeom prst="rect">
            <a:avLst/>
          </a:prstGeom>
          <a:noFill/>
        </p:spPr>
        <p:txBody>
          <a:bodyPr wrap="square" lIns="0" rtlCol="0" anchor="ctr" anchorCtr="0">
            <a:spAutoFit/>
          </a:bodyPr>
          <a:lstStyle/>
          <a:p>
            <a:r>
              <a:rPr lang="en-US" sz="2400" b="1" dirty="0">
                <a:solidFill>
                  <a:srgbClr val="6B0000"/>
                </a:solidFill>
              </a:rPr>
              <a:t>3.	What Symptoms were experienced by people suffering from Heart Disease? (</a:t>
            </a:r>
            <a:r>
              <a:rPr lang="en-US" sz="2400" b="1" dirty="0" err="1">
                <a:solidFill>
                  <a:srgbClr val="6B0000"/>
                </a:solidFill>
              </a:rPr>
              <a:t>contd</a:t>
            </a:r>
            <a:r>
              <a:rPr lang="en-US" sz="2400" b="1" dirty="0">
                <a:solidFill>
                  <a:srgbClr val="6B0000"/>
                </a:solidFill>
              </a:rPr>
              <a:t>…)</a:t>
            </a:r>
          </a:p>
        </p:txBody>
      </p:sp>
      <p:sp>
        <p:nvSpPr>
          <p:cNvPr id="8" name="TextBox 7">
            <a:extLst>
              <a:ext uri="{FF2B5EF4-FFF2-40B4-BE49-F238E27FC236}">
                <a16:creationId xmlns:a16="http://schemas.microsoft.com/office/drawing/2014/main" id="{91171618-06F2-4757-BF31-F6CC1296B4C8}"/>
              </a:ext>
            </a:extLst>
          </p:cNvPr>
          <p:cNvSpPr txBox="1"/>
          <p:nvPr/>
        </p:nvSpPr>
        <p:spPr>
          <a:xfrm>
            <a:off x="8707963" y="3194595"/>
            <a:ext cx="2386757" cy="1200329"/>
          </a:xfrm>
          <a:prstGeom prst="rect">
            <a:avLst/>
          </a:prstGeom>
          <a:noFill/>
        </p:spPr>
        <p:txBody>
          <a:bodyPr wrap="square" lIns="0" rtlCol="0" anchor="ctr" anchorCtr="0">
            <a:spAutoFit/>
          </a:bodyPr>
          <a:lstStyle/>
          <a:p>
            <a:pPr lvl="0"/>
            <a:r>
              <a:rPr lang="en-IN" dirty="0"/>
              <a:t>The following bar graph shows that exercise induced Angina is prevalent </a:t>
            </a:r>
            <a:r>
              <a:rPr lang="en-IN" b="1" dirty="0"/>
              <a:t>more in Male.</a:t>
            </a:r>
            <a:endParaRPr lang="en-US" dirty="0"/>
          </a:p>
        </p:txBody>
      </p:sp>
    </p:spTree>
    <p:extLst>
      <p:ext uri="{BB962C8B-B14F-4D97-AF65-F5344CB8AC3E}">
        <p14:creationId xmlns:p14="http://schemas.microsoft.com/office/powerpoint/2010/main" val="413176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and Insights</a:t>
            </a:r>
            <a:endParaRPr lang="en-US" sz="2900" dirty="0">
              <a:solidFill>
                <a:schemeClr val="bg1"/>
              </a:solidFill>
              <a:ea typeface="Montserrat Light" charset="0"/>
              <a:cs typeface="Montserrat Light" charset="0"/>
            </a:endParaRPr>
          </a:p>
        </p:txBody>
      </p:sp>
      <p:sp>
        <p:nvSpPr>
          <p:cNvPr id="5" name="TextBox 4">
            <a:extLst>
              <a:ext uri="{FF2B5EF4-FFF2-40B4-BE49-F238E27FC236}">
                <a16:creationId xmlns:a16="http://schemas.microsoft.com/office/drawing/2014/main" id="{B05F185D-EC5E-45EF-9DEF-4E4F93B596AF}"/>
              </a:ext>
            </a:extLst>
          </p:cNvPr>
          <p:cNvSpPr txBox="1"/>
          <p:nvPr/>
        </p:nvSpPr>
        <p:spPr>
          <a:xfrm>
            <a:off x="330820" y="1406579"/>
            <a:ext cx="11759580" cy="461665"/>
          </a:xfrm>
          <a:prstGeom prst="rect">
            <a:avLst/>
          </a:prstGeom>
          <a:noFill/>
        </p:spPr>
        <p:txBody>
          <a:bodyPr wrap="square" lIns="0" rtlCol="0" anchor="ctr" anchorCtr="0">
            <a:spAutoFit/>
          </a:bodyPr>
          <a:lstStyle/>
          <a:p>
            <a:r>
              <a:rPr lang="en-US" sz="2400" b="1" dirty="0">
                <a:solidFill>
                  <a:srgbClr val="6B0000"/>
                </a:solidFill>
              </a:rPr>
              <a:t>3.	What Symptoms were experienced by people suffering from Heart Disease? (</a:t>
            </a:r>
            <a:r>
              <a:rPr lang="en-US" sz="2400" b="1" dirty="0" err="1">
                <a:solidFill>
                  <a:srgbClr val="6B0000"/>
                </a:solidFill>
              </a:rPr>
              <a:t>contd</a:t>
            </a:r>
            <a:r>
              <a:rPr lang="en-US" sz="2400" b="1" dirty="0">
                <a:solidFill>
                  <a:srgbClr val="6B0000"/>
                </a:solidFill>
              </a:rPr>
              <a:t>…)</a:t>
            </a:r>
          </a:p>
        </p:txBody>
      </p:sp>
      <p:sp>
        <p:nvSpPr>
          <p:cNvPr id="8" name="TextBox 7">
            <a:extLst>
              <a:ext uri="{FF2B5EF4-FFF2-40B4-BE49-F238E27FC236}">
                <a16:creationId xmlns:a16="http://schemas.microsoft.com/office/drawing/2014/main" id="{91171618-06F2-4757-BF31-F6CC1296B4C8}"/>
              </a:ext>
            </a:extLst>
          </p:cNvPr>
          <p:cNvSpPr txBox="1"/>
          <p:nvPr/>
        </p:nvSpPr>
        <p:spPr>
          <a:xfrm>
            <a:off x="7651322" y="3424534"/>
            <a:ext cx="3222744" cy="923330"/>
          </a:xfrm>
          <a:prstGeom prst="rect">
            <a:avLst/>
          </a:prstGeom>
          <a:noFill/>
        </p:spPr>
        <p:txBody>
          <a:bodyPr wrap="square" lIns="0" rtlCol="0" anchor="ctr" anchorCtr="0">
            <a:spAutoFit/>
          </a:bodyPr>
          <a:lstStyle/>
          <a:p>
            <a:pPr lvl="0"/>
            <a:r>
              <a:rPr lang="en-IN" dirty="0"/>
              <a:t>In this bar graph, we can see that among the </a:t>
            </a:r>
            <a:r>
              <a:rPr lang="en-IN" b="1" dirty="0"/>
              <a:t>Male Elderly Aged</a:t>
            </a:r>
            <a:r>
              <a:rPr lang="en-IN" dirty="0"/>
              <a:t> people, Chest pain is high.</a:t>
            </a:r>
            <a:endParaRPr lang="en-US" dirty="0"/>
          </a:p>
        </p:txBody>
      </p:sp>
      <p:pic>
        <p:nvPicPr>
          <p:cNvPr id="7" name="Picture 6">
            <a:extLst>
              <a:ext uri="{FF2B5EF4-FFF2-40B4-BE49-F238E27FC236}">
                <a16:creationId xmlns:a16="http://schemas.microsoft.com/office/drawing/2014/main" id="{159FA3FF-B0F4-4EEF-9A70-2BB4C7ED12BD}"/>
              </a:ext>
            </a:extLst>
          </p:cNvPr>
          <p:cNvPicPr/>
          <p:nvPr/>
        </p:nvPicPr>
        <p:blipFill>
          <a:blip r:embed="rId2"/>
          <a:stretch>
            <a:fillRect/>
          </a:stretch>
        </p:blipFill>
        <p:spPr>
          <a:xfrm>
            <a:off x="1317934" y="2037025"/>
            <a:ext cx="5599139" cy="4089455"/>
          </a:xfrm>
          <a:prstGeom prst="rect">
            <a:avLst/>
          </a:prstGeom>
          <a:ln>
            <a:solidFill>
              <a:schemeClr val="tx1"/>
            </a:solidFill>
          </a:ln>
        </p:spPr>
      </p:pic>
    </p:spTree>
    <p:extLst>
      <p:ext uri="{BB962C8B-B14F-4D97-AF65-F5344CB8AC3E}">
        <p14:creationId xmlns:p14="http://schemas.microsoft.com/office/powerpoint/2010/main" val="3207156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and Insights</a:t>
            </a:r>
            <a:endParaRPr lang="en-US" sz="2900" dirty="0">
              <a:solidFill>
                <a:schemeClr val="bg1"/>
              </a:solidFill>
              <a:ea typeface="Montserrat Light" charset="0"/>
              <a:cs typeface="Montserrat Light" charset="0"/>
            </a:endParaRPr>
          </a:p>
        </p:txBody>
      </p:sp>
      <p:sp>
        <p:nvSpPr>
          <p:cNvPr id="5" name="TextBox 4">
            <a:extLst>
              <a:ext uri="{FF2B5EF4-FFF2-40B4-BE49-F238E27FC236}">
                <a16:creationId xmlns:a16="http://schemas.microsoft.com/office/drawing/2014/main" id="{B05F185D-EC5E-45EF-9DEF-4E4F93B596AF}"/>
              </a:ext>
            </a:extLst>
          </p:cNvPr>
          <p:cNvSpPr txBox="1"/>
          <p:nvPr/>
        </p:nvSpPr>
        <p:spPr>
          <a:xfrm>
            <a:off x="330820" y="1406579"/>
            <a:ext cx="11759580" cy="461665"/>
          </a:xfrm>
          <a:prstGeom prst="rect">
            <a:avLst/>
          </a:prstGeom>
          <a:noFill/>
        </p:spPr>
        <p:txBody>
          <a:bodyPr wrap="square" lIns="0" rtlCol="0" anchor="ctr" anchorCtr="0">
            <a:spAutoFit/>
          </a:bodyPr>
          <a:lstStyle/>
          <a:p>
            <a:r>
              <a:rPr lang="en-US" sz="2400" b="1" dirty="0">
                <a:solidFill>
                  <a:srgbClr val="6B0000"/>
                </a:solidFill>
              </a:rPr>
              <a:t>3.	What Symptoms were experienced by people suffering from Heart Disease? (</a:t>
            </a:r>
            <a:r>
              <a:rPr lang="en-US" sz="2400" b="1" dirty="0" err="1">
                <a:solidFill>
                  <a:srgbClr val="6B0000"/>
                </a:solidFill>
              </a:rPr>
              <a:t>contd</a:t>
            </a:r>
            <a:r>
              <a:rPr lang="en-US" sz="2400" b="1" dirty="0">
                <a:solidFill>
                  <a:srgbClr val="6B0000"/>
                </a:solidFill>
              </a:rPr>
              <a:t>…)</a:t>
            </a:r>
          </a:p>
        </p:txBody>
      </p:sp>
      <p:sp>
        <p:nvSpPr>
          <p:cNvPr id="8" name="TextBox 7">
            <a:extLst>
              <a:ext uri="{FF2B5EF4-FFF2-40B4-BE49-F238E27FC236}">
                <a16:creationId xmlns:a16="http://schemas.microsoft.com/office/drawing/2014/main" id="{91171618-06F2-4757-BF31-F6CC1296B4C8}"/>
              </a:ext>
            </a:extLst>
          </p:cNvPr>
          <p:cNvSpPr txBox="1"/>
          <p:nvPr/>
        </p:nvSpPr>
        <p:spPr>
          <a:xfrm>
            <a:off x="7803723" y="3028356"/>
            <a:ext cx="2549318" cy="1754326"/>
          </a:xfrm>
          <a:prstGeom prst="rect">
            <a:avLst/>
          </a:prstGeom>
          <a:noFill/>
        </p:spPr>
        <p:txBody>
          <a:bodyPr wrap="square" lIns="0" rtlCol="0" anchor="ctr" anchorCtr="0">
            <a:spAutoFit/>
          </a:bodyPr>
          <a:lstStyle/>
          <a:p>
            <a:pPr lvl="0"/>
            <a:r>
              <a:rPr lang="en-IN" dirty="0"/>
              <a:t>And in this Bar, </a:t>
            </a:r>
            <a:r>
              <a:rPr lang="en-IN" b="1" dirty="0"/>
              <a:t>Blood pressure level </a:t>
            </a:r>
            <a:r>
              <a:rPr lang="en-IN" dirty="0"/>
              <a:t>for heart diseases is </a:t>
            </a:r>
            <a:r>
              <a:rPr lang="en-IN" b="1" dirty="0"/>
              <a:t>same in both Male and female</a:t>
            </a:r>
            <a:r>
              <a:rPr lang="en-IN" dirty="0"/>
              <a:t>.</a:t>
            </a:r>
            <a:endParaRPr lang="en-US" dirty="0"/>
          </a:p>
          <a:p>
            <a:br>
              <a:rPr lang="en-IN" dirty="0"/>
            </a:br>
            <a:endParaRPr lang="en-US" dirty="0"/>
          </a:p>
        </p:txBody>
      </p:sp>
      <p:pic>
        <p:nvPicPr>
          <p:cNvPr id="6" name="Picture 5">
            <a:extLst>
              <a:ext uri="{FF2B5EF4-FFF2-40B4-BE49-F238E27FC236}">
                <a16:creationId xmlns:a16="http://schemas.microsoft.com/office/drawing/2014/main" id="{214B9F33-F630-422D-9800-C212D547F799}"/>
              </a:ext>
            </a:extLst>
          </p:cNvPr>
          <p:cNvPicPr/>
          <p:nvPr/>
        </p:nvPicPr>
        <p:blipFill>
          <a:blip r:embed="rId2"/>
          <a:stretch>
            <a:fillRect/>
          </a:stretch>
        </p:blipFill>
        <p:spPr>
          <a:xfrm>
            <a:off x="1312219" y="1982668"/>
            <a:ext cx="5967747" cy="4153972"/>
          </a:xfrm>
          <a:prstGeom prst="rect">
            <a:avLst/>
          </a:prstGeom>
          <a:ln>
            <a:solidFill>
              <a:schemeClr val="tx1"/>
            </a:solidFill>
          </a:ln>
        </p:spPr>
      </p:pic>
    </p:spTree>
    <p:extLst>
      <p:ext uri="{BB962C8B-B14F-4D97-AF65-F5344CB8AC3E}">
        <p14:creationId xmlns:p14="http://schemas.microsoft.com/office/powerpoint/2010/main" val="4274343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0A6DFA-BC84-7F0D-CC08-E92F552D074B}"/>
              </a:ext>
            </a:extLst>
          </p:cNvPr>
          <p:cNvPicPr>
            <a:picLocks noChangeAspect="1"/>
          </p:cNvPicPr>
          <p:nvPr/>
        </p:nvPicPr>
        <p:blipFill rotWithShape="1">
          <a:blip r:embed="rId2"/>
          <a:srcRect l="4927"/>
          <a:stretch/>
        </p:blipFill>
        <p:spPr>
          <a:xfrm>
            <a:off x="692778" y="1355732"/>
            <a:ext cx="10806444" cy="2961141"/>
          </a:xfrm>
          <a:prstGeom prst="rect">
            <a:avLst/>
          </a:prstGeom>
          <a:ln>
            <a:solidFill>
              <a:schemeClr val="tx1"/>
            </a:solidFill>
          </a:ln>
        </p:spPr>
      </p:pic>
      <p:sp>
        <p:nvSpPr>
          <p:cNvPr id="3" name="TextBox 2">
            <a:extLst>
              <a:ext uri="{FF2B5EF4-FFF2-40B4-BE49-F238E27FC236}">
                <a16:creationId xmlns:a16="http://schemas.microsoft.com/office/drawing/2014/main" id="{523AD767-5C62-2B03-9E25-8D37C84FA97A}"/>
              </a:ext>
            </a:extLst>
          </p:cNvPr>
          <p:cNvSpPr txBox="1"/>
          <p:nvPr/>
        </p:nvSpPr>
        <p:spPr>
          <a:xfrm>
            <a:off x="1752602" y="4855937"/>
            <a:ext cx="9503228" cy="646331"/>
          </a:xfrm>
          <a:prstGeom prst="rect">
            <a:avLst/>
          </a:prstGeom>
          <a:noFill/>
        </p:spPr>
        <p:txBody>
          <a:bodyPr wrap="square" rtlCol="0">
            <a:spAutoFit/>
          </a:bodyPr>
          <a:lstStyle/>
          <a:p>
            <a:r>
              <a:rPr lang="en-IN" dirty="0"/>
              <a:t>ST depression induced by exercise relative to rest, a measure of abnormality in electrocardiograms. So here we can see ST depression is more in Male between age group of 50-60</a:t>
            </a:r>
            <a:endParaRPr lang="en-US" dirty="0"/>
          </a:p>
        </p:txBody>
      </p:sp>
      <p:sp>
        <p:nvSpPr>
          <p:cNvPr id="4" name="TextBox 3">
            <a:extLst>
              <a:ext uri="{FF2B5EF4-FFF2-40B4-BE49-F238E27FC236}">
                <a16:creationId xmlns:a16="http://schemas.microsoft.com/office/drawing/2014/main" id="{D78F12AE-9609-9D66-52BC-93AD63778F04}"/>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in Python</a:t>
            </a:r>
            <a:endParaRPr lang="en-US" sz="2900" dirty="0">
              <a:solidFill>
                <a:schemeClr val="bg1"/>
              </a:solidFill>
              <a:ea typeface="Montserrat Light" charset="0"/>
              <a:cs typeface="Montserrat Light" charset="0"/>
            </a:endParaRPr>
          </a:p>
        </p:txBody>
      </p:sp>
    </p:spTree>
    <p:extLst>
      <p:ext uri="{BB962C8B-B14F-4D97-AF65-F5344CB8AC3E}">
        <p14:creationId xmlns:p14="http://schemas.microsoft.com/office/powerpoint/2010/main" val="1076711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63124-BE76-F2D9-07AB-A4A650D0AB4C}"/>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in Python</a:t>
            </a:r>
            <a:endParaRPr lang="en-US" sz="2900" dirty="0">
              <a:solidFill>
                <a:schemeClr val="bg1"/>
              </a:solidFill>
              <a:ea typeface="Montserrat Light" charset="0"/>
              <a:cs typeface="Montserrat Light" charset="0"/>
            </a:endParaRPr>
          </a:p>
        </p:txBody>
      </p:sp>
      <p:pic>
        <p:nvPicPr>
          <p:cNvPr id="4" name="Picture 3">
            <a:extLst>
              <a:ext uri="{FF2B5EF4-FFF2-40B4-BE49-F238E27FC236}">
                <a16:creationId xmlns:a16="http://schemas.microsoft.com/office/drawing/2014/main" id="{60822CF8-B5E8-2C96-DD92-9E22F0C58AFB}"/>
              </a:ext>
            </a:extLst>
          </p:cNvPr>
          <p:cNvPicPr>
            <a:picLocks noChangeAspect="1"/>
          </p:cNvPicPr>
          <p:nvPr/>
        </p:nvPicPr>
        <p:blipFill>
          <a:blip r:embed="rId2"/>
          <a:stretch>
            <a:fillRect/>
          </a:stretch>
        </p:blipFill>
        <p:spPr>
          <a:xfrm>
            <a:off x="2531633" y="1313285"/>
            <a:ext cx="5067322" cy="4845280"/>
          </a:xfrm>
          <a:prstGeom prst="rect">
            <a:avLst/>
          </a:prstGeom>
          <a:ln>
            <a:solidFill>
              <a:schemeClr val="tx1"/>
            </a:solidFill>
          </a:ln>
        </p:spPr>
      </p:pic>
      <p:sp>
        <p:nvSpPr>
          <p:cNvPr id="5" name="TextBox 4">
            <a:extLst>
              <a:ext uri="{FF2B5EF4-FFF2-40B4-BE49-F238E27FC236}">
                <a16:creationId xmlns:a16="http://schemas.microsoft.com/office/drawing/2014/main" id="{36BAC7D3-659E-B262-3453-EF5EB49DD871}"/>
              </a:ext>
            </a:extLst>
          </p:cNvPr>
          <p:cNvSpPr txBox="1"/>
          <p:nvPr/>
        </p:nvSpPr>
        <p:spPr>
          <a:xfrm>
            <a:off x="8075865" y="2745327"/>
            <a:ext cx="3103763" cy="1754326"/>
          </a:xfrm>
          <a:prstGeom prst="rect">
            <a:avLst/>
          </a:prstGeom>
          <a:noFill/>
        </p:spPr>
        <p:txBody>
          <a:bodyPr wrap="square" lIns="0" rtlCol="0" anchor="ctr" anchorCtr="0">
            <a:spAutoFit/>
          </a:bodyPr>
          <a:lstStyle/>
          <a:p>
            <a:pPr lvl="0"/>
            <a:r>
              <a:rPr lang="en-IN" dirty="0"/>
              <a:t>Ca number of major vessels </a:t>
            </a:r>
            <a:br>
              <a:rPr lang="en-IN" dirty="0"/>
            </a:br>
            <a:r>
              <a:rPr lang="en-IN" dirty="0"/>
              <a:t>(0-3) </a:t>
            </a:r>
            <a:r>
              <a:rPr lang="en-IN" dirty="0" err="1"/>
              <a:t>colored</a:t>
            </a:r>
            <a:r>
              <a:rPr lang="en-IN" dirty="0"/>
              <a:t> by </a:t>
            </a:r>
            <a:r>
              <a:rPr lang="en-IN" dirty="0" err="1"/>
              <a:t>flourosopy</a:t>
            </a:r>
            <a:r>
              <a:rPr lang="en-IN" dirty="0"/>
              <a:t> ca has a positive corelation with the number </a:t>
            </a:r>
            <a:r>
              <a:rPr lang="en-IN" dirty="0" err="1"/>
              <a:t>i.e</a:t>
            </a:r>
            <a:r>
              <a:rPr lang="en-IN" dirty="0"/>
              <a:t> when Ca will decrease, we witness a drop in heart diseases and vice versa.</a:t>
            </a:r>
            <a:endParaRPr lang="en-US" dirty="0"/>
          </a:p>
        </p:txBody>
      </p:sp>
    </p:spTree>
    <p:extLst>
      <p:ext uri="{BB962C8B-B14F-4D97-AF65-F5344CB8AC3E}">
        <p14:creationId xmlns:p14="http://schemas.microsoft.com/office/powerpoint/2010/main" val="2840946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74AB21-00E7-64CB-3A70-1D18F1FF9025}"/>
              </a:ext>
            </a:extLst>
          </p:cNvPr>
          <p:cNvPicPr>
            <a:picLocks noChangeAspect="1"/>
          </p:cNvPicPr>
          <p:nvPr/>
        </p:nvPicPr>
        <p:blipFill rotWithShape="1">
          <a:blip r:embed="rId2"/>
          <a:srcRect l="2466"/>
          <a:stretch/>
        </p:blipFill>
        <p:spPr>
          <a:xfrm>
            <a:off x="685800" y="1395400"/>
            <a:ext cx="11193874" cy="3426971"/>
          </a:xfrm>
          <a:prstGeom prst="rect">
            <a:avLst/>
          </a:prstGeom>
          <a:ln>
            <a:solidFill>
              <a:schemeClr val="tx1"/>
            </a:solidFill>
          </a:ln>
        </p:spPr>
      </p:pic>
      <p:sp>
        <p:nvSpPr>
          <p:cNvPr id="3" name="TextBox 2">
            <a:extLst>
              <a:ext uri="{FF2B5EF4-FFF2-40B4-BE49-F238E27FC236}">
                <a16:creationId xmlns:a16="http://schemas.microsoft.com/office/drawing/2014/main" id="{23DADC09-C86B-E809-73AC-98D4724B56F0}"/>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in Python</a:t>
            </a:r>
            <a:endParaRPr lang="en-US" sz="2900" dirty="0">
              <a:solidFill>
                <a:schemeClr val="bg1"/>
              </a:solidFill>
              <a:ea typeface="Montserrat Light" charset="0"/>
              <a:cs typeface="Montserrat Light" charset="0"/>
            </a:endParaRPr>
          </a:p>
        </p:txBody>
      </p:sp>
    </p:spTree>
    <p:extLst>
      <p:ext uri="{BB962C8B-B14F-4D97-AF65-F5344CB8AC3E}">
        <p14:creationId xmlns:p14="http://schemas.microsoft.com/office/powerpoint/2010/main" val="442514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439C79-0C70-5AF6-DD37-DCEBC6E5DE3F}"/>
              </a:ext>
            </a:extLst>
          </p:cNvPr>
          <p:cNvPicPr>
            <a:picLocks noChangeAspect="1"/>
          </p:cNvPicPr>
          <p:nvPr/>
        </p:nvPicPr>
        <p:blipFill>
          <a:blip r:embed="rId2"/>
          <a:stretch>
            <a:fillRect/>
          </a:stretch>
        </p:blipFill>
        <p:spPr>
          <a:xfrm>
            <a:off x="1612666" y="1314347"/>
            <a:ext cx="5235174" cy="4866279"/>
          </a:xfrm>
          <a:prstGeom prst="rect">
            <a:avLst/>
          </a:prstGeom>
          <a:ln>
            <a:solidFill>
              <a:schemeClr val="tx1"/>
            </a:solidFill>
          </a:ln>
        </p:spPr>
      </p:pic>
      <p:sp>
        <p:nvSpPr>
          <p:cNvPr id="4" name="TextBox 3">
            <a:extLst>
              <a:ext uri="{FF2B5EF4-FFF2-40B4-BE49-F238E27FC236}">
                <a16:creationId xmlns:a16="http://schemas.microsoft.com/office/drawing/2014/main" id="{8E15428A-3418-31C8-886E-392645E8AED1}"/>
              </a:ext>
            </a:extLst>
          </p:cNvPr>
          <p:cNvSpPr txBox="1"/>
          <p:nvPr/>
        </p:nvSpPr>
        <p:spPr>
          <a:xfrm>
            <a:off x="7221861" y="2551837"/>
            <a:ext cx="3735422" cy="1754326"/>
          </a:xfrm>
          <a:prstGeom prst="rect">
            <a:avLst/>
          </a:prstGeom>
          <a:noFill/>
        </p:spPr>
        <p:txBody>
          <a:bodyPr wrap="square" rtlCol="0">
            <a:spAutoFit/>
          </a:bodyPr>
          <a:lstStyle/>
          <a:p>
            <a:r>
              <a:rPr lang="en-IN" dirty="0"/>
              <a:t>Resting electrocardiographic results </a:t>
            </a:r>
          </a:p>
          <a:p>
            <a:r>
              <a:rPr lang="en-IN" dirty="0"/>
              <a:t>(0-normal, 1-having ST-T, 2-hypertrophy) </a:t>
            </a:r>
          </a:p>
          <a:p>
            <a:endParaRPr lang="en-IN" dirty="0"/>
          </a:p>
          <a:p>
            <a:r>
              <a:rPr lang="en-IN" dirty="0"/>
              <a:t>Here we can clearly observe that Value 2 is more at the age of 75.</a:t>
            </a:r>
            <a:endParaRPr lang="en-US" dirty="0"/>
          </a:p>
        </p:txBody>
      </p:sp>
      <p:sp>
        <p:nvSpPr>
          <p:cNvPr id="5" name="TextBox 4">
            <a:extLst>
              <a:ext uri="{FF2B5EF4-FFF2-40B4-BE49-F238E27FC236}">
                <a16:creationId xmlns:a16="http://schemas.microsoft.com/office/drawing/2014/main" id="{2149329E-C29D-9628-2246-59C72FB0E454}"/>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in Python</a:t>
            </a:r>
            <a:endParaRPr lang="en-US" sz="2900" dirty="0">
              <a:solidFill>
                <a:schemeClr val="bg1"/>
              </a:solidFill>
              <a:ea typeface="Montserrat Light" charset="0"/>
              <a:cs typeface="Montserrat Light" charset="0"/>
            </a:endParaRPr>
          </a:p>
        </p:txBody>
      </p:sp>
    </p:spTree>
    <p:extLst>
      <p:ext uri="{BB962C8B-B14F-4D97-AF65-F5344CB8AC3E}">
        <p14:creationId xmlns:p14="http://schemas.microsoft.com/office/powerpoint/2010/main" val="2121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C10A2D-863C-4C78-52D9-706740DE13C3}"/>
              </a:ext>
            </a:extLst>
          </p:cNvPr>
          <p:cNvPicPr>
            <a:picLocks noChangeAspect="1"/>
          </p:cNvPicPr>
          <p:nvPr/>
        </p:nvPicPr>
        <p:blipFill>
          <a:blip r:embed="rId2"/>
          <a:stretch>
            <a:fillRect/>
          </a:stretch>
        </p:blipFill>
        <p:spPr>
          <a:xfrm>
            <a:off x="351311" y="1391297"/>
            <a:ext cx="11489378" cy="3491757"/>
          </a:xfrm>
          <a:prstGeom prst="rect">
            <a:avLst/>
          </a:prstGeom>
          <a:ln>
            <a:solidFill>
              <a:schemeClr val="tx1"/>
            </a:solidFill>
          </a:ln>
        </p:spPr>
      </p:pic>
      <p:sp>
        <p:nvSpPr>
          <p:cNvPr id="3" name="TextBox 2">
            <a:extLst>
              <a:ext uri="{FF2B5EF4-FFF2-40B4-BE49-F238E27FC236}">
                <a16:creationId xmlns:a16="http://schemas.microsoft.com/office/drawing/2014/main" id="{310FA569-5AE4-9249-E8AF-B65E90F399DC}"/>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in Python</a:t>
            </a:r>
            <a:endParaRPr lang="en-US" sz="2900" dirty="0">
              <a:solidFill>
                <a:schemeClr val="bg1"/>
              </a:solidFill>
              <a:ea typeface="Montserrat Light" charset="0"/>
              <a:cs typeface="Montserrat Light" charset="0"/>
            </a:endParaRPr>
          </a:p>
        </p:txBody>
      </p:sp>
    </p:spTree>
    <p:extLst>
      <p:ext uri="{BB962C8B-B14F-4D97-AF65-F5344CB8AC3E}">
        <p14:creationId xmlns:p14="http://schemas.microsoft.com/office/powerpoint/2010/main" val="128029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3123679" cy="548640"/>
          </a:xfrm>
          <a:prstGeom prst="rect">
            <a:avLst/>
          </a:prstGeom>
          <a:noFill/>
        </p:spPr>
        <p:txBody>
          <a:bodyPr wrap="square" lIns="0" rtlCol="0">
            <a:spAutoFit/>
          </a:bodyPr>
          <a:lstStyle/>
          <a:p>
            <a:r>
              <a:rPr lang="en-US" sz="2900" b="1" dirty="0">
                <a:solidFill>
                  <a:schemeClr val="bg1"/>
                </a:solidFill>
              </a:rPr>
              <a:t>Project Details</a:t>
            </a:r>
            <a:endParaRPr lang="en-US" sz="2900" b="1" dirty="0">
              <a:solidFill>
                <a:schemeClr val="bg1"/>
              </a:solidFill>
              <a:ea typeface="Montserrat Light" charset="0"/>
              <a:cs typeface="Montserrat Light" charset="0"/>
            </a:endParaRPr>
          </a:p>
        </p:txBody>
      </p:sp>
      <p:sp>
        <p:nvSpPr>
          <p:cNvPr id="6" name="TextBox 5">
            <a:extLst>
              <a:ext uri="{FF2B5EF4-FFF2-40B4-BE49-F238E27FC236}">
                <a16:creationId xmlns:a16="http://schemas.microsoft.com/office/drawing/2014/main" id="{07D4EA74-3580-4E10-BFEE-4756F964814C}"/>
              </a:ext>
            </a:extLst>
          </p:cNvPr>
          <p:cNvSpPr txBox="1"/>
          <p:nvPr/>
        </p:nvSpPr>
        <p:spPr>
          <a:xfrm>
            <a:off x="1715646" y="1684717"/>
            <a:ext cx="3211462" cy="2431435"/>
          </a:xfrm>
          <a:prstGeom prst="rect">
            <a:avLst/>
          </a:prstGeom>
          <a:noFill/>
        </p:spPr>
        <p:txBody>
          <a:bodyPr wrap="square" lIns="0" rtlCol="0" anchor="ctr" anchorCtr="0">
            <a:spAutoFit/>
          </a:bodyPr>
          <a:lstStyle/>
          <a:p>
            <a:r>
              <a:rPr lang="en-US" sz="2400" b="1" dirty="0">
                <a:solidFill>
                  <a:srgbClr val="6B0000"/>
                </a:solidFill>
              </a:rPr>
              <a:t>Project Title</a:t>
            </a:r>
            <a:endParaRPr lang="en-US" sz="1600" dirty="0"/>
          </a:p>
          <a:p>
            <a:r>
              <a:rPr lang="en-US" sz="1600" dirty="0"/>
              <a:t>Heart Disease Diagnostic – Analysis</a:t>
            </a:r>
          </a:p>
          <a:p>
            <a:endParaRPr lang="en-US" sz="1600" dirty="0"/>
          </a:p>
          <a:p>
            <a:r>
              <a:rPr lang="en-US" sz="2400" b="1" dirty="0">
                <a:solidFill>
                  <a:srgbClr val="6B0000"/>
                </a:solidFill>
              </a:rPr>
              <a:t>Technology</a:t>
            </a:r>
            <a:endParaRPr lang="en-US" sz="1600" dirty="0"/>
          </a:p>
          <a:p>
            <a:r>
              <a:rPr lang="en-US" sz="1600" dirty="0"/>
              <a:t>Business Intelligence</a:t>
            </a:r>
          </a:p>
          <a:p>
            <a:endParaRPr lang="en-US" sz="1600" dirty="0"/>
          </a:p>
          <a:p>
            <a:r>
              <a:rPr lang="en-US" sz="2400" b="1" dirty="0">
                <a:solidFill>
                  <a:srgbClr val="6B0000"/>
                </a:solidFill>
              </a:rPr>
              <a:t>Domain</a:t>
            </a:r>
            <a:endParaRPr lang="en-US" sz="1600" dirty="0"/>
          </a:p>
          <a:p>
            <a:r>
              <a:rPr lang="en-US" sz="1600" dirty="0"/>
              <a:t>Healthcare	</a:t>
            </a:r>
          </a:p>
        </p:txBody>
      </p:sp>
      <p:sp>
        <p:nvSpPr>
          <p:cNvPr id="7" name="TextBox 6">
            <a:extLst>
              <a:ext uri="{FF2B5EF4-FFF2-40B4-BE49-F238E27FC236}">
                <a16:creationId xmlns:a16="http://schemas.microsoft.com/office/drawing/2014/main" id="{1E03BDBF-71A6-4228-BE58-EEB989E52340}"/>
              </a:ext>
            </a:extLst>
          </p:cNvPr>
          <p:cNvSpPr txBox="1"/>
          <p:nvPr/>
        </p:nvSpPr>
        <p:spPr>
          <a:xfrm>
            <a:off x="5435389" y="1623162"/>
            <a:ext cx="4161372" cy="2554545"/>
          </a:xfrm>
          <a:prstGeom prst="rect">
            <a:avLst/>
          </a:prstGeom>
          <a:noFill/>
        </p:spPr>
        <p:txBody>
          <a:bodyPr wrap="square" lIns="0" rtlCol="0" anchor="ctr" anchorCtr="0">
            <a:spAutoFit/>
          </a:bodyPr>
          <a:lstStyle/>
          <a:p>
            <a:r>
              <a:rPr lang="en-US" sz="2400" b="1" dirty="0">
                <a:solidFill>
                  <a:srgbClr val="6B0000"/>
                </a:solidFill>
              </a:rPr>
              <a:t>Project Difficulty level</a:t>
            </a:r>
            <a:endParaRPr lang="en-US" sz="1600" dirty="0"/>
          </a:p>
          <a:p>
            <a:r>
              <a:rPr lang="en-US" sz="1600" dirty="0"/>
              <a:t>Advanced</a:t>
            </a:r>
          </a:p>
          <a:p>
            <a:endParaRPr lang="en-US" sz="2400" b="1" dirty="0">
              <a:solidFill>
                <a:srgbClr val="6B0000"/>
              </a:solidFill>
            </a:endParaRPr>
          </a:p>
          <a:p>
            <a:r>
              <a:rPr lang="en-US" sz="2400" b="1" dirty="0">
                <a:solidFill>
                  <a:srgbClr val="6B0000"/>
                </a:solidFill>
              </a:rPr>
              <a:t>Programming Language</a:t>
            </a:r>
          </a:p>
          <a:p>
            <a:r>
              <a:rPr lang="en-US" sz="1600" dirty="0"/>
              <a:t>Python</a:t>
            </a:r>
          </a:p>
          <a:p>
            <a:endParaRPr lang="en-US" sz="1600" dirty="0"/>
          </a:p>
          <a:p>
            <a:r>
              <a:rPr lang="en-US" sz="2400" b="1" dirty="0">
                <a:solidFill>
                  <a:srgbClr val="6B0000"/>
                </a:solidFill>
              </a:rPr>
              <a:t>Tools</a:t>
            </a:r>
            <a:endParaRPr lang="en-US" sz="1600" dirty="0"/>
          </a:p>
          <a:p>
            <a:r>
              <a:rPr lang="en-US" sz="1600" dirty="0" err="1"/>
              <a:t>Jupyter</a:t>
            </a:r>
            <a:r>
              <a:rPr lang="en-US" sz="1600" dirty="0"/>
              <a:t> Notebook, MS Excel, Tableau</a:t>
            </a:r>
          </a:p>
        </p:txBody>
      </p:sp>
    </p:spTree>
    <p:extLst>
      <p:ext uri="{BB962C8B-B14F-4D97-AF65-F5344CB8AC3E}">
        <p14:creationId xmlns:p14="http://schemas.microsoft.com/office/powerpoint/2010/main" val="227882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Key Performance Indicators (KPI)</a:t>
            </a:r>
            <a:endParaRPr lang="en-US" sz="2900" dirty="0">
              <a:solidFill>
                <a:schemeClr val="bg1"/>
              </a:solidFill>
              <a:ea typeface="Montserrat Light" charset="0"/>
              <a:cs typeface="Montserrat Light" charset="0"/>
            </a:endParaRPr>
          </a:p>
        </p:txBody>
      </p:sp>
      <p:sp>
        <p:nvSpPr>
          <p:cNvPr id="5" name="TextBox 4">
            <a:extLst>
              <a:ext uri="{FF2B5EF4-FFF2-40B4-BE49-F238E27FC236}">
                <a16:creationId xmlns:a16="http://schemas.microsoft.com/office/drawing/2014/main" id="{B05F185D-EC5E-45EF-9DEF-4E4F93B596AF}"/>
              </a:ext>
            </a:extLst>
          </p:cNvPr>
          <p:cNvSpPr txBox="1"/>
          <p:nvPr/>
        </p:nvSpPr>
        <p:spPr>
          <a:xfrm>
            <a:off x="1336660" y="1674673"/>
            <a:ext cx="8315340" cy="3508653"/>
          </a:xfrm>
          <a:prstGeom prst="rect">
            <a:avLst/>
          </a:prstGeom>
          <a:noFill/>
        </p:spPr>
        <p:txBody>
          <a:bodyPr wrap="square" lIns="0" rtlCol="0" anchor="ctr" anchorCtr="0">
            <a:spAutoFit/>
          </a:bodyPr>
          <a:lstStyle/>
          <a:p>
            <a:pPr marL="342900" indent="-342900">
              <a:spcBef>
                <a:spcPts val="300"/>
              </a:spcBef>
              <a:spcAft>
                <a:spcPts val="300"/>
              </a:spcAft>
              <a:buFont typeface="Arial" panose="020B0604020202020204" pitchFamily="34" charset="0"/>
              <a:buChar char="•"/>
            </a:pPr>
            <a:r>
              <a:rPr lang="en-US" sz="2400" dirty="0">
                <a:solidFill>
                  <a:srgbClr val="6B0000"/>
                </a:solidFill>
              </a:rPr>
              <a:t>Percentage of People Having Heart Disease</a:t>
            </a:r>
          </a:p>
          <a:p>
            <a:pPr marL="342900" indent="-342900">
              <a:spcBef>
                <a:spcPts val="300"/>
              </a:spcBef>
              <a:spcAft>
                <a:spcPts val="300"/>
              </a:spcAft>
              <a:buFont typeface="Arial" panose="020B0604020202020204" pitchFamily="34" charset="0"/>
              <a:buChar char="•"/>
            </a:pPr>
            <a:r>
              <a:rPr lang="en-US" sz="2400" dirty="0">
                <a:solidFill>
                  <a:srgbClr val="6B0000"/>
                </a:solidFill>
              </a:rPr>
              <a:t>Age Distribution including Gender</a:t>
            </a:r>
          </a:p>
          <a:p>
            <a:pPr marL="342900" indent="-342900">
              <a:spcBef>
                <a:spcPts val="300"/>
              </a:spcBef>
              <a:spcAft>
                <a:spcPts val="300"/>
              </a:spcAft>
              <a:buFont typeface="Arial" panose="020B0604020202020204" pitchFamily="34" charset="0"/>
              <a:buChar char="•"/>
            </a:pPr>
            <a:r>
              <a:rPr lang="en-US" sz="2400" dirty="0">
                <a:solidFill>
                  <a:srgbClr val="6B0000"/>
                </a:solidFill>
              </a:rPr>
              <a:t>Gender Distribution Based on Heart Disease</a:t>
            </a:r>
          </a:p>
          <a:p>
            <a:pPr marL="342900" indent="-342900">
              <a:spcBef>
                <a:spcPts val="300"/>
              </a:spcBef>
              <a:spcAft>
                <a:spcPts val="300"/>
              </a:spcAft>
              <a:buFont typeface="Arial" panose="020B0604020202020204" pitchFamily="34" charset="0"/>
              <a:buChar char="•"/>
            </a:pPr>
            <a:r>
              <a:rPr lang="en-US" sz="2400" dirty="0">
                <a:solidFill>
                  <a:srgbClr val="6B0000"/>
                </a:solidFill>
              </a:rPr>
              <a:t>Chest Pain Experienced by People Suffering from Heart Disease</a:t>
            </a:r>
          </a:p>
          <a:p>
            <a:pPr marL="342900" indent="-342900">
              <a:spcBef>
                <a:spcPts val="300"/>
              </a:spcBef>
              <a:spcAft>
                <a:spcPts val="300"/>
              </a:spcAft>
              <a:buFont typeface="Arial" panose="020B0604020202020204" pitchFamily="34" charset="0"/>
              <a:buChar char="•"/>
            </a:pPr>
            <a:r>
              <a:rPr lang="en-US" sz="2400" dirty="0">
                <a:solidFill>
                  <a:srgbClr val="6B0000"/>
                </a:solidFill>
              </a:rPr>
              <a:t>Blood Pressure, Cholesterol Level and Maximum Heart Rate of</a:t>
            </a:r>
          </a:p>
          <a:p>
            <a:pPr marL="342900" indent="-342900">
              <a:spcBef>
                <a:spcPts val="300"/>
              </a:spcBef>
              <a:spcAft>
                <a:spcPts val="300"/>
              </a:spcAft>
              <a:buFont typeface="Arial" panose="020B0604020202020204" pitchFamily="34" charset="0"/>
              <a:buChar char="•"/>
            </a:pPr>
            <a:r>
              <a:rPr lang="en-US" sz="2400" dirty="0">
                <a:solidFill>
                  <a:srgbClr val="6B0000"/>
                </a:solidFill>
              </a:rPr>
              <a:t>People According to their Age and Heart Disease Patients.</a:t>
            </a:r>
          </a:p>
          <a:p>
            <a:pPr marL="342900" indent="-342900">
              <a:spcBef>
                <a:spcPts val="300"/>
              </a:spcBef>
              <a:spcAft>
                <a:spcPts val="300"/>
              </a:spcAft>
              <a:buFont typeface="Arial" panose="020B0604020202020204" pitchFamily="34" charset="0"/>
              <a:buChar char="•"/>
            </a:pPr>
            <a:r>
              <a:rPr lang="en-US" sz="2400" dirty="0">
                <a:solidFill>
                  <a:srgbClr val="6B0000"/>
                </a:solidFill>
              </a:rPr>
              <a:t>ST Depression Experienced by People According to their age and heart disease.</a:t>
            </a:r>
          </a:p>
        </p:txBody>
      </p:sp>
    </p:spTree>
    <p:extLst>
      <p:ext uri="{BB962C8B-B14F-4D97-AF65-F5344CB8AC3E}">
        <p14:creationId xmlns:p14="http://schemas.microsoft.com/office/powerpoint/2010/main" val="3401353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Conclusion</a:t>
            </a:r>
            <a:endParaRPr lang="en-US" sz="2900" dirty="0">
              <a:solidFill>
                <a:schemeClr val="bg1"/>
              </a:solidFill>
              <a:ea typeface="Montserrat Light" charset="0"/>
              <a:cs typeface="Montserrat Light" charset="0"/>
            </a:endParaRPr>
          </a:p>
        </p:txBody>
      </p:sp>
      <p:sp>
        <p:nvSpPr>
          <p:cNvPr id="5" name="TextBox 4">
            <a:extLst>
              <a:ext uri="{FF2B5EF4-FFF2-40B4-BE49-F238E27FC236}">
                <a16:creationId xmlns:a16="http://schemas.microsoft.com/office/drawing/2014/main" id="{B05F185D-EC5E-45EF-9DEF-4E4F93B596AF}"/>
              </a:ext>
            </a:extLst>
          </p:cNvPr>
          <p:cNvSpPr txBox="1"/>
          <p:nvPr/>
        </p:nvSpPr>
        <p:spPr>
          <a:xfrm>
            <a:off x="1228529" y="1449125"/>
            <a:ext cx="10418460" cy="3477875"/>
          </a:xfrm>
          <a:prstGeom prst="rect">
            <a:avLst/>
          </a:prstGeom>
          <a:noFill/>
        </p:spPr>
        <p:txBody>
          <a:bodyPr wrap="square" lIns="0" rtlCol="0" anchor="ctr" anchorCtr="0">
            <a:spAutoFit/>
          </a:bodyPr>
          <a:lstStyle/>
          <a:p>
            <a:pPr marL="342900" indent="-342900">
              <a:spcBef>
                <a:spcPts val="300"/>
              </a:spcBef>
              <a:spcAft>
                <a:spcPts val="300"/>
              </a:spcAft>
              <a:buFont typeface="Arial" panose="020B0604020202020204" pitchFamily="34" charset="0"/>
              <a:buChar char="•"/>
            </a:pPr>
            <a:r>
              <a:rPr lang="en-US" sz="2000" b="1" dirty="0">
                <a:solidFill>
                  <a:srgbClr val="6B0000"/>
                </a:solidFill>
              </a:rPr>
              <a:t>55.34% </a:t>
            </a:r>
            <a:r>
              <a:rPr lang="en-US" sz="2000" dirty="0">
                <a:solidFill>
                  <a:srgbClr val="6B0000"/>
                </a:solidFill>
              </a:rPr>
              <a:t>People suffering from heart disease.</a:t>
            </a:r>
          </a:p>
          <a:p>
            <a:pPr marL="342900" indent="-342900">
              <a:spcBef>
                <a:spcPts val="300"/>
              </a:spcBef>
              <a:spcAft>
                <a:spcPts val="300"/>
              </a:spcAft>
              <a:buFont typeface="Arial" panose="020B0604020202020204" pitchFamily="34" charset="0"/>
              <a:buChar char="•"/>
            </a:pPr>
            <a:r>
              <a:rPr lang="en-US" sz="2000" dirty="0">
                <a:solidFill>
                  <a:srgbClr val="6B0000"/>
                </a:solidFill>
              </a:rPr>
              <a:t>Elderly Aged Men are more (50 to 60 Years) and Females are more in 55 to 65 Years Category</a:t>
            </a:r>
          </a:p>
          <a:p>
            <a:pPr marL="342900" indent="-342900">
              <a:spcBef>
                <a:spcPts val="300"/>
              </a:spcBef>
              <a:spcAft>
                <a:spcPts val="300"/>
              </a:spcAft>
              <a:buFont typeface="Arial" panose="020B0604020202020204" pitchFamily="34" charset="0"/>
              <a:buChar char="•"/>
            </a:pPr>
            <a:r>
              <a:rPr lang="en-US" sz="2000" b="1" dirty="0">
                <a:solidFill>
                  <a:srgbClr val="6B0000"/>
                </a:solidFill>
              </a:rPr>
              <a:t>Males are more prone </a:t>
            </a:r>
            <a:r>
              <a:rPr lang="en-US" sz="2000" dirty="0">
                <a:solidFill>
                  <a:srgbClr val="6B0000"/>
                </a:solidFill>
              </a:rPr>
              <a:t>to heart disease.</a:t>
            </a:r>
          </a:p>
          <a:p>
            <a:pPr marL="342900" indent="-342900">
              <a:spcBef>
                <a:spcPts val="300"/>
              </a:spcBef>
              <a:spcAft>
                <a:spcPts val="300"/>
              </a:spcAft>
              <a:buFont typeface="Arial" panose="020B0604020202020204" pitchFamily="34" charset="0"/>
              <a:buChar char="•"/>
            </a:pPr>
            <a:r>
              <a:rPr lang="en-US" sz="2000" b="1" dirty="0">
                <a:solidFill>
                  <a:srgbClr val="6B0000"/>
                </a:solidFill>
              </a:rPr>
              <a:t>Elderly Aged People are more prone</a:t>
            </a:r>
            <a:r>
              <a:rPr lang="en-US" sz="2000" dirty="0">
                <a:solidFill>
                  <a:srgbClr val="6B0000"/>
                </a:solidFill>
              </a:rPr>
              <a:t> to heart disease.</a:t>
            </a:r>
          </a:p>
          <a:p>
            <a:pPr marL="342900" indent="-342900">
              <a:spcBef>
                <a:spcPts val="300"/>
              </a:spcBef>
              <a:spcAft>
                <a:spcPts val="300"/>
              </a:spcAft>
              <a:buFont typeface="Arial" panose="020B0604020202020204" pitchFamily="34" charset="0"/>
              <a:buChar char="•"/>
            </a:pPr>
            <a:r>
              <a:rPr lang="en-US" sz="2000" dirty="0">
                <a:solidFill>
                  <a:srgbClr val="6B0000"/>
                </a:solidFill>
              </a:rPr>
              <a:t>People having asymptomatic chest pain have a higher chance of heart disease.</a:t>
            </a:r>
          </a:p>
          <a:p>
            <a:pPr marL="342900" indent="-342900">
              <a:spcBef>
                <a:spcPts val="300"/>
              </a:spcBef>
              <a:spcAft>
                <a:spcPts val="300"/>
              </a:spcAft>
              <a:buFont typeface="Arial" panose="020B0604020202020204" pitchFamily="34" charset="0"/>
              <a:buChar char="•"/>
            </a:pPr>
            <a:r>
              <a:rPr lang="en-US" sz="2000" dirty="0">
                <a:solidFill>
                  <a:srgbClr val="6B0000"/>
                </a:solidFill>
              </a:rPr>
              <a:t>High number of cholesterol level in people having heart disease.</a:t>
            </a:r>
          </a:p>
          <a:p>
            <a:pPr marL="342900" indent="-342900">
              <a:spcBef>
                <a:spcPts val="300"/>
              </a:spcBef>
              <a:spcAft>
                <a:spcPts val="300"/>
              </a:spcAft>
              <a:buFont typeface="Arial" panose="020B0604020202020204" pitchFamily="34" charset="0"/>
              <a:buChar char="•"/>
            </a:pPr>
            <a:r>
              <a:rPr lang="en-US" sz="2000" dirty="0">
                <a:solidFill>
                  <a:srgbClr val="6B0000"/>
                </a:solidFill>
              </a:rPr>
              <a:t>Blood Pressure increases between age of 50 to 60 and somehow continue till 70.</a:t>
            </a:r>
          </a:p>
          <a:p>
            <a:pPr marL="342900" indent="-342900">
              <a:spcBef>
                <a:spcPts val="300"/>
              </a:spcBef>
              <a:spcAft>
                <a:spcPts val="300"/>
              </a:spcAft>
              <a:buFont typeface="Arial" panose="020B0604020202020204" pitchFamily="34" charset="0"/>
              <a:buChar char="•"/>
            </a:pPr>
            <a:r>
              <a:rPr lang="en-US" sz="2000" dirty="0">
                <a:solidFill>
                  <a:srgbClr val="6B0000"/>
                </a:solidFill>
              </a:rPr>
              <a:t>Cholesterol and maximum heart rate Increasing in the age group of 50 60.</a:t>
            </a:r>
          </a:p>
          <a:p>
            <a:pPr marL="342900" indent="-342900">
              <a:spcBef>
                <a:spcPts val="300"/>
              </a:spcBef>
              <a:spcAft>
                <a:spcPts val="300"/>
              </a:spcAft>
              <a:buFont typeface="Arial" panose="020B0604020202020204" pitchFamily="34" charset="0"/>
              <a:buChar char="•"/>
            </a:pPr>
            <a:r>
              <a:rPr lang="en-US" sz="2000" dirty="0">
                <a:solidFill>
                  <a:srgbClr val="6B0000"/>
                </a:solidFill>
              </a:rPr>
              <a:t>ST depression mostly increases between the age group of 30 40.</a:t>
            </a:r>
          </a:p>
        </p:txBody>
      </p:sp>
    </p:spTree>
    <p:extLst>
      <p:ext uri="{BB962C8B-B14F-4D97-AF65-F5344CB8AC3E}">
        <p14:creationId xmlns:p14="http://schemas.microsoft.com/office/powerpoint/2010/main" val="2394449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2066940" cy="538609"/>
          </a:xfrm>
          <a:prstGeom prst="rect">
            <a:avLst/>
          </a:prstGeom>
          <a:noFill/>
        </p:spPr>
        <p:txBody>
          <a:bodyPr wrap="square" lIns="0" rtlCol="0">
            <a:spAutoFit/>
          </a:bodyPr>
          <a:lstStyle/>
          <a:p>
            <a:r>
              <a:rPr lang="en-US" sz="2900" b="1" dirty="0">
                <a:solidFill>
                  <a:schemeClr val="bg1"/>
                </a:solidFill>
                <a:ea typeface="Montserrat Light" charset="0"/>
                <a:cs typeface="Montserrat Light" charset="0"/>
              </a:rPr>
              <a:t>FAQ</a:t>
            </a:r>
            <a:endParaRPr lang="en-US" sz="2900" dirty="0">
              <a:solidFill>
                <a:schemeClr val="bg1"/>
              </a:solidFill>
              <a:ea typeface="Montserrat Light" charset="0"/>
              <a:cs typeface="Montserrat Light" charset="0"/>
            </a:endParaRPr>
          </a:p>
        </p:txBody>
      </p:sp>
      <p:sp>
        <p:nvSpPr>
          <p:cNvPr id="5" name="TextBox 4">
            <a:extLst>
              <a:ext uri="{FF2B5EF4-FFF2-40B4-BE49-F238E27FC236}">
                <a16:creationId xmlns:a16="http://schemas.microsoft.com/office/drawing/2014/main" id="{B05F185D-EC5E-45EF-9DEF-4E4F93B596AF}"/>
              </a:ext>
            </a:extLst>
          </p:cNvPr>
          <p:cNvSpPr txBox="1"/>
          <p:nvPr/>
        </p:nvSpPr>
        <p:spPr>
          <a:xfrm>
            <a:off x="1496370" y="1328212"/>
            <a:ext cx="7827660" cy="4770537"/>
          </a:xfrm>
          <a:prstGeom prst="rect">
            <a:avLst/>
          </a:prstGeom>
          <a:noFill/>
        </p:spPr>
        <p:txBody>
          <a:bodyPr wrap="square" lIns="0" rtlCol="0" anchor="ctr" anchorCtr="0">
            <a:spAutoFit/>
          </a:bodyPr>
          <a:lstStyle/>
          <a:p>
            <a:r>
              <a:rPr lang="en-US" sz="1600" b="1" dirty="0">
                <a:solidFill>
                  <a:srgbClr val="6B0000"/>
                </a:solidFill>
              </a:rPr>
              <a:t>Q1) What’s the source of data?</a:t>
            </a:r>
            <a:endParaRPr lang="en-US" sz="1600" dirty="0">
              <a:solidFill>
                <a:srgbClr val="6B0000"/>
              </a:solidFill>
            </a:endParaRPr>
          </a:p>
          <a:p>
            <a:r>
              <a:rPr lang="en-US" sz="1600" dirty="0"/>
              <a:t>The Dataset was taken from </a:t>
            </a:r>
            <a:r>
              <a:rPr lang="en-US" sz="1600" dirty="0" err="1"/>
              <a:t>iNeuron’s</a:t>
            </a:r>
            <a:r>
              <a:rPr lang="en-US" sz="1600" dirty="0"/>
              <a:t> Provided Project Description Document. </a:t>
            </a:r>
            <a:r>
              <a:rPr lang="en-US" sz="1600" dirty="0">
                <a:hlinkClick r:id="rId2"/>
              </a:rPr>
              <a:t>https://drive.google.com/drive/folders/165Pjmfb9W9PGy0rZjHEA22LW0Lt3Y-Q8</a:t>
            </a:r>
            <a:endParaRPr lang="en-US" sz="1600" dirty="0"/>
          </a:p>
          <a:p>
            <a:endParaRPr lang="en-US" sz="1600" dirty="0"/>
          </a:p>
          <a:p>
            <a:r>
              <a:rPr lang="en-US" sz="1600" b="1" dirty="0">
                <a:solidFill>
                  <a:srgbClr val="6B0000"/>
                </a:solidFill>
              </a:rPr>
              <a:t>Q2) What was the type of data?</a:t>
            </a:r>
          </a:p>
          <a:p>
            <a:r>
              <a:rPr lang="en-US" sz="1600" dirty="0"/>
              <a:t>The data was the combination of numerical and Categorical values.</a:t>
            </a:r>
          </a:p>
          <a:p>
            <a:endParaRPr lang="en-US" sz="1600" dirty="0"/>
          </a:p>
          <a:p>
            <a:r>
              <a:rPr lang="en-US" sz="1600" b="1" dirty="0">
                <a:solidFill>
                  <a:srgbClr val="6B0000"/>
                </a:solidFill>
              </a:rPr>
              <a:t>Q 3) What’s the complete flow you followed in this Project?</a:t>
            </a:r>
            <a:endParaRPr lang="en-US" sz="1600" dirty="0">
              <a:solidFill>
                <a:srgbClr val="6B0000"/>
              </a:solidFill>
            </a:endParaRPr>
          </a:p>
          <a:p>
            <a:r>
              <a:rPr lang="en-US" sz="1600" dirty="0"/>
              <a:t>Please refer slide 5</a:t>
            </a:r>
            <a:r>
              <a:rPr lang="en-US" sz="1600" baseline="30000" dirty="0"/>
              <a:t>th</a:t>
            </a:r>
            <a:r>
              <a:rPr lang="en-US" sz="1600" dirty="0"/>
              <a:t> for better Understanding </a:t>
            </a:r>
          </a:p>
          <a:p>
            <a:endParaRPr lang="en-US" sz="1600" dirty="0"/>
          </a:p>
          <a:p>
            <a:r>
              <a:rPr lang="en-US" sz="1600" b="1" dirty="0">
                <a:solidFill>
                  <a:srgbClr val="6B0000"/>
                </a:solidFill>
              </a:rPr>
              <a:t>Q4) What techniques were you using for data?</a:t>
            </a:r>
            <a:endParaRPr lang="en-US" sz="1600" dirty="0">
              <a:solidFill>
                <a:srgbClr val="6B0000"/>
              </a:solidFill>
            </a:endParaRPr>
          </a:p>
          <a:p>
            <a:r>
              <a:rPr lang="en-US" sz="1600" dirty="0"/>
              <a:t>Removing unwanted attributes</a:t>
            </a:r>
          </a:p>
          <a:p>
            <a:r>
              <a:rPr lang="en-US" sz="1600" dirty="0"/>
              <a:t>- Visualizing relation of independent variables with each other and output variables</a:t>
            </a:r>
          </a:p>
          <a:p>
            <a:r>
              <a:rPr lang="en-US" sz="1600" dirty="0"/>
              <a:t>- Cleaning data and imputing if null values are present. </a:t>
            </a:r>
          </a:p>
          <a:p>
            <a:pPr marL="285750" indent="-285750">
              <a:buFontTx/>
              <a:buChar char="-"/>
            </a:pPr>
            <a:r>
              <a:rPr lang="en-US" sz="1600" dirty="0"/>
              <a:t>Converting Numerical data into Categorical values.</a:t>
            </a:r>
          </a:p>
          <a:p>
            <a:pPr marL="285750" indent="-285750">
              <a:buFontTx/>
              <a:buChar char="-"/>
            </a:pPr>
            <a:r>
              <a:rPr lang="en-US" sz="1600" dirty="0"/>
              <a:t>Finding the Correlation among the attributes.</a:t>
            </a:r>
          </a:p>
          <a:p>
            <a:endParaRPr lang="en-US" sz="1600" dirty="0"/>
          </a:p>
          <a:p>
            <a:r>
              <a:rPr lang="en-US" sz="1600" b="1" dirty="0">
                <a:solidFill>
                  <a:srgbClr val="6B0000"/>
                </a:solidFill>
              </a:rPr>
              <a:t>Q 6) What were the libraries that you used in Python?</a:t>
            </a:r>
            <a:endParaRPr lang="en-US" sz="1600" dirty="0">
              <a:solidFill>
                <a:srgbClr val="6B0000"/>
              </a:solidFill>
            </a:endParaRPr>
          </a:p>
          <a:p>
            <a:r>
              <a:rPr lang="en-US" sz="1600" dirty="0"/>
              <a:t>I used Pandas, NumPy and Matplotlib and Seaborn libraries in Pandas.</a:t>
            </a:r>
            <a:endParaRPr lang="en-US" sz="2000" dirty="0">
              <a:solidFill>
                <a:srgbClr val="6B0000"/>
              </a:solidFill>
            </a:endParaRPr>
          </a:p>
        </p:txBody>
      </p:sp>
    </p:spTree>
    <p:extLst>
      <p:ext uri="{BB962C8B-B14F-4D97-AF65-F5344CB8AC3E}">
        <p14:creationId xmlns:p14="http://schemas.microsoft.com/office/powerpoint/2010/main" val="277170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3123679" cy="548640"/>
          </a:xfrm>
          <a:prstGeom prst="rect">
            <a:avLst/>
          </a:prstGeom>
          <a:noFill/>
        </p:spPr>
        <p:txBody>
          <a:bodyPr wrap="square" lIns="0" rtlCol="0">
            <a:spAutoFit/>
          </a:bodyPr>
          <a:lstStyle/>
          <a:p>
            <a:r>
              <a:rPr lang="en-US" sz="2900" b="1" dirty="0">
                <a:solidFill>
                  <a:schemeClr val="bg1"/>
                </a:solidFill>
              </a:rPr>
              <a:t>Objectives</a:t>
            </a:r>
            <a:endParaRPr lang="en-US" sz="2900" b="1" dirty="0">
              <a:solidFill>
                <a:schemeClr val="bg1"/>
              </a:solidFill>
              <a:ea typeface="Montserrat Light" charset="0"/>
              <a:cs typeface="Montserrat Light" charset="0"/>
            </a:endParaRPr>
          </a:p>
        </p:txBody>
      </p:sp>
      <p:sp>
        <p:nvSpPr>
          <p:cNvPr id="6" name="TextBox 5">
            <a:extLst>
              <a:ext uri="{FF2B5EF4-FFF2-40B4-BE49-F238E27FC236}">
                <a16:creationId xmlns:a16="http://schemas.microsoft.com/office/drawing/2014/main" id="{07D4EA74-3580-4E10-BFEE-4756F964814C}"/>
              </a:ext>
            </a:extLst>
          </p:cNvPr>
          <p:cNvSpPr txBox="1"/>
          <p:nvPr/>
        </p:nvSpPr>
        <p:spPr>
          <a:xfrm>
            <a:off x="462900" y="1891897"/>
            <a:ext cx="7251795" cy="1200329"/>
          </a:xfrm>
          <a:prstGeom prst="rect">
            <a:avLst/>
          </a:prstGeom>
          <a:noFill/>
        </p:spPr>
        <p:txBody>
          <a:bodyPr wrap="square" lIns="0" rtlCol="0" anchor="ctr" anchorCtr="0">
            <a:spAutoFit/>
          </a:bodyPr>
          <a:lstStyle/>
          <a:p>
            <a:r>
              <a:rPr lang="en-US" sz="2400" b="1" dirty="0">
                <a:solidFill>
                  <a:srgbClr val="6B0000"/>
                </a:solidFill>
              </a:rPr>
              <a:t>The goal of this project is to </a:t>
            </a:r>
            <a:r>
              <a:rPr lang="en-US" sz="2400" b="1" dirty="0" err="1">
                <a:solidFill>
                  <a:srgbClr val="6B0000"/>
                </a:solidFill>
              </a:rPr>
              <a:t>analyse</a:t>
            </a:r>
            <a:r>
              <a:rPr lang="en-US" sz="2400" b="1" dirty="0">
                <a:solidFill>
                  <a:srgbClr val="6B0000"/>
                </a:solidFill>
              </a:rPr>
              <a:t> the heart disease</a:t>
            </a:r>
          </a:p>
          <a:p>
            <a:r>
              <a:rPr lang="en-US" sz="2400" b="1" dirty="0">
                <a:solidFill>
                  <a:srgbClr val="6B0000"/>
                </a:solidFill>
              </a:rPr>
              <a:t>occurrence, based on a combination of features that</a:t>
            </a:r>
          </a:p>
          <a:p>
            <a:r>
              <a:rPr lang="en-US" sz="2400" b="1" dirty="0">
                <a:solidFill>
                  <a:srgbClr val="6B0000"/>
                </a:solidFill>
              </a:rPr>
              <a:t>describes the heart disease.</a:t>
            </a:r>
            <a:endParaRPr lang="en-US" sz="1600" dirty="0"/>
          </a:p>
        </p:txBody>
      </p:sp>
    </p:spTree>
    <p:extLst>
      <p:ext uri="{BB962C8B-B14F-4D97-AF65-F5344CB8AC3E}">
        <p14:creationId xmlns:p14="http://schemas.microsoft.com/office/powerpoint/2010/main" val="59826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3123679" cy="548640"/>
          </a:xfrm>
          <a:prstGeom prst="rect">
            <a:avLst/>
          </a:prstGeom>
          <a:noFill/>
        </p:spPr>
        <p:txBody>
          <a:bodyPr wrap="square" lIns="0" rtlCol="0">
            <a:spAutoFit/>
          </a:bodyPr>
          <a:lstStyle/>
          <a:p>
            <a:r>
              <a:rPr lang="en-US" sz="2900" b="1" dirty="0">
                <a:solidFill>
                  <a:schemeClr val="bg1"/>
                </a:solidFill>
              </a:rPr>
              <a:t>Problem Statement</a:t>
            </a:r>
            <a:endParaRPr lang="en-US" sz="2900" b="1" dirty="0">
              <a:solidFill>
                <a:schemeClr val="bg1"/>
              </a:solidFill>
              <a:ea typeface="Montserrat Light" charset="0"/>
              <a:cs typeface="Montserrat Light" charset="0"/>
            </a:endParaRPr>
          </a:p>
        </p:txBody>
      </p:sp>
      <p:sp>
        <p:nvSpPr>
          <p:cNvPr id="6" name="TextBox 5">
            <a:extLst>
              <a:ext uri="{FF2B5EF4-FFF2-40B4-BE49-F238E27FC236}">
                <a16:creationId xmlns:a16="http://schemas.microsoft.com/office/drawing/2014/main" id="{07D4EA74-3580-4E10-BFEE-4756F964814C}"/>
              </a:ext>
            </a:extLst>
          </p:cNvPr>
          <p:cNvSpPr txBox="1"/>
          <p:nvPr/>
        </p:nvSpPr>
        <p:spPr>
          <a:xfrm>
            <a:off x="1478899" y="1595124"/>
            <a:ext cx="8654467" cy="3416320"/>
          </a:xfrm>
          <a:prstGeom prst="rect">
            <a:avLst/>
          </a:prstGeom>
          <a:noFill/>
        </p:spPr>
        <p:txBody>
          <a:bodyPr wrap="square" lIns="0" rtlCol="0" anchor="ctr" anchorCtr="0">
            <a:spAutoFit/>
          </a:bodyPr>
          <a:lstStyle/>
          <a:p>
            <a:pPr marL="342900" indent="-342900">
              <a:buFont typeface="Arial" panose="020B0604020202020204" pitchFamily="34" charset="0"/>
              <a:buChar char="•"/>
            </a:pPr>
            <a:r>
              <a:rPr lang="en-IN" sz="2400" dirty="0">
                <a:solidFill>
                  <a:srgbClr val="6B0000"/>
                </a:solidFill>
              </a:rPr>
              <a:t>Heart disease is a general term that means that the heart is not working normally</a:t>
            </a:r>
            <a:r>
              <a:rPr lang="en-IN" dirty="0"/>
              <a:t>.</a:t>
            </a:r>
            <a:r>
              <a:rPr lang="en-US" sz="2400" dirty="0">
                <a:solidFill>
                  <a:srgbClr val="6B0000"/>
                </a:solidFill>
              </a:rPr>
              <a:t> Health is real wealth in the pandemic time we all realized the brute effects of covid 19 on all irrespective of any status. </a:t>
            </a:r>
            <a:br>
              <a:rPr lang="en-US" sz="2400" dirty="0">
                <a:solidFill>
                  <a:srgbClr val="6B0000"/>
                </a:solidFill>
              </a:rPr>
            </a:br>
            <a:r>
              <a:rPr lang="en-US" sz="2400" dirty="0">
                <a:solidFill>
                  <a:srgbClr val="6B0000"/>
                </a:solidFill>
              </a:rPr>
              <a:t>You are required to </a:t>
            </a:r>
            <a:r>
              <a:rPr lang="en-US" sz="2400" dirty="0" err="1">
                <a:solidFill>
                  <a:srgbClr val="6B0000"/>
                </a:solidFill>
              </a:rPr>
              <a:t>analyse</a:t>
            </a:r>
            <a:r>
              <a:rPr lang="en-US" sz="2400" dirty="0">
                <a:solidFill>
                  <a:srgbClr val="6B0000"/>
                </a:solidFill>
              </a:rPr>
              <a:t> this health and medical data for better future preparation.</a:t>
            </a:r>
          </a:p>
          <a:p>
            <a:endParaRPr lang="en-US" sz="2400" dirty="0">
              <a:solidFill>
                <a:srgbClr val="6B0000"/>
              </a:solidFill>
            </a:endParaRPr>
          </a:p>
          <a:p>
            <a:pPr marL="342900" indent="-342900">
              <a:buFont typeface="Arial" panose="020B0604020202020204" pitchFamily="34" charset="0"/>
              <a:buChar char="•"/>
            </a:pPr>
            <a:r>
              <a:rPr lang="en-US" sz="2400" dirty="0">
                <a:solidFill>
                  <a:srgbClr val="6B0000"/>
                </a:solidFill>
              </a:rPr>
              <a:t>A dataset is formed by taking into consideration some of the information of 303 individuals.</a:t>
            </a:r>
          </a:p>
        </p:txBody>
      </p:sp>
    </p:spTree>
    <p:extLst>
      <p:ext uri="{BB962C8B-B14F-4D97-AF65-F5344CB8AC3E}">
        <p14:creationId xmlns:p14="http://schemas.microsoft.com/office/powerpoint/2010/main" val="375288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3123679" cy="548640"/>
          </a:xfrm>
          <a:prstGeom prst="rect">
            <a:avLst/>
          </a:prstGeom>
          <a:noFill/>
        </p:spPr>
        <p:txBody>
          <a:bodyPr wrap="square" lIns="0" rtlCol="0">
            <a:spAutoFit/>
          </a:bodyPr>
          <a:lstStyle/>
          <a:p>
            <a:r>
              <a:rPr lang="en-US" sz="2900" b="1" dirty="0">
                <a:solidFill>
                  <a:schemeClr val="bg1"/>
                </a:solidFill>
              </a:rPr>
              <a:t>Architecture</a:t>
            </a:r>
            <a:endParaRPr lang="en-US" sz="2900" b="1" dirty="0">
              <a:solidFill>
                <a:schemeClr val="bg1"/>
              </a:solidFill>
              <a:ea typeface="Montserrat Light" charset="0"/>
              <a:cs typeface="Montserrat Light" charset="0"/>
            </a:endParaRPr>
          </a:p>
        </p:txBody>
      </p:sp>
      <p:pic>
        <p:nvPicPr>
          <p:cNvPr id="4" name="Picture 3">
            <a:extLst>
              <a:ext uri="{FF2B5EF4-FFF2-40B4-BE49-F238E27FC236}">
                <a16:creationId xmlns:a16="http://schemas.microsoft.com/office/drawing/2014/main" id="{96FDB578-3EFA-6BB6-CA7B-44D5972D5535}"/>
              </a:ext>
            </a:extLst>
          </p:cNvPr>
          <p:cNvPicPr>
            <a:picLocks noChangeAspect="1"/>
          </p:cNvPicPr>
          <p:nvPr/>
        </p:nvPicPr>
        <p:blipFill rotWithShape="1">
          <a:blip r:embed="rId2">
            <a:extLst>
              <a:ext uri="{28A0092B-C50C-407E-A947-70E740481C1C}">
                <a14:useLocalDpi xmlns:a14="http://schemas.microsoft.com/office/drawing/2010/main" val="0"/>
              </a:ext>
            </a:extLst>
          </a:blip>
          <a:srcRect t="-4" b="-4"/>
          <a:stretch/>
        </p:blipFill>
        <p:spPr>
          <a:xfrm>
            <a:off x="1915888" y="1615443"/>
            <a:ext cx="7810582" cy="3849185"/>
          </a:xfrm>
          <a:prstGeom prst="rect">
            <a:avLst/>
          </a:prstGeom>
          <a:ln>
            <a:solidFill>
              <a:schemeClr val="tx1"/>
            </a:solidFill>
          </a:ln>
        </p:spPr>
      </p:pic>
    </p:spTree>
    <p:extLst>
      <p:ext uri="{BB962C8B-B14F-4D97-AF65-F5344CB8AC3E}">
        <p14:creationId xmlns:p14="http://schemas.microsoft.com/office/powerpoint/2010/main" val="30475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3519820" cy="538609"/>
          </a:xfrm>
          <a:prstGeom prst="rect">
            <a:avLst/>
          </a:prstGeom>
          <a:noFill/>
        </p:spPr>
        <p:txBody>
          <a:bodyPr wrap="square" lIns="0" rtlCol="0">
            <a:spAutoFit/>
          </a:bodyPr>
          <a:lstStyle/>
          <a:p>
            <a:r>
              <a:rPr lang="en-US" sz="2900" b="1" dirty="0">
                <a:solidFill>
                  <a:schemeClr val="bg1"/>
                </a:solidFill>
              </a:rPr>
              <a:t>Dataset Information</a:t>
            </a:r>
            <a:endParaRPr lang="en-US" sz="2900" b="1" dirty="0">
              <a:solidFill>
                <a:schemeClr val="bg1"/>
              </a:solidFill>
              <a:ea typeface="Montserrat Light" charset="0"/>
              <a:cs typeface="Montserrat Light" charset="0"/>
            </a:endParaRPr>
          </a:p>
        </p:txBody>
      </p:sp>
      <p:sp>
        <p:nvSpPr>
          <p:cNvPr id="6" name="TextBox 5">
            <a:extLst>
              <a:ext uri="{FF2B5EF4-FFF2-40B4-BE49-F238E27FC236}">
                <a16:creationId xmlns:a16="http://schemas.microsoft.com/office/drawing/2014/main" id="{07D4EA74-3580-4E10-BFEE-4756F964814C}"/>
              </a:ext>
            </a:extLst>
          </p:cNvPr>
          <p:cNvSpPr txBox="1"/>
          <p:nvPr/>
        </p:nvSpPr>
        <p:spPr>
          <a:xfrm>
            <a:off x="1523390" y="1471543"/>
            <a:ext cx="5150277" cy="4078039"/>
          </a:xfrm>
          <a:prstGeom prst="rect">
            <a:avLst/>
          </a:prstGeom>
          <a:noFill/>
        </p:spPr>
        <p:txBody>
          <a:bodyPr wrap="square" lIns="0" rtlCol="0" anchor="ctr" anchorCtr="0">
            <a:spAutoFit/>
          </a:bodyPr>
          <a:lstStyle/>
          <a:p>
            <a:pPr>
              <a:spcBef>
                <a:spcPts val="300"/>
              </a:spcBef>
              <a:spcAft>
                <a:spcPts val="300"/>
              </a:spcAft>
            </a:pPr>
            <a:r>
              <a:rPr lang="en-US" sz="1600" b="1" dirty="0"/>
              <a:t>age: </a:t>
            </a:r>
            <a:r>
              <a:rPr lang="en-US" sz="1600" dirty="0"/>
              <a:t>The person's age in years</a:t>
            </a:r>
          </a:p>
          <a:p>
            <a:pPr>
              <a:spcBef>
                <a:spcPts val="300"/>
              </a:spcBef>
              <a:spcAft>
                <a:spcPts val="300"/>
              </a:spcAft>
            </a:pPr>
            <a:r>
              <a:rPr lang="en-US" sz="1600" b="1" dirty="0"/>
              <a:t>sex: </a:t>
            </a:r>
            <a:r>
              <a:rPr lang="en-US" sz="1600" dirty="0"/>
              <a:t>The person's sex (1 = male, 0 = female)</a:t>
            </a:r>
          </a:p>
          <a:p>
            <a:pPr>
              <a:spcBef>
                <a:spcPts val="300"/>
              </a:spcBef>
              <a:spcAft>
                <a:spcPts val="300"/>
              </a:spcAft>
            </a:pPr>
            <a:r>
              <a:rPr lang="en-US" sz="1600" b="1" dirty="0"/>
              <a:t>cp: </a:t>
            </a:r>
            <a:r>
              <a:rPr lang="en-US" sz="1600" dirty="0"/>
              <a:t>The chest pain experienced (Value 1: typical angina, </a:t>
            </a:r>
            <a:br>
              <a:rPr lang="en-US" sz="1600" dirty="0"/>
            </a:br>
            <a:r>
              <a:rPr lang="en-US" sz="1600" dirty="0"/>
              <a:t>Value 2: atypical angina,</a:t>
            </a:r>
          </a:p>
          <a:p>
            <a:pPr>
              <a:spcBef>
                <a:spcPts val="300"/>
              </a:spcBef>
              <a:spcAft>
                <a:spcPts val="300"/>
              </a:spcAft>
            </a:pPr>
            <a:r>
              <a:rPr lang="en-US" sz="1600" dirty="0"/>
              <a:t>Value 3: non-anginal pain, Value 4: asymptomatic)</a:t>
            </a:r>
          </a:p>
          <a:p>
            <a:pPr>
              <a:spcBef>
                <a:spcPts val="300"/>
              </a:spcBef>
              <a:spcAft>
                <a:spcPts val="300"/>
              </a:spcAft>
            </a:pPr>
            <a:r>
              <a:rPr lang="en-US" sz="1600" b="1" dirty="0" err="1"/>
              <a:t>trestbps</a:t>
            </a:r>
            <a:r>
              <a:rPr lang="en-US" sz="1600" b="1" dirty="0"/>
              <a:t>: </a:t>
            </a:r>
            <a:r>
              <a:rPr lang="en-US" sz="1600" dirty="0"/>
              <a:t>The person's resting blood pressure (mm Hg on admission to the hospital)</a:t>
            </a:r>
          </a:p>
          <a:p>
            <a:pPr>
              <a:spcBef>
                <a:spcPts val="300"/>
              </a:spcBef>
              <a:spcAft>
                <a:spcPts val="300"/>
              </a:spcAft>
            </a:pPr>
            <a:r>
              <a:rPr lang="en-US" sz="1600" b="1" dirty="0" err="1"/>
              <a:t>chol</a:t>
            </a:r>
            <a:r>
              <a:rPr lang="en-US" sz="1600" b="1" dirty="0"/>
              <a:t>: </a:t>
            </a:r>
            <a:r>
              <a:rPr lang="en-US" sz="1600" dirty="0"/>
              <a:t>The person's cholesterol measurement in mg/dl</a:t>
            </a:r>
          </a:p>
          <a:p>
            <a:pPr>
              <a:spcBef>
                <a:spcPts val="300"/>
              </a:spcBef>
              <a:spcAft>
                <a:spcPts val="300"/>
              </a:spcAft>
            </a:pPr>
            <a:r>
              <a:rPr lang="en-US" sz="1600" b="1" dirty="0" err="1"/>
              <a:t>fbs</a:t>
            </a:r>
            <a:r>
              <a:rPr lang="en-US" sz="1600" b="1" dirty="0"/>
              <a:t>: </a:t>
            </a:r>
            <a:r>
              <a:rPr lang="en-US" sz="1600" dirty="0"/>
              <a:t>The person's fasting blood sugar (&gt; 120 mg/dl, 1 = true; 0 = false)</a:t>
            </a:r>
          </a:p>
          <a:p>
            <a:pPr>
              <a:spcBef>
                <a:spcPts val="300"/>
              </a:spcBef>
              <a:spcAft>
                <a:spcPts val="300"/>
              </a:spcAft>
            </a:pPr>
            <a:r>
              <a:rPr lang="en-US" sz="1600" b="1" dirty="0" err="1"/>
              <a:t>restecg</a:t>
            </a:r>
            <a:r>
              <a:rPr lang="en-US" sz="1600" b="1" dirty="0"/>
              <a:t>: </a:t>
            </a:r>
            <a:r>
              <a:rPr lang="en-US" sz="1600" dirty="0"/>
              <a:t>Resting electrocardiographic measurement (0 = normal, 1 = having ST-T wave abnormality, 2 = showing probable or definite left ventricular hypertrophy by Estes' criteria)</a:t>
            </a:r>
            <a:endParaRPr lang="en-US" sz="2000" dirty="0">
              <a:solidFill>
                <a:schemeClr val="tx1">
                  <a:lumMod val="75000"/>
                  <a:lumOff val="25000"/>
                </a:schemeClr>
              </a:solidFill>
            </a:endParaRPr>
          </a:p>
        </p:txBody>
      </p:sp>
      <p:sp>
        <p:nvSpPr>
          <p:cNvPr id="4" name="TextBox 3">
            <a:extLst>
              <a:ext uri="{FF2B5EF4-FFF2-40B4-BE49-F238E27FC236}">
                <a16:creationId xmlns:a16="http://schemas.microsoft.com/office/drawing/2014/main" id="{B6D8A0E6-44B8-4FBA-A17D-9D65AAD317F0}"/>
              </a:ext>
            </a:extLst>
          </p:cNvPr>
          <p:cNvSpPr txBox="1"/>
          <p:nvPr/>
        </p:nvSpPr>
        <p:spPr>
          <a:xfrm>
            <a:off x="6851570" y="1471543"/>
            <a:ext cx="4426030" cy="3262432"/>
          </a:xfrm>
          <a:prstGeom prst="rect">
            <a:avLst/>
          </a:prstGeom>
          <a:noFill/>
        </p:spPr>
        <p:txBody>
          <a:bodyPr wrap="square" lIns="0" rtlCol="0" anchor="ctr" anchorCtr="0">
            <a:spAutoFit/>
          </a:bodyPr>
          <a:lstStyle/>
          <a:p>
            <a:pPr>
              <a:spcBef>
                <a:spcPts val="300"/>
              </a:spcBef>
              <a:spcAft>
                <a:spcPts val="300"/>
              </a:spcAft>
            </a:pPr>
            <a:r>
              <a:rPr lang="en-US" sz="1600" b="1" dirty="0" err="1"/>
              <a:t>thalach</a:t>
            </a:r>
            <a:r>
              <a:rPr lang="en-US" sz="1600" b="1" dirty="0"/>
              <a:t>: </a:t>
            </a:r>
            <a:r>
              <a:rPr lang="en-US" sz="1600" dirty="0"/>
              <a:t>The person's maximum heart rate achieved</a:t>
            </a:r>
          </a:p>
          <a:p>
            <a:pPr>
              <a:spcBef>
                <a:spcPts val="300"/>
              </a:spcBef>
              <a:spcAft>
                <a:spcPts val="300"/>
              </a:spcAft>
            </a:pPr>
            <a:r>
              <a:rPr lang="en-US" sz="1600" b="1" dirty="0" err="1"/>
              <a:t>exang</a:t>
            </a:r>
            <a:r>
              <a:rPr lang="en-US" sz="1600" b="1" dirty="0"/>
              <a:t>: </a:t>
            </a:r>
            <a:r>
              <a:rPr lang="en-US" sz="1600" dirty="0"/>
              <a:t>Exercise induced angina (1 = yes; 0 = no)</a:t>
            </a:r>
          </a:p>
          <a:p>
            <a:pPr>
              <a:spcBef>
                <a:spcPts val="300"/>
              </a:spcBef>
              <a:spcAft>
                <a:spcPts val="300"/>
              </a:spcAft>
            </a:pPr>
            <a:r>
              <a:rPr lang="en-US" sz="1600" b="1" dirty="0" err="1"/>
              <a:t>oldpeak</a:t>
            </a:r>
            <a:r>
              <a:rPr lang="en-US" sz="1600" b="1" dirty="0"/>
              <a:t>: </a:t>
            </a:r>
            <a:r>
              <a:rPr lang="en-US" sz="1600" dirty="0"/>
              <a:t>ST depression induced by exercise relative to rest</a:t>
            </a:r>
          </a:p>
          <a:p>
            <a:pPr>
              <a:spcBef>
                <a:spcPts val="300"/>
              </a:spcBef>
              <a:spcAft>
                <a:spcPts val="300"/>
              </a:spcAft>
            </a:pPr>
            <a:r>
              <a:rPr lang="en-US" sz="1600" b="1" dirty="0"/>
              <a:t>slope: </a:t>
            </a:r>
            <a:r>
              <a:rPr lang="en-US" sz="1600" dirty="0"/>
              <a:t>the slope of the peak exercise ST segment </a:t>
            </a:r>
            <a:br>
              <a:rPr lang="en-US" sz="1600" dirty="0"/>
            </a:br>
            <a:r>
              <a:rPr lang="en-US" sz="1600" dirty="0"/>
              <a:t>(Value 1: upsloping, Value 2: flat, Value 3: down sloping)</a:t>
            </a:r>
          </a:p>
          <a:p>
            <a:pPr>
              <a:spcBef>
                <a:spcPts val="300"/>
              </a:spcBef>
              <a:spcAft>
                <a:spcPts val="300"/>
              </a:spcAft>
            </a:pPr>
            <a:r>
              <a:rPr lang="en-US" sz="1600" b="1" dirty="0"/>
              <a:t>ca: </a:t>
            </a:r>
            <a:r>
              <a:rPr lang="en-US" sz="1600" dirty="0"/>
              <a:t>The number of major vessels (0-3)</a:t>
            </a:r>
          </a:p>
          <a:p>
            <a:pPr>
              <a:spcBef>
                <a:spcPts val="300"/>
              </a:spcBef>
              <a:spcAft>
                <a:spcPts val="300"/>
              </a:spcAft>
            </a:pPr>
            <a:r>
              <a:rPr lang="en-US" sz="1600" b="1" dirty="0" err="1"/>
              <a:t>thal</a:t>
            </a:r>
            <a:r>
              <a:rPr lang="en-US" sz="1600" b="1" dirty="0"/>
              <a:t>: </a:t>
            </a:r>
            <a:r>
              <a:rPr lang="en-US" sz="1600" dirty="0"/>
              <a:t>A blood disorder called thalassemia (3 = normal; 6 = fixed defect; 7 = reversable defect)</a:t>
            </a:r>
          </a:p>
          <a:p>
            <a:pPr>
              <a:spcBef>
                <a:spcPts val="300"/>
              </a:spcBef>
              <a:spcAft>
                <a:spcPts val="300"/>
              </a:spcAft>
            </a:pPr>
            <a:r>
              <a:rPr lang="en-US" sz="1600" b="1" dirty="0"/>
              <a:t>num: </a:t>
            </a:r>
            <a:r>
              <a:rPr lang="en-US" sz="1600" dirty="0"/>
              <a:t>Heart disease (0 = no, 1 = yes)</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97156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4566300" cy="538609"/>
          </a:xfrm>
          <a:prstGeom prst="rect">
            <a:avLst/>
          </a:prstGeom>
          <a:noFill/>
        </p:spPr>
        <p:txBody>
          <a:bodyPr wrap="square" lIns="0" rtlCol="0">
            <a:spAutoFit/>
          </a:bodyPr>
          <a:lstStyle/>
          <a:p>
            <a:r>
              <a:rPr lang="en-US" sz="2900" b="1" dirty="0">
                <a:solidFill>
                  <a:schemeClr val="bg1"/>
                </a:solidFill>
              </a:rPr>
              <a:t>Dataset Information (contd.)</a:t>
            </a:r>
            <a:endParaRPr lang="en-US" sz="2900" b="1" dirty="0">
              <a:solidFill>
                <a:schemeClr val="bg1"/>
              </a:solidFill>
              <a:ea typeface="Montserrat Light" charset="0"/>
              <a:cs typeface="Montserrat Light" charset="0"/>
            </a:endParaRPr>
          </a:p>
        </p:txBody>
      </p:sp>
      <p:sp>
        <p:nvSpPr>
          <p:cNvPr id="6" name="TextBox 5">
            <a:extLst>
              <a:ext uri="{FF2B5EF4-FFF2-40B4-BE49-F238E27FC236}">
                <a16:creationId xmlns:a16="http://schemas.microsoft.com/office/drawing/2014/main" id="{07D4EA74-3580-4E10-BFEE-4756F964814C}"/>
              </a:ext>
            </a:extLst>
          </p:cNvPr>
          <p:cNvSpPr txBox="1"/>
          <p:nvPr/>
        </p:nvSpPr>
        <p:spPr>
          <a:xfrm>
            <a:off x="463731" y="1315191"/>
            <a:ext cx="11264537" cy="4708981"/>
          </a:xfrm>
          <a:prstGeom prst="rect">
            <a:avLst/>
          </a:prstGeom>
          <a:noFill/>
        </p:spPr>
        <p:txBody>
          <a:bodyPr wrap="square" lIns="0" rtlCol="0" anchor="ctr" anchorCtr="0">
            <a:spAutoFit/>
          </a:bodyPr>
          <a:lstStyle/>
          <a:p>
            <a:r>
              <a:rPr lang="en-US" sz="1200" b="1" dirty="0"/>
              <a:t>Age: </a:t>
            </a:r>
            <a:r>
              <a:rPr lang="en-US" sz="1200" dirty="0"/>
              <a:t>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a:t>
            </a:r>
          </a:p>
          <a:p>
            <a:endParaRPr lang="en-US" sz="1200" dirty="0"/>
          </a:p>
          <a:p>
            <a:r>
              <a:rPr lang="en-US" sz="1200" b="1" dirty="0"/>
              <a:t>Sex: </a:t>
            </a:r>
            <a:r>
              <a:rPr lang="en-US" sz="1200" dirty="0"/>
              <a:t>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a:t>
            </a:r>
          </a:p>
          <a:p>
            <a:endParaRPr lang="en-US" sz="1200" dirty="0"/>
          </a:p>
          <a:p>
            <a:r>
              <a:rPr lang="en-US" sz="1200" b="1" dirty="0"/>
              <a:t>Resting Blood Pressure: </a:t>
            </a:r>
            <a:r>
              <a:rPr lang="en-US" sz="1200" dirty="0"/>
              <a:t>Over time, high blood pressure can damage arteries that feed your heart. High blood pressure that occurs with other conditions, such as obesity, high cholesterol or diabetes, increases your risk even more.</a:t>
            </a:r>
          </a:p>
          <a:p>
            <a:endParaRPr lang="en-US" sz="1200" dirty="0"/>
          </a:p>
          <a:p>
            <a:r>
              <a:rPr lang="en-US" sz="1200" b="1" dirty="0"/>
              <a:t>Fasting Blood Sugar: </a:t>
            </a:r>
            <a:r>
              <a:rPr lang="en-US" sz="1200" dirty="0"/>
              <a:t>Not producing enough of a hormone secreted by your pancreas (insulin) or not responding to insulin properly causes your body's blood sugar levels to rise, increasing your risk of heart attack.</a:t>
            </a:r>
          </a:p>
          <a:p>
            <a:endParaRPr lang="en-US" sz="1200" dirty="0"/>
          </a:p>
          <a:p>
            <a:r>
              <a:rPr lang="en-US" sz="1200" b="1" dirty="0"/>
              <a:t>Cholesterol: </a:t>
            </a:r>
            <a:r>
              <a:rPr lang="en-US" sz="1200" dirty="0"/>
              <a:t>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a:t>
            </a:r>
          </a:p>
          <a:p>
            <a:endParaRPr lang="en-US" sz="1200" dirty="0"/>
          </a:p>
          <a:p>
            <a:r>
              <a:rPr lang="en-US" sz="1200" b="1" dirty="0"/>
              <a:t>Resting ECG: </a:t>
            </a:r>
            <a:r>
              <a:rPr lang="en-US" sz="1200" dirty="0"/>
              <a:t>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a:t>
            </a:r>
          </a:p>
          <a:p>
            <a:endParaRPr lang="en-US" sz="1200" dirty="0"/>
          </a:p>
          <a:p>
            <a:r>
              <a:rPr lang="en-US" sz="1200" b="1" dirty="0"/>
              <a:t>Max heart rate achieved: </a:t>
            </a:r>
            <a:r>
              <a:rPr lang="en-US" sz="1200" dirty="0"/>
              <a:t>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a:t>
            </a:r>
          </a:p>
          <a:p>
            <a:endParaRPr lang="en-US" sz="1200" dirty="0"/>
          </a:p>
          <a:p>
            <a:r>
              <a:rPr lang="en-US" sz="1200" b="1" dirty="0"/>
              <a:t>ST Depression: </a:t>
            </a:r>
            <a:r>
              <a:rPr lang="en-US" sz="1200" dirty="0"/>
              <a:t>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339667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and Insights</a:t>
            </a:r>
            <a:endParaRPr lang="en-US" sz="2900" dirty="0">
              <a:solidFill>
                <a:schemeClr val="bg1"/>
              </a:solidFill>
              <a:ea typeface="Montserrat Light" charset="0"/>
              <a:cs typeface="Montserrat Light" charset="0"/>
            </a:endParaRPr>
          </a:p>
        </p:txBody>
      </p:sp>
      <p:sp>
        <p:nvSpPr>
          <p:cNvPr id="5" name="TextBox 4">
            <a:extLst>
              <a:ext uri="{FF2B5EF4-FFF2-40B4-BE49-F238E27FC236}">
                <a16:creationId xmlns:a16="http://schemas.microsoft.com/office/drawing/2014/main" id="{B05F185D-EC5E-45EF-9DEF-4E4F93B596AF}"/>
              </a:ext>
            </a:extLst>
          </p:cNvPr>
          <p:cNvSpPr txBox="1"/>
          <p:nvPr/>
        </p:nvSpPr>
        <p:spPr>
          <a:xfrm>
            <a:off x="330820" y="1751651"/>
            <a:ext cx="8654467" cy="461665"/>
          </a:xfrm>
          <a:prstGeom prst="rect">
            <a:avLst/>
          </a:prstGeom>
          <a:noFill/>
        </p:spPr>
        <p:txBody>
          <a:bodyPr wrap="square" lIns="0" rtlCol="0" anchor="ctr" anchorCtr="0">
            <a:spAutoFit/>
          </a:bodyPr>
          <a:lstStyle/>
          <a:p>
            <a:r>
              <a:rPr lang="en-US" sz="2400" b="1" dirty="0">
                <a:solidFill>
                  <a:srgbClr val="6B0000"/>
                </a:solidFill>
              </a:rPr>
              <a:t>1.	How much of the Population is affected from Heart Disease?</a:t>
            </a:r>
          </a:p>
        </p:txBody>
      </p:sp>
      <p:pic>
        <p:nvPicPr>
          <p:cNvPr id="7" name="Picture 6">
            <a:extLst>
              <a:ext uri="{FF2B5EF4-FFF2-40B4-BE49-F238E27FC236}">
                <a16:creationId xmlns:a16="http://schemas.microsoft.com/office/drawing/2014/main" id="{EC899DAA-CA24-46E5-BB55-E4C4FCCE102E}"/>
              </a:ext>
            </a:extLst>
          </p:cNvPr>
          <p:cNvPicPr/>
          <p:nvPr/>
        </p:nvPicPr>
        <p:blipFill>
          <a:blip r:embed="rId2"/>
          <a:stretch>
            <a:fillRect/>
          </a:stretch>
        </p:blipFill>
        <p:spPr>
          <a:xfrm>
            <a:off x="1265872" y="2373947"/>
            <a:ext cx="6835623" cy="3793173"/>
          </a:xfrm>
          <a:prstGeom prst="rect">
            <a:avLst/>
          </a:prstGeom>
          <a:ln>
            <a:solidFill>
              <a:schemeClr val="tx1"/>
            </a:solidFill>
          </a:ln>
        </p:spPr>
      </p:pic>
      <p:sp>
        <p:nvSpPr>
          <p:cNvPr id="8" name="TextBox 7">
            <a:extLst>
              <a:ext uri="{FF2B5EF4-FFF2-40B4-BE49-F238E27FC236}">
                <a16:creationId xmlns:a16="http://schemas.microsoft.com/office/drawing/2014/main" id="{91171618-06F2-4757-BF31-F6CC1296B4C8}"/>
              </a:ext>
            </a:extLst>
          </p:cNvPr>
          <p:cNvSpPr txBox="1"/>
          <p:nvPr/>
        </p:nvSpPr>
        <p:spPr>
          <a:xfrm>
            <a:off x="8596203" y="3181629"/>
            <a:ext cx="2549318" cy="1754326"/>
          </a:xfrm>
          <a:prstGeom prst="rect">
            <a:avLst/>
          </a:prstGeom>
          <a:noFill/>
        </p:spPr>
        <p:txBody>
          <a:bodyPr wrap="square" lIns="0" rtlCol="0" anchor="ctr" anchorCtr="0">
            <a:spAutoFit/>
          </a:bodyPr>
          <a:lstStyle/>
          <a:p>
            <a:r>
              <a:rPr lang="en-IN" dirty="0"/>
              <a:t>From this Pie-chart, we can see that </a:t>
            </a:r>
            <a:r>
              <a:rPr lang="en-IN" b="1" dirty="0"/>
              <a:t>44.66% </a:t>
            </a:r>
            <a:r>
              <a:rPr lang="en-IN" dirty="0"/>
              <a:t>of the population is not diagnosed with heart disease whereas </a:t>
            </a:r>
            <a:r>
              <a:rPr lang="en-IN" b="1" dirty="0"/>
              <a:t>55.34%</a:t>
            </a:r>
            <a:r>
              <a:rPr lang="en-IN" dirty="0"/>
              <a:t> has heart disease.</a:t>
            </a:r>
            <a:endParaRPr lang="en-US" dirty="0"/>
          </a:p>
        </p:txBody>
      </p:sp>
    </p:spTree>
    <p:extLst>
      <p:ext uri="{BB962C8B-B14F-4D97-AF65-F5344CB8AC3E}">
        <p14:creationId xmlns:p14="http://schemas.microsoft.com/office/powerpoint/2010/main" val="54083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3BE84B-AAFB-4257-BE29-4C7631F83645}"/>
              </a:ext>
            </a:extLst>
          </p:cNvPr>
          <p:cNvSpPr txBox="1"/>
          <p:nvPr/>
        </p:nvSpPr>
        <p:spPr>
          <a:xfrm>
            <a:off x="462900" y="486315"/>
            <a:ext cx="6384940" cy="538609"/>
          </a:xfrm>
          <a:prstGeom prst="rect">
            <a:avLst/>
          </a:prstGeom>
          <a:noFill/>
        </p:spPr>
        <p:txBody>
          <a:bodyPr wrap="square" lIns="0" rtlCol="0">
            <a:spAutoFit/>
          </a:bodyPr>
          <a:lstStyle/>
          <a:p>
            <a:r>
              <a:rPr lang="en-US" sz="2900" b="1" dirty="0">
                <a:solidFill>
                  <a:schemeClr val="bg1"/>
                </a:solidFill>
              </a:rPr>
              <a:t>Data Analysis </a:t>
            </a:r>
            <a:r>
              <a:rPr lang="en-US" sz="2900" dirty="0">
                <a:solidFill>
                  <a:schemeClr val="bg1"/>
                </a:solidFill>
              </a:rPr>
              <a:t>– Visualization and Insights</a:t>
            </a:r>
            <a:endParaRPr lang="en-US" sz="2900" dirty="0">
              <a:solidFill>
                <a:schemeClr val="bg1"/>
              </a:solidFill>
              <a:ea typeface="Montserrat Light" charset="0"/>
              <a:cs typeface="Montserrat Light" charset="0"/>
            </a:endParaRPr>
          </a:p>
        </p:txBody>
      </p:sp>
      <p:sp>
        <p:nvSpPr>
          <p:cNvPr id="5" name="TextBox 4">
            <a:extLst>
              <a:ext uri="{FF2B5EF4-FFF2-40B4-BE49-F238E27FC236}">
                <a16:creationId xmlns:a16="http://schemas.microsoft.com/office/drawing/2014/main" id="{B05F185D-EC5E-45EF-9DEF-4E4F93B596AF}"/>
              </a:ext>
            </a:extLst>
          </p:cNvPr>
          <p:cNvSpPr txBox="1"/>
          <p:nvPr/>
        </p:nvSpPr>
        <p:spPr>
          <a:xfrm>
            <a:off x="330820" y="1751651"/>
            <a:ext cx="8654467" cy="461665"/>
          </a:xfrm>
          <a:prstGeom prst="rect">
            <a:avLst/>
          </a:prstGeom>
          <a:noFill/>
        </p:spPr>
        <p:txBody>
          <a:bodyPr wrap="square" lIns="0" rtlCol="0" anchor="ctr" anchorCtr="0">
            <a:spAutoFit/>
          </a:bodyPr>
          <a:lstStyle/>
          <a:p>
            <a:r>
              <a:rPr lang="en-US" sz="2400" b="1" dirty="0">
                <a:solidFill>
                  <a:srgbClr val="6B0000"/>
                </a:solidFill>
              </a:rPr>
              <a:t>2.	Who is suffering From Heart Disease?</a:t>
            </a:r>
          </a:p>
        </p:txBody>
      </p:sp>
      <p:sp>
        <p:nvSpPr>
          <p:cNvPr id="8" name="TextBox 7">
            <a:extLst>
              <a:ext uri="{FF2B5EF4-FFF2-40B4-BE49-F238E27FC236}">
                <a16:creationId xmlns:a16="http://schemas.microsoft.com/office/drawing/2014/main" id="{91171618-06F2-4757-BF31-F6CC1296B4C8}"/>
              </a:ext>
            </a:extLst>
          </p:cNvPr>
          <p:cNvSpPr txBox="1"/>
          <p:nvPr/>
        </p:nvSpPr>
        <p:spPr>
          <a:xfrm>
            <a:off x="9256603" y="3458627"/>
            <a:ext cx="2549318" cy="1200329"/>
          </a:xfrm>
          <a:prstGeom prst="rect">
            <a:avLst/>
          </a:prstGeom>
          <a:noFill/>
        </p:spPr>
        <p:txBody>
          <a:bodyPr wrap="square" lIns="0" rtlCol="0" anchor="ctr" anchorCtr="0">
            <a:spAutoFit/>
          </a:bodyPr>
          <a:lstStyle/>
          <a:p>
            <a:pPr lvl="0"/>
            <a:r>
              <a:rPr lang="en-IN" dirty="0"/>
              <a:t>According to this bar graph, </a:t>
            </a:r>
            <a:r>
              <a:rPr lang="en-IN" b="1" dirty="0"/>
              <a:t>Elderly and Middle aged </a:t>
            </a:r>
            <a:r>
              <a:rPr lang="en-IN" dirty="0"/>
              <a:t>people have more risk of heart diseases.</a:t>
            </a:r>
            <a:endParaRPr lang="en-US" dirty="0"/>
          </a:p>
        </p:txBody>
      </p:sp>
      <p:pic>
        <p:nvPicPr>
          <p:cNvPr id="6" name="Picture 5">
            <a:extLst>
              <a:ext uri="{FF2B5EF4-FFF2-40B4-BE49-F238E27FC236}">
                <a16:creationId xmlns:a16="http://schemas.microsoft.com/office/drawing/2014/main" id="{2D21C524-F927-484A-AE50-4DA8D896B162}"/>
              </a:ext>
            </a:extLst>
          </p:cNvPr>
          <p:cNvPicPr/>
          <p:nvPr/>
        </p:nvPicPr>
        <p:blipFill>
          <a:blip r:embed="rId2"/>
          <a:stretch>
            <a:fillRect/>
          </a:stretch>
        </p:blipFill>
        <p:spPr>
          <a:xfrm>
            <a:off x="1245510" y="2380956"/>
            <a:ext cx="7739777" cy="3501684"/>
          </a:xfrm>
          <a:prstGeom prst="rect">
            <a:avLst/>
          </a:prstGeom>
          <a:ln>
            <a:solidFill>
              <a:schemeClr val="tx1"/>
            </a:solidFill>
          </a:ln>
        </p:spPr>
      </p:pic>
    </p:spTree>
    <p:extLst>
      <p:ext uri="{BB962C8B-B14F-4D97-AF65-F5344CB8AC3E}">
        <p14:creationId xmlns:p14="http://schemas.microsoft.com/office/powerpoint/2010/main" val="1531840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1618</Words>
  <Application>Microsoft Macintosh PowerPoint</Application>
  <PresentationFormat>Widescreen</PresentationFormat>
  <Paragraphs>133</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 Manoj</dc:creator>
  <cp:lastModifiedBy>Microsoft Office User</cp:lastModifiedBy>
  <cp:revision>77</cp:revision>
  <dcterms:created xsi:type="dcterms:W3CDTF">2022-05-02T13:32:18Z</dcterms:created>
  <dcterms:modified xsi:type="dcterms:W3CDTF">2022-05-02T18:10:25Z</dcterms:modified>
</cp:coreProperties>
</file>