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64" r:id="rId5"/>
    <p:sldId id="265" r:id="rId6"/>
    <p:sldId id="263" r:id="rId7"/>
    <p:sldId id="261"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746D2-4FA5-4AF8-8571-A74F17F3F0E7}" v="57" dt="2024-06-28T17:33:00.674"/>
    <p1510:client id="{D160BABA-02CD-F8E5-ABC7-4A26B47211FC}" v="501" dt="2024-06-27T19:19:58.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3" d="100"/>
          <a:sy n="103"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device&#10;&#10;Description automatically generated">
            <a:extLst>
              <a:ext uri="{FF2B5EF4-FFF2-40B4-BE49-F238E27FC236}">
                <a16:creationId xmlns:a16="http://schemas.microsoft.com/office/drawing/2014/main" id="{87E47B59-A71F-6411-47F0-C0CB449F8C28}"/>
              </a:ext>
            </a:extLst>
          </p:cNvPr>
          <p:cNvPicPr>
            <a:picLocks noChangeAspect="1"/>
          </p:cNvPicPr>
          <p:nvPr/>
        </p:nvPicPr>
        <p:blipFill>
          <a:blip r:embed="rId2"/>
          <a:stretch>
            <a:fillRect/>
          </a:stretch>
        </p:blipFill>
        <p:spPr>
          <a:xfrm>
            <a:off x="1693333" y="457200"/>
            <a:ext cx="8805333" cy="5943600"/>
          </a:xfrm>
          <a:prstGeom prst="rect">
            <a:avLst/>
          </a:prstGeom>
        </p:spPr>
      </p:pic>
    </p:spTree>
    <p:extLst>
      <p:ext uri="{BB962C8B-B14F-4D97-AF65-F5344CB8AC3E}">
        <p14:creationId xmlns:p14="http://schemas.microsoft.com/office/powerpoint/2010/main" val="143132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05942-FC73-F42E-9B94-F0C9CEBC5A6C}"/>
              </a:ext>
            </a:extLst>
          </p:cNvPr>
          <p:cNvSpPr>
            <a:spLocks noGrp="1"/>
          </p:cNvSpPr>
          <p:nvPr>
            <p:ph type="title"/>
          </p:nvPr>
        </p:nvSpPr>
        <p:spPr>
          <a:xfrm>
            <a:off x="1371599" y="294538"/>
            <a:ext cx="9895951" cy="1033669"/>
          </a:xfrm>
        </p:spPr>
        <p:txBody>
          <a:bodyPr>
            <a:normAutofit/>
          </a:bodyPr>
          <a:lstStyle/>
          <a:p>
            <a:endParaRPr lang="en-US" sz="4000">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5BD7D5-5D33-815E-E88E-F03C7C6E3AFB}"/>
                  </a:ext>
                </a:extLst>
              </p:cNvPr>
              <p:cNvSpPr>
                <a:spLocks noGrp="1"/>
              </p:cNvSpPr>
              <p:nvPr>
                <p:ph idx="1"/>
              </p:nvPr>
            </p:nvSpPr>
            <p:spPr>
              <a:xfrm>
                <a:off x="1371599" y="2318197"/>
                <a:ext cx="9724031" cy="3683358"/>
              </a:xfrm>
            </p:spPr>
            <p:txBody>
              <a:bodyPr vert="horz" lIns="91440" tIns="45720" rIns="91440" bIns="45720" rtlCol="0" anchor="ctr">
                <a:normAutofit/>
              </a:bodyPr>
              <a:lstStyle/>
              <a:p>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𝑄</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=4</m:t>
                    </m:r>
                    <m:r>
                      <a:rPr lang="en-US" sz="2000" b="0" i="1" smtClean="0">
                        <a:latin typeface="Cambria Math" panose="02040503050406030204" pitchFamily="18" charset="0"/>
                      </a:rPr>
                      <m:t>𝐸</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𝐸</m:t>
                        </m:r>
                      </m:e>
                      <m:sup>
                        <m:r>
                          <a:rPr lang="en-US" sz="2000" b="0" i="1" smtClean="0">
                            <a:latin typeface="Cambria Math" panose="02040503050406030204" pitchFamily="18" charset="0"/>
                          </a:rPr>
                          <m:t>′</m:t>
                        </m:r>
                      </m:sup>
                    </m:sSup>
                    <m:func>
                      <m:funcPr>
                        <m:ctrlPr>
                          <a:rPr lang="en-US" sz="2000" b="0" i="1" smtClean="0">
                            <a:latin typeface="Cambria Math" panose="02040503050406030204" pitchFamily="18" charset="0"/>
                          </a:rPr>
                        </m:ctrlPr>
                      </m:funcPr>
                      <m:fName>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sin</m:t>
                            </m:r>
                          </m:e>
                          <m:sup>
                            <m:r>
                              <a:rPr lang="en-US" sz="2000" b="0" i="1" smtClean="0">
                                <a:latin typeface="Cambria Math" panose="02040503050406030204" pitchFamily="18" charset="0"/>
                              </a:rPr>
                              <m:t>2</m:t>
                            </m:r>
                          </m:sup>
                        </m:sSup>
                      </m:fName>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𝜃</m:t>
                            </m:r>
                          </m:num>
                          <m:den>
                            <m:r>
                              <a:rPr lang="en-US" sz="2000" b="0" i="1" smtClean="0">
                                <a:latin typeface="Cambria Math" panose="02040503050406030204" pitchFamily="18" charset="0"/>
                                <a:ea typeface="Cambria Math" panose="02040503050406030204" pitchFamily="18" charset="0"/>
                              </a:rPr>
                              <m:t>2</m:t>
                            </m:r>
                          </m:den>
                        </m:f>
                      </m:e>
                    </m:func>
                  </m:oMath>
                </a14:m>
                <a:endParaRPr lang="en-US" sz="2000" dirty="0"/>
              </a:p>
              <a:p>
                <a:r>
                  <a:rPr lang="en-US" sz="2000" dirty="0"/>
                  <a:t>The proof for Q^2 starts using both momentum and energy, however it can be reduced to simply using initial and final energy and angle of the electron</a:t>
                </a:r>
              </a:p>
              <a:p>
                <a:r>
                  <a:rPr lang="en-US" sz="2000" dirty="0"/>
                  <a:t>Here E is the energy of the electron before the reaction, E' is the energy of the electron after the reaction, and theta is the change in the angle of the path of the electron</a:t>
                </a:r>
              </a:p>
            </p:txBody>
          </p:sp>
        </mc:Choice>
        <mc:Fallback xmlns="">
          <p:sp>
            <p:nvSpPr>
              <p:cNvPr id="3" name="Content Placeholder 2">
                <a:extLst>
                  <a:ext uri="{FF2B5EF4-FFF2-40B4-BE49-F238E27FC236}">
                    <a16:creationId xmlns:a16="http://schemas.microsoft.com/office/drawing/2014/main" id="{F65BD7D5-5D33-815E-E88E-F03C7C6E3AFB}"/>
                  </a:ext>
                </a:extLst>
              </p:cNvPr>
              <p:cNvSpPr>
                <a:spLocks noGrp="1" noRot="1" noChangeAspect="1" noMove="1" noResize="1" noEditPoints="1" noAdjustHandles="1" noChangeArrowheads="1" noChangeShapeType="1" noTextEdit="1"/>
              </p:cNvSpPr>
              <p:nvPr>
                <p:ph idx="1"/>
              </p:nvPr>
            </p:nvSpPr>
            <p:spPr>
              <a:xfrm>
                <a:off x="1371599" y="2318197"/>
                <a:ext cx="9724031" cy="3683358"/>
              </a:xfrm>
              <a:blipFill>
                <a:blip r:embed="rId2"/>
                <a:stretch>
                  <a:fillRect l="-564" r="-1003"/>
                </a:stretch>
              </a:blipFill>
            </p:spPr>
            <p:txBody>
              <a:bodyPr/>
              <a:lstStyle/>
              <a:p>
                <a:r>
                  <a:rPr lang="en-US">
                    <a:noFill/>
                  </a:rPr>
                  <a:t> </a:t>
                </a:r>
              </a:p>
            </p:txBody>
          </p:sp>
        </mc:Fallback>
      </mc:AlternateContent>
    </p:spTree>
    <p:extLst>
      <p:ext uri="{BB962C8B-B14F-4D97-AF65-F5344CB8AC3E}">
        <p14:creationId xmlns:p14="http://schemas.microsoft.com/office/powerpoint/2010/main" val="31983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B30B5-2267-18B9-BC2C-A6E35BDA4B07}"/>
              </a:ext>
            </a:extLst>
          </p:cNvPr>
          <p:cNvSpPr>
            <a:spLocks noGrp="1"/>
          </p:cNvSpPr>
          <p:nvPr>
            <p:ph type="title"/>
          </p:nvPr>
        </p:nvSpPr>
        <p:spPr>
          <a:xfrm>
            <a:off x="1371599" y="294538"/>
            <a:ext cx="9895951" cy="1033669"/>
          </a:xfrm>
        </p:spPr>
        <p:txBody>
          <a:bodyPr>
            <a:normAutofit/>
          </a:bodyPr>
          <a:lstStyle/>
          <a:p>
            <a:endParaRPr lang="en-US" sz="4000">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342F1C-7B6A-774F-CEDA-1AC20ED2270E}"/>
                  </a:ext>
                </a:extLst>
              </p:cNvPr>
              <p:cNvSpPr>
                <a:spLocks noGrp="1"/>
              </p:cNvSpPr>
              <p:nvPr>
                <p:ph idx="1"/>
              </p:nvPr>
            </p:nvSpPr>
            <p:spPr>
              <a:xfrm>
                <a:off x="1371599" y="2318197"/>
                <a:ext cx="9724031" cy="3683358"/>
              </a:xfrm>
            </p:spPr>
            <p:txBody>
              <a:bodyPr anchor="ctr">
                <a:normAutofit/>
              </a:bodyPr>
              <a:lstStyle/>
              <a:p>
                <a:r>
                  <a:rPr lang="en-US" sz="2000" dirty="0"/>
                  <a:t>W^2 = Mp^2 + 2*Mp*nu – Q^2</a:t>
                </a:r>
              </a:p>
              <a:p>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𝑊</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𝑝</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+2</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𝑝</m:t>
                        </m:r>
                      </m:sub>
                    </m:sSub>
                    <m:r>
                      <a:rPr lang="en-US" sz="2000" b="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𝑄</m:t>
                        </m:r>
                      </m:e>
                      <m:sup>
                        <m:r>
                          <a:rPr lang="en-US" sz="2000" b="0" i="1" smtClean="0">
                            <a:latin typeface="Cambria Math" panose="02040503050406030204" pitchFamily="18" charset="0"/>
                            <a:ea typeface="Cambria Math" panose="02040503050406030204" pitchFamily="18" charset="0"/>
                          </a:rPr>
                          <m:t>2</m:t>
                        </m:r>
                      </m:sup>
                    </m:sSup>
                  </m:oMath>
                </a14:m>
                <a:endParaRPr lang="en-US" sz="2000" dirty="0"/>
              </a:p>
              <a:p>
                <a:r>
                  <a:rPr lang="el-GR" sz="2000" dirty="0"/>
                  <a:t>ω</a:t>
                </a:r>
                <a:r>
                  <a:rPr lang="en-US" sz="2000" dirty="0"/>
                  <a:t> = E – E'</a:t>
                </a:r>
              </a:p>
              <a:p>
                <a:r>
                  <a:rPr lang="en-US" sz="2000" dirty="0"/>
                  <a:t>W is the invariant mass </a:t>
                </a:r>
              </a:p>
              <a:p>
                <a:pPr lvl="1">
                  <a:buFont typeface="Courier New" panose="020B0604020202020204" pitchFamily="34" charset="0"/>
                  <a:buChar char="o"/>
                </a:pPr>
                <a:r>
                  <a:rPr lang="en-US" sz="1600" dirty="0"/>
                  <a:t>This means this is the mass of the system without factoring in the motion</a:t>
                </a:r>
              </a:p>
              <a:p>
                <a:r>
                  <a:rPr lang="en-US" sz="2000" dirty="0"/>
                  <a:t>In the case of a p(</a:t>
                </a:r>
                <a:r>
                  <a:rPr lang="en-US" sz="2000" dirty="0" err="1"/>
                  <a:t>e,ep</a:t>
                </a:r>
                <a:r>
                  <a:rPr lang="en-US" sz="2000" dirty="0"/>
                  <a:t>) reaction the invariant mass should be the mass of proton</a:t>
                </a:r>
              </a:p>
              <a:p>
                <a:r>
                  <a:rPr lang="en-US" sz="2000" dirty="0"/>
                  <a:t>In the case of an elastic reaction, there should be no change in the invariant mass before and after the reaction </a:t>
                </a:r>
              </a:p>
              <a:p>
                <a:r>
                  <a:rPr lang="en-US" sz="2000" dirty="0"/>
                  <a:t>But in the case of an inelastic reaction, some mass was used to change the particle which is reacting, this is known as the </a:t>
                </a:r>
              </a:p>
            </p:txBody>
          </p:sp>
        </mc:Choice>
        <mc:Fallback xmlns="">
          <p:sp>
            <p:nvSpPr>
              <p:cNvPr id="3" name="Content Placeholder 2">
                <a:extLst>
                  <a:ext uri="{FF2B5EF4-FFF2-40B4-BE49-F238E27FC236}">
                    <a16:creationId xmlns:a16="http://schemas.microsoft.com/office/drawing/2014/main" id="{0D342F1C-7B6A-774F-CEDA-1AC20ED2270E}"/>
                  </a:ext>
                </a:extLst>
              </p:cNvPr>
              <p:cNvSpPr>
                <a:spLocks noGrp="1" noRot="1" noChangeAspect="1" noMove="1" noResize="1" noEditPoints="1" noAdjustHandles="1" noChangeArrowheads="1" noChangeShapeType="1" noTextEdit="1"/>
              </p:cNvSpPr>
              <p:nvPr>
                <p:ph idx="1"/>
              </p:nvPr>
            </p:nvSpPr>
            <p:spPr>
              <a:xfrm>
                <a:off x="1371599" y="2318197"/>
                <a:ext cx="9724031" cy="3683358"/>
              </a:xfrm>
              <a:blipFill>
                <a:blip r:embed="rId2"/>
                <a:stretch>
                  <a:fillRect l="-564" t="-826" b="-2314"/>
                </a:stretch>
              </a:blipFill>
            </p:spPr>
            <p:txBody>
              <a:bodyPr/>
              <a:lstStyle/>
              <a:p>
                <a:r>
                  <a:rPr lang="en-US">
                    <a:noFill/>
                  </a:rPr>
                  <a:t> </a:t>
                </a:r>
              </a:p>
            </p:txBody>
          </p:sp>
        </mc:Fallback>
      </mc:AlternateContent>
    </p:spTree>
    <p:extLst>
      <p:ext uri="{BB962C8B-B14F-4D97-AF65-F5344CB8AC3E}">
        <p14:creationId xmlns:p14="http://schemas.microsoft.com/office/powerpoint/2010/main" val="31834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79E9A-9462-C5E9-425B-4C72D2319525}"/>
              </a:ext>
            </a:extLst>
          </p:cNvPr>
          <p:cNvSpPr>
            <a:spLocks noGrp="1"/>
          </p:cNvSpPr>
          <p:nvPr>
            <p:ph type="title"/>
          </p:nvPr>
        </p:nvSpPr>
        <p:spPr>
          <a:xfrm>
            <a:off x="1371599" y="294538"/>
            <a:ext cx="9895951" cy="1033669"/>
          </a:xfrm>
        </p:spPr>
        <p:txBody>
          <a:bodyPr>
            <a:normAutofit/>
          </a:bodyPr>
          <a:lstStyle/>
          <a:p>
            <a:endParaRPr lang="en-US" sz="4000">
              <a:solidFill>
                <a:srgbClr val="FFFFFF"/>
              </a:solidFill>
            </a:endParaRPr>
          </a:p>
        </p:txBody>
      </p:sp>
      <p:sp>
        <p:nvSpPr>
          <p:cNvPr id="3" name="Content Placeholder 2">
            <a:extLst>
              <a:ext uri="{FF2B5EF4-FFF2-40B4-BE49-F238E27FC236}">
                <a16:creationId xmlns:a16="http://schemas.microsoft.com/office/drawing/2014/main" id="{8463AF4E-C937-095F-C10F-DBB4EBB30D98}"/>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t>The whole goal of going through these calculations is to understand the output of a simulation we are going to use to test our calibration</a:t>
            </a:r>
          </a:p>
          <a:p>
            <a:r>
              <a:rPr lang="en-US" sz="2000" dirty="0"/>
              <a:t>This simulation will run a theoretical version of the reaction and give a graph for the invariant mass</a:t>
            </a:r>
          </a:p>
          <a:p>
            <a:r>
              <a:rPr lang="en-US" sz="2000" dirty="0"/>
              <a:t>This invariant mass can be used to compare to the results that we receive from the invariant mass from the experimental runs that have been processed </a:t>
            </a:r>
          </a:p>
        </p:txBody>
      </p:sp>
    </p:spTree>
    <p:extLst>
      <p:ext uri="{BB962C8B-B14F-4D97-AF65-F5344CB8AC3E}">
        <p14:creationId xmlns:p14="http://schemas.microsoft.com/office/powerpoint/2010/main" val="270883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961C20AB-D6C9-DC09-1D70-4A93EF2238F3}"/>
              </a:ext>
            </a:extLst>
          </p:cNvPr>
          <p:cNvPicPr>
            <a:picLocks noChangeAspect="1"/>
          </p:cNvPicPr>
          <p:nvPr/>
        </p:nvPicPr>
        <p:blipFill>
          <a:blip r:embed="rId2"/>
          <a:stretch>
            <a:fillRect/>
          </a:stretch>
        </p:blipFill>
        <p:spPr>
          <a:xfrm>
            <a:off x="457200" y="1342644"/>
            <a:ext cx="11277600" cy="4172712"/>
          </a:xfrm>
          <a:prstGeom prst="rect">
            <a:avLst/>
          </a:prstGeom>
        </p:spPr>
      </p:pic>
    </p:spTree>
    <p:extLst>
      <p:ext uri="{BB962C8B-B14F-4D97-AF65-F5344CB8AC3E}">
        <p14:creationId xmlns:p14="http://schemas.microsoft.com/office/powerpoint/2010/main" val="32612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39AB1C-511B-5CEB-2CAF-D9E4D95A814F}"/>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Let's start the simulation...</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73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program&#10;&#10;Description automatically generated">
            <a:extLst>
              <a:ext uri="{FF2B5EF4-FFF2-40B4-BE49-F238E27FC236}">
                <a16:creationId xmlns:a16="http://schemas.microsoft.com/office/drawing/2014/main" id="{A1F7A432-10D1-5C2D-9240-2E48FE8D91F5}"/>
              </a:ext>
            </a:extLst>
          </p:cNvPr>
          <p:cNvPicPr>
            <a:picLocks noChangeAspect="1"/>
          </p:cNvPicPr>
          <p:nvPr/>
        </p:nvPicPr>
        <p:blipFill>
          <a:blip r:embed="rId2"/>
          <a:stretch>
            <a:fillRect/>
          </a:stretch>
        </p:blipFill>
        <p:spPr>
          <a:xfrm>
            <a:off x="2794000" y="457200"/>
            <a:ext cx="6603999" cy="5943600"/>
          </a:xfrm>
          <a:prstGeom prst="rect">
            <a:avLst/>
          </a:prstGeom>
        </p:spPr>
      </p:pic>
    </p:spTree>
    <p:extLst>
      <p:ext uri="{BB962C8B-B14F-4D97-AF65-F5344CB8AC3E}">
        <p14:creationId xmlns:p14="http://schemas.microsoft.com/office/powerpoint/2010/main" val="232734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program&#10;&#10;Description automatically generated">
            <a:extLst>
              <a:ext uri="{FF2B5EF4-FFF2-40B4-BE49-F238E27FC236}">
                <a16:creationId xmlns:a16="http://schemas.microsoft.com/office/drawing/2014/main" id="{98BCA58A-3402-E6EC-9A32-4EB12152C61A}"/>
              </a:ext>
            </a:extLst>
          </p:cNvPr>
          <p:cNvPicPr>
            <a:picLocks noChangeAspect="1"/>
          </p:cNvPicPr>
          <p:nvPr/>
        </p:nvPicPr>
        <p:blipFill>
          <a:blip r:embed="rId2"/>
          <a:stretch>
            <a:fillRect/>
          </a:stretch>
        </p:blipFill>
        <p:spPr>
          <a:xfrm>
            <a:off x="457200" y="1413129"/>
            <a:ext cx="11277600" cy="4031741"/>
          </a:xfrm>
          <a:prstGeom prst="rect">
            <a:avLst/>
          </a:prstGeom>
        </p:spPr>
      </p:pic>
    </p:spTree>
    <p:extLst>
      <p:ext uri="{BB962C8B-B14F-4D97-AF65-F5344CB8AC3E}">
        <p14:creationId xmlns:p14="http://schemas.microsoft.com/office/powerpoint/2010/main" val="3258473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36450eb-db06-42a7-8d1b-026719f701e3}" enabled="0" method="" siteId="{a36450eb-db06-42a7-8d1b-026719f701e3}" removed="1"/>
</clbl:labelList>
</file>

<file path=docProps/app.xml><?xml version="1.0" encoding="utf-8"?>
<Properties xmlns="http://schemas.openxmlformats.org/officeDocument/2006/extended-properties" xmlns:vt="http://schemas.openxmlformats.org/officeDocument/2006/docPropsVTypes">
  <Template>office theme</Template>
  <TotalTime>4</TotalTime>
  <Words>268</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Cambria Math</vt:lpstr>
      <vt:lpstr>Courier New</vt:lpstr>
      <vt:lpstr>office theme</vt:lpstr>
      <vt:lpstr>PowerPoint Presentation</vt:lpstr>
      <vt:lpstr>PowerPoint Presentation</vt:lpstr>
      <vt:lpstr>PowerPoint Presentation</vt:lpstr>
      <vt:lpstr>PowerPoint Presentation</vt:lpstr>
      <vt:lpstr>PowerPoint Presentation</vt:lpstr>
      <vt:lpstr>Let's start the simulation...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Sandrik</dc:creator>
  <cp:lastModifiedBy>Ashley Sandrik</cp:lastModifiedBy>
  <cp:revision>132</cp:revision>
  <dcterms:created xsi:type="dcterms:W3CDTF">2024-06-27T18:19:36Z</dcterms:created>
  <dcterms:modified xsi:type="dcterms:W3CDTF">2024-07-12T19:32:49Z</dcterms:modified>
</cp:coreProperties>
</file>