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7b6f9a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7b6f9a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87b6f9aa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87b6f9aa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7b6f9a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87b6f9a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87b6f9aa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87b6f9aa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87b6f9a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87b6f9a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87b6f9a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87b6f9a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87b6f9a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87b6f9a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87b6f9aa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87b6f9aa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87b6f9a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87b6f9a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87b6f9a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87b6f9a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 REU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Nuclear Physics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Lara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82125" y="34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RUN 21024 (pm_900)</a:t>
            </a:r>
            <a:endParaRPr b="1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8" y="763800"/>
            <a:ext cx="8282373" cy="3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Goals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access to Simulation program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Monte Carlo simulation (SIMC) to simulate RUNS </a:t>
            </a:r>
            <a:r>
              <a:rPr lang="en"/>
              <a:t>→ Compare simulated data to actual data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6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Five Progress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42050"/>
            <a:ext cx="8520600" cy="23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This week’s goal was to start and finish the calibration of the drift chambers in the HMS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Initially, I worked on calibrating the drift chambers in HMS by utilizing RUN 4402 (defocused run)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2" y="702216"/>
            <a:ext cx="2610325" cy="197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71" y="2916523"/>
            <a:ext cx="2610320" cy="19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840" y="700352"/>
            <a:ext cx="2610317" cy="198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6849" y="2913474"/>
            <a:ext cx="2610320" cy="199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5918" y="697188"/>
            <a:ext cx="2610319" cy="19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5914" y="2917094"/>
            <a:ext cx="2610319" cy="198278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92500" y="83275"/>
            <a:ext cx="532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RUN 4402 Calibration Results</a:t>
            </a:r>
            <a:endParaRPr b="1"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6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Calibrating using Coincidence Runs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32400" y="98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Analyzed the focal plane position of eight different coincidence runs to determine if the focal plane position changed: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it changes position, will need to merge all data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it doesn’t change, pick RUN# with most data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lang="en" sz="1600">
                <a:solidFill>
                  <a:schemeClr val="dk1"/>
                </a:solidFill>
                <a:highlight>
                  <a:srgbClr val="CC0000"/>
                </a:highlight>
              </a:rPr>
              <a:t>focal plane</a:t>
            </a:r>
            <a:r>
              <a:rPr lang="en" sz="1600"/>
              <a:t> refers to the “imaginary” plane </a:t>
            </a:r>
            <a:r>
              <a:rPr lang="en" sz="1600"/>
              <a:t>separating</a:t>
            </a:r>
            <a:r>
              <a:rPr lang="en" sz="1600"/>
              <a:t> DC1 and DC2 →chosen such that the focal point of the </a:t>
            </a:r>
            <a:r>
              <a:rPr lang="en" sz="1600"/>
              <a:t>spectrometers’</a:t>
            </a:r>
            <a:r>
              <a:rPr lang="en" sz="1600"/>
              <a:t> optics is focused at the origin of the focal plane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DC planes are separated by	80 cm measuring from the origin of the focal plane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Particles are </a:t>
            </a:r>
            <a:r>
              <a:rPr lang="en" sz="1600"/>
              <a:t>focused</a:t>
            </a:r>
            <a:r>
              <a:rPr lang="en" sz="1600"/>
              <a:t> onto the focal plane and particles coinciding with the central </a:t>
            </a:r>
            <a:r>
              <a:rPr lang="en" sz="1600"/>
              <a:t>spectrometer</a:t>
            </a:r>
            <a:r>
              <a:rPr lang="en" sz="1600"/>
              <a:t> momentum are focused at the </a:t>
            </a:r>
            <a:r>
              <a:rPr lang="en" sz="1600"/>
              <a:t>origin</a:t>
            </a:r>
            <a:r>
              <a:rPr lang="en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4933" l="0" r="1078" t="0"/>
          <a:stretch/>
        </p:blipFill>
        <p:spPr>
          <a:xfrm>
            <a:off x="4734800" y="2571750"/>
            <a:ext cx="4342524" cy="2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8332" l="0" r="467" t="0"/>
          <a:stretch/>
        </p:blipFill>
        <p:spPr>
          <a:xfrm>
            <a:off x="77350" y="2571750"/>
            <a:ext cx="4409225" cy="2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5767" l="0" r="1632" t="0"/>
          <a:stretch/>
        </p:blipFill>
        <p:spPr>
          <a:xfrm>
            <a:off x="4734800" y="158750"/>
            <a:ext cx="4342526" cy="23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6">
            <a:alphaModFix/>
          </a:blip>
          <a:srcRect b="8273" l="0" r="1146" t="0"/>
          <a:stretch/>
        </p:blipFill>
        <p:spPr>
          <a:xfrm>
            <a:off x="77350" y="158750"/>
            <a:ext cx="4409223" cy="23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725" l="0" r="0" t="0"/>
          <a:stretch/>
        </p:blipFill>
        <p:spPr>
          <a:xfrm>
            <a:off x="4658600" y="2597150"/>
            <a:ext cx="4409226" cy="232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5006" l="0" r="0" t="0"/>
          <a:stretch/>
        </p:blipFill>
        <p:spPr>
          <a:xfrm>
            <a:off x="77350" y="2597150"/>
            <a:ext cx="4409224" cy="23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5891" l="0" r="0" t="0"/>
          <a:stretch/>
        </p:blipFill>
        <p:spPr>
          <a:xfrm>
            <a:off x="4658600" y="158750"/>
            <a:ext cx="4409226" cy="23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6">
            <a:alphaModFix/>
          </a:blip>
          <a:srcRect b="12041" l="0" r="0" t="0"/>
          <a:stretch/>
        </p:blipFill>
        <p:spPr>
          <a:xfrm>
            <a:off x="77350" y="158750"/>
            <a:ext cx="4409227" cy="23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 rot="-5400000">
            <a:off x="160800" y="296875"/>
            <a:ext cx="160800" cy="2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x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945250" y="2363225"/>
            <a:ext cx="128700" cy="6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Average"/>
                <a:ea typeface="Average"/>
                <a:cs typeface="Average"/>
                <a:sym typeface="Average"/>
              </a:rPr>
              <a:t>y</a:t>
            </a:r>
            <a:endParaRPr sz="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6524" l="0" r="0" t="0"/>
          <a:stretch/>
        </p:blipFill>
        <p:spPr>
          <a:xfrm>
            <a:off x="176575" y="1260946"/>
            <a:ext cx="4822399" cy="360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6138875" y="918775"/>
            <a:ext cx="1949100" cy="1695000"/>
          </a:xfrm>
          <a:prstGeom prst="rect">
            <a:avLst/>
          </a:prstGeom>
          <a:solidFill>
            <a:srgbClr val="F4F4F4">
              <a:alpha val="2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flipH="1">
            <a:off x="7109975" y="694350"/>
            <a:ext cx="6900" cy="210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5534250" y="1752575"/>
            <a:ext cx="3293400" cy="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0" name="Google Shape;110;p19"/>
          <p:cNvSpPr/>
          <p:nvPr/>
        </p:nvSpPr>
        <p:spPr>
          <a:xfrm>
            <a:off x="7039925" y="1696275"/>
            <a:ext cx="147000" cy="13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1" name="Google Shape;111;p19"/>
          <p:cNvCxnSpPr>
            <a:stCxn id="112" idx="7"/>
          </p:cNvCxnSpPr>
          <p:nvPr/>
        </p:nvCxnSpPr>
        <p:spPr>
          <a:xfrm flipH="1" rot="10800000">
            <a:off x="7132835" y="1217710"/>
            <a:ext cx="504300" cy="52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9"/>
          <p:cNvSpPr txBox="1"/>
          <p:nvPr/>
        </p:nvSpPr>
        <p:spPr>
          <a:xfrm>
            <a:off x="7089200" y="1458025"/>
            <a:ext cx="303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</a:t>
            </a:r>
            <a:r>
              <a:rPr baseline="-25000"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(pointing towards  hall)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08825" y="234475"/>
            <a:ext cx="532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RUN 20869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18075" y="512825"/>
            <a:ext cx="559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Focal plane position ~ same → Use file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most physics events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075650" y="618850"/>
            <a:ext cx="1365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+y</a:t>
            </a:r>
            <a:r>
              <a:rPr baseline="-25000"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(pointing towards ceiling)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aseline="-25000" sz="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8688075" y="1442725"/>
            <a:ext cx="4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153250" y="390250"/>
            <a:ext cx="1718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Hall Coordinate System Front-view</a:t>
            </a:r>
            <a:endParaRPr b="1"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085975" y="1732525"/>
            <a:ext cx="54900" cy="67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rot="10800000">
            <a:off x="5990325" y="1135025"/>
            <a:ext cx="42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 rot="10800000">
            <a:off x="6295175" y="1138850"/>
            <a:ext cx="242700" cy="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6535475" y="1135025"/>
            <a:ext cx="24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6178625" y="902725"/>
            <a:ext cx="7941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HMS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rot="10800000">
            <a:off x="7438125" y="1135025"/>
            <a:ext cx="42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 rot="10800000">
            <a:off x="7438175" y="1138850"/>
            <a:ext cx="242700" cy="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7678475" y="1135025"/>
            <a:ext cx="24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7282625" y="902725"/>
            <a:ext cx="7941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HMS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 rot="10800000">
            <a:off x="6384053" y="1224133"/>
            <a:ext cx="677400" cy="49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" name="Google Shape;128;p19"/>
          <p:cNvSpPr/>
          <p:nvPr/>
        </p:nvSpPr>
        <p:spPr>
          <a:xfrm rot="-5400000">
            <a:off x="6346825" y="3147725"/>
            <a:ext cx="1562100" cy="1605900"/>
          </a:xfrm>
          <a:prstGeom prst="rect">
            <a:avLst/>
          </a:prstGeom>
          <a:solidFill>
            <a:srgbClr val="F4F4F4">
              <a:alpha val="2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 rot="10800000">
            <a:off x="5957750" y="3949175"/>
            <a:ext cx="2317800" cy="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7127425" y="3007175"/>
            <a:ext cx="900" cy="18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1" name="Google Shape;131;p19"/>
          <p:cNvSpPr/>
          <p:nvPr/>
        </p:nvSpPr>
        <p:spPr>
          <a:xfrm rot="-5400000">
            <a:off x="7054780" y="3881209"/>
            <a:ext cx="147000" cy="13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 rot="-5400000">
            <a:off x="6869532" y="4627107"/>
            <a:ext cx="449400" cy="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+x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116700" y="2852425"/>
            <a:ext cx="174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HMS Coordinate System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19"/>
          <p:cNvSpPr/>
          <p:nvPr/>
        </p:nvSpPr>
        <p:spPr>
          <a:xfrm rot="-5400000">
            <a:off x="7100831" y="3915389"/>
            <a:ext cx="54900" cy="67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flipH="1">
            <a:off x="6444775" y="1361625"/>
            <a:ext cx="124800" cy="13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" name="Google Shape;136;p19"/>
          <p:cNvSpPr/>
          <p:nvPr/>
        </p:nvSpPr>
        <p:spPr>
          <a:xfrm>
            <a:off x="6548225" y="1339300"/>
            <a:ext cx="54900" cy="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7" name="Google Shape;137;p19"/>
          <p:cNvCxnSpPr>
            <a:stCxn id="136" idx="7"/>
            <a:endCxn id="136" idx="3"/>
          </p:cNvCxnSpPr>
          <p:nvPr/>
        </p:nvCxnSpPr>
        <p:spPr>
          <a:xfrm flipH="1">
            <a:off x="6556385" y="1347340"/>
            <a:ext cx="387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stCxn id="136" idx="1"/>
            <a:endCxn id="136" idx="5"/>
          </p:cNvCxnSpPr>
          <p:nvPr/>
        </p:nvCxnSpPr>
        <p:spPr>
          <a:xfrm>
            <a:off x="6556265" y="1347340"/>
            <a:ext cx="387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 flipH="1" rot="10800000">
            <a:off x="6924200" y="1486225"/>
            <a:ext cx="192600" cy="129600"/>
          </a:xfrm>
          <a:prstGeom prst="curvedConnector3">
            <a:avLst>
              <a:gd fmla="val 191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7083500" y="4343425"/>
            <a:ext cx="194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(Pointing towards ground)</a:t>
            </a:r>
            <a:endParaRPr sz="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876725" y="3918125"/>
            <a:ext cx="504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+y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029700" y="4852650"/>
            <a:ext cx="521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z- axis aligned with the spectrometer central ray rotated by the central spectrometer angle θc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872200" y="1269275"/>
            <a:ext cx="3147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θc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6295125" y="1135025"/>
            <a:ext cx="4200" cy="149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5312016" y="1354204"/>
            <a:ext cx="1174825" cy="1380100"/>
          </a:xfrm>
          <a:custGeom>
            <a:rect b="b" l="l" r="r" t="t"/>
            <a:pathLst>
              <a:path extrusionOk="0" h="55204" w="46993">
                <a:moveTo>
                  <a:pt x="46993" y="683"/>
                </a:moveTo>
                <a:cubicBezTo>
                  <a:pt x="31577" y="683"/>
                  <a:pt x="9598" y="-3341"/>
                  <a:pt x="1667" y="9879"/>
                </a:cubicBezTo>
                <a:cubicBezTo>
                  <a:pt x="-1885" y="15801"/>
                  <a:pt x="1516" y="23761"/>
                  <a:pt x="2653" y="30572"/>
                </a:cubicBezTo>
                <a:cubicBezTo>
                  <a:pt x="4025" y="38792"/>
                  <a:pt x="4289" y="47298"/>
                  <a:pt x="6922" y="5520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3100" y="9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Calibration Parameters 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3100" y="578300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Checked using deuteron runs of 120, 800, and 900 MeV missing momentum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5" y="1535300"/>
            <a:ext cx="8520602" cy="331588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175775" y="1073600"/>
            <a:ext cx="53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RUN 20871 (pm_120)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25" y="896625"/>
            <a:ext cx="8648448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48000" y="416275"/>
            <a:ext cx="3506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RUN 20951 (pm_800)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