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331" r:id="rId3"/>
    <p:sldId id="257" r:id="rId4"/>
    <p:sldId id="305" r:id="rId5"/>
    <p:sldId id="307" r:id="rId6"/>
    <p:sldId id="258" r:id="rId7"/>
    <p:sldId id="259" r:id="rId8"/>
    <p:sldId id="260" r:id="rId9"/>
    <p:sldId id="261" r:id="rId10"/>
    <p:sldId id="308" r:id="rId11"/>
    <p:sldId id="310" r:id="rId12"/>
    <p:sldId id="309" r:id="rId13"/>
    <p:sldId id="265" r:id="rId14"/>
    <p:sldId id="266" r:id="rId15"/>
    <p:sldId id="268" r:id="rId16"/>
    <p:sldId id="267" r:id="rId17"/>
    <p:sldId id="312" r:id="rId18"/>
    <p:sldId id="269" r:id="rId19"/>
    <p:sldId id="270" r:id="rId20"/>
    <p:sldId id="271" r:id="rId21"/>
    <p:sldId id="272" r:id="rId22"/>
    <p:sldId id="273" r:id="rId23"/>
    <p:sldId id="275" r:id="rId24"/>
    <p:sldId id="286" r:id="rId25"/>
    <p:sldId id="276" r:id="rId26"/>
    <p:sldId id="277" r:id="rId27"/>
    <p:sldId id="278" r:id="rId28"/>
    <p:sldId id="348" r:id="rId29"/>
    <p:sldId id="332" r:id="rId30"/>
    <p:sldId id="333" r:id="rId31"/>
    <p:sldId id="334" r:id="rId32"/>
    <p:sldId id="349" r:id="rId33"/>
    <p:sldId id="335" r:id="rId34"/>
    <p:sldId id="336" r:id="rId35"/>
    <p:sldId id="337" r:id="rId36"/>
    <p:sldId id="338" r:id="rId37"/>
    <p:sldId id="360" r:id="rId38"/>
    <p:sldId id="363" r:id="rId39"/>
    <p:sldId id="364" r:id="rId40"/>
    <p:sldId id="365" r:id="rId41"/>
    <p:sldId id="362" r:id="rId42"/>
    <p:sldId id="361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66"/>
    <a:srgbClr val="66FF33"/>
    <a:srgbClr val="33CC33"/>
    <a:srgbClr val="008000"/>
    <a:srgbClr val="006600"/>
    <a:srgbClr val="6699FF"/>
    <a:srgbClr val="FF5050"/>
    <a:srgbClr val="66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5" autoAdjust="0"/>
    <p:restoredTop sz="94660"/>
  </p:normalViewPr>
  <p:slideViewPr>
    <p:cSldViewPr>
      <p:cViewPr varScale="1">
        <p:scale>
          <a:sx n="68" d="100"/>
          <a:sy n="68" d="100"/>
        </p:scale>
        <p:origin x="698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5EDD-3B7B-44EC-8DAB-06123C258A43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440BC-D4CA-4DF9-B9CE-F111958D5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2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3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2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81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06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22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0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7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D2D8-5ADF-447C-82C9-ABD1AEBEDDAE}" type="datetimeFigureOut">
              <a:rPr lang="en-GB" smtClean="0"/>
              <a:pPr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D2D8-5ADF-447C-82C9-ABD1AEBEDDA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E6A1-141F-4B90-A852-40F7E609505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3245"/>
            <a:ext cx="8712968" cy="398906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514600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tx2"/>
                </a:solidFill>
              </a:rPr>
              <a:t>Introduction to Rank Aggregation</a:t>
            </a:r>
            <a:r>
              <a:rPr lang="en-GB" sz="5300" dirty="0" smtClean="0">
                <a:solidFill>
                  <a:schemeClr val="tx2"/>
                </a:solidFill>
              </a:rPr>
              <a:t/>
            </a:r>
            <a:br>
              <a:rPr lang="en-GB" sz="5300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/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Edith </a:t>
            </a:r>
            <a:r>
              <a:rPr lang="en-GB" b="1" dirty="0" err="1" smtClean="0">
                <a:solidFill>
                  <a:srgbClr val="FF0000"/>
                </a:solidFill>
              </a:rPr>
              <a:t>Elkind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/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chemeClr val="accent1"/>
                </a:solidFill>
              </a:rPr>
              <a:t>University of </a:t>
            </a:r>
            <a:r>
              <a:rPr lang="en-GB" b="1" dirty="0" smtClean="0">
                <a:solidFill>
                  <a:schemeClr val="accent1"/>
                </a:solidFill>
                <a:sym typeface="Symbol"/>
              </a:rPr>
              <a:t>Oxford</a:t>
            </a:r>
            <a:br>
              <a:rPr lang="en-GB" b="1" dirty="0" smtClean="0">
                <a:solidFill>
                  <a:schemeClr val="accent1"/>
                </a:solidFill>
                <a:sym typeface="Symbol"/>
              </a:rPr>
            </a:br>
            <a:r>
              <a:rPr lang="en-GB" b="1" dirty="0" smtClean="0">
                <a:solidFill>
                  <a:schemeClr val="accent1"/>
                </a:solidFill>
                <a:sym typeface="Symbol"/>
              </a:rPr>
              <a:t>(</a:t>
            </a:r>
            <a:r>
              <a:rPr lang="en-GB" b="1" dirty="0" smtClean="0">
                <a:solidFill>
                  <a:schemeClr val="accent1"/>
                </a:solidFill>
                <a:sym typeface="Symbol"/>
              </a:rPr>
              <a:t>ACDL’22</a:t>
            </a:r>
            <a:r>
              <a:rPr lang="en-GB" b="1" dirty="0" smtClean="0">
                <a:solidFill>
                  <a:schemeClr val="accent1"/>
                </a:solidFill>
                <a:sym typeface="Symbol"/>
              </a:rPr>
              <a:t>)</a:t>
            </a:r>
            <a:r>
              <a:rPr lang="en-GB" b="1" dirty="0" smtClean="0">
                <a:solidFill>
                  <a:schemeClr val="accent1"/>
                </a:solidFill>
                <a:sym typeface="Symbol"/>
              </a:rPr>
              <a:t/>
            </a:r>
            <a:br>
              <a:rPr lang="en-GB" b="1" dirty="0" smtClean="0">
                <a:solidFill>
                  <a:schemeClr val="accent1"/>
                </a:solidFill>
                <a:sym typeface="Symbol"/>
              </a:rPr>
            </a:br>
            <a:endParaRPr lang="en-GB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Single-Winner Rules: Plurality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u="sng" dirty="0" smtClean="0"/>
              <a:t>Plurality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each voter names his </a:t>
            </a:r>
            <a:r>
              <a:rPr lang="en-GB" dirty="0" smtClean="0">
                <a:solidFill>
                  <a:schemeClr val="accent1"/>
                </a:solidFill>
              </a:rPr>
              <a:t>favorite</a:t>
            </a:r>
            <a:r>
              <a:rPr lang="en-GB" dirty="0" smtClean="0"/>
              <a:t> candidate</a:t>
            </a:r>
          </a:p>
          <a:p>
            <a:pPr lvl="1"/>
            <a:r>
              <a:rPr lang="en-GB" dirty="0" smtClean="0"/>
              <a:t>candidates with the </a:t>
            </a:r>
            <a:r>
              <a:rPr lang="en-GB" dirty="0" smtClean="0">
                <a:solidFill>
                  <a:schemeClr val="accent1"/>
                </a:solidFill>
              </a:rPr>
              <a:t>largest number of votes</a:t>
            </a:r>
            <a:r>
              <a:rPr lang="en-GB" dirty="0" smtClean="0"/>
              <a:t> win</a:t>
            </a:r>
          </a:p>
          <a:p>
            <a:pPr lvl="1"/>
            <a:r>
              <a:rPr lang="en-GB" dirty="0" smtClean="0"/>
              <a:t>if two or more candidates get the highest score, the winner is chosen using some </a:t>
            </a:r>
            <a:r>
              <a:rPr lang="en-GB" dirty="0" smtClean="0">
                <a:solidFill>
                  <a:schemeClr val="accent1"/>
                </a:solidFill>
              </a:rPr>
              <a:t>tie-breaking rule</a:t>
            </a:r>
          </a:p>
          <a:p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candidates, </a:t>
            </a:r>
            <a:br>
              <a:rPr lang="en-GB" dirty="0" smtClean="0"/>
            </a:br>
            <a:r>
              <a:rPr lang="en-GB" dirty="0" smtClean="0"/>
              <a:t>Plurality selects the majority winner</a:t>
            </a:r>
          </a:p>
        </p:txBody>
      </p:sp>
    </p:spTree>
    <p:extLst>
      <p:ext uri="{BB962C8B-B14F-4D97-AF65-F5344CB8AC3E}">
        <p14:creationId xmlns:p14="http://schemas.microsoft.com/office/powerpoint/2010/main" val="33841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Political Voting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United Kingdom (specific precinct)</a:t>
            </a:r>
          </a:p>
          <a:p>
            <a:pPr lvl="1"/>
            <a:r>
              <a:rPr lang="en-GB" dirty="0" smtClean="0"/>
              <a:t>candidates: </a:t>
            </a:r>
            <a:r>
              <a:rPr lang="en-GB" dirty="0" smtClean="0">
                <a:solidFill>
                  <a:schemeClr val="accent1"/>
                </a:solidFill>
              </a:rPr>
              <a:t>Conservatives (C)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Labour (L)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Liberal Democrats (LD)</a:t>
            </a:r>
          </a:p>
          <a:p>
            <a:pPr lvl="1"/>
            <a:r>
              <a:rPr lang="en-GB" dirty="0" smtClean="0"/>
              <a:t>60 000 voters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25 000</a:t>
            </a:r>
            <a:r>
              <a:rPr lang="en-GB" dirty="0" smtClean="0"/>
              <a:t> voters prefer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20 000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11 000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4 000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/>
              <a:t>Plurality outcome: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wins with </a:t>
            </a:r>
            <a:r>
              <a:rPr lang="en-GB" dirty="0" smtClean="0">
                <a:solidFill>
                  <a:schemeClr val="accent1"/>
                </a:solidFill>
              </a:rPr>
              <a:t>25000</a:t>
            </a:r>
            <a:r>
              <a:rPr lang="en-GB" dirty="0" smtClean="0"/>
              <a:t> votes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Single-Winner Rules: Plurality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dirty="0" smtClean="0"/>
              <a:t>Plurality is obviously the best voting rule </a:t>
            </a:r>
            <a:br>
              <a:rPr lang="en-GB" dirty="0" smtClean="0"/>
            </a:br>
            <a:r>
              <a:rPr lang="en-GB" dirty="0" smtClean="0"/>
              <a:t>if there are only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candidates</a:t>
            </a:r>
          </a:p>
          <a:p>
            <a:r>
              <a:rPr lang="en-GB" dirty="0" smtClean="0"/>
              <a:t>However, for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 candidates it may behave in an undesirable way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solidFill>
                  <a:schemeClr val="accent1"/>
                </a:solidFill>
              </a:rPr>
              <a:t>majority</a:t>
            </a:r>
            <a:r>
              <a:rPr lang="en-GB" dirty="0" smtClean="0"/>
              <a:t> of voters may </a:t>
            </a:r>
            <a:r>
              <a:rPr lang="en-GB" dirty="0" smtClean="0">
                <a:solidFill>
                  <a:schemeClr val="accent1"/>
                </a:solidFill>
              </a:rPr>
              <a:t>prefer some other alternative</a:t>
            </a:r>
            <a:r>
              <a:rPr lang="en-GB" dirty="0" smtClean="0"/>
              <a:t> to the current winner</a:t>
            </a:r>
          </a:p>
          <a:p>
            <a:pPr lvl="1"/>
            <a:r>
              <a:rPr lang="en-GB" dirty="0" smtClean="0"/>
              <a:t>voters have an incentive to vote </a:t>
            </a:r>
            <a:r>
              <a:rPr lang="en-GB" dirty="0" smtClean="0">
                <a:solidFill>
                  <a:schemeClr val="accent1"/>
                </a:solidFill>
              </a:rPr>
              <a:t>non-truthfully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Plurality: Example Revisited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United Kingdom elections:</a:t>
            </a:r>
          </a:p>
          <a:p>
            <a:pPr lvl="1"/>
            <a:r>
              <a:rPr lang="en-GB" dirty="0" smtClean="0"/>
              <a:t>25 000 voters: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/>
              <a:t>20 000 voters: </a:t>
            </a:r>
            <a:r>
              <a:rPr lang="en-GB" dirty="0" smtClean="0">
                <a:solidFill>
                  <a:srgbClr val="FF0000"/>
                </a:solidFill>
              </a:rPr>
              <a:t>L </a:t>
            </a:r>
            <a:r>
              <a:rPr lang="en-GB" dirty="0" smtClean="0"/>
              <a:t>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11 000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4 000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sz="3100" dirty="0" smtClean="0"/>
              <a:t>Outcome under Plurality: </a:t>
            </a:r>
          </a:p>
          <a:p>
            <a:pPr lvl="1"/>
            <a:r>
              <a:rPr lang="en-GB" sz="2700" dirty="0" smtClean="0">
                <a:solidFill>
                  <a:schemeClr val="accent1"/>
                </a:solidFill>
              </a:rPr>
              <a:t>C</a:t>
            </a:r>
            <a:r>
              <a:rPr lang="en-GB" sz="2700" dirty="0" smtClean="0"/>
              <a:t> wins with 25000 votes</a:t>
            </a:r>
          </a:p>
          <a:p>
            <a:r>
              <a:rPr lang="en-GB" dirty="0" smtClean="0"/>
              <a:t>Undesirable properties:</a:t>
            </a:r>
          </a:p>
          <a:p>
            <a:pPr lvl="1"/>
            <a:r>
              <a:rPr lang="en-GB" dirty="0" smtClean="0"/>
              <a:t>31 000 voters prefer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, 35 000 voters prefer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the voters with ranking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 </a:t>
            </a:r>
            <a:r>
              <a:rPr lang="en-GB" dirty="0" smtClean="0"/>
              <a:t>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would be better off voting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Two-Round Elections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All voters vote for their </a:t>
            </a:r>
            <a:r>
              <a:rPr lang="en-GB" dirty="0" smtClean="0">
                <a:solidFill>
                  <a:schemeClr val="accent1"/>
                </a:solidFill>
              </a:rPr>
              <a:t>favorite</a:t>
            </a:r>
            <a:r>
              <a:rPr lang="en-GB" dirty="0" smtClean="0"/>
              <a:t> candidate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All but the two highest-scoring candidates are </a:t>
            </a:r>
            <a:r>
              <a:rPr lang="en-GB" dirty="0" smtClean="0">
                <a:solidFill>
                  <a:schemeClr val="accent1"/>
                </a:solidFill>
              </a:rPr>
              <a:t>eliminated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voters are asked to vote again over the </a:t>
            </a:r>
            <a:r>
              <a:rPr lang="en-GB" dirty="0" smtClean="0">
                <a:solidFill>
                  <a:schemeClr val="accent1"/>
                </a:solidFill>
              </a:rPr>
              <a:t>remaining</a:t>
            </a:r>
            <a:r>
              <a:rPr lang="en-GB" dirty="0" smtClean="0"/>
              <a:t> candidates</a:t>
            </a:r>
          </a:p>
          <a:p>
            <a:pPr marL="0" indent="0">
              <a:buNone/>
            </a:pPr>
            <a:r>
              <a:rPr lang="en-GB" dirty="0" smtClean="0"/>
              <a:t>This rule is known as Plurality with Runoff; </a:t>
            </a:r>
            <a:br>
              <a:rPr lang="en-GB" dirty="0" smtClean="0"/>
            </a:br>
            <a:r>
              <a:rPr lang="en-GB" dirty="0" smtClean="0"/>
              <a:t>used in France for presidential elections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Plurality With Runoff: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United Kingdom elections:</a:t>
            </a:r>
          </a:p>
          <a:p>
            <a:pPr lvl="1"/>
            <a:r>
              <a:rPr lang="en-GB" dirty="0" smtClean="0"/>
              <a:t>25 000 voters: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/>
              <a:t>20 000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11 000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 </a:t>
            </a:r>
            <a:r>
              <a:rPr lang="en-GB" dirty="0" smtClean="0"/>
              <a:t>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4 000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sz="3100" dirty="0" smtClean="0"/>
              <a:t>1</a:t>
            </a:r>
            <a:r>
              <a:rPr lang="en-GB" sz="3100" baseline="30000" dirty="0" smtClean="0"/>
              <a:t>st</a:t>
            </a:r>
            <a:r>
              <a:rPr lang="en-GB" sz="3100" dirty="0" smtClean="0"/>
              <a:t> round: </a:t>
            </a:r>
            <a:r>
              <a:rPr lang="en-GB" sz="3100" dirty="0" smtClean="0">
                <a:solidFill>
                  <a:schemeClr val="accent1"/>
                </a:solidFill>
              </a:rPr>
              <a:t>C</a:t>
            </a:r>
            <a:r>
              <a:rPr lang="en-GB" sz="3100" dirty="0" smtClean="0"/>
              <a:t>: 25 000, </a:t>
            </a:r>
            <a:r>
              <a:rPr lang="en-GB" sz="3100" dirty="0" smtClean="0">
                <a:solidFill>
                  <a:srgbClr val="FF0000"/>
                </a:solidFill>
              </a:rPr>
              <a:t>L</a:t>
            </a:r>
            <a:r>
              <a:rPr lang="en-GB" sz="3100" dirty="0" smtClean="0"/>
              <a:t>: 20 000, </a:t>
            </a:r>
            <a:r>
              <a:rPr lang="en-GB" sz="3100" dirty="0" smtClean="0">
                <a:solidFill>
                  <a:srgbClr val="00B050"/>
                </a:solidFill>
              </a:rPr>
              <a:t>LD</a:t>
            </a:r>
            <a:r>
              <a:rPr lang="en-GB" sz="3100" dirty="0" smtClean="0"/>
              <a:t>: 15 000</a:t>
            </a:r>
          </a:p>
          <a:p>
            <a:pPr lvl="1"/>
            <a:r>
              <a:rPr lang="en-GB" sz="2700" dirty="0" err="1" smtClean="0"/>
              <a:t>noone</a:t>
            </a:r>
            <a:r>
              <a:rPr lang="en-GB" sz="2700" dirty="0" smtClean="0"/>
              <a:t> has more than 30 000 votes, so </a:t>
            </a:r>
            <a:r>
              <a:rPr lang="en-GB" sz="2700" dirty="0" smtClean="0">
                <a:solidFill>
                  <a:srgbClr val="00B050"/>
                </a:solidFill>
              </a:rPr>
              <a:t>LD</a:t>
            </a:r>
            <a:r>
              <a:rPr lang="en-GB" sz="2700" dirty="0" smtClean="0"/>
              <a:t> is eliminated</a:t>
            </a:r>
          </a:p>
          <a:p>
            <a:r>
              <a:rPr lang="en-GB" sz="3100" dirty="0" smtClean="0"/>
              <a:t>2</a:t>
            </a:r>
            <a:r>
              <a:rPr lang="en-GB" sz="3100" baseline="30000" dirty="0" smtClean="0"/>
              <a:t>nd</a:t>
            </a:r>
            <a:r>
              <a:rPr lang="en-GB" sz="3100" dirty="0" smtClean="0"/>
              <a:t> round: </a:t>
            </a:r>
            <a:r>
              <a:rPr lang="en-GB" sz="3100" dirty="0" smtClean="0">
                <a:solidFill>
                  <a:schemeClr val="accent1"/>
                </a:solidFill>
              </a:rPr>
              <a:t>C</a:t>
            </a:r>
            <a:r>
              <a:rPr lang="en-GB" sz="3100" dirty="0" smtClean="0"/>
              <a:t>: 25 000+4 000, </a:t>
            </a:r>
            <a:r>
              <a:rPr lang="en-GB" sz="3100" dirty="0" smtClean="0">
                <a:solidFill>
                  <a:srgbClr val="FF0000"/>
                </a:solidFill>
              </a:rPr>
              <a:t>L</a:t>
            </a:r>
            <a:r>
              <a:rPr lang="en-GB" sz="3100" dirty="0" smtClean="0"/>
              <a:t>: 20 000 + 11 000</a:t>
            </a:r>
          </a:p>
          <a:p>
            <a:pPr lvl="1"/>
            <a:r>
              <a:rPr lang="en-GB" sz="2700" dirty="0" smtClean="0">
                <a:solidFill>
                  <a:srgbClr val="FF0000"/>
                </a:solidFill>
              </a:rPr>
              <a:t>L</a:t>
            </a:r>
            <a:r>
              <a:rPr lang="en-GB" sz="2700" dirty="0" smtClean="0"/>
              <a:t> gets the majority of votes, so it wins  </a:t>
            </a:r>
            <a:endParaRPr lang="en-GB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Multi-Round Elections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All voters vote for their </a:t>
            </a:r>
            <a:r>
              <a:rPr lang="en-GB" dirty="0" smtClean="0">
                <a:solidFill>
                  <a:schemeClr val="accent1"/>
                </a:solidFill>
              </a:rPr>
              <a:t>favorite</a:t>
            </a:r>
            <a:r>
              <a:rPr lang="en-GB" dirty="0" smtClean="0"/>
              <a:t> candidate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some candidate gets </a:t>
            </a:r>
            <a:r>
              <a:rPr lang="en-GB" dirty="0" smtClean="0">
                <a:solidFill>
                  <a:schemeClr val="accent1"/>
                </a:solidFill>
              </a:rPr>
              <a:t>more </a:t>
            </a:r>
            <a:r>
              <a:rPr lang="en-GB" dirty="0" smtClean="0"/>
              <a:t>than </a:t>
            </a:r>
            <a:r>
              <a:rPr lang="en-GB" dirty="0" smtClean="0">
                <a:solidFill>
                  <a:srgbClr val="FF0000"/>
                </a:solidFill>
              </a:rPr>
              <a:t>50% </a:t>
            </a:r>
            <a:r>
              <a:rPr lang="en-GB" dirty="0" smtClean="0"/>
              <a:t>of the votes, he is declared the </a:t>
            </a:r>
            <a:r>
              <a:rPr lang="en-GB" dirty="0" smtClean="0">
                <a:solidFill>
                  <a:schemeClr val="accent1"/>
                </a:solidFill>
              </a:rPr>
              <a:t>winner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Otherwise, the candidate with the </a:t>
            </a:r>
            <a:r>
              <a:rPr lang="en-GB" dirty="0" smtClean="0">
                <a:solidFill>
                  <a:schemeClr val="accent1"/>
                </a:solidFill>
              </a:rPr>
              <a:t>smallest</a:t>
            </a:r>
            <a:r>
              <a:rPr lang="en-GB" dirty="0" smtClean="0"/>
              <a:t> number of votes is </a:t>
            </a:r>
            <a:r>
              <a:rPr lang="en-GB" dirty="0" smtClean="0">
                <a:solidFill>
                  <a:schemeClr val="accent1"/>
                </a:solidFill>
              </a:rPr>
              <a:t>eliminated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voters are asked to vote again over the </a:t>
            </a:r>
            <a:r>
              <a:rPr lang="en-GB" dirty="0" smtClean="0">
                <a:solidFill>
                  <a:schemeClr val="accent1"/>
                </a:solidFill>
              </a:rPr>
              <a:t>remaining</a:t>
            </a:r>
            <a:r>
              <a:rPr lang="en-GB" dirty="0" smtClean="0"/>
              <a:t> candidates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process repeats </a:t>
            </a:r>
            <a:r>
              <a:rPr lang="en-GB" dirty="0" smtClean="0">
                <a:solidFill>
                  <a:schemeClr val="accent1"/>
                </a:solidFill>
              </a:rPr>
              <a:t>until</a:t>
            </a:r>
            <a:r>
              <a:rPr lang="en-GB" dirty="0" smtClean="0"/>
              <a:t> some candidate gets a </a:t>
            </a:r>
            <a:r>
              <a:rPr lang="en-GB" dirty="0" smtClean="0">
                <a:solidFill>
                  <a:schemeClr val="accent1"/>
                </a:solidFill>
              </a:rPr>
              <a:t>majority</a:t>
            </a:r>
            <a:r>
              <a:rPr lang="en-GB" dirty="0" smtClean="0"/>
              <a:t> of votes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Single Transferable Vote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Multi-round elections often produce a more </a:t>
            </a:r>
            <a:r>
              <a:rPr lang="en-GB" dirty="0" smtClean="0">
                <a:solidFill>
                  <a:schemeClr val="accent1"/>
                </a:solidFill>
              </a:rPr>
              <a:t>appealing</a:t>
            </a:r>
            <a:r>
              <a:rPr lang="en-GB" dirty="0" smtClean="0"/>
              <a:t> outcome than Plurality</a:t>
            </a:r>
          </a:p>
          <a:p>
            <a:r>
              <a:rPr lang="en-GB" dirty="0" smtClean="0"/>
              <a:t>However, they are </a:t>
            </a:r>
            <a:r>
              <a:rPr lang="en-GB" dirty="0" smtClean="0">
                <a:solidFill>
                  <a:schemeClr val="accent1"/>
                </a:solidFill>
              </a:rPr>
              <a:t>hard to implement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voters have to come to voting booths </a:t>
            </a:r>
            <a:r>
              <a:rPr lang="en-GB" dirty="0" smtClean="0">
                <a:solidFill>
                  <a:schemeClr val="accent1"/>
                </a:solidFill>
              </a:rPr>
              <a:t>many times</a:t>
            </a:r>
          </a:p>
          <a:p>
            <a:r>
              <a:rPr lang="en-GB" u="sng" dirty="0" smtClean="0"/>
              <a:t>Single Transferable Vote</a:t>
            </a:r>
            <a:r>
              <a:rPr lang="en-GB" dirty="0" smtClean="0"/>
              <a:t>: an</a:t>
            </a:r>
            <a:r>
              <a:rPr lang="en-GB" dirty="0" smtClean="0">
                <a:solidFill>
                  <a:srgbClr val="FF0000"/>
                </a:solidFill>
              </a:rPr>
              <a:t> implementation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of multi-round elections in a </a:t>
            </a:r>
            <a:r>
              <a:rPr lang="en-GB" dirty="0" smtClean="0">
                <a:solidFill>
                  <a:schemeClr val="accent1"/>
                </a:solidFill>
              </a:rPr>
              <a:t>single round</a:t>
            </a:r>
            <a:r>
              <a:rPr lang="en-GB" dirty="0" smtClean="0"/>
              <a:t> of voting</a:t>
            </a:r>
          </a:p>
          <a:p>
            <a:pPr lvl="1"/>
            <a:r>
              <a:rPr lang="en-GB" dirty="0" smtClean="0"/>
              <a:t>each voter submits a total ranking of candidates</a:t>
            </a:r>
          </a:p>
          <a:p>
            <a:pPr lvl="1"/>
            <a:r>
              <a:rPr lang="en-GB" dirty="0" smtClean="0"/>
              <a:t>the election authority </a:t>
            </a:r>
            <a:r>
              <a:rPr lang="en-GB" dirty="0" smtClean="0">
                <a:solidFill>
                  <a:schemeClr val="accent1"/>
                </a:solidFill>
              </a:rPr>
              <a:t>simulates</a:t>
            </a:r>
            <a:r>
              <a:rPr lang="en-GB" dirty="0" smtClean="0"/>
              <a:t> multi-winner elections based on the information in the ballots </a:t>
            </a:r>
            <a:br>
              <a:rPr lang="en-GB" dirty="0" smtClean="0"/>
            </a:br>
            <a:r>
              <a:rPr lang="en-GB" dirty="0" smtClean="0"/>
              <a:t>(assuming that all voters always vote for their </a:t>
            </a:r>
            <a:br>
              <a:rPr lang="en-GB" dirty="0" smtClean="0"/>
            </a:br>
            <a:r>
              <a:rPr lang="en-GB" dirty="0" smtClean="0"/>
              <a:t>most preferred </a:t>
            </a:r>
            <a:r>
              <a:rPr lang="en-GB" dirty="0" smtClean="0">
                <a:solidFill>
                  <a:schemeClr val="accent1"/>
                </a:solidFill>
              </a:rPr>
              <a:t>available</a:t>
            </a:r>
            <a:r>
              <a:rPr lang="en-GB" dirty="0" smtClean="0"/>
              <a:t> candidate)</a:t>
            </a:r>
          </a:p>
          <a:p>
            <a:r>
              <a:rPr lang="en-GB" dirty="0" smtClean="0"/>
              <a:t>UK had a referendum of switching  to STV </a:t>
            </a:r>
            <a:br>
              <a:rPr lang="en-GB" dirty="0" smtClean="0"/>
            </a:br>
            <a:r>
              <a:rPr lang="en-GB" dirty="0" smtClean="0"/>
              <a:t>on </a:t>
            </a:r>
            <a:r>
              <a:rPr lang="en-GB" dirty="0" smtClean="0">
                <a:solidFill>
                  <a:schemeClr val="accent1"/>
                </a:solidFill>
              </a:rPr>
              <a:t>May 5</a:t>
            </a:r>
            <a:r>
              <a:rPr lang="en-GB" baseline="30000" dirty="0" smtClean="0">
                <a:solidFill>
                  <a:schemeClr val="accent1"/>
                </a:solidFill>
              </a:rPr>
              <a:t>th</a:t>
            </a:r>
            <a:r>
              <a:rPr lang="en-GB" dirty="0" smtClean="0">
                <a:solidFill>
                  <a:schemeClr val="accent1"/>
                </a:solidFill>
              </a:rPr>
              <a:t>, 2011</a:t>
            </a:r>
            <a:r>
              <a:rPr lang="en-GB" dirty="0" smtClean="0"/>
              <a:t> - but the decision was “no”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How Good are Plurality With Runoff and STV?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United Kingdom elections:</a:t>
            </a:r>
          </a:p>
          <a:p>
            <a:pPr lvl="1"/>
            <a:r>
              <a:rPr lang="en-GB" dirty="0" smtClean="0"/>
              <a:t>25 000 voters: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</a:t>
            </a:r>
            <a:r>
              <a:rPr lang="en-GB" dirty="0" smtClean="0">
                <a:solidFill>
                  <a:srgbClr val="00B050"/>
                </a:solidFill>
              </a:rPr>
              <a:t> 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/>
              <a:t>20 000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11 000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4 000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dirty="0" smtClean="0"/>
              <a:t>Plurality chooses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, STV chooses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dirty="0" smtClean="0"/>
              <a:t>Yet, 40 000 voters prefer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and 35 000 voters prefer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GB" dirty="0" smtClean="0"/>
              <a:t>Under both Plurality and STV, more than </a:t>
            </a:r>
            <a:r>
              <a:rPr lang="en-GB" dirty="0" smtClean="0">
                <a:solidFill>
                  <a:srgbClr val="FF0000"/>
                </a:solidFill>
              </a:rPr>
              <a:t>50%</a:t>
            </a:r>
            <a:r>
              <a:rPr lang="en-GB" dirty="0" smtClean="0"/>
              <a:t> of voters would have preferred a different candidate</a:t>
            </a:r>
          </a:p>
          <a:p>
            <a:r>
              <a:rPr lang="en-GB" dirty="0" smtClean="0"/>
              <a:t>Under STV, the voters who rank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first would be better off voting for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Condorcet Winners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Suppose that each of the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voters has a ranking of all </a:t>
            </a:r>
            <a:r>
              <a:rPr lang="en-GB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 candidates</a:t>
            </a:r>
          </a:p>
          <a:p>
            <a:r>
              <a:rPr lang="en-GB" u="sng" dirty="0" smtClean="0"/>
              <a:t>Definition</a:t>
            </a:r>
            <a:r>
              <a:rPr lang="en-GB" dirty="0" smtClean="0"/>
              <a:t>: a candidate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wins a </a:t>
            </a:r>
            <a:r>
              <a:rPr lang="en-GB" dirty="0" smtClean="0">
                <a:solidFill>
                  <a:schemeClr val="accent1"/>
                </a:solidFill>
              </a:rPr>
              <a:t>pairwise election</a:t>
            </a:r>
            <a:r>
              <a:rPr lang="en-GB" dirty="0" smtClean="0"/>
              <a:t> against a candidate 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  <a:r>
              <a:rPr lang="en-GB" dirty="0" smtClean="0"/>
              <a:t> if more than half of the voters rank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above 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GB" dirty="0" smtClean="0"/>
              <a:t>A candidate is said to be a </a:t>
            </a:r>
            <a:r>
              <a:rPr lang="en-GB" dirty="0" smtClean="0">
                <a:solidFill>
                  <a:schemeClr val="accent1"/>
                </a:solidFill>
              </a:rPr>
              <a:t>Condorcet winner</a:t>
            </a:r>
            <a:r>
              <a:rPr lang="en-GB" dirty="0" smtClean="0"/>
              <a:t> if he wins in all pairwise elections he participates in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>
              <a:buNone/>
            </a:pPr>
            <a:r>
              <a:rPr lang="en-GB" dirty="0" smtClean="0"/>
              <a:t>                 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is the Condorcet winner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24922" y="4797152"/>
            <a:ext cx="108012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220866" y="5301208"/>
            <a:ext cx="100811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301780" y="5300414"/>
            <a:ext cx="100811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24922" y="5805264"/>
            <a:ext cx="108012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724922" y="4797152"/>
            <a:ext cx="1008112" cy="10081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24922" y="4797152"/>
            <a:ext cx="1080120" cy="10081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187624" y="4581128"/>
            <a:ext cx="2664296" cy="1569660"/>
            <a:chOff x="1187624" y="4581128"/>
            <a:chExt cx="2664296" cy="1569660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4581128"/>
              <a:ext cx="36004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bac</a:t>
              </a:r>
              <a:r>
                <a:rPr lang="en-GB" sz="2400" dirty="0" smtClean="0"/>
                <a:t> d</a:t>
              </a:r>
              <a:endParaRPr lang="en-US" sz="24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3688" y="4581128"/>
              <a:ext cx="36004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 </a:t>
              </a:r>
              <a:r>
                <a:rPr lang="en-GB" sz="2400" dirty="0" err="1" smtClean="0"/>
                <a:t>adb</a:t>
              </a:r>
              <a:endParaRPr lang="en-US" sz="24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9752" y="4581128"/>
              <a:ext cx="36004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d </a:t>
              </a:r>
              <a:r>
                <a:rPr lang="en-GB" sz="2400" dirty="0" err="1" smtClean="0"/>
                <a:t>abc</a:t>
              </a:r>
              <a:r>
                <a:rPr lang="en-GB" sz="2400" dirty="0" smtClean="0"/>
                <a:t> </a:t>
              </a:r>
              <a:endParaRPr lang="en-US" sz="24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6" y="4581128"/>
              <a:ext cx="36004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a </a:t>
              </a:r>
              <a:r>
                <a:rPr lang="en-GB" sz="2400" dirty="0" err="1" smtClean="0"/>
                <a:t>bc</a:t>
              </a:r>
              <a:r>
                <a:rPr lang="en-GB" sz="2400" dirty="0" smtClean="0"/>
                <a:t> d</a:t>
              </a:r>
              <a:endParaRPr lang="en-US" sz="2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1880" y="4581128"/>
              <a:ext cx="36004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d </a:t>
              </a:r>
              <a:r>
                <a:rPr lang="en-GB" sz="2400" dirty="0" err="1" smtClean="0"/>
                <a:t>cb</a:t>
              </a:r>
              <a:r>
                <a:rPr lang="en-GB" sz="2400" dirty="0" smtClean="0"/>
                <a:t> a</a:t>
              </a:r>
              <a:endParaRPr lang="en-US" sz="2400" dirty="0" smtClean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48064" y="4365104"/>
            <a:ext cx="2174020" cy="1819364"/>
            <a:chOff x="5148064" y="4365104"/>
            <a:chExt cx="2174020" cy="1819364"/>
          </a:xfrm>
        </p:grpSpPr>
        <p:sp>
          <p:nvSpPr>
            <p:cNvPr id="22" name="TextBox 21"/>
            <p:cNvSpPr txBox="1"/>
            <p:nvPr/>
          </p:nvSpPr>
          <p:spPr>
            <a:xfrm>
              <a:off x="5220072" y="4365104"/>
              <a:ext cx="356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US" sz="28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48264" y="4365104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US" sz="28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8064" y="5661248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d</a:t>
              </a:r>
              <a:endParaRPr lang="en-US" sz="28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8264" y="5661248"/>
              <a:ext cx="336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c</a:t>
              </a:r>
              <a:endParaRPr lang="en-US" sz="2800" dirty="0" smtClean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80112" y="46531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2240" y="46531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80112" y="573325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732240" y="573325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Rank Aggregation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Rank aggregation</a:t>
            </a:r>
            <a:r>
              <a:rPr lang="en-GB" dirty="0" smtClean="0"/>
              <a:t> (also known as </a:t>
            </a:r>
            <a:r>
              <a:rPr lang="en-GB" dirty="0" smtClean="0">
                <a:solidFill>
                  <a:schemeClr val="accent1"/>
                </a:solidFill>
              </a:rPr>
              <a:t>voting</a:t>
            </a:r>
            <a:r>
              <a:rPr lang="en-GB" dirty="0" smtClean="0"/>
              <a:t>) is the problem of aggregating several </a:t>
            </a:r>
            <a:r>
              <a:rPr lang="en-GB" dirty="0" smtClean="0">
                <a:solidFill>
                  <a:schemeClr val="accent1"/>
                </a:solidFill>
              </a:rPr>
              <a:t>ordered lists</a:t>
            </a:r>
            <a:r>
              <a:rPr lang="en-GB" dirty="0" smtClean="0"/>
              <a:t> of alternatives </a:t>
            </a:r>
          </a:p>
          <a:p>
            <a:r>
              <a:rPr lang="en-GB" dirty="0" smtClean="0"/>
              <a:t>Input:</a:t>
            </a:r>
          </a:p>
          <a:p>
            <a:pPr lvl="1"/>
            <a:r>
              <a:rPr lang="en-GB" dirty="0" smtClean="0"/>
              <a:t>a set of alternatives (candidates) </a:t>
            </a:r>
            <a:r>
              <a:rPr lang="en-GB" dirty="0" smtClean="0">
                <a:solidFill>
                  <a:srgbClr val="FF0000"/>
                </a:solidFill>
              </a:rPr>
              <a:t>C = {c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, ..., c</a:t>
            </a:r>
            <a:r>
              <a:rPr lang="en-GB" baseline="-25000" dirty="0" smtClean="0">
                <a:solidFill>
                  <a:srgbClr val="FF0000"/>
                </a:solidFill>
              </a:rPr>
              <a:t>m</a:t>
            </a:r>
            <a:r>
              <a:rPr lang="en-GB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GB" dirty="0" smtClean="0"/>
              <a:t>a set of voters </a:t>
            </a:r>
            <a:r>
              <a:rPr lang="en-GB" dirty="0" smtClean="0">
                <a:solidFill>
                  <a:srgbClr val="FF0000"/>
                </a:solidFill>
              </a:rPr>
              <a:t>V = {1, ..., n}</a:t>
            </a:r>
          </a:p>
          <a:p>
            <a:pPr lvl="1"/>
            <a:r>
              <a:rPr lang="en-GB" dirty="0" smtClean="0"/>
              <a:t>for each voter, a total order (ranking) over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endParaRPr lang="en-GB" dirty="0" smtClean="0"/>
          </a:p>
          <a:p>
            <a:r>
              <a:rPr lang="en-GB" dirty="0" smtClean="0"/>
              <a:t>Output: </a:t>
            </a:r>
          </a:p>
          <a:p>
            <a:pPr lvl="1"/>
            <a:r>
              <a:rPr lang="en-GB" dirty="0" smtClean="0"/>
              <a:t>a</a:t>
            </a:r>
            <a:r>
              <a:rPr lang="en-GB" dirty="0" smtClean="0">
                <a:solidFill>
                  <a:schemeClr val="accent1"/>
                </a:solidFill>
              </a:rPr>
              <a:t> winner</a:t>
            </a:r>
          </a:p>
          <a:p>
            <a:pPr lvl="1"/>
            <a:r>
              <a:rPr lang="en-GB" dirty="0" smtClean="0"/>
              <a:t>a set of </a:t>
            </a:r>
            <a:r>
              <a:rPr lang="en-GB" dirty="0" smtClean="0">
                <a:solidFill>
                  <a:schemeClr val="accent1"/>
                </a:solidFill>
              </a:rPr>
              <a:t>winners</a:t>
            </a:r>
          </a:p>
          <a:p>
            <a:pPr lvl="1"/>
            <a:r>
              <a:rPr lang="en-GB" dirty="0" smtClean="0"/>
              <a:t>a total </a:t>
            </a:r>
            <a:r>
              <a:rPr lang="en-GB" dirty="0" smtClean="0">
                <a:solidFill>
                  <a:schemeClr val="accent1"/>
                </a:solidFill>
              </a:rPr>
              <a:t>ranking</a:t>
            </a:r>
            <a:r>
              <a:rPr lang="en-GB" dirty="0" smtClean="0"/>
              <a:t> of the alternatives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Condorcet Consistency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 voting rule is said to be </a:t>
            </a:r>
            <a:r>
              <a:rPr lang="en-GB" dirty="0" smtClean="0">
                <a:solidFill>
                  <a:schemeClr val="accent1"/>
                </a:solidFill>
              </a:rPr>
              <a:t>Condorcet-consistent</a:t>
            </a:r>
            <a:r>
              <a:rPr lang="en-GB" dirty="0" smtClean="0"/>
              <a:t> if it selects the Condorcet winner whenever it exists  </a:t>
            </a:r>
          </a:p>
          <a:p>
            <a:r>
              <a:rPr lang="en-GB" dirty="0" smtClean="0"/>
              <a:t>United Kingdom elections:</a:t>
            </a:r>
          </a:p>
          <a:p>
            <a:pPr lvl="1"/>
            <a:r>
              <a:rPr lang="en-GB" dirty="0" smtClean="0"/>
              <a:t>25 000 voters: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/>
              <a:t>20 000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11 000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4 000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dirty="0" smtClean="0"/>
              <a:t>Plurality chooses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, STV chooses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is the Condorcet winner</a:t>
            </a:r>
          </a:p>
          <a:p>
            <a:pPr lvl="1"/>
            <a:r>
              <a:rPr lang="en-GB" dirty="0" smtClean="0"/>
              <a:t>even though it has the smallest </a:t>
            </a:r>
            <a:br>
              <a:rPr lang="en-GB" dirty="0" smtClean="0"/>
            </a:br>
            <a:r>
              <a:rPr lang="en-GB" dirty="0" smtClean="0"/>
              <a:t>number of voters who rank it first</a:t>
            </a:r>
          </a:p>
          <a:p>
            <a:r>
              <a:rPr lang="en-GB" dirty="0" smtClean="0"/>
              <a:t>Hence, neither Plurality nor STV </a:t>
            </a:r>
            <a:br>
              <a:rPr lang="en-GB" dirty="0" smtClean="0"/>
            </a:br>
            <a:r>
              <a:rPr lang="en-GB" dirty="0" smtClean="0"/>
              <a:t>are Condorcet-consistent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7164288" y="3717032"/>
            <a:ext cx="1440160" cy="10081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264188" y="3825044"/>
            <a:ext cx="1440160" cy="7920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88224" y="4941168"/>
            <a:ext cx="18002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300192" y="2924944"/>
            <a:ext cx="2463656" cy="2611452"/>
            <a:chOff x="6300192" y="2924944"/>
            <a:chExt cx="2463656" cy="2611452"/>
          </a:xfrm>
        </p:grpSpPr>
        <p:sp>
          <p:nvSpPr>
            <p:cNvPr id="10" name="Oval 9"/>
            <p:cNvSpPr/>
            <p:nvPr/>
          </p:nvSpPr>
          <p:spPr>
            <a:xfrm>
              <a:off x="7308304" y="3429000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16216" y="4869160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316416" y="4869160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4288" y="2924944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LD</a:t>
              </a:r>
              <a:endParaRPr lang="en-US" sz="28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5013176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L</a:t>
              </a:r>
              <a:endParaRPr lang="en-US" sz="28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8424" y="5013176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C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Do Elections Always Have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Condorcet Winners?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2 voters rank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above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GB" dirty="0" smtClean="0"/>
              <a:t>2 voters rank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above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GB" dirty="0" smtClean="0"/>
              <a:t>2 voters rank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above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GB" dirty="0" smtClean="0"/>
              <a:t>No Condorcet winner!</a:t>
            </a:r>
          </a:p>
          <a:p>
            <a:r>
              <a:rPr lang="en-GB" u="sng" dirty="0" smtClean="0"/>
              <a:t>Definition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FF0000"/>
                </a:solidFill>
              </a:rPr>
              <a:t>G</a:t>
            </a:r>
            <a:r>
              <a:rPr lang="en-GB" dirty="0" smtClean="0"/>
              <a:t> is a </a:t>
            </a:r>
            <a:r>
              <a:rPr lang="en-GB" dirty="0" smtClean="0">
                <a:solidFill>
                  <a:schemeClr val="accent1"/>
                </a:solidFill>
              </a:rPr>
              <a:t>pairwise majority graph</a:t>
            </a:r>
            <a:r>
              <a:rPr lang="en-GB" dirty="0" smtClean="0"/>
              <a:t> for an election </a:t>
            </a:r>
            <a:r>
              <a:rPr lang="en-GB" dirty="0" smtClean="0">
                <a:solidFill>
                  <a:srgbClr val="FF0000"/>
                </a:solidFill>
              </a:rPr>
              <a:t>E</a:t>
            </a:r>
            <a:r>
              <a:rPr lang="en-GB" dirty="0" smtClean="0"/>
              <a:t> with a candidate set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if </a:t>
            </a:r>
            <a:br>
              <a:rPr lang="en-GB" dirty="0" smtClean="0"/>
            </a:br>
            <a:r>
              <a:rPr lang="en-GB" dirty="0" smtClean="0"/>
              <a:t>its vertex set is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and there is an edge from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iff majority of voters prefer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GB" u="sng" dirty="0" smtClean="0"/>
              <a:t>Theorem</a:t>
            </a:r>
            <a:r>
              <a:rPr lang="en-GB" dirty="0" smtClean="0"/>
              <a:t>: any directed graph with no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-cycles can arise as a pairwise majority graph</a:t>
            </a:r>
            <a:endParaRPr lang="en-GB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5126127" y="1856727"/>
            <a:ext cx="1368152" cy="1200329"/>
            <a:chOff x="4788024" y="1844824"/>
            <a:chExt cx="1368152" cy="1200329"/>
          </a:xfrm>
        </p:grpSpPr>
        <p:sp>
          <p:nvSpPr>
            <p:cNvPr id="20" name="TextBox 19"/>
            <p:cNvSpPr txBox="1"/>
            <p:nvPr/>
          </p:nvSpPr>
          <p:spPr>
            <a:xfrm>
              <a:off x="4788024" y="1844824"/>
              <a:ext cx="360040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abc</a:t>
              </a:r>
              <a:r>
                <a:rPr lang="en-GB" sz="2400" dirty="0" smtClean="0"/>
                <a:t> </a:t>
              </a:r>
              <a:endParaRPr lang="en-US" sz="24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1844824"/>
              <a:ext cx="360040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cab </a:t>
              </a:r>
              <a:endParaRPr lang="en-US" sz="24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6136" y="1844824"/>
              <a:ext cx="360040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bca</a:t>
              </a:r>
              <a:r>
                <a:rPr lang="en-GB" sz="2400" dirty="0" smtClean="0"/>
                <a:t> </a:t>
              </a:r>
              <a:endParaRPr lang="en-US" sz="2400" dirty="0" smtClean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16200000" flipH="1">
            <a:off x="7632340" y="2096852"/>
            <a:ext cx="936104" cy="7200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7236296" y="2924944"/>
            <a:ext cx="1224136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020272" y="2204864"/>
            <a:ext cx="936104" cy="5040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60232" y="1412776"/>
            <a:ext cx="2318036" cy="1963380"/>
            <a:chOff x="6660232" y="1412776"/>
            <a:chExt cx="2318036" cy="1963380"/>
          </a:xfrm>
        </p:grpSpPr>
        <p:sp>
          <p:nvSpPr>
            <p:cNvPr id="29" name="Oval 28"/>
            <p:cNvSpPr/>
            <p:nvPr/>
          </p:nvSpPr>
          <p:spPr>
            <a:xfrm>
              <a:off x="7092280" y="28529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68344" y="1844824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88424" y="28529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12360" y="1412776"/>
              <a:ext cx="356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US" sz="28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04448" y="2852936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US" sz="28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60232" y="2780928"/>
              <a:ext cx="336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c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Condorcet-Consistent Rules: Copeland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Condorcet-consistent rule must </a:t>
            </a:r>
            <a:br>
              <a:rPr lang="en-GB" dirty="0" smtClean="0"/>
            </a:br>
            <a:r>
              <a:rPr lang="en-GB" dirty="0" smtClean="0"/>
              <a:t>elect a Condorcet winner when one exists</a:t>
            </a:r>
          </a:p>
          <a:p>
            <a:pPr lvl="1"/>
            <a:r>
              <a:rPr lang="en-GB" dirty="0" smtClean="0"/>
              <a:t>how can we extend this principle if there is no Condorcet winner?</a:t>
            </a:r>
          </a:p>
          <a:p>
            <a:r>
              <a:rPr lang="en-GB" u="sng" dirty="0" smtClean="0"/>
              <a:t>Copeland rule</a:t>
            </a:r>
            <a:r>
              <a:rPr lang="en-GB" dirty="0" smtClean="0"/>
              <a:t>: each candidate gets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point for each pairwise election he</a:t>
            </a:r>
            <a:r>
              <a:rPr lang="en-GB" dirty="0" smtClean="0">
                <a:solidFill>
                  <a:schemeClr val="accent1"/>
                </a:solidFill>
              </a:rPr>
              <a:t> wins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0.5</a:t>
            </a:r>
            <a:r>
              <a:rPr lang="en-GB" dirty="0" smtClean="0"/>
              <a:t> points for each pairwise election he </a:t>
            </a:r>
            <a:r>
              <a:rPr lang="en-GB" dirty="0" smtClean="0">
                <a:solidFill>
                  <a:schemeClr val="accent1"/>
                </a:solidFill>
              </a:rPr>
              <a:t>ties</a:t>
            </a:r>
            <a:endParaRPr lang="en-GB" dirty="0" smtClean="0"/>
          </a:p>
          <a:p>
            <a:pPr lvl="1"/>
            <a:r>
              <a:rPr lang="en-GB" dirty="0" smtClean="0"/>
              <a:t> the candidate with the </a:t>
            </a:r>
            <a:r>
              <a:rPr lang="en-GB" dirty="0" smtClean="0">
                <a:solidFill>
                  <a:schemeClr val="accent1"/>
                </a:solidFill>
              </a:rPr>
              <a:t>largest number of points</a:t>
            </a:r>
            <a:r>
              <a:rPr lang="en-GB" dirty="0" smtClean="0"/>
              <a:t> wins </a:t>
            </a:r>
          </a:p>
          <a:p>
            <a:r>
              <a:rPr lang="en-GB" dirty="0" smtClean="0"/>
              <a:t>In an </a:t>
            </a:r>
            <a:r>
              <a:rPr lang="en-GB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-candidate election, if a Condorcet winner exists, he gets </a:t>
            </a:r>
            <a:r>
              <a:rPr lang="en-GB" dirty="0" smtClean="0">
                <a:solidFill>
                  <a:srgbClr val="FF0000"/>
                </a:solidFill>
              </a:rPr>
              <a:t>m-1</a:t>
            </a:r>
            <a:r>
              <a:rPr lang="en-GB" dirty="0" smtClean="0"/>
              <a:t> point, all other candidates get at most </a:t>
            </a:r>
            <a:r>
              <a:rPr lang="en-GB" dirty="0" smtClean="0">
                <a:solidFill>
                  <a:srgbClr val="FF0000"/>
                </a:solidFill>
              </a:rPr>
              <a:t>m-2</a:t>
            </a:r>
            <a:r>
              <a:rPr lang="en-GB" dirty="0" smtClean="0"/>
              <a:t>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Condorcet-Consistent Rules: </a:t>
            </a:r>
            <a:r>
              <a:rPr lang="en-GB" dirty="0" err="1" smtClean="0">
                <a:solidFill>
                  <a:schemeClr val="tx2"/>
                </a:solidFill>
              </a:rPr>
              <a:t>Maximim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r>
              <a:rPr lang="en-GB" u="sng" dirty="0" smtClean="0"/>
              <a:t>Maximin rule</a:t>
            </a:r>
            <a:r>
              <a:rPr lang="en-GB" dirty="0" smtClean="0"/>
              <a:t>: the score of each candidate is </a:t>
            </a:r>
            <a:br>
              <a:rPr lang="en-GB" dirty="0" smtClean="0"/>
            </a:br>
            <a:r>
              <a:rPr lang="en-GB" dirty="0" smtClean="0"/>
              <a:t>the number of </a:t>
            </a:r>
            <a:r>
              <a:rPr lang="en-GB" dirty="0" smtClean="0">
                <a:solidFill>
                  <a:schemeClr val="accent1"/>
                </a:solidFill>
              </a:rPr>
              <a:t>votes</a:t>
            </a:r>
            <a:r>
              <a:rPr lang="en-GB" dirty="0" smtClean="0"/>
              <a:t> he gets in his </a:t>
            </a:r>
            <a:r>
              <a:rPr lang="en-GB" dirty="0" smtClean="0">
                <a:solidFill>
                  <a:schemeClr val="accent1"/>
                </a:solidFill>
              </a:rPr>
              <a:t>worst pairwise</a:t>
            </a:r>
            <a:r>
              <a:rPr lang="en-GB" dirty="0" smtClean="0"/>
              <a:t> election </a:t>
            </a:r>
          </a:p>
          <a:p>
            <a:pPr lvl="1"/>
            <a:r>
              <a:rPr lang="en-GB" dirty="0" smtClean="0"/>
              <a:t>the candidate with the highest score wins</a:t>
            </a:r>
          </a:p>
          <a:p>
            <a:r>
              <a:rPr lang="en-GB" dirty="0" smtClean="0"/>
              <a:t>In an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-voter election, </a:t>
            </a:r>
            <a:br>
              <a:rPr lang="en-GB" dirty="0" smtClean="0"/>
            </a:br>
            <a:r>
              <a:rPr lang="en-GB" dirty="0" smtClean="0"/>
              <a:t>if a Condorcet winner exists </a:t>
            </a:r>
          </a:p>
          <a:p>
            <a:pPr lvl="1"/>
            <a:r>
              <a:rPr lang="en-GB" dirty="0" smtClean="0"/>
              <a:t>his Maximin score is greater than </a:t>
            </a:r>
            <a:r>
              <a:rPr lang="en-GB" dirty="0" smtClean="0">
                <a:solidFill>
                  <a:srgbClr val="FF0000"/>
                </a:solidFill>
              </a:rPr>
              <a:t>n/2</a:t>
            </a:r>
            <a:r>
              <a:rPr lang="en-GB" dirty="0" smtClean="0"/>
              <a:t>, </a:t>
            </a:r>
          </a:p>
          <a:p>
            <a:pPr lvl="1"/>
            <a:r>
              <a:rPr lang="en-GB" dirty="0" smtClean="0"/>
              <a:t>everyone else’s Maximin score is less than </a:t>
            </a:r>
            <a:r>
              <a:rPr lang="en-GB" dirty="0" smtClean="0">
                <a:solidFill>
                  <a:srgbClr val="FF0000"/>
                </a:solidFill>
              </a:rPr>
              <a:t>n/2</a:t>
            </a:r>
            <a:r>
              <a:rPr lang="en-GB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Scoring Rules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Condorcet-consistent rules are </a:t>
            </a:r>
            <a:r>
              <a:rPr lang="en-GB" dirty="0" smtClean="0">
                <a:solidFill>
                  <a:schemeClr val="accent1"/>
                </a:solidFill>
              </a:rPr>
              <a:t>hard to explain</a:t>
            </a:r>
            <a:r>
              <a:rPr lang="en-GB" dirty="0" smtClean="0"/>
              <a:t> to voters</a:t>
            </a:r>
          </a:p>
          <a:p>
            <a:pPr lvl="1"/>
            <a:r>
              <a:rPr lang="en-GB" dirty="0" smtClean="0"/>
              <a:t>implementation is non-trivial</a:t>
            </a:r>
          </a:p>
          <a:p>
            <a:r>
              <a:rPr lang="en-GB" dirty="0" smtClean="0"/>
              <a:t>Alternative: </a:t>
            </a:r>
            <a:r>
              <a:rPr lang="en-GB" dirty="0" smtClean="0">
                <a:solidFill>
                  <a:schemeClr val="accent1"/>
                </a:solidFill>
              </a:rPr>
              <a:t>scoring rules</a:t>
            </a:r>
          </a:p>
          <a:p>
            <a:r>
              <a:rPr lang="en-GB" dirty="0" smtClean="0"/>
              <a:t>A </a:t>
            </a:r>
            <a:r>
              <a:rPr lang="en-GB" dirty="0" smtClean="0">
                <a:solidFill>
                  <a:schemeClr val="accent1"/>
                </a:solidFill>
              </a:rPr>
              <a:t>scoring rule</a:t>
            </a:r>
            <a:r>
              <a:rPr lang="en-GB" dirty="0" smtClean="0"/>
              <a:t> for an election with </a:t>
            </a:r>
            <a:r>
              <a:rPr lang="en-GB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 candidates is given by a vector </a:t>
            </a:r>
            <a:r>
              <a:rPr lang="en-GB" dirty="0" smtClean="0">
                <a:solidFill>
                  <a:srgbClr val="FF0000"/>
                </a:solidFill>
              </a:rPr>
              <a:t>(s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, ..., </a:t>
            </a:r>
            <a:r>
              <a:rPr lang="en-GB" dirty="0" err="1" smtClean="0">
                <a:solidFill>
                  <a:srgbClr val="FF0000"/>
                </a:solidFill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</a:rPr>
              <a:t>m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≥ ... ≥ </a:t>
            </a:r>
            <a:r>
              <a:rPr lang="en-GB" dirty="0" err="1" smtClean="0">
                <a:solidFill>
                  <a:srgbClr val="FF0000"/>
                </a:solidFill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</a:rPr>
              <a:t>m</a:t>
            </a:r>
            <a:endParaRPr lang="en-GB" baseline="-25000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each candidate gets </a:t>
            </a:r>
            <a:r>
              <a:rPr lang="en-GB" dirty="0" err="1" smtClean="0">
                <a:solidFill>
                  <a:srgbClr val="FF0000"/>
                </a:solidFill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points from each voter </a:t>
            </a:r>
            <a:br>
              <a:rPr lang="en-GB" dirty="0" smtClean="0"/>
            </a:br>
            <a:r>
              <a:rPr lang="en-GB" dirty="0" smtClean="0"/>
              <a:t>who ranks him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err="1" smtClean="0"/>
              <a:t>-th</a:t>
            </a:r>
            <a:endParaRPr lang="en-GB" dirty="0" smtClean="0"/>
          </a:p>
          <a:p>
            <a:pPr lvl="1"/>
            <a:r>
              <a:rPr lang="en-GB" dirty="0" smtClean="0"/>
              <a:t>candidate with the </a:t>
            </a:r>
            <a:r>
              <a:rPr lang="en-GB" dirty="0" smtClean="0">
                <a:solidFill>
                  <a:schemeClr val="accent1"/>
                </a:solidFill>
              </a:rPr>
              <a:t>maximum number of points</a:t>
            </a:r>
            <a:r>
              <a:rPr lang="en-GB" dirty="0" smtClean="0"/>
              <a:t> wins</a:t>
            </a:r>
          </a:p>
          <a:p>
            <a:r>
              <a:rPr lang="en-GB" dirty="0" smtClean="0"/>
              <a:t>Plurality is a scoring rule with score vector </a:t>
            </a:r>
            <a:r>
              <a:rPr lang="en-GB" dirty="0" smtClean="0">
                <a:solidFill>
                  <a:srgbClr val="FF0000"/>
                </a:solidFill>
              </a:rPr>
              <a:t>(1, 0, ..., 0)</a:t>
            </a:r>
          </a:p>
          <a:p>
            <a:r>
              <a:rPr lang="en-GB" dirty="0" smtClean="0"/>
              <a:t>Borda: </a:t>
            </a:r>
            <a:r>
              <a:rPr lang="en-GB" dirty="0" smtClean="0">
                <a:solidFill>
                  <a:srgbClr val="FF0000"/>
                </a:solidFill>
              </a:rPr>
              <a:t>(m-1, m-2, ..., 2, 1, 0)</a:t>
            </a:r>
          </a:p>
          <a:p>
            <a:r>
              <a:rPr lang="en-GB" dirty="0" smtClean="0"/>
              <a:t>k-approval: </a:t>
            </a:r>
            <a:r>
              <a:rPr lang="en-GB" dirty="0" smtClean="0">
                <a:solidFill>
                  <a:srgbClr val="FF0000"/>
                </a:solidFill>
              </a:rPr>
              <a:t>(1, ..., 1, 0, ..., 0)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equivalent to allowing voters to vote for 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candidates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007260" y="5353780"/>
            <a:ext cx="155448" cy="914400"/>
          </a:xfrm>
          <a:prstGeom prst="righ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573325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k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Scoring Rules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9971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United Kingdom elections:</a:t>
            </a:r>
          </a:p>
          <a:p>
            <a:pPr lvl="1"/>
            <a:r>
              <a:rPr lang="en-GB" dirty="0" smtClean="0"/>
              <a:t>25 000 voters: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/>
              <a:t>20 000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11 000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/>
              <a:t>4 000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GB" dirty="0" smtClean="0"/>
              <a:t>Plurality: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wins with 25 000 points</a:t>
            </a:r>
          </a:p>
          <a:p>
            <a:r>
              <a:rPr lang="en-GB" dirty="0" smtClean="0"/>
              <a:t>Borda: 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gets 2 x 25 000 + 1 x 4 000 = 54 000 points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gets 2 x 20 000 + 1 x 11 000 = 51 000 points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gets 1 x 45 000 + 2 x 15 000 = 75 000 points</a:t>
            </a:r>
          </a:p>
          <a:p>
            <a:r>
              <a:rPr lang="en-GB" dirty="0" smtClean="0"/>
              <a:t>2-approval:  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: 29 000,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: 31 000,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: 60 000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Scoring Rules: Pro and Contra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9971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Scoring rules are easy to </a:t>
            </a:r>
            <a:r>
              <a:rPr lang="en-GB" dirty="0" smtClean="0">
                <a:solidFill>
                  <a:schemeClr val="accent1"/>
                </a:solidFill>
              </a:rPr>
              <a:t>understand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1"/>
                </a:solidFill>
              </a:rPr>
              <a:t>implement</a:t>
            </a:r>
          </a:p>
          <a:p>
            <a:r>
              <a:rPr lang="en-GB" dirty="0" smtClean="0"/>
              <a:t>They take into account </a:t>
            </a:r>
            <a:r>
              <a:rPr lang="en-GB" dirty="0" smtClean="0">
                <a:solidFill>
                  <a:schemeClr val="accent1"/>
                </a:solidFill>
              </a:rPr>
              <a:t>preferences</a:t>
            </a:r>
            <a:r>
              <a:rPr lang="en-GB" dirty="0" smtClean="0"/>
              <a:t> other than </a:t>
            </a:r>
            <a:br>
              <a:rPr lang="en-GB" dirty="0" smtClean="0"/>
            </a:br>
            <a:r>
              <a:rPr lang="en-GB" dirty="0" smtClean="0"/>
              <a:t>just the voter’s top choice</a:t>
            </a:r>
          </a:p>
          <a:p>
            <a:r>
              <a:rPr lang="en-GB" dirty="0" smtClean="0"/>
              <a:t>However, </a:t>
            </a:r>
            <a:r>
              <a:rPr lang="en-GB" dirty="0" smtClean="0">
                <a:solidFill>
                  <a:srgbClr val="FF0000"/>
                </a:solidFill>
              </a:rPr>
              <a:t>no</a:t>
            </a:r>
            <a:r>
              <a:rPr lang="en-GB" dirty="0" smtClean="0"/>
              <a:t> scoring rule is Condorcet-consistent</a:t>
            </a:r>
          </a:p>
          <a:p>
            <a:pPr lvl="1"/>
            <a:r>
              <a:rPr lang="en-GB" sz="3800" dirty="0" smtClean="0"/>
              <a:t> </a:t>
            </a:r>
            <a:r>
              <a:rPr lang="en-GB" sz="3300" dirty="0" smtClean="0"/>
              <a:t>Borda:</a:t>
            </a:r>
            <a:r>
              <a:rPr lang="en-GB" sz="3800" dirty="0" smtClean="0"/>
              <a:t>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is the Condorcet winner, </a:t>
            </a:r>
            <a:br>
              <a:rPr lang="en-GB" dirty="0" smtClean="0"/>
            </a:br>
            <a:r>
              <a:rPr lang="en-GB" dirty="0" smtClean="0"/>
              <a:t>yet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gets 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  <a:r>
              <a:rPr lang="en-GB" dirty="0" smtClean="0"/>
              <a:t> points, while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gets </a:t>
            </a:r>
            <a:r>
              <a:rPr lang="en-GB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GB" dirty="0" smtClean="0"/>
              <a:t>Borda rule is very easy to manipulate: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3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chemeClr val="accent1"/>
                </a:solidFill>
              </a:rPr>
              <a:t>a</a:t>
            </a:r>
            <a:r>
              <a:rPr lang="en-GB" dirty="0" smtClean="0"/>
              <a:t> &gt;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voter: 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a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e</a:t>
            </a:r>
          </a:p>
          <a:p>
            <a:pPr lvl="1"/>
            <a:r>
              <a:rPr lang="en-GB" dirty="0" smtClean="0"/>
              <a:t>if the last voter, who prefers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, votes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e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a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a</a:t>
            </a:r>
            <a:r>
              <a:rPr lang="en-GB" dirty="0" smtClean="0"/>
              <a:t> loses </a:t>
            </a:r>
            <a:r>
              <a:rPr lang="en-GB" dirty="0" smtClean="0">
                <a:solidFill>
                  <a:schemeClr val="accent1"/>
                </a:solidFill>
              </a:rPr>
              <a:t>3</a:t>
            </a:r>
            <a:r>
              <a:rPr lang="en-GB" dirty="0" smtClean="0"/>
              <a:t> points, so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wins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5085184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a: 15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FF0000"/>
                </a:solidFill>
              </a:rPr>
              <a:t>b: 13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3808" y="3356992"/>
            <a:ext cx="4239733" cy="461665"/>
            <a:chOff x="2843808" y="3140968"/>
            <a:chExt cx="423973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2843808" y="3140968"/>
              <a:ext cx="12153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 b c d e</a:t>
              </a:r>
              <a:endParaRPr lang="en-US" sz="2400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3140968"/>
              <a:ext cx="12153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 b e d c</a:t>
              </a:r>
              <a:endParaRPr lang="en-US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8144" y="3140968"/>
              <a:ext cx="12153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b c d e a</a:t>
              </a:r>
              <a:endParaRPr lang="en-US" sz="2400" dirty="0" smtClean="0"/>
            </a:p>
          </p:txBody>
        </p:sp>
      </p:grpSp>
      <p:sp>
        <p:nvSpPr>
          <p:cNvPr id="8" name="Right Brace 7"/>
          <p:cNvSpPr/>
          <p:nvPr/>
        </p:nvSpPr>
        <p:spPr>
          <a:xfrm>
            <a:off x="4572000" y="5013176"/>
            <a:ext cx="144016" cy="720080"/>
          </a:xfrm>
          <a:prstGeom prst="righ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 smtClean="0"/>
              <a:t>Part </a:t>
            </a:r>
            <a:r>
              <a:rPr lang="en-GB" sz="6000" dirty="0" smtClean="0"/>
              <a:t>2: </a:t>
            </a: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Axioms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024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Desirable Properties of Voting Rules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smtClean="0">
                <a:solidFill>
                  <a:schemeClr val="accent1"/>
                </a:solidFill>
              </a:rPr>
              <a:t>Anonymity:</a:t>
            </a:r>
            <a:r>
              <a:rPr lang="en-GB" dirty="0" smtClean="0"/>
              <a:t> all voters are treated </a:t>
            </a:r>
            <a:br>
              <a:rPr lang="en-GB" dirty="0" smtClean="0"/>
            </a:br>
            <a:r>
              <a:rPr lang="en-GB" dirty="0" smtClean="0"/>
              <a:t>in the same way</a:t>
            </a:r>
          </a:p>
          <a:p>
            <a:pPr lvl="1">
              <a:buNone/>
            </a:pPr>
            <a:r>
              <a:rPr lang="en-GB" dirty="0"/>
              <a:t>+</a:t>
            </a:r>
            <a:r>
              <a:rPr lang="en-GB" dirty="0" smtClean="0"/>
              <a:t>: all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Neutrality</a:t>
            </a:r>
            <a:r>
              <a:rPr lang="en-GB" dirty="0" smtClean="0"/>
              <a:t>: all candidates are treated </a:t>
            </a:r>
            <a:br>
              <a:rPr lang="en-GB" dirty="0" smtClean="0"/>
            </a:br>
            <a:r>
              <a:rPr lang="en-GB" dirty="0" smtClean="0"/>
              <a:t>in the same way</a:t>
            </a:r>
          </a:p>
          <a:p>
            <a:pPr marL="457200" lvl="1" indent="0">
              <a:buNone/>
            </a:pPr>
            <a:r>
              <a:rPr lang="en-GB" dirty="0" smtClean="0"/>
              <a:t>+: all (ties</a:t>
            </a:r>
            <a:r>
              <a:rPr lang="en-GB" dirty="0" smtClean="0"/>
              <a:t>?)</a:t>
            </a:r>
            <a:endParaRPr lang="en-GB" dirty="0"/>
          </a:p>
          <a:p>
            <a:r>
              <a:rPr lang="en-GB" dirty="0" smtClean="0">
                <a:solidFill>
                  <a:schemeClr val="accent1"/>
                </a:solidFill>
              </a:rPr>
              <a:t>Pareto </a:t>
            </a:r>
            <a:r>
              <a:rPr lang="en-GB" dirty="0">
                <a:solidFill>
                  <a:schemeClr val="accent1"/>
                </a:solidFill>
              </a:rPr>
              <a:t>efficiency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if all voters rank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 above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 should not win</a:t>
            </a:r>
          </a:p>
          <a:p>
            <a:pPr lvl="1">
              <a:buNone/>
            </a:pPr>
            <a:r>
              <a:rPr lang="en-GB" dirty="0"/>
              <a:t>+: </a:t>
            </a:r>
            <a:r>
              <a:rPr lang="en-GB" dirty="0" smtClean="0"/>
              <a:t>all</a:t>
            </a:r>
            <a:endParaRPr lang="en-GB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Criteria for Voting Rules: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Single-Winner Elections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Condorcet consistency</a:t>
            </a:r>
          </a:p>
          <a:p>
            <a:pPr lvl="1">
              <a:buNone/>
            </a:pPr>
            <a:r>
              <a:rPr lang="en-GB" dirty="0"/>
              <a:t>+: Copeland, </a:t>
            </a:r>
            <a:r>
              <a:rPr lang="en-GB" dirty="0" err="1"/>
              <a:t>Maximin</a:t>
            </a:r>
            <a:r>
              <a:rPr lang="en-GB" dirty="0"/>
              <a:t>, Dodgson   </a:t>
            </a:r>
          </a:p>
          <a:p>
            <a:pPr lvl="1">
              <a:buNone/>
            </a:pPr>
            <a:r>
              <a:rPr lang="en-GB" dirty="0"/>
              <a:t>-: </a:t>
            </a:r>
            <a:r>
              <a:rPr lang="en-GB" dirty="0" smtClean="0"/>
              <a:t>scoring rules, </a:t>
            </a:r>
            <a:r>
              <a:rPr lang="en-GB" dirty="0"/>
              <a:t>Plurality with Runoff, </a:t>
            </a:r>
            <a:r>
              <a:rPr lang="en-GB" dirty="0" smtClean="0"/>
              <a:t>STV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C</a:t>
            </a:r>
            <a:r>
              <a:rPr lang="en-GB" dirty="0" smtClean="0">
                <a:solidFill>
                  <a:schemeClr val="accent1"/>
                </a:solidFill>
              </a:rPr>
              <a:t>onsistency</a:t>
            </a:r>
            <a:r>
              <a:rPr lang="en-GB" dirty="0" smtClean="0">
                <a:solidFill>
                  <a:schemeClr val="accent1"/>
                </a:solidFill>
              </a:rPr>
              <a:t>: </a:t>
            </a:r>
            <a:r>
              <a:rPr lang="en-GB" dirty="0" smtClean="0"/>
              <a:t>consider two elections with </a:t>
            </a:r>
            <a:r>
              <a:rPr lang="en-GB" dirty="0" smtClean="0">
                <a:solidFill>
                  <a:srgbClr val="FF0000"/>
                </a:solidFill>
              </a:rPr>
              <a:t>disjoint sets of voters</a:t>
            </a:r>
            <a:r>
              <a:rPr lang="en-GB" dirty="0" smtClean="0"/>
              <a:t> over the </a:t>
            </a:r>
            <a:r>
              <a:rPr lang="en-GB" dirty="0" smtClean="0">
                <a:solidFill>
                  <a:schemeClr val="accent1"/>
                </a:solidFill>
              </a:rPr>
              <a:t>same set of candidates</a:t>
            </a:r>
            <a:r>
              <a:rPr lang="en-GB" dirty="0" smtClean="0"/>
              <a:t>. If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wins in both elections, </a:t>
            </a:r>
            <a:br>
              <a:rPr lang="en-GB" dirty="0" smtClean="0"/>
            </a:br>
            <a:r>
              <a:rPr lang="en-GB" dirty="0" smtClean="0"/>
              <a:t>he should also win when we </a:t>
            </a:r>
            <a:r>
              <a:rPr lang="en-GB" dirty="0" smtClean="0">
                <a:solidFill>
                  <a:srgbClr val="FF0000"/>
                </a:solidFill>
              </a:rPr>
              <a:t>merge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these two elections  </a:t>
            </a:r>
            <a:endParaRPr lang="en-GB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GB" dirty="0" smtClean="0"/>
              <a:t>+: scoring rules</a:t>
            </a:r>
          </a:p>
          <a:p>
            <a:pPr lvl="1">
              <a:buNone/>
            </a:pPr>
            <a:r>
              <a:rPr lang="en-GB" dirty="0" smtClean="0"/>
              <a:t>-: everything else we talked </a:t>
            </a:r>
            <a:r>
              <a:rPr lang="en-GB" dirty="0" smtClean="0"/>
              <a:t>about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0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Rank Aggregation: Examples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What movie should the Simpson family watch?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: </a:t>
            </a:r>
            <a:r>
              <a:rPr lang="en-US" dirty="0" smtClean="0">
                <a:solidFill>
                  <a:schemeClr val="accent4"/>
                </a:solidFill>
              </a:rPr>
              <a:t>Frozen &gt; Paddington &gt; Minions </a:t>
            </a: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pPr lvl="1">
              <a:buNone/>
            </a:pPr>
            <a:r>
              <a:rPr lang="en-US" dirty="0" smtClean="0"/>
              <a:t>            : </a:t>
            </a:r>
            <a:r>
              <a:rPr lang="en-US" dirty="0" smtClean="0">
                <a:solidFill>
                  <a:schemeClr val="accent4"/>
                </a:solidFill>
              </a:rPr>
              <a:t>Paddington &gt; Minions &gt; Frozen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: </a:t>
            </a:r>
            <a:r>
              <a:rPr lang="en-US" dirty="0" smtClean="0">
                <a:solidFill>
                  <a:schemeClr val="accent4"/>
                </a:solidFill>
              </a:rPr>
              <a:t>Minions &gt; Paddington &gt; Frozen</a:t>
            </a:r>
          </a:p>
        </p:txBody>
      </p:sp>
      <p:pic>
        <p:nvPicPr>
          <p:cNvPr id="20" name="Picture 19" descr="lisa-simps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913662" cy="1486224"/>
          </a:xfrm>
          <a:prstGeom prst="rect">
            <a:avLst/>
          </a:prstGeom>
        </p:spPr>
      </p:pic>
      <p:pic>
        <p:nvPicPr>
          <p:cNvPr id="22" name="Picture 21" descr="bart-simps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657600"/>
            <a:ext cx="1035604" cy="1543050"/>
          </a:xfrm>
          <a:prstGeom prst="rect">
            <a:avLst/>
          </a:prstGeom>
        </p:spPr>
      </p:pic>
      <p:pic>
        <p:nvPicPr>
          <p:cNvPr id="23" name="Picture 22" descr="maggie-simps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5334000"/>
            <a:ext cx="1066800" cy="1066800"/>
          </a:xfrm>
          <a:prstGeom prst="rect">
            <a:avLst/>
          </a:prstGeom>
        </p:spPr>
      </p:pic>
      <p:pic>
        <p:nvPicPr>
          <p:cNvPr id="24" name="Picture 23" descr="minion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2057400"/>
            <a:ext cx="2247669" cy="1181100"/>
          </a:xfrm>
          <a:prstGeom prst="rect">
            <a:avLst/>
          </a:prstGeom>
        </p:spPr>
      </p:pic>
      <p:pic>
        <p:nvPicPr>
          <p:cNvPr id="25" name="Picture 24" descr="froze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3505200"/>
            <a:ext cx="1447800" cy="1447800"/>
          </a:xfrm>
          <a:prstGeom prst="rect">
            <a:avLst/>
          </a:prstGeom>
        </p:spPr>
      </p:pic>
      <p:pic>
        <p:nvPicPr>
          <p:cNvPr id="26" name="Picture 25" descr="paddington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200" y="5334000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Criteria for Voting Rules: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Single-Winner Elections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Monotonicity</a:t>
            </a:r>
            <a:r>
              <a:rPr lang="en-GB" dirty="0" smtClean="0"/>
              <a:t>: if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wins, and some voter moves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higher in her ranking, without changing the order of other candidates, then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still wins</a:t>
            </a:r>
          </a:p>
          <a:p>
            <a:pPr lvl="1">
              <a:buNone/>
            </a:pPr>
            <a:r>
              <a:rPr lang="en-GB" dirty="0" smtClean="0"/>
              <a:t>+: Plurality, Copeland, Maximin, </a:t>
            </a:r>
            <a:r>
              <a:rPr lang="en-GB" dirty="0" err="1" smtClean="0"/>
              <a:t>Borda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dirty="0"/>
              <a:t> </a:t>
            </a:r>
            <a:r>
              <a:rPr lang="en-GB" dirty="0" smtClean="0"/>
              <a:t>-: Plurality with Runoff, STV, Dodgson</a:t>
            </a:r>
          </a:p>
          <a:p>
            <a:pPr lvl="1">
              <a:buNone/>
            </a:pPr>
            <a:r>
              <a:rPr lang="en-US" dirty="0" smtClean="0"/>
              <a:t>Example (STV): </a:t>
            </a:r>
          </a:p>
          <a:p>
            <a:pPr lvl="2">
              <a:buFontTx/>
              <a:buChar char="–"/>
            </a:pPr>
            <a:endParaRPr lang="en-GB" dirty="0" smtClean="0"/>
          </a:p>
          <a:p>
            <a:pPr lvl="2">
              <a:buFontTx/>
              <a:buChar char="–"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60032" y="5301208"/>
            <a:ext cx="23232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 votes B &gt; C &gt; A</a:t>
            </a:r>
          </a:p>
          <a:p>
            <a:r>
              <a:rPr lang="en-GB" sz="2400" dirty="0" smtClean="0"/>
              <a:t>9 votes A &gt; B &gt; C</a:t>
            </a:r>
          </a:p>
          <a:p>
            <a:r>
              <a:rPr lang="en-GB" sz="2400" dirty="0" smtClean="0"/>
              <a:t>6 votes C &gt; A &gt; B</a:t>
            </a:r>
            <a:r>
              <a:rPr lang="en-GB" sz="2800" dirty="0" smtClean="0"/>
              <a:t> 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5301208"/>
            <a:ext cx="23232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7 votes B &gt; C &gt; A</a:t>
            </a:r>
          </a:p>
          <a:p>
            <a:r>
              <a:rPr lang="en-GB" sz="2400" dirty="0" smtClean="0"/>
              <a:t>7 votes A &gt; B &gt; C</a:t>
            </a:r>
          </a:p>
          <a:p>
            <a:r>
              <a:rPr lang="en-GB" sz="2400" dirty="0" smtClean="0"/>
              <a:t>6 votes C &gt; A &gt; B</a:t>
            </a:r>
            <a:r>
              <a:rPr lang="en-GB" sz="2800" dirty="0" smtClean="0"/>
              <a:t> </a:t>
            </a:r>
            <a:endParaRPr lang="en-US" sz="2800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2627784" y="5445224"/>
            <a:ext cx="83440" cy="1008112"/>
          </a:xfrm>
          <a:prstGeom prst="righ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5517232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C drops out</a:t>
            </a:r>
          </a:p>
          <a:p>
            <a:pPr algn="ctr"/>
            <a:r>
              <a:rPr lang="en-GB" sz="2400" dirty="0" smtClean="0"/>
              <a:t>A wins</a:t>
            </a:r>
            <a:endParaRPr lang="en-US" sz="2400" dirty="0" smtClean="0"/>
          </a:p>
        </p:txBody>
      </p:sp>
      <p:sp>
        <p:nvSpPr>
          <p:cNvPr id="8" name="Right Brace 7"/>
          <p:cNvSpPr/>
          <p:nvPr/>
        </p:nvSpPr>
        <p:spPr>
          <a:xfrm>
            <a:off x="7020272" y="5445224"/>
            <a:ext cx="83440" cy="1008112"/>
          </a:xfrm>
          <a:prstGeom prst="righ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6296" y="5589240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B drops out</a:t>
            </a:r>
          </a:p>
          <a:p>
            <a:pPr algn="ctr"/>
            <a:r>
              <a:rPr lang="en-GB" sz="2400" dirty="0" smtClean="0"/>
              <a:t>C wins</a:t>
            </a:r>
            <a:endParaRPr lang="en-US" sz="24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4355976" y="5733256"/>
            <a:ext cx="360040" cy="484632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4365104"/>
            <a:ext cx="2626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 moves to the top </a:t>
            </a:r>
          </a:p>
          <a:p>
            <a:r>
              <a:rPr lang="en-GB" sz="2400" dirty="0" smtClean="0"/>
              <a:t>in the first 2 votes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9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From Winners to Rankings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Score-based rules can be used to produce </a:t>
            </a:r>
            <a:r>
              <a:rPr lang="en-US" dirty="0" smtClean="0">
                <a:solidFill>
                  <a:schemeClr val="accent1"/>
                </a:solidFill>
              </a:rPr>
              <a:t>rankings</a:t>
            </a:r>
            <a:r>
              <a:rPr lang="en-US" dirty="0" smtClean="0"/>
              <a:t>: order candidates by score</a:t>
            </a:r>
          </a:p>
          <a:p>
            <a:pPr lvl="1"/>
            <a:r>
              <a:rPr lang="en-US" dirty="0" smtClean="0"/>
              <a:t>not just scoring functions, but also Copeland, </a:t>
            </a:r>
            <a:r>
              <a:rPr lang="en-US" dirty="0" err="1" smtClean="0"/>
              <a:t>Maximin</a:t>
            </a:r>
            <a:r>
              <a:rPr lang="en-US" dirty="0" smtClean="0"/>
              <a:t>, etc.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Kemeny</a:t>
            </a:r>
            <a:r>
              <a:rPr lang="en-US" dirty="0" smtClean="0">
                <a:solidFill>
                  <a:srgbClr val="FF0000"/>
                </a:solidFill>
              </a:rPr>
              <a:t> rule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 two votes </a:t>
            </a:r>
            <a:r>
              <a:rPr lang="en-US" dirty="0" err="1" smtClean="0">
                <a:solidFill>
                  <a:srgbClr val="FF0000"/>
                </a:solidFill>
              </a:rPr>
              <a:t>u</a:t>
            </a:r>
            <a:r>
              <a:rPr lang="en-US" dirty="0" err="1" smtClean="0">
                <a:solidFill>
                  <a:schemeClr val="accent2"/>
                </a:solidFill>
              </a:rPr>
              <a:t>,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, let </a:t>
            </a:r>
            <a:r>
              <a:rPr lang="en-US" dirty="0" smtClean="0">
                <a:solidFill>
                  <a:srgbClr val="FF0000"/>
                </a:solidFill>
              </a:rPr>
              <a:t>d(</a:t>
            </a:r>
            <a:r>
              <a:rPr lang="en-US" dirty="0" err="1" smtClean="0">
                <a:solidFill>
                  <a:srgbClr val="FF0000"/>
                </a:solidFill>
              </a:rPr>
              <a:t>u,v</a:t>
            </a:r>
            <a:r>
              <a:rPr lang="en-US" dirty="0" smtClean="0">
                <a:solidFill>
                  <a:srgbClr val="FF0000"/>
                </a:solidFill>
              </a:rPr>
              <a:t>)=# {(A,B): A &gt;</a:t>
            </a:r>
            <a:r>
              <a:rPr lang="en-US" baseline="-25000" dirty="0" smtClean="0">
                <a:solidFill>
                  <a:srgbClr val="FF0000"/>
                </a:solidFill>
              </a:rPr>
              <a:t>u </a:t>
            </a:r>
            <a:r>
              <a:rPr lang="en-US" dirty="0" smtClean="0">
                <a:solidFill>
                  <a:srgbClr val="FF0000"/>
                </a:solidFill>
              </a:rPr>
              <a:t>B, B &gt;</a:t>
            </a:r>
            <a:r>
              <a:rPr lang="en-US" baseline="-25000" dirty="0" smtClean="0">
                <a:solidFill>
                  <a:srgbClr val="FF0000"/>
                </a:solidFill>
              </a:rPr>
              <a:t>v </a:t>
            </a:r>
            <a:r>
              <a:rPr lang="en-US" dirty="0" smtClean="0">
                <a:solidFill>
                  <a:srgbClr val="FF0000"/>
                </a:solidFill>
              </a:rPr>
              <a:t>A}</a:t>
            </a:r>
          </a:p>
          <a:p>
            <a:pPr lvl="1"/>
            <a:r>
              <a:rPr lang="en-US" dirty="0" smtClean="0"/>
              <a:t>find a ranking that minimizes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total distance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/>
              <a:t>votes</a:t>
            </a:r>
          </a:p>
        </p:txBody>
      </p:sp>
    </p:spTree>
    <p:extLst>
      <p:ext uri="{BB962C8B-B14F-4D97-AF65-F5344CB8AC3E}">
        <p14:creationId xmlns:p14="http://schemas.microsoft.com/office/powerpoint/2010/main" val="24659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Criteria for Voting Rules: Rankings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Pareto efficiency</a:t>
            </a:r>
            <a:r>
              <a:rPr lang="en-GB" dirty="0" smtClean="0"/>
              <a:t>: if all voters rank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above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in the final ranking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should appear above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Monotonicity</a:t>
            </a:r>
            <a:r>
              <a:rPr lang="en-GB" dirty="0" smtClean="0"/>
              <a:t>: if some voter moves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up in their ranking, in the overall ranking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does not go down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Independence of irrelevant alternatives (IIA)</a:t>
            </a:r>
            <a:r>
              <a:rPr lang="en-GB" dirty="0" smtClean="0"/>
              <a:t>:  </a:t>
            </a:r>
            <a:br>
              <a:rPr lang="en-GB" dirty="0" smtClean="0"/>
            </a:br>
            <a:r>
              <a:rPr lang="en-GB" dirty="0" smtClean="0"/>
              <a:t>if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is ranked above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in the current election, and we permute the candidates in each vote without changing the relative order of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, then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should be ranked above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in the resulting 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Dictatorship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is a very simple rule that produces a ranking of alternatives and satisfies </a:t>
            </a:r>
            <a:r>
              <a:rPr lang="en-GB" dirty="0" smtClean="0">
                <a:solidFill>
                  <a:schemeClr val="accent1"/>
                </a:solidFill>
              </a:rPr>
              <a:t>all</a:t>
            </a:r>
            <a:r>
              <a:rPr lang="en-GB" dirty="0" smtClean="0"/>
              <a:t> of our criteria: </a:t>
            </a:r>
            <a:r>
              <a:rPr lang="en-GB" dirty="0" smtClean="0">
                <a:solidFill>
                  <a:srgbClr val="FF0000"/>
                </a:solidFill>
              </a:rPr>
              <a:t>dictatorship</a:t>
            </a:r>
          </a:p>
          <a:p>
            <a:r>
              <a:rPr lang="en-GB" dirty="0" smtClean="0"/>
              <a:t>This rule simply </a:t>
            </a:r>
            <a:r>
              <a:rPr lang="en-GB" dirty="0" smtClean="0">
                <a:solidFill>
                  <a:schemeClr val="accent1"/>
                </a:solidFill>
              </a:rPr>
              <a:t>copies </a:t>
            </a:r>
            <a:r>
              <a:rPr lang="en-GB" dirty="0" smtClean="0"/>
              <a:t>the ranking of some fixed voter</a:t>
            </a:r>
          </a:p>
          <a:p>
            <a:r>
              <a:rPr lang="en-GB" dirty="0" smtClean="0"/>
              <a:t>Satisfies monotonicity, Pareto-optimality, IIA</a:t>
            </a:r>
          </a:p>
          <a:p>
            <a:r>
              <a:rPr lang="en-GB" dirty="0" smtClean="0"/>
              <a:t>Truthful voting is a dominant strategy</a:t>
            </a:r>
          </a:p>
          <a:p>
            <a:r>
              <a:rPr lang="en-GB" dirty="0" smtClean="0"/>
              <a:t>Is usually </a:t>
            </a:r>
            <a:r>
              <a:rPr lang="en-GB" dirty="0" smtClean="0">
                <a:solidFill>
                  <a:schemeClr val="accent1"/>
                </a:solidFill>
              </a:rPr>
              <a:t>not</a:t>
            </a:r>
            <a:r>
              <a:rPr lang="en-GB" dirty="0" smtClean="0"/>
              <a:t> an </a:t>
            </a:r>
            <a:r>
              <a:rPr lang="en-GB" dirty="0" smtClean="0">
                <a:solidFill>
                  <a:schemeClr val="accent1"/>
                </a:solidFill>
              </a:rPr>
              <a:t>acceptable</a:t>
            </a:r>
            <a:r>
              <a:rPr lang="en-GB" dirty="0" smtClean="0"/>
              <a:t> voting rule for obvious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Arrow’s Theorem [1951]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Suppose there are at least 3 candidates</a:t>
            </a:r>
          </a:p>
          <a:p>
            <a:pPr>
              <a:buFontTx/>
              <a:buChar char="•"/>
            </a:pPr>
            <a:r>
              <a:rPr lang="en-US" dirty="0" smtClean="0"/>
              <a:t>Then any voting rule that produces a ranking of all candidates and is simultaneously:</a:t>
            </a:r>
          </a:p>
          <a:p>
            <a:pPr lvl="1">
              <a:buFontTx/>
              <a:buChar char="–"/>
            </a:pPr>
            <a:r>
              <a:rPr lang="en-US" dirty="0" smtClean="0">
                <a:solidFill>
                  <a:schemeClr val="accent1"/>
                </a:solidFill>
              </a:rPr>
              <a:t>Pareto efficient</a:t>
            </a:r>
            <a:r>
              <a:rPr lang="en-US" dirty="0" smtClean="0"/>
              <a:t>  and</a:t>
            </a:r>
          </a:p>
          <a:p>
            <a:pPr lvl="1">
              <a:buFontTx/>
              <a:buChar char="–"/>
            </a:pPr>
            <a:r>
              <a:rPr lang="en-US" dirty="0" smtClean="0">
                <a:solidFill>
                  <a:schemeClr val="accent1"/>
                </a:solidFill>
              </a:rPr>
              <a:t>independent of irrelevant alternatives</a:t>
            </a:r>
          </a:p>
          <a:p>
            <a:pPr>
              <a:buNone/>
            </a:pPr>
            <a:r>
              <a:rPr lang="en-GB" dirty="0" smtClean="0"/>
              <a:t>   is a dictatorship</a:t>
            </a:r>
          </a:p>
          <a:p>
            <a:pPr>
              <a:buNone/>
            </a:pPr>
            <a:r>
              <a:rPr lang="en-GB" dirty="0" smtClean="0"/>
              <a:t>           “There is no perfect voting rule”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2"/>
                </a:solidFill>
              </a:rPr>
              <a:t>Gibbard-Satterthwaite</a:t>
            </a:r>
            <a:r>
              <a:rPr lang="en-GB" dirty="0" smtClean="0">
                <a:solidFill>
                  <a:schemeClr val="tx2"/>
                </a:solidFill>
              </a:rPr>
              <a:t> Theorem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531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Suppose there are at least 3 candidates. Then for any voting rule that is not a dictatorship there exists a list of voters’ preferences such that some voter </a:t>
            </a:r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 has an </a:t>
            </a:r>
            <a:r>
              <a:rPr lang="en-GB" dirty="0" smtClean="0">
                <a:solidFill>
                  <a:schemeClr val="accent1"/>
                </a:solidFill>
              </a:rPr>
              <a:t>incentive to vote non-truthfully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v</a:t>
            </a:r>
            <a:r>
              <a:rPr lang="en-GB" dirty="0" smtClean="0"/>
              <a:t> can change his vote so </a:t>
            </a:r>
            <a:r>
              <a:rPr lang="en-GB" smtClean="0"/>
              <a:t>that </a:t>
            </a:r>
            <a:br>
              <a:rPr lang="en-GB" smtClean="0"/>
            </a:br>
            <a:r>
              <a:rPr lang="en-GB" smtClean="0"/>
              <a:t>the </a:t>
            </a:r>
            <a:r>
              <a:rPr lang="en-GB" dirty="0" smtClean="0"/>
              <a:t>winner is a </a:t>
            </a:r>
            <a:r>
              <a:rPr lang="en-GB" smtClean="0"/>
              <a:t>candidate </a:t>
            </a:r>
            <a:br>
              <a:rPr lang="en-GB" smtClean="0"/>
            </a:br>
            <a:r>
              <a:rPr lang="en-GB" smtClean="0"/>
              <a:t>that </a:t>
            </a:r>
            <a:r>
              <a:rPr lang="en-GB" dirty="0" smtClean="0">
                <a:solidFill>
                  <a:schemeClr val="accent1"/>
                </a:solidFill>
              </a:rPr>
              <a:t>v</a:t>
            </a:r>
            <a:r>
              <a:rPr lang="en-GB" dirty="0" smtClean="0"/>
              <a:t> ranks higher than the original winner</a:t>
            </a:r>
            <a:endParaRPr lang="en-US" dirty="0" smtClean="0"/>
          </a:p>
          <a:p>
            <a:r>
              <a:rPr lang="en-GB" dirty="0" smtClean="0"/>
              <a:t>No voting rule is resistant to manipulative </a:t>
            </a:r>
            <a:r>
              <a:rPr lang="en-GB" dirty="0" err="1" smtClean="0"/>
              <a:t>behavior</a:t>
            </a:r>
            <a:r>
              <a:rPr lang="en-GB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48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 smtClean="0"/>
              <a:t>Part </a:t>
            </a:r>
            <a:r>
              <a:rPr lang="en-GB" sz="6000" dirty="0" smtClean="0"/>
              <a:t>3: </a:t>
            </a:r>
            <a:br>
              <a:rPr lang="en-GB" sz="6000" dirty="0" smtClean="0"/>
            </a:br>
            <a:r>
              <a:rPr lang="en-GB" sz="6000" dirty="0" smtClean="0"/>
              <a:t>Algorithmic Challenges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9768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Outcome computation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531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Can we compute the outcome of a given voting rule on a given profile in </a:t>
            </a:r>
            <a:r>
              <a:rPr lang="en-GB" dirty="0" smtClean="0">
                <a:solidFill>
                  <a:srgbClr val="FF0000"/>
                </a:solidFill>
              </a:rPr>
              <a:t>polynomial time</a:t>
            </a:r>
            <a:r>
              <a:rPr lang="en-GB" dirty="0" smtClean="0"/>
              <a:t>?</a:t>
            </a:r>
          </a:p>
          <a:p>
            <a:r>
              <a:rPr lang="en-GB" dirty="0"/>
              <a:t>S</a:t>
            </a:r>
            <a:r>
              <a:rPr lang="en-GB" dirty="0" smtClean="0"/>
              <a:t>ingle-winner rules we have seen: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GB" dirty="0" smtClean="0"/>
              <a:t>but there are some that </a:t>
            </a:r>
            <a:r>
              <a:rPr lang="en-GB" dirty="0" smtClean="0">
                <a:solidFill>
                  <a:schemeClr val="accent1"/>
                </a:solidFill>
              </a:rPr>
              <a:t>NP</a:t>
            </a:r>
            <a:r>
              <a:rPr lang="en-GB" dirty="0" smtClean="0"/>
              <a:t>-hard</a:t>
            </a:r>
          </a:p>
          <a:p>
            <a:r>
              <a:rPr lang="en-GB" dirty="0" smtClean="0"/>
              <a:t>Rules that output rankings:</a:t>
            </a:r>
          </a:p>
          <a:p>
            <a:pPr lvl="1"/>
            <a:r>
              <a:rPr lang="en-GB" dirty="0" smtClean="0"/>
              <a:t>ranking by score is </a:t>
            </a:r>
            <a:r>
              <a:rPr lang="en-GB" dirty="0" smtClean="0">
                <a:solidFill>
                  <a:srgbClr val="FF0000"/>
                </a:solidFill>
              </a:rPr>
              <a:t>easy</a:t>
            </a:r>
          </a:p>
          <a:p>
            <a:pPr lvl="1"/>
            <a:r>
              <a:rPr lang="en-GB" dirty="0" err="1" smtClean="0"/>
              <a:t>Kemeny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1"/>
                </a:solidFill>
              </a:rPr>
              <a:t>NP-hard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/>
              <a:t>Multiwinner rules: </a:t>
            </a:r>
          </a:p>
          <a:p>
            <a:pPr lvl="1"/>
            <a:r>
              <a:rPr lang="en-GB" dirty="0" smtClean="0"/>
              <a:t>many popular rules are </a:t>
            </a:r>
            <a:r>
              <a:rPr lang="en-GB" dirty="0" smtClean="0">
                <a:solidFill>
                  <a:schemeClr val="accent1"/>
                </a:solidFill>
              </a:rPr>
              <a:t>NP</a:t>
            </a:r>
            <a:r>
              <a:rPr lang="en-GB" dirty="0" smtClean="0"/>
              <a:t>-hard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39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Manipulation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531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Can we compute a </a:t>
            </a:r>
            <a:r>
              <a:rPr lang="en-GB" dirty="0" smtClean="0">
                <a:solidFill>
                  <a:schemeClr val="accent1"/>
                </a:solidFill>
              </a:rPr>
              <a:t>manipulative</a:t>
            </a:r>
            <a:r>
              <a:rPr lang="en-GB" dirty="0" smtClean="0"/>
              <a:t> vote (knowing how others have voted) in </a:t>
            </a:r>
            <a:r>
              <a:rPr lang="en-GB" dirty="0" smtClean="0">
                <a:solidFill>
                  <a:srgbClr val="FF0000"/>
                </a:solidFill>
              </a:rPr>
              <a:t>polynomial time</a:t>
            </a:r>
            <a:r>
              <a:rPr lang="en-GB" dirty="0" smtClean="0"/>
              <a:t>?</a:t>
            </a:r>
            <a:endParaRPr lang="en-GB" dirty="0"/>
          </a:p>
          <a:p>
            <a:pPr lvl="1"/>
            <a:r>
              <a:rPr lang="en-GB" dirty="0" smtClean="0"/>
              <a:t>assume rule itself is </a:t>
            </a:r>
            <a:r>
              <a:rPr lang="en-GB" dirty="0" smtClean="0">
                <a:solidFill>
                  <a:srgbClr val="FF0000"/>
                </a:solidFill>
              </a:rPr>
              <a:t>poly-time</a:t>
            </a:r>
            <a:r>
              <a:rPr lang="en-GB" dirty="0" smtClean="0"/>
              <a:t> computable</a:t>
            </a:r>
          </a:p>
          <a:p>
            <a:r>
              <a:rPr lang="en-GB" dirty="0" smtClean="0"/>
              <a:t>Almost all rules we have seen: </a:t>
            </a:r>
            <a:r>
              <a:rPr lang="en-GB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GB" dirty="0" smtClean="0"/>
              <a:t>STV: manipulation is </a:t>
            </a:r>
            <a:r>
              <a:rPr lang="en-GB" dirty="0" smtClean="0">
                <a:solidFill>
                  <a:schemeClr val="accent1"/>
                </a:solidFill>
              </a:rPr>
              <a:t>NP</a:t>
            </a:r>
            <a:r>
              <a:rPr lang="en-GB" dirty="0" smtClean="0"/>
              <a:t>-hard</a:t>
            </a:r>
          </a:p>
          <a:p>
            <a:r>
              <a:rPr lang="en-GB" dirty="0" smtClean="0"/>
              <a:t>There are other examples</a:t>
            </a:r>
          </a:p>
          <a:p>
            <a:r>
              <a:rPr lang="en-GB" dirty="0"/>
              <a:t>O</a:t>
            </a:r>
            <a:r>
              <a:rPr lang="en-GB" dirty="0" smtClean="0"/>
              <a:t>ther ways to change the outcome: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adding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removing</a:t>
            </a:r>
            <a:r>
              <a:rPr lang="en-GB" dirty="0" smtClean="0"/>
              <a:t> candidates, </a:t>
            </a:r>
            <a:r>
              <a:rPr lang="en-GB" dirty="0" smtClean="0">
                <a:solidFill>
                  <a:srgbClr val="FF0000"/>
                </a:solidFill>
              </a:rPr>
              <a:t>modifying</a:t>
            </a:r>
            <a:r>
              <a:rPr lang="en-GB" dirty="0" smtClean="0"/>
              <a:t> voters’ preferences subject to a budget constraint, etc.</a:t>
            </a:r>
          </a:p>
          <a:p>
            <a:r>
              <a:rPr lang="en-GB" dirty="0" smtClean="0"/>
              <a:t>Challenge: extend to </a:t>
            </a:r>
            <a:r>
              <a:rPr lang="en-GB" dirty="0" smtClean="0">
                <a:solidFill>
                  <a:schemeClr val="accent1"/>
                </a:solidFill>
              </a:rPr>
              <a:t>incomplete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132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Incomplete ballots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5313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What if we </a:t>
            </a:r>
            <a:r>
              <a:rPr lang="en-GB" dirty="0" smtClean="0">
                <a:solidFill>
                  <a:srgbClr val="FF0000"/>
                </a:solidFill>
              </a:rPr>
              <a:t>do not observe </a:t>
            </a:r>
            <a:r>
              <a:rPr lang="en-GB" dirty="0" smtClean="0"/>
              <a:t>full ballots </a:t>
            </a:r>
            <a:br>
              <a:rPr lang="en-GB" dirty="0" smtClean="0"/>
            </a:br>
            <a:r>
              <a:rPr lang="en-GB" dirty="0" smtClean="0"/>
              <a:t>of all voters?</a:t>
            </a:r>
          </a:p>
          <a:p>
            <a:pPr lvl="1"/>
            <a:r>
              <a:rPr lang="en-GB" dirty="0" smtClean="0"/>
              <a:t>e.g., some ballots are </a:t>
            </a:r>
            <a:r>
              <a:rPr lang="en-GB" dirty="0" smtClean="0">
                <a:solidFill>
                  <a:schemeClr val="accent1"/>
                </a:solidFill>
              </a:rPr>
              <a:t>missing</a:t>
            </a:r>
          </a:p>
          <a:p>
            <a:pPr lvl="1"/>
            <a:r>
              <a:rPr lang="en-GB" dirty="0" smtClean="0"/>
              <a:t>e.g., each voter only reports a </a:t>
            </a:r>
            <a:r>
              <a:rPr lang="en-GB" dirty="0" smtClean="0">
                <a:solidFill>
                  <a:schemeClr val="accent1"/>
                </a:solidFill>
              </a:rPr>
              <a:t>few pairwise </a:t>
            </a:r>
            <a:r>
              <a:rPr lang="en-GB" dirty="0" smtClean="0"/>
              <a:t>comparisons</a:t>
            </a:r>
          </a:p>
          <a:p>
            <a:r>
              <a:rPr lang="en-GB" u="sng" dirty="0" smtClean="0"/>
              <a:t>Possible winner </a:t>
            </a:r>
            <a:r>
              <a:rPr lang="en-GB" dirty="0" smtClean="0"/>
              <a:t>(under a given voting rule): </a:t>
            </a:r>
          </a:p>
          <a:p>
            <a:r>
              <a:rPr lang="en-GB" dirty="0" smtClean="0"/>
              <a:t>a candidate who can win under </a:t>
            </a:r>
            <a:r>
              <a:rPr lang="en-GB" dirty="0" smtClean="0">
                <a:solidFill>
                  <a:srgbClr val="FF0000"/>
                </a:solidFill>
              </a:rPr>
              <a:t>some</a:t>
            </a:r>
            <a:r>
              <a:rPr lang="en-GB" dirty="0" smtClean="0"/>
              <a:t> completion</a:t>
            </a:r>
          </a:p>
          <a:p>
            <a:r>
              <a:rPr lang="en-GB" u="sng" dirty="0" smtClean="0"/>
              <a:t>Necessary winner</a:t>
            </a:r>
            <a:r>
              <a:rPr lang="en-GB" dirty="0" smtClean="0"/>
              <a:t>: a candidate who wins under </a:t>
            </a:r>
            <a:r>
              <a:rPr lang="en-GB" dirty="0" smtClean="0">
                <a:solidFill>
                  <a:srgbClr val="FF0000"/>
                </a:solidFill>
              </a:rPr>
              <a:t>all</a:t>
            </a:r>
            <a:r>
              <a:rPr lang="en-GB" dirty="0" smtClean="0"/>
              <a:t> completions</a:t>
            </a:r>
          </a:p>
          <a:p>
            <a:r>
              <a:rPr lang="en-GB" dirty="0" smtClean="0"/>
              <a:t>Probabilistic variants</a:t>
            </a:r>
          </a:p>
          <a:p>
            <a:r>
              <a:rPr lang="en-GB" dirty="0" smtClean="0"/>
              <a:t>Typically, </a:t>
            </a:r>
            <a:r>
              <a:rPr lang="en-GB" dirty="0" smtClean="0">
                <a:solidFill>
                  <a:srgbClr val="FF0000"/>
                </a:solidFill>
              </a:rPr>
              <a:t>NP</a:t>
            </a:r>
            <a:r>
              <a:rPr lang="en-GB" dirty="0" smtClean="0"/>
              <a:t>-hardness results</a:t>
            </a:r>
          </a:p>
          <a:p>
            <a:r>
              <a:rPr lang="en-GB" dirty="0" smtClean="0"/>
              <a:t>Related: </a:t>
            </a:r>
            <a:r>
              <a:rPr lang="en-GB" dirty="0" smtClean="0">
                <a:solidFill>
                  <a:schemeClr val="accent1"/>
                </a:solidFill>
              </a:rPr>
              <a:t>robustness</a:t>
            </a:r>
            <a:r>
              <a:rPr lang="en-GB" dirty="0" smtClean="0"/>
              <a:t> to small changes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6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Rank Aggregation: Examples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Which PhD applicant should </a:t>
            </a:r>
            <a:br>
              <a:rPr lang="en-US" dirty="0" smtClean="0"/>
            </a:br>
            <a:r>
              <a:rPr lang="en-US" dirty="0" smtClean="0"/>
              <a:t>the algorithmic game theory group </a:t>
            </a:r>
            <a:br>
              <a:rPr lang="en-US" dirty="0" smtClean="0"/>
            </a:br>
            <a:r>
              <a:rPr lang="en-US" dirty="0" smtClean="0"/>
              <a:t>at Oxford accept?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Paul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4"/>
                </a:solidFill>
              </a:rPr>
              <a:t>X &gt; Y &gt; Z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Elias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4"/>
                </a:solidFill>
              </a:rPr>
              <a:t>Y &gt; X &gt; Z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Edith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4"/>
                </a:solidFill>
              </a:rPr>
              <a:t>Z &gt; Y &gt; X</a:t>
            </a:r>
          </a:p>
        </p:txBody>
      </p:sp>
      <p:pic>
        <p:nvPicPr>
          <p:cNvPr id="5" name="Picture 4" descr="fil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2708920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 smtClean="0"/>
              <a:t>Part </a:t>
            </a:r>
            <a:r>
              <a:rPr lang="en-GB" sz="6000" dirty="0"/>
              <a:t>4</a:t>
            </a:r>
            <a:r>
              <a:rPr lang="en-GB" sz="6000" dirty="0" smtClean="0"/>
              <a:t>: </a:t>
            </a: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Domain Restrictions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33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Difficulties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19256" cy="290891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Problem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with no assumption on preference structure</a:t>
            </a:r>
          </a:p>
          <a:p>
            <a:pPr lvl="1"/>
            <a:r>
              <a:rPr lang="en-US" dirty="0" smtClean="0"/>
              <a:t>majority cycles may occur</a:t>
            </a:r>
          </a:p>
          <a:p>
            <a:pPr lvl="1"/>
            <a:r>
              <a:rPr lang="en-US" dirty="0" smtClean="0"/>
              <a:t>all voting rules are </a:t>
            </a:r>
            <a:r>
              <a:rPr lang="en-US" dirty="0" err="1" smtClean="0"/>
              <a:t>manipulable</a:t>
            </a:r>
            <a:endParaRPr lang="en-US" dirty="0" smtClean="0"/>
          </a:p>
          <a:p>
            <a:pPr lvl="1"/>
            <a:r>
              <a:rPr lang="en-US" dirty="0" smtClean="0"/>
              <a:t>computing outcomes of some voting rules is NP-hard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Solution: restrict the preference domain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55776" y="4691683"/>
            <a:ext cx="3528391" cy="1819330"/>
            <a:chOff x="1403649" y="4797152"/>
            <a:chExt cx="3528391" cy="1819330"/>
          </a:xfrm>
        </p:grpSpPr>
        <p:sp>
          <p:nvSpPr>
            <p:cNvPr id="4" name="TextBox 3"/>
            <p:cNvSpPr txBox="1"/>
            <p:nvPr/>
          </p:nvSpPr>
          <p:spPr>
            <a:xfrm>
              <a:off x="1403649" y="4800600"/>
              <a:ext cx="360040" cy="181588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ABCD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5817" y="4797152"/>
              <a:ext cx="360040" cy="181588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BCAD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4797152"/>
              <a:ext cx="360040" cy="181588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CABD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6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9"/>
          <p:cNvGrpSpPr/>
          <p:nvPr/>
        </p:nvGrpSpPr>
        <p:grpSpPr>
          <a:xfrm>
            <a:off x="1353312" y="5589240"/>
            <a:ext cx="4187952" cy="986408"/>
            <a:chOff x="1353312" y="5589240"/>
            <a:chExt cx="4187952" cy="986408"/>
          </a:xfrm>
        </p:grpSpPr>
        <p:sp>
          <p:nvSpPr>
            <p:cNvPr id="22" name="Rectangle 21"/>
            <p:cNvSpPr/>
            <p:nvPr/>
          </p:nvSpPr>
          <p:spPr>
            <a:xfrm>
              <a:off x="1353312" y="5589240"/>
              <a:ext cx="306288" cy="98640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84832" y="5661248"/>
              <a:ext cx="310896" cy="9144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52928" y="5733256"/>
              <a:ext cx="310896" cy="842392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94176" y="5877272"/>
              <a:ext cx="310896" cy="698376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7984" y="5949280"/>
              <a:ext cx="310896" cy="62636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368" y="6021288"/>
              <a:ext cx="310896" cy="55436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19"/>
          <p:cNvGrpSpPr/>
          <p:nvPr/>
        </p:nvGrpSpPr>
        <p:grpSpPr>
          <a:xfrm>
            <a:off x="1331640" y="5589240"/>
            <a:ext cx="4187952" cy="986408"/>
            <a:chOff x="1353312" y="5589240"/>
            <a:chExt cx="4187952" cy="986408"/>
          </a:xfrm>
        </p:grpSpPr>
        <p:sp>
          <p:nvSpPr>
            <p:cNvPr id="29" name="Rectangle 28"/>
            <p:cNvSpPr/>
            <p:nvPr/>
          </p:nvSpPr>
          <p:spPr>
            <a:xfrm>
              <a:off x="1353312" y="6381328"/>
              <a:ext cx="306288" cy="194320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84832" y="6093296"/>
              <a:ext cx="310896" cy="482352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2928" y="6021288"/>
              <a:ext cx="310896" cy="554360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94176" y="5877272"/>
              <a:ext cx="310896" cy="698376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27984" y="5589240"/>
              <a:ext cx="310896" cy="986408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30368" y="5661248"/>
              <a:ext cx="310896" cy="914400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31640" y="6021288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    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B         C          D   </a:t>
            </a:r>
            <a:r>
              <a:rPr lang="en-US" sz="1000" dirty="0" smtClean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prstClr val="black"/>
                </a:solidFill>
              </a:rPr>
              <a:t>    E          F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53312" y="5589240"/>
            <a:ext cx="4187952" cy="986408"/>
            <a:chOff x="1353312" y="5589240"/>
            <a:chExt cx="4187952" cy="986408"/>
          </a:xfrm>
        </p:grpSpPr>
        <p:sp>
          <p:nvSpPr>
            <p:cNvPr id="14" name="Rectangle 13"/>
            <p:cNvSpPr/>
            <p:nvPr/>
          </p:nvSpPr>
          <p:spPr>
            <a:xfrm>
              <a:off x="1353312" y="6381328"/>
              <a:ext cx="306288" cy="19432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832" y="5661248"/>
              <a:ext cx="310896" cy="9144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52928" y="5589240"/>
              <a:ext cx="310896" cy="986408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94176" y="5805264"/>
              <a:ext cx="310896" cy="770384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7984" y="5949280"/>
              <a:ext cx="310896" cy="626368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0368" y="6021288"/>
              <a:ext cx="310896" cy="55436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Single-Peaked Preferences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3896345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Definition</a:t>
            </a:r>
            <a:r>
              <a:rPr lang="en-US" dirty="0" smtClean="0"/>
              <a:t>: a vote 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single-peaked (SP) </a:t>
            </a:r>
            <a:r>
              <a:rPr lang="en-US" dirty="0" err="1" smtClean="0"/>
              <a:t>wrt</a:t>
            </a:r>
            <a:r>
              <a:rPr lang="en-US" dirty="0" smtClean="0"/>
              <a:t> an ordering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of candidates (axis) if it holds that: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top(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) &lt; D &lt; 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prefers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A &lt; B &lt; top(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 prefers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voter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 &gt; B &gt; D &gt; E &gt; F &gt; A </a:t>
            </a:r>
          </a:p>
          <a:p>
            <a:pPr lvl="1"/>
            <a:r>
              <a:rPr lang="en-US" dirty="0" smtClean="0"/>
              <a:t>voter </a:t>
            </a:r>
            <a:r>
              <a:rPr lang="en-US" dirty="0" smtClean="0">
                <a:solidFill>
                  <a:schemeClr val="accent1"/>
                </a:solidFill>
              </a:rPr>
              <a:t>2: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 &gt; B &gt; C &gt; D &gt; E &gt; F</a:t>
            </a:r>
          </a:p>
          <a:p>
            <a:pPr lvl="1"/>
            <a:r>
              <a:rPr lang="en-US" dirty="0" smtClean="0"/>
              <a:t>voter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E &gt; F &gt; D &gt; C &gt; B &gt; A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Example: Political Voting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United Kingdom (specific precinct)</a:t>
            </a:r>
          </a:p>
          <a:p>
            <a:pPr lvl="1"/>
            <a:r>
              <a:rPr lang="en-GB" dirty="0" smtClean="0"/>
              <a:t>candidates: </a:t>
            </a:r>
            <a:r>
              <a:rPr lang="en-GB" dirty="0" smtClean="0">
                <a:solidFill>
                  <a:schemeClr val="accent1"/>
                </a:solidFill>
              </a:rPr>
              <a:t>Conservatives (C)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Labour (L)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Liberal Democrats (LD)</a:t>
            </a:r>
          </a:p>
          <a:p>
            <a:pPr lvl="1"/>
            <a:r>
              <a:rPr lang="en-GB" dirty="0" smtClean="0"/>
              <a:t>60 000 voters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25 000</a:t>
            </a:r>
            <a:r>
              <a:rPr lang="en-GB" dirty="0" smtClean="0"/>
              <a:t> voters prefer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20 000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11 000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4 000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83768" y="5720884"/>
            <a:ext cx="4546848" cy="948475"/>
            <a:chOff x="457200" y="2500003"/>
            <a:chExt cx="5791200" cy="1119125"/>
          </a:xfrm>
        </p:grpSpPr>
        <p:grpSp>
          <p:nvGrpSpPr>
            <p:cNvPr id="5" name="Group 3"/>
            <p:cNvGrpSpPr/>
            <p:nvPr/>
          </p:nvGrpSpPr>
          <p:grpSpPr>
            <a:xfrm>
              <a:off x="457200" y="3352800"/>
              <a:ext cx="5791200" cy="266328"/>
              <a:chOff x="683568" y="6190764"/>
              <a:chExt cx="5791200" cy="26632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83568" y="6334780"/>
                <a:ext cx="5791200" cy="8384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529888" y="6190764"/>
                <a:ext cx="266328" cy="266328"/>
              </a:xfrm>
              <a:prstGeom prst="ellipse">
                <a:avLst/>
              </a:prstGeom>
              <a:solidFill>
                <a:srgbClr val="FF0000"/>
              </a:solidFill>
              <a:ln w="381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57888" y="6190764"/>
                <a:ext cx="266328" cy="266328"/>
              </a:xfrm>
              <a:prstGeom prst="ellipse">
                <a:avLst/>
              </a:prstGeom>
              <a:solidFill>
                <a:srgbClr val="FF0000"/>
              </a:solidFill>
              <a:ln w="381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12368" y="6190764"/>
                <a:ext cx="266328" cy="266328"/>
              </a:xfrm>
              <a:prstGeom prst="ellipse">
                <a:avLst/>
              </a:prstGeom>
              <a:solidFill>
                <a:srgbClr val="FF0000"/>
              </a:solidFill>
              <a:ln w="381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26768" y="6190764"/>
                <a:ext cx="266328" cy="266328"/>
              </a:xfrm>
              <a:prstGeom prst="ellipse">
                <a:avLst/>
              </a:prstGeom>
              <a:solidFill>
                <a:srgbClr val="FF0000"/>
              </a:solidFill>
              <a:ln w="381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6" name="Picture 5" descr="labour.jpe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78" y="2729329"/>
              <a:ext cx="777240" cy="647700"/>
            </a:xfrm>
            <a:prstGeom prst="rect">
              <a:avLst/>
            </a:prstGeom>
          </p:spPr>
        </p:pic>
        <p:pic>
          <p:nvPicPr>
            <p:cNvPr id="7" name="Picture 6" descr="conservative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2934" y="2601509"/>
              <a:ext cx="892928" cy="558800"/>
            </a:xfrm>
            <a:prstGeom prst="rect">
              <a:avLst/>
            </a:prstGeom>
          </p:spPr>
        </p:pic>
        <p:pic>
          <p:nvPicPr>
            <p:cNvPr id="8" name="Picture 7" descr="libdem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9474" y="2500003"/>
              <a:ext cx="1046651" cy="757237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042" y="5806912"/>
            <a:ext cx="529406" cy="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Example: Temperature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smtClean="0"/>
              <a:t>Perfect water temperature?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7584" y="2996952"/>
            <a:ext cx="756084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2412034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+16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8737" y="2412034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+30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3728" y="242814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+20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864" y="2412034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+23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4151" y="241185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+25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4330" y="2421974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>
                <a:solidFill>
                  <a:srgbClr val="FF0000"/>
                </a:solidFill>
              </a:rPr>
              <a:t>+27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95" y="3307852"/>
            <a:ext cx="5975648" cy="3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 Preferences: Transitivity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395738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Theorem</a:t>
            </a:r>
            <a:r>
              <a:rPr lang="en-US" dirty="0" smtClean="0"/>
              <a:t>:  in </a:t>
            </a:r>
            <a:r>
              <a:rPr lang="en-US" dirty="0" smtClean="0">
                <a:solidFill>
                  <a:schemeClr val="accent1"/>
                </a:solidFill>
              </a:rPr>
              <a:t>single-peaked</a:t>
            </a:r>
            <a:r>
              <a:rPr lang="en-US" dirty="0" smtClean="0"/>
              <a:t> elections with an odd number of voters the </a:t>
            </a:r>
            <a:r>
              <a:rPr lang="en-US" dirty="0" smtClean="0">
                <a:solidFill>
                  <a:srgbClr val="FF0000"/>
                </a:solidFill>
              </a:rPr>
              <a:t>majority</a:t>
            </a:r>
            <a:r>
              <a:rPr lang="en-US" dirty="0" smtClean="0"/>
              <a:t> relation is </a:t>
            </a:r>
            <a:r>
              <a:rPr lang="en-US" dirty="0" smtClean="0">
                <a:solidFill>
                  <a:schemeClr val="accent1"/>
                </a:solidFill>
              </a:rPr>
              <a:t>transitive</a:t>
            </a:r>
          </a:p>
          <a:p>
            <a:pPr lvl="1"/>
            <a:r>
              <a:rPr lang="en-US" sz="3000" dirty="0"/>
              <a:t>i</a:t>
            </a:r>
            <a:r>
              <a:rPr lang="en-US" sz="3000" dirty="0" smtClean="0"/>
              <a:t>f more than </a:t>
            </a:r>
            <a:r>
              <a:rPr lang="en-US" sz="3000" dirty="0" smtClean="0">
                <a:solidFill>
                  <a:schemeClr val="accent1"/>
                </a:solidFill>
              </a:rPr>
              <a:t>n/2</a:t>
            </a:r>
            <a:r>
              <a:rPr lang="en-US" sz="3000" dirty="0" smtClean="0"/>
              <a:t> voters prefer </a:t>
            </a:r>
            <a:r>
              <a:rPr lang="en-US" sz="3000" dirty="0" smtClean="0">
                <a:solidFill>
                  <a:schemeClr val="accent1"/>
                </a:solidFill>
              </a:rPr>
              <a:t>a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1"/>
                </a:solidFill>
              </a:rPr>
              <a:t>b</a:t>
            </a:r>
            <a:r>
              <a:rPr lang="en-US" sz="3000" dirty="0" smtClean="0"/>
              <a:t> and </a:t>
            </a:r>
            <a:br>
              <a:rPr lang="en-US" sz="3000" dirty="0" smtClean="0"/>
            </a:br>
            <a:r>
              <a:rPr lang="en-US" sz="3000" dirty="0"/>
              <a:t>more than </a:t>
            </a:r>
            <a:r>
              <a:rPr lang="en-US" sz="3000" dirty="0">
                <a:solidFill>
                  <a:schemeClr val="accent1"/>
                </a:solidFill>
              </a:rPr>
              <a:t>n/2</a:t>
            </a:r>
            <a:r>
              <a:rPr lang="en-US" sz="3000" dirty="0"/>
              <a:t> voters prefer </a:t>
            </a:r>
            <a:r>
              <a:rPr lang="en-US" sz="3000" dirty="0" smtClean="0">
                <a:solidFill>
                  <a:schemeClr val="accent1"/>
                </a:solidFill>
              </a:rPr>
              <a:t>b</a:t>
            </a:r>
            <a:r>
              <a:rPr lang="en-US" sz="3000" dirty="0" smtClean="0"/>
              <a:t> </a:t>
            </a:r>
            <a:r>
              <a:rPr lang="en-US" sz="3000" dirty="0"/>
              <a:t>to 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/>
              <a:t>  then</a:t>
            </a:r>
            <a:br>
              <a:rPr lang="en-US" sz="3000" dirty="0" smtClean="0"/>
            </a:br>
            <a:r>
              <a:rPr lang="en-US" sz="3200" dirty="0"/>
              <a:t>more than </a:t>
            </a:r>
            <a:r>
              <a:rPr lang="en-US" sz="3200" dirty="0">
                <a:solidFill>
                  <a:schemeClr val="accent1"/>
                </a:solidFill>
              </a:rPr>
              <a:t>n/2</a:t>
            </a:r>
            <a:r>
              <a:rPr lang="en-US" sz="3200" dirty="0"/>
              <a:t> voters prefer </a:t>
            </a:r>
            <a:r>
              <a:rPr lang="en-US" sz="3200" dirty="0">
                <a:solidFill>
                  <a:schemeClr val="accent1"/>
                </a:solidFill>
              </a:rPr>
              <a:t>a</a:t>
            </a:r>
            <a:r>
              <a:rPr lang="en-US" sz="3200" dirty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c</a:t>
            </a:r>
            <a:r>
              <a:rPr lang="en-US" sz="3200" dirty="0" smtClean="0"/>
              <a:t> </a:t>
            </a:r>
            <a:endParaRPr lang="en-US" sz="3000" dirty="0" smtClean="0"/>
          </a:p>
          <a:p>
            <a:r>
              <a:rPr lang="en-US" u="sng" dirty="0" smtClean="0"/>
              <a:t>Lemma</a:t>
            </a:r>
            <a:r>
              <a:rPr lang="en-US" dirty="0" smtClean="0"/>
              <a:t>: each </a:t>
            </a:r>
            <a:r>
              <a:rPr lang="en-US" dirty="0">
                <a:solidFill>
                  <a:schemeClr val="accent1"/>
                </a:solidFill>
              </a:rPr>
              <a:t>single-peaked</a:t>
            </a:r>
            <a:r>
              <a:rPr lang="en-US" dirty="0"/>
              <a:t> </a:t>
            </a:r>
            <a:r>
              <a:rPr lang="en-US" dirty="0" smtClean="0"/>
              <a:t>election </a:t>
            </a:r>
            <a:r>
              <a:rPr lang="en-US" dirty="0"/>
              <a:t>with </a:t>
            </a:r>
            <a:r>
              <a:rPr lang="en-US" dirty="0" smtClean="0"/>
              <a:t>an odd </a:t>
            </a:r>
            <a:r>
              <a:rPr lang="en-US" dirty="0"/>
              <a:t>number of voters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chemeClr val="accent1"/>
                </a:solidFill>
              </a:rPr>
              <a:t>Condorcet winner (CW)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Proof of the theorem (assuming the lemma): </a:t>
            </a:r>
          </a:p>
          <a:p>
            <a:pPr lvl="1"/>
            <a:r>
              <a:rPr lang="en-US" dirty="0" smtClean="0"/>
              <a:t>by the lemma, there is a CW, say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from all votes; the profile remains SP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induction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6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 Preferences: Condorcet Winners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205064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Lemma</a:t>
            </a:r>
            <a:r>
              <a:rPr lang="en-US" dirty="0" smtClean="0"/>
              <a:t>: </a:t>
            </a: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single-peaked</a:t>
            </a:r>
            <a:r>
              <a:rPr lang="en-US" dirty="0"/>
              <a:t> elections with an odd number of voters there exists a </a:t>
            </a:r>
            <a:r>
              <a:rPr lang="en-US" dirty="0">
                <a:solidFill>
                  <a:schemeClr val="accent1"/>
                </a:solidFill>
              </a:rPr>
              <a:t>Condorcet winner (CW)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ask each voter </a:t>
            </a:r>
            <a:r>
              <a:rPr lang="en-US" dirty="0">
                <a:solidFill>
                  <a:srgbClr val="FF0000"/>
                </a:solidFill>
              </a:rPr>
              <a:t>v </a:t>
            </a:r>
            <a:r>
              <a:rPr lang="en-US" dirty="0">
                <a:solidFill>
                  <a:prstClr val="black"/>
                </a:solidFill>
              </a:rPr>
              <a:t>to vote for one candidate 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let </a:t>
            </a:r>
            <a:r>
              <a:rPr lang="en-US" dirty="0">
                <a:solidFill>
                  <a:srgbClr val="FF0000"/>
                </a:solidFill>
              </a:rPr>
              <a:t>C(v)</a:t>
            </a:r>
            <a:r>
              <a:rPr lang="en-US" dirty="0">
                <a:solidFill>
                  <a:prstClr val="black"/>
                </a:solidFill>
              </a:rPr>
              <a:t> denote the vote of voter </a:t>
            </a:r>
            <a:r>
              <a:rPr lang="en-US" dirty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order voters by </a:t>
            </a:r>
            <a:r>
              <a:rPr lang="en-US" dirty="0">
                <a:solidFill>
                  <a:srgbClr val="FF0000"/>
                </a:solidFill>
              </a:rPr>
              <a:t>C(v)</a:t>
            </a:r>
            <a:r>
              <a:rPr lang="en-US" dirty="0">
                <a:solidFill>
                  <a:prstClr val="black"/>
                </a:solidFill>
              </a:rPr>
              <a:t>, breaking ties arbitrarily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/>
              <a:t>we have </a:t>
            </a:r>
            <a:r>
              <a:rPr lang="en-US" dirty="0">
                <a:solidFill>
                  <a:srgbClr val="FF0000"/>
                </a:solidFill>
              </a:rPr>
              <a:t>n = 2k+1 </a:t>
            </a:r>
            <a:r>
              <a:rPr lang="en-US" dirty="0" smtClean="0"/>
              <a:t>voters,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top(v</a:t>
            </a:r>
            <a:r>
              <a:rPr lang="en-US" baseline="-25000" dirty="0" smtClean="0">
                <a:solidFill>
                  <a:srgbClr val="FF0000"/>
                </a:solidFill>
              </a:rPr>
              <a:t>k+1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is a CW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 if </a:t>
            </a:r>
            <a:r>
              <a:rPr lang="en-US" dirty="0"/>
              <a:t>we have </a:t>
            </a:r>
            <a:r>
              <a:rPr lang="en-US" dirty="0">
                <a:solidFill>
                  <a:srgbClr val="FF0000"/>
                </a:solidFill>
              </a:rPr>
              <a:t>n = </a:t>
            </a:r>
            <a:r>
              <a:rPr lang="en-US" dirty="0" smtClean="0">
                <a:solidFill>
                  <a:srgbClr val="FF0000"/>
                </a:solidFill>
              </a:rPr>
              <a:t>2k </a:t>
            </a:r>
            <a:r>
              <a:rPr lang="en-US" dirty="0"/>
              <a:t>voters, </a:t>
            </a:r>
            <a:r>
              <a:rPr lang="en-US" dirty="0" smtClean="0"/>
              <a:t>all candidates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rgbClr val="FF0000"/>
                </a:solidFill>
              </a:rPr>
              <a:t>top(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top(v</a:t>
            </a:r>
            <a:r>
              <a:rPr lang="en-US" baseline="-25000" dirty="0" smtClean="0">
                <a:solidFill>
                  <a:srgbClr val="FF0000"/>
                </a:solidFill>
              </a:rPr>
              <a:t>k+1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are weak CWs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rgbClr val="FF0000"/>
          </a:solidFill>
          <a:ln w="952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1403648" y="5805264"/>
            <a:ext cx="4082752" cy="554360"/>
            <a:chOff x="1403648" y="5805264"/>
            <a:chExt cx="4082752" cy="554360"/>
          </a:xfrm>
        </p:grpSpPr>
        <p:sp>
          <p:nvSpPr>
            <p:cNvPr id="20" name="Rectangle 19"/>
            <p:cNvSpPr/>
            <p:nvPr/>
          </p:nvSpPr>
          <p:spPr>
            <a:xfrm>
              <a:off x="5292080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92080" y="6021288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92080" y="5805264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23728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03648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7904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3648" y="6021288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23728" y="6017840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0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9" grpId="1" animBg="1"/>
      <p:bldP spid="9" grpId="2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Transitivity: Consequences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395738"/>
          </a:xfrm>
        </p:spPr>
        <p:txBody>
          <a:bodyPr>
            <a:normAutofit/>
          </a:bodyPr>
          <a:lstStyle/>
          <a:p>
            <a:r>
              <a:rPr lang="en-US" u="sng" dirty="0" smtClean="0"/>
              <a:t>Theorem</a:t>
            </a:r>
            <a:r>
              <a:rPr lang="en-US" dirty="0"/>
              <a:t>: in a </a:t>
            </a:r>
            <a:r>
              <a:rPr lang="en-US" dirty="0">
                <a:solidFill>
                  <a:schemeClr val="accent1"/>
                </a:solidFill>
              </a:rPr>
              <a:t>single-peaked</a:t>
            </a:r>
            <a:r>
              <a:rPr lang="en-US" dirty="0"/>
              <a:t> election with an odd number of voters the </a:t>
            </a:r>
            <a:r>
              <a:rPr lang="en-US" dirty="0" smtClean="0"/>
              <a:t>winning ranking </a:t>
            </a:r>
            <a:r>
              <a:rPr lang="en-US" dirty="0"/>
              <a:t>under the </a:t>
            </a:r>
            <a:r>
              <a:rPr lang="en-US" dirty="0" err="1" smtClean="0"/>
              <a:t>Kemeny</a:t>
            </a:r>
            <a:r>
              <a:rPr lang="en-US" dirty="0" smtClean="0"/>
              <a:t> </a:t>
            </a:r>
            <a:r>
              <a:rPr lang="en-US" dirty="0"/>
              <a:t>rule can be computed in </a:t>
            </a:r>
            <a:r>
              <a:rPr lang="en-US" dirty="0">
                <a:solidFill>
                  <a:srgbClr val="FF0000"/>
                </a:solidFill>
              </a:rPr>
              <a:t>polynomial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u="sng" dirty="0" smtClean="0"/>
              <a:t>Lemma</a:t>
            </a:r>
            <a:r>
              <a:rPr lang="en-US" dirty="0" smtClean="0"/>
              <a:t>: if the majority relation is transitive, the </a:t>
            </a:r>
            <a:r>
              <a:rPr lang="en-US" dirty="0" err="1" smtClean="0"/>
              <a:t>Kemeny</a:t>
            </a:r>
            <a:r>
              <a:rPr lang="en-US" dirty="0" smtClean="0"/>
              <a:t> ranking coincides with the </a:t>
            </a:r>
            <a:r>
              <a:rPr lang="en-US" dirty="0" smtClean="0">
                <a:solidFill>
                  <a:schemeClr val="accent1"/>
                </a:solidFill>
              </a:rPr>
              <a:t>majority relation</a:t>
            </a:r>
            <a:r>
              <a:rPr lang="en-US" dirty="0" smtClean="0"/>
              <a:t>. 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 Preferences: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Circumventing </a:t>
            </a:r>
            <a:r>
              <a:rPr lang="en-US" dirty="0" err="1" smtClean="0">
                <a:solidFill>
                  <a:schemeClr val="tx2"/>
                </a:solidFill>
              </a:rPr>
              <a:t>Gibbard</a:t>
            </a:r>
            <a:r>
              <a:rPr lang="en-US" dirty="0" smtClean="0">
                <a:solidFill>
                  <a:schemeClr val="tx2"/>
                </a:solidFill>
              </a:rPr>
              <a:t>-Satterthwaite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34908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</a:t>
            </a:r>
            <a:r>
              <a:rPr lang="en-US" dirty="0" smtClean="0">
                <a:solidFill>
                  <a:srgbClr val="FF0000"/>
                </a:solidFill>
              </a:rPr>
              <a:t>n = 2k+1 </a:t>
            </a:r>
            <a:r>
              <a:rPr lang="en-US" dirty="0" smtClean="0"/>
              <a:t>voters</a:t>
            </a:r>
          </a:p>
          <a:p>
            <a:r>
              <a:rPr lang="en-US" dirty="0" smtClean="0"/>
              <a:t>Median voter rule:</a:t>
            </a:r>
          </a:p>
          <a:p>
            <a:pPr lvl="1"/>
            <a:r>
              <a:rPr lang="en-US" dirty="0" smtClean="0"/>
              <a:t>consider an election that is single-peaked </a:t>
            </a:r>
            <a:r>
              <a:rPr lang="en-US" dirty="0" err="1" smtClean="0"/>
              <a:t>wrt</a:t>
            </a: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ask each voter </a:t>
            </a:r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en-US" dirty="0" smtClean="0"/>
              <a:t>to vote for one candidate </a:t>
            </a:r>
          </a:p>
          <a:p>
            <a:pPr lvl="2"/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C(v)</a:t>
            </a:r>
            <a:r>
              <a:rPr lang="en-US" dirty="0" smtClean="0"/>
              <a:t> denote the vote of voter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 smtClean="0"/>
              <a:t>order voters by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(v)</a:t>
            </a:r>
            <a:r>
              <a:rPr lang="en-US" dirty="0" smtClean="0"/>
              <a:t>, breaking ties arbitrarily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output </a:t>
            </a:r>
            <a:r>
              <a:rPr lang="en-US" dirty="0" smtClean="0">
                <a:solidFill>
                  <a:srgbClr val="FF0000"/>
                </a:solidFill>
              </a:rPr>
              <a:t>C* = C(v</a:t>
            </a:r>
            <a:r>
              <a:rPr lang="en-US" baseline="-25000" dirty="0" smtClean="0">
                <a:solidFill>
                  <a:srgbClr val="FF0000"/>
                </a:solidFill>
              </a:rPr>
              <a:t>k+1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rgbClr val="FF0000"/>
          </a:solidFill>
          <a:ln w="9525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03648" y="5805264"/>
            <a:ext cx="4082752" cy="554360"/>
            <a:chOff x="1403648" y="5805264"/>
            <a:chExt cx="4082752" cy="554360"/>
          </a:xfrm>
        </p:grpSpPr>
        <p:sp>
          <p:nvSpPr>
            <p:cNvPr id="20" name="Rectangle 19"/>
            <p:cNvSpPr/>
            <p:nvPr/>
          </p:nvSpPr>
          <p:spPr>
            <a:xfrm>
              <a:off x="5292080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92080" y="6021288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92080" y="5805264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23728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03648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7904" y="6237312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3648" y="6021288"/>
              <a:ext cx="194320" cy="122312"/>
            </a:xfrm>
            <a:prstGeom prst="rect">
              <a:avLst/>
            </a:prstGeom>
            <a:solidFill>
              <a:srgbClr val="00B05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3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 Preferences: Median Is Truthful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3412976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Theorem</a:t>
            </a:r>
            <a:r>
              <a:rPr lang="en-US" dirty="0" smtClean="0"/>
              <a:t>: under the median voter rule, it is a </a:t>
            </a:r>
            <a:r>
              <a:rPr lang="en-US" dirty="0" smtClean="0">
                <a:solidFill>
                  <a:schemeClr val="accent1"/>
                </a:solidFill>
              </a:rPr>
              <a:t>dominant</a:t>
            </a:r>
            <a:r>
              <a:rPr lang="en-US" dirty="0" smtClean="0"/>
              <a:t> strategy to vote for one’s top choice</a:t>
            </a:r>
          </a:p>
          <a:p>
            <a:r>
              <a:rPr lang="en-US" dirty="0" smtClean="0"/>
              <a:t>Consider a voter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in our order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k+1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gets his most preferred outcome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 k+1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&gt; k+1 </a:t>
            </a:r>
            <a:r>
              <a:rPr lang="en-US" dirty="0" smtClean="0"/>
              <a:t>is symmetric): 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votes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 ≤ C*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k+1</a:t>
            </a:r>
            <a:r>
              <a:rPr lang="en-US" dirty="0" smtClean="0"/>
              <a:t> remains the median voter, </a:t>
            </a:r>
            <a:br>
              <a:rPr lang="en-US" dirty="0" smtClean="0"/>
            </a:br>
            <a:r>
              <a:rPr lang="en-US" dirty="0" smtClean="0"/>
              <a:t>so the outcome </a:t>
            </a:r>
            <a:r>
              <a:rPr lang="en-US" dirty="0" smtClean="0">
                <a:solidFill>
                  <a:schemeClr val="accent1"/>
                </a:solidFill>
              </a:rPr>
              <a:t>does not change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rgbClr val="FFFF00"/>
          </a:solidFill>
          <a:ln w="127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080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6021288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2080" y="5805264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3728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3648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7904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3648" y="6021288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C 0.0158 -0.00996 0.0316 -0.01991 0.04635 -0.01991 C 0.06111 -0.01991 0.08177 -0.00324 0.08889 2.96296E-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Rank Aggregation: Examples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United Kingdom (specific precinct)</a:t>
            </a:r>
          </a:p>
          <a:p>
            <a:pPr lvl="1"/>
            <a:r>
              <a:rPr lang="en-GB" dirty="0" smtClean="0"/>
              <a:t>candidates: </a:t>
            </a:r>
            <a:r>
              <a:rPr lang="en-GB" dirty="0" smtClean="0">
                <a:solidFill>
                  <a:schemeClr val="accent1"/>
                </a:solidFill>
              </a:rPr>
              <a:t>Conservatives (C)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Labour (L)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Liberal Democrats (LD)</a:t>
            </a:r>
          </a:p>
          <a:p>
            <a:pPr lvl="1"/>
            <a:r>
              <a:rPr lang="en-GB" dirty="0" smtClean="0"/>
              <a:t>60 000 voters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25 000</a:t>
            </a:r>
            <a:r>
              <a:rPr lang="en-GB" dirty="0" smtClean="0"/>
              <a:t> voters prefer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20 000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11 000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4 000</a:t>
            </a:r>
            <a:r>
              <a:rPr lang="en-GB" dirty="0" smtClean="0"/>
              <a:t> voters: </a:t>
            </a:r>
            <a:r>
              <a:rPr lang="en-GB" dirty="0" smtClean="0">
                <a:solidFill>
                  <a:srgbClr val="00B050"/>
                </a:solidFill>
              </a:rPr>
              <a:t>LD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chemeClr val="accent1"/>
                </a:solidFill>
              </a:rPr>
              <a:t>C</a:t>
            </a:r>
            <a:r>
              <a:rPr lang="en-GB" dirty="0" smtClean="0"/>
              <a:t> &gt; 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 Preferences: Median is Truthful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277072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Theorem</a:t>
            </a:r>
            <a:r>
              <a:rPr lang="en-US" dirty="0" smtClean="0"/>
              <a:t>: under the median voter rule, it is a </a:t>
            </a:r>
            <a:r>
              <a:rPr lang="en-US" dirty="0" smtClean="0">
                <a:solidFill>
                  <a:schemeClr val="accent1"/>
                </a:solidFill>
              </a:rPr>
              <a:t>dominant</a:t>
            </a:r>
            <a:r>
              <a:rPr lang="en-US" dirty="0" smtClean="0"/>
              <a:t> strategy to vote for one’s top choice</a:t>
            </a:r>
          </a:p>
          <a:p>
            <a:r>
              <a:rPr lang="en-US" dirty="0" smtClean="0"/>
              <a:t>Consider a voter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in our order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k+1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gets his most preferred outcome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 k+1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&gt; k+1 </a:t>
            </a:r>
            <a:r>
              <a:rPr lang="en-US" dirty="0" smtClean="0"/>
              <a:t>is symmetric): 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votes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≤ C*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k+1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remains the median voter, </a:t>
            </a:r>
            <a:br>
              <a:rPr lang="en-US" dirty="0" smtClean="0"/>
            </a:br>
            <a:r>
              <a:rPr lang="en-US" dirty="0" smtClean="0"/>
              <a:t>so the outcome </a:t>
            </a:r>
            <a:r>
              <a:rPr lang="en-US" dirty="0" smtClean="0">
                <a:solidFill>
                  <a:schemeClr val="accent1"/>
                </a:solidFill>
              </a:rPr>
              <a:t>does not change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votes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* &lt; C</a:t>
            </a:r>
            <a:r>
              <a:rPr lang="en-US" dirty="0" smtClean="0"/>
              <a:t>, either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(with his new vote) or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k+2</a:t>
            </a:r>
            <a:r>
              <a:rPr lang="en-US" dirty="0" smtClean="0"/>
              <a:t> becomes the median voter, so the outcome gets </a:t>
            </a:r>
            <a:r>
              <a:rPr lang="en-US" dirty="0" smtClean="0">
                <a:solidFill>
                  <a:schemeClr val="accent1"/>
                </a:solidFill>
              </a:rPr>
              <a:t>worse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rgbClr val="FFFF00"/>
          </a:solidFill>
          <a:ln w="127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080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6021288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2080" y="5805264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3728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3648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7904" y="6237312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3648" y="6021288"/>
            <a:ext cx="194320" cy="122312"/>
          </a:xfrm>
          <a:prstGeom prst="rect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C 0.04097 -0.02524 0.08194 -0.05047 0.125 -0.05 C 0.16806 -0.04954 0.21337 -0.02315 0.25868 0.00324 " pathEditMode="relative" ptsTypes="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 a country far, far away…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Estonian Parliament 2021:</a:t>
            </a:r>
          </a:p>
          <a:p>
            <a:pPr lvl="1"/>
            <a:r>
              <a:rPr lang="et-EE" i="1" dirty="0"/>
              <a:t>Sotsiaaldemokraatlik </a:t>
            </a:r>
            <a:r>
              <a:rPr lang="et-EE" i="1" dirty="0" smtClean="0"/>
              <a:t>Erakond</a:t>
            </a:r>
            <a:endParaRPr lang="en-GB" i="1" dirty="0" smtClean="0"/>
          </a:p>
          <a:p>
            <a:pPr lvl="1"/>
            <a:r>
              <a:rPr lang="et-EE" i="1" dirty="0"/>
              <a:t>Eesti </a:t>
            </a:r>
            <a:r>
              <a:rPr lang="et-EE" i="1" dirty="0" smtClean="0"/>
              <a:t>Reformierakond</a:t>
            </a:r>
            <a:endParaRPr lang="en-GB" i="1" dirty="0" smtClean="0"/>
          </a:p>
          <a:p>
            <a:pPr lvl="1"/>
            <a:r>
              <a:rPr lang="en-GB" i="1" dirty="0" err="1" smtClean="0"/>
              <a:t>Isamaa</a:t>
            </a:r>
            <a:endParaRPr lang="en-GB" i="1" dirty="0" smtClean="0"/>
          </a:p>
          <a:p>
            <a:pPr lvl="1"/>
            <a:r>
              <a:rPr lang="et-EE" i="1" dirty="0"/>
              <a:t>Eesti Konservatiivne </a:t>
            </a:r>
            <a:r>
              <a:rPr lang="et-EE" i="1" dirty="0" smtClean="0"/>
              <a:t>Rahvaerakond</a:t>
            </a:r>
            <a:endParaRPr lang="en-GB" i="1" dirty="0" smtClean="0"/>
          </a:p>
          <a:p>
            <a:pPr lvl="1"/>
            <a:r>
              <a:rPr lang="et-EE" i="1" dirty="0"/>
              <a:t>Eesti </a:t>
            </a:r>
            <a:r>
              <a:rPr lang="et-EE" i="1" dirty="0" smtClean="0"/>
              <a:t>Keskerakond</a:t>
            </a:r>
            <a:endParaRPr lang="en-GB" i="1" dirty="0" smtClean="0"/>
          </a:p>
          <a:p>
            <a:r>
              <a:rPr lang="en-GB" dirty="0" smtClean="0"/>
              <a:t>Can you order these</a:t>
            </a:r>
            <a:br>
              <a:rPr lang="en-GB" dirty="0" smtClean="0"/>
            </a:br>
            <a:r>
              <a:rPr lang="en-GB" dirty="0" smtClean="0"/>
              <a:t>parties from </a:t>
            </a:r>
            <a:r>
              <a:rPr lang="en-GB" dirty="0" smtClean="0">
                <a:solidFill>
                  <a:srgbClr val="FF0000"/>
                </a:solidFill>
              </a:rPr>
              <a:t>left to right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on the political spectrum?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268760"/>
            <a:ext cx="2137420" cy="21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How many voters do we need to ask?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Estonian Parliament 2021:</a:t>
            </a:r>
          </a:p>
          <a:p>
            <a:pPr lvl="1"/>
            <a:r>
              <a:rPr lang="et-EE" i="1" dirty="0" smtClean="0"/>
              <a:t>Social </a:t>
            </a:r>
            <a:r>
              <a:rPr lang="et-EE" i="1" dirty="0"/>
              <a:t>Democratic </a:t>
            </a:r>
            <a:r>
              <a:rPr lang="et-EE" i="1" dirty="0" smtClean="0"/>
              <a:t>Party</a:t>
            </a:r>
            <a:r>
              <a:rPr lang="en-GB" i="1" dirty="0" smtClean="0"/>
              <a:t> (SDE)</a:t>
            </a:r>
          </a:p>
          <a:p>
            <a:pPr lvl="1"/>
            <a:r>
              <a:rPr lang="en-GB" i="1" dirty="0"/>
              <a:t>Estonian Reform </a:t>
            </a:r>
            <a:r>
              <a:rPr lang="en-GB" i="1" dirty="0" smtClean="0"/>
              <a:t>Party (Reform)</a:t>
            </a:r>
          </a:p>
          <a:p>
            <a:pPr lvl="1"/>
            <a:r>
              <a:rPr lang="en-GB" i="1" dirty="0" smtClean="0"/>
              <a:t>Pro Patria (PP)</a:t>
            </a:r>
          </a:p>
          <a:p>
            <a:pPr lvl="1"/>
            <a:r>
              <a:rPr lang="en-GB" i="1" dirty="0"/>
              <a:t>Conservative People's Party of </a:t>
            </a:r>
            <a:r>
              <a:rPr lang="en-GB" i="1" dirty="0" smtClean="0"/>
              <a:t>Estonia (Con)</a:t>
            </a:r>
          </a:p>
          <a:p>
            <a:pPr lvl="1"/>
            <a:r>
              <a:rPr lang="et-EE" i="1" dirty="0" smtClean="0"/>
              <a:t>Estonian </a:t>
            </a:r>
            <a:r>
              <a:rPr lang="et-EE" i="1" dirty="0"/>
              <a:t>Centre </a:t>
            </a:r>
            <a:r>
              <a:rPr lang="et-EE" i="1" dirty="0" smtClean="0"/>
              <a:t>Party</a:t>
            </a:r>
            <a:r>
              <a:rPr lang="en-GB" i="1" dirty="0" smtClean="0"/>
              <a:t> (Centre)</a:t>
            </a:r>
          </a:p>
          <a:p>
            <a:r>
              <a:rPr lang="en-GB" dirty="0">
                <a:solidFill>
                  <a:schemeClr val="accent1"/>
                </a:solidFill>
              </a:rPr>
              <a:t>v</a:t>
            </a:r>
            <a:r>
              <a:rPr lang="en-GB" baseline="-25000" dirty="0" smtClean="0">
                <a:solidFill>
                  <a:schemeClr val="accent1"/>
                </a:solidFill>
              </a:rPr>
              <a:t>1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tx2"/>
                </a:solidFill>
              </a:rPr>
              <a:t>PP &gt; Con &gt; Reform &gt; Centre &gt; SDE</a:t>
            </a:r>
          </a:p>
          <a:p>
            <a:pPr lvl="0"/>
            <a:r>
              <a:rPr lang="en-GB" dirty="0" smtClean="0">
                <a:solidFill>
                  <a:schemeClr val="accent1"/>
                </a:solidFill>
              </a:rPr>
              <a:t>v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prstClr val="black"/>
                </a:solidFill>
              </a:rPr>
              <a:t>: </a:t>
            </a:r>
            <a:r>
              <a:rPr lang="en-GB" dirty="0" smtClean="0">
                <a:solidFill>
                  <a:schemeClr val="tx2"/>
                </a:solidFill>
              </a:rPr>
              <a:t>Reform </a:t>
            </a:r>
            <a:r>
              <a:rPr lang="en-GB" dirty="0">
                <a:solidFill>
                  <a:schemeClr val="tx2"/>
                </a:solidFill>
              </a:rPr>
              <a:t>&gt; </a:t>
            </a:r>
            <a:r>
              <a:rPr lang="en-GB" dirty="0" smtClean="0">
                <a:solidFill>
                  <a:schemeClr val="tx2"/>
                </a:solidFill>
              </a:rPr>
              <a:t>Centre &gt; PP &gt; SDE &gt; Con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v</a:t>
            </a:r>
            <a:r>
              <a:rPr lang="en-GB" baseline="-25000" dirty="0" smtClean="0">
                <a:solidFill>
                  <a:schemeClr val="accent1"/>
                </a:solidFill>
              </a:rPr>
              <a:t>3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tx2"/>
                </a:solidFill>
              </a:rPr>
              <a:t>Centre </a:t>
            </a:r>
            <a:r>
              <a:rPr lang="en-GB" dirty="0">
                <a:solidFill>
                  <a:schemeClr val="tx2"/>
                </a:solidFill>
              </a:rPr>
              <a:t>&gt; </a:t>
            </a:r>
            <a:r>
              <a:rPr lang="en-GB" dirty="0" smtClean="0">
                <a:solidFill>
                  <a:schemeClr val="tx2"/>
                </a:solidFill>
              </a:rPr>
              <a:t>SDE &gt; Reform &gt; PP &gt; Con 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5536" y="5877272"/>
            <a:ext cx="849694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5576" y="5764413"/>
            <a:ext cx="209102" cy="225717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95736" y="5764413"/>
            <a:ext cx="209102" cy="225717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35896" y="5764413"/>
            <a:ext cx="209102" cy="225717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6056" y="5764413"/>
            <a:ext cx="209102" cy="225717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42871" y="5764413"/>
            <a:ext cx="209102" cy="225717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8183" y="599013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SDE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1378" y="599013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Con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040" y="599013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7568" y="5990130"/>
            <a:ext cx="122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Centre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0863" y="5967116"/>
            <a:ext cx="127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Reform</a:t>
            </a:r>
          </a:p>
        </p:txBody>
      </p:sp>
    </p:spTree>
    <p:extLst>
      <p:ext uri="{BB962C8B-B14F-4D97-AF65-F5344CB8AC3E}">
        <p14:creationId xmlns:p14="http://schemas.microsoft.com/office/powerpoint/2010/main" val="19122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Challenge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38963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population of voters, with preferences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single-peaked</a:t>
            </a:r>
            <a:r>
              <a:rPr lang="en-US" dirty="0" smtClean="0"/>
              <a:t> on an axis 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US" dirty="0" smtClean="0"/>
              <a:t>assume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&lt;  c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 &lt;  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&lt; …. &lt; c</a:t>
            </a:r>
            <a:r>
              <a:rPr lang="en-US" baseline="-25000" dirty="0" smtClean="0">
                <a:solidFill>
                  <a:schemeClr val="accent1"/>
                </a:solidFill>
              </a:rPr>
              <a:t>m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sample</a:t>
            </a:r>
            <a:r>
              <a:rPr lang="en-US" dirty="0" smtClean="0"/>
              <a:t> a random voter and</a:t>
            </a:r>
            <a:br>
              <a:rPr lang="en-US" dirty="0" smtClean="0"/>
            </a:br>
            <a:r>
              <a:rPr lang="en-US" dirty="0" smtClean="0"/>
              <a:t>ask her to report her </a:t>
            </a:r>
            <a:r>
              <a:rPr lang="en-US" dirty="0" smtClean="0">
                <a:solidFill>
                  <a:srgbClr val="FF0000"/>
                </a:solidFill>
              </a:rPr>
              <a:t>ranking</a:t>
            </a:r>
          </a:p>
          <a:p>
            <a:r>
              <a:rPr lang="en-US" dirty="0" smtClean="0"/>
              <a:t>How many samples do we need to </a:t>
            </a:r>
            <a:r>
              <a:rPr lang="en-US" dirty="0" smtClean="0">
                <a:solidFill>
                  <a:srgbClr val="FF0000"/>
                </a:solidFill>
              </a:rPr>
              <a:t>uniquely identify</a:t>
            </a:r>
            <a:r>
              <a:rPr lang="en-US" dirty="0" smtClean="0"/>
              <a:t> the axis (up to a swap) </a:t>
            </a:r>
            <a:r>
              <a:rPr lang="en-US" dirty="0" err="1" smtClean="0"/>
              <a:t>w.p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/>
                </a:solidFill>
              </a:rPr>
              <a:t>1 -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answer may depend on the distribution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6021288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   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3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                         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m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Warm-up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568952" cy="472588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Observation 1</a:t>
            </a:r>
            <a:r>
              <a:rPr lang="en-US" dirty="0" smtClean="0"/>
              <a:t>: each voter ranks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prstClr val="black"/>
                </a:solidFill>
              </a:rPr>
              <a:t>  last</a:t>
            </a:r>
            <a:endParaRPr lang="en-US" dirty="0" smtClean="0"/>
          </a:p>
          <a:p>
            <a:r>
              <a:rPr lang="en-US" u="sng" dirty="0" smtClean="0"/>
              <a:t>Observation 2</a:t>
            </a:r>
            <a:r>
              <a:rPr lang="en-US" dirty="0" smtClean="0"/>
              <a:t>: there are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baseline="30000" dirty="0" smtClean="0">
                <a:solidFill>
                  <a:schemeClr val="accent1"/>
                </a:solidFill>
              </a:rPr>
              <a:t>m-1</a:t>
            </a:r>
            <a:r>
              <a:rPr lang="en-US" dirty="0" smtClean="0"/>
              <a:t> votes </a:t>
            </a:r>
            <a:r>
              <a:rPr lang="en-US" dirty="0" err="1" smtClean="0"/>
              <a:t>s.p</a:t>
            </a:r>
            <a:r>
              <a:rPr lang="en-US" dirty="0" smtClean="0"/>
              <a:t>. on 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Best</a:t>
            </a:r>
            <a:r>
              <a:rPr lang="en-US" dirty="0" smtClean="0"/>
              <a:t> case: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votes may be enough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….</a:t>
            </a:r>
            <a:r>
              <a:rPr lang="en-US" dirty="0">
                <a:solidFill>
                  <a:schemeClr val="accent1"/>
                </a:solidFill>
              </a:rPr>
              <a:t> c</a:t>
            </a:r>
            <a:r>
              <a:rPr lang="en-US" baseline="-25000" dirty="0">
                <a:solidFill>
                  <a:schemeClr val="accent1"/>
                </a:solidFill>
              </a:rPr>
              <a:t>m-1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   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m-1</a:t>
            </a:r>
            <a:r>
              <a:rPr lang="en-US" dirty="0" smtClean="0">
                <a:solidFill>
                  <a:schemeClr val="accent1"/>
                </a:solidFill>
              </a:rPr>
              <a:t>…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Worst</a:t>
            </a:r>
            <a:r>
              <a:rPr lang="en-US" dirty="0" smtClean="0">
                <a:solidFill>
                  <a:prstClr val="black"/>
                </a:solidFill>
              </a:rPr>
              <a:t> case: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m-2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votes may not be enough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baseline="30000" dirty="0" smtClean="0">
                <a:solidFill>
                  <a:schemeClr val="accent1"/>
                </a:solidFill>
              </a:rPr>
              <a:t>m-3</a:t>
            </a:r>
            <a:r>
              <a:rPr lang="en-US" dirty="0" smtClean="0">
                <a:solidFill>
                  <a:prstClr val="black"/>
                </a:solidFill>
              </a:rPr>
              <a:t> votes over </a:t>
            </a:r>
            <a:r>
              <a:rPr lang="en-US" dirty="0" smtClean="0">
                <a:solidFill>
                  <a:schemeClr val="accent1"/>
                </a:solidFill>
              </a:rPr>
              <a:t>C\{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}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that are </a:t>
            </a:r>
            <a:r>
              <a:rPr lang="en-US" dirty="0" err="1" smtClean="0">
                <a:solidFill>
                  <a:prstClr val="black"/>
                </a:solidFill>
              </a:rPr>
              <a:t>s.p</a:t>
            </a:r>
            <a:r>
              <a:rPr lang="en-US" dirty="0" smtClean="0">
                <a:solidFill>
                  <a:prstClr val="black"/>
                </a:solidFill>
              </a:rPr>
              <a:t>. on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 &lt; </a:t>
            </a:r>
            <a:r>
              <a:rPr lang="en-US" dirty="0">
                <a:solidFill>
                  <a:schemeClr val="accent1"/>
                </a:solidFill>
              </a:rPr>
              <a:t>…. &lt;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m-1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to each such vote, we can </a:t>
            </a:r>
            <a:r>
              <a:rPr lang="en-US" dirty="0" smtClean="0">
                <a:solidFill>
                  <a:schemeClr val="accent1"/>
                </a:solidFill>
              </a:rPr>
              <a:t>append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prstClr val="black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from these votes, we cannot decide if the axis is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  &lt;  c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 &lt;  </a:t>
            </a:r>
            <a:r>
              <a:rPr lang="en-US" dirty="0" smtClean="0">
                <a:solidFill>
                  <a:schemeClr val="accent1"/>
                </a:solidFill>
              </a:rPr>
              <a:t>… &lt; c</a:t>
            </a:r>
            <a:r>
              <a:rPr lang="en-US" baseline="-25000" dirty="0" smtClean="0">
                <a:solidFill>
                  <a:schemeClr val="accent1"/>
                </a:solidFill>
              </a:rPr>
              <a:t>m-1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&lt;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/>
              <a:t>or  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&lt;  c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 &lt;  </a:t>
            </a:r>
            <a:r>
              <a:rPr lang="en-US" dirty="0" smtClean="0">
                <a:solidFill>
                  <a:schemeClr val="accent1"/>
                </a:solidFill>
              </a:rPr>
              <a:t>… &lt; c</a:t>
            </a:r>
            <a:r>
              <a:rPr lang="en-US" baseline="-25000" dirty="0" smtClean="0">
                <a:solidFill>
                  <a:schemeClr val="accent1"/>
                </a:solidFill>
              </a:rPr>
              <a:t>m-1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&lt;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6597352"/>
            <a:ext cx="5472608" cy="1588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03648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3728" y="6453336"/>
            <a:ext cx="194320" cy="194320"/>
          </a:xfrm>
          <a:prstGeom prst="ellipse">
            <a:avLst/>
          </a:prstGeom>
          <a:solidFill>
            <a:schemeClr val="accent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15816" y="6453336"/>
            <a:ext cx="194320" cy="194320"/>
          </a:xfrm>
          <a:prstGeom prst="ellipse">
            <a:avLst/>
          </a:prstGeom>
          <a:solidFill>
            <a:schemeClr val="accent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07904" y="6453336"/>
            <a:ext cx="194320" cy="194320"/>
          </a:xfrm>
          <a:prstGeom prst="ellipse">
            <a:avLst/>
          </a:prstGeom>
          <a:solidFill>
            <a:schemeClr val="accent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9992" y="6453336"/>
            <a:ext cx="194320" cy="194320"/>
          </a:xfrm>
          <a:prstGeom prst="ellipse">
            <a:avLst/>
          </a:prstGeom>
          <a:solidFill>
            <a:schemeClr val="accent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6453336"/>
            <a:ext cx="194320" cy="194320"/>
          </a:xfrm>
          <a:prstGeom prst="ellipse">
            <a:avLst/>
          </a:prstGeom>
          <a:solidFill>
            <a:srgbClr val="FF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6021288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   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3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            c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m-1</a:t>
            </a:r>
            <a:r>
              <a:rPr lang="en-US" sz="2400" dirty="0" smtClean="0">
                <a:solidFill>
                  <a:schemeClr val="accent1"/>
                </a:solidFill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m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Understanding the worst case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568952" cy="47258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distinguish between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  and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all votes rank {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} in the last two positions, </a:t>
            </a:r>
            <a:br>
              <a:rPr lang="en-US" dirty="0" smtClean="0"/>
            </a:br>
            <a:r>
              <a:rPr lang="en-US" dirty="0" smtClean="0"/>
              <a:t>we cannot</a:t>
            </a:r>
          </a:p>
          <a:p>
            <a:r>
              <a:rPr lang="en-US" dirty="0"/>
              <a:t>B</a:t>
            </a:r>
            <a:r>
              <a:rPr lang="en-US" dirty="0" smtClean="0"/>
              <a:t>ut suppose we have votes …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…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, and …</a:t>
            </a:r>
            <a:r>
              <a:rPr lang="en-US" dirty="0" err="1" smtClean="0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chemeClr val="accent1"/>
                </a:solidFill>
              </a:rPr>
              <a:t>b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i.e., in our set of votes there is no “cut” between positions </a:t>
            </a:r>
            <a:r>
              <a:rPr lang="en-US" dirty="0" smtClean="0">
                <a:solidFill>
                  <a:schemeClr val="accent1"/>
                </a:solidFill>
              </a:rPr>
              <a:t>1, 2, 3, 4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5, 6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 is “glued” to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u="sng" dirty="0" smtClean="0"/>
              <a:t>Lemma [DF’94]</a:t>
            </a:r>
            <a:r>
              <a:rPr lang="en-US" dirty="0" smtClean="0"/>
              <a:t>: we can identify the axis </a:t>
            </a:r>
            <a:r>
              <a:rPr lang="en-US" dirty="0" err="1" smtClean="0"/>
              <a:t>iff</a:t>
            </a:r>
            <a:r>
              <a:rPr lang="en-US" dirty="0" smtClean="0"/>
              <a:t> there no cut between positions </a:t>
            </a:r>
            <a:r>
              <a:rPr lang="en-US" dirty="0" smtClean="0">
                <a:solidFill>
                  <a:schemeClr val="accent1"/>
                </a:solidFill>
              </a:rPr>
              <a:t>1, …, j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j+1, …, m </a:t>
            </a:r>
            <a:r>
              <a:rPr lang="en-US" dirty="0" smtClean="0"/>
              <a:t>for any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7584" y="6021288"/>
            <a:ext cx="5472608" cy="626368"/>
            <a:chOff x="827584" y="6021288"/>
            <a:chExt cx="5472608" cy="6263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7584" y="6597352"/>
              <a:ext cx="5472608" cy="1588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403648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23728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15816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07904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92080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640" y="6021288"/>
              <a:ext cx="4265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sz="1000" dirty="0" smtClean="0">
                  <a:solidFill>
                    <a:prstClr val="black"/>
                  </a:solidFill>
                </a:rPr>
                <a:t> </a:t>
              </a:r>
              <a:r>
                <a:rPr lang="en-US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sz="2400" dirty="0">
                  <a:solidFill>
                    <a:schemeClr val="accent1"/>
                  </a:solidFill>
                </a:rPr>
                <a:t>b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 c          </a:t>
              </a:r>
              <a:r>
                <a:rPr lang="en-US" sz="2400" dirty="0">
                  <a:solidFill>
                    <a:schemeClr val="accent1"/>
                  </a:solidFill>
                </a:rPr>
                <a:t>d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</a:t>
              </a:r>
              <a:r>
                <a:rPr lang="en-US" sz="1000" dirty="0" smtClean="0">
                  <a:solidFill>
                    <a:schemeClr val="accent1"/>
                  </a:solidFill>
                </a:rPr>
                <a:t> 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e </a:t>
              </a:r>
              <a:r>
                <a:rPr lang="en-US" sz="2400" dirty="0" smtClean="0">
                  <a:solidFill>
                    <a:prstClr val="black"/>
                  </a:solidFill>
                </a:rPr>
                <a:t>         </a:t>
              </a:r>
              <a:r>
                <a:rPr lang="en-US" sz="2400" dirty="0">
                  <a:solidFill>
                    <a:srgbClr val="FF0000"/>
                  </a:solidFill>
                </a:rPr>
                <a:t>f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Average case: uniform distribution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568952" cy="47258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set of all votes </a:t>
            </a:r>
            <a:r>
              <a:rPr lang="en-US" dirty="0" err="1" smtClean="0"/>
              <a:t>s.p</a:t>
            </a:r>
            <a:r>
              <a:rPr lang="en-US" dirty="0" smtClean="0"/>
              <a:t>. on 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smtClean="0"/>
              <a:t> (size of </a:t>
            </a:r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/>
                </a:solidFill>
              </a:rPr>
              <a:t> 2</a:t>
            </a:r>
            <a:r>
              <a:rPr lang="en-US" baseline="30000" dirty="0" smtClean="0">
                <a:solidFill>
                  <a:schemeClr val="accent1"/>
                </a:solidFill>
              </a:rPr>
              <a:t>m-1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uniform distribution over </a:t>
            </a:r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</a:p>
          <a:p>
            <a:r>
              <a:rPr lang="en-US" dirty="0" smtClean="0"/>
              <a:t>How do we sample votes from </a:t>
            </a:r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  <a:r>
              <a:rPr lang="en-US" dirty="0" smtClean="0"/>
              <a:t>?</a:t>
            </a:r>
          </a:p>
          <a:p>
            <a:r>
              <a:rPr lang="en-US" dirty="0"/>
              <a:t>B</a:t>
            </a:r>
            <a:r>
              <a:rPr lang="en-US" dirty="0" smtClean="0"/>
              <a:t>ottom up: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 candidate is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 err="1" smtClean="0"/>
              <a:t>w.p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/>
                </a:solidFill>
              </a:rPr>
              <a:t>1/2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is last, then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last </a:t>
            </a:r>
            <a:r>
              <a:rPr lang="en-US" dirty="0" smtClean="0"/>
              <a:t>candidate is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, </a:t>
            </a:r>
            <a:r>
              <a:rPr lang="en-US" dirty="0" err="1" smtClean="0"/>
              <a:t>w.p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/>
                </a:solidFill>
              </a:rPr>
              <a:t>1/2</a:t>
            </a:r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 is last,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last </a:t>
            </a:r>
            <a:r>
              <a:rPr lang="en-US" dirty="0"/>
              <a:t>candidate is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m-1</a:t>
            </a:r>
            <a:r>
              <a:rPr lang="en-US" dirty="0" smtClean="0"/>
              <a:t>, </a:t>
            </a:r>
            <a:r>
              <a:rPr lang="en-US" dirty="0" err="1"/>
              <a:t>w.p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1"/>
                </a:solidFill>
              </a:rPr>
              <a:t>1/2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m-1</a:t>
            </a:r>
            <a:r>
              <a:rPr lang="en-US" dirty="0" smtClean="0"/>
              <a:t> binary choices (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Note: both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…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…</a:t>
            </a:r>
            <a:r>
              <a:rPr lang="en-US" dirty="0" smtClean="0">
                <a:solidFill>
                  <a:prstClr val="black"/>
                </a:solidFill>
              </a:rPr>
              <a:t> are </a:t>
            </a:r>
            <a:r>
              <a:rPr lang="en-US" dirty="0" smtClean="0">
                <a:solidFill>
                  <a:srgbClr val="FF0000"/>
                </a:solidFill>
              </a:rPr>
              <a:t>exponentially</a:t>
            </a:r>
            <a:r>
              <a:rPr lang="en-US" dirty="0" smtClean="0">
                <a:solidFill>
                  <a:prstClr val="black"/>
                </a:solidFill>
              </a:rPr>
              <a:t> unlikely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27584" y="6021288"/>
            <a:ext cx="5472608" cy="626368"/>
            <a:chOff x="827584" y="6021288"/>
            <a:chExt cx="5472608" cy="6263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7584" y="6597352"/>
              <a:ext cx="5472608" cy="1588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403648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23728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15816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07904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92080" y="6453336"/>
              <a:ext cx="194320" cy="19432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1640" y="6021288"/>
              <a:ext cx="4328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3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   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m-1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m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7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Main result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568952" cy="54102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Theorem</a:t>
            </a:r>
            <a:r>
              <a:rPr lang="en-US" dirty="0" smtClean="0"/>
              <a:t>: </a:t>
            </a:r>
            <a:r>
              <a:rPr lang="en-GB" dirty="0"/>
              <a:t>For any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&gt; 0</a:t>
            </a:r>
            <a:r>
              <a:rPr lang="en-GB" dirty="0"/>
              <a:t>, we can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identify</a:t>
            </a:r>
            <a:r>
              <a:rPr lang="en-GB" dirty="0" smtClean="0"/>
              <a:t> </a:t>
            </a:r>
            <a:r>
              <a:rPr lang="en-GB" dirty="0"/>
              <a:t>the axis </a:t>
            </a:r>
            <a:r>
              <a:rPr lang="en-GB" dirty="0" smtClean="0">
                <a:solidFill>
                  <a:schemeClr val="accent1"/>
                </a:solidFill>
              </a:rPr>
              <a:t>&lt;</a:t>
            </a:r>
            <a:r>
              <a:rPr lang="en-GB" dirty="0" smtClean="0"/>
              <a:t> using </a:t>
            </a:r>
            <a:r>
              <a:rPr lang="en-GB" dirty="0">
                <a:solidFill>
                  <a:schemeClr val="accent1"/>
                </a:solidFill>
              </a:rPr>
              <a:t>O(log </a:t>
            </a:r>
            <a:r>
              <a:rPr lang="en-GB" dirty="0" smtClean="0">
                <a:solidFill>
                  <a:schemeClr val="accent1"/>
                </a:solidFill>
              </a:rPr>
              <a:t>1/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) </a:t>
            </a:r>
            <a:r>
              <a:rPr lang="en-GB" dirty="0"/>
              <a:t>samples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from </a:t>
            </a:r>
            <a:r>
              <a:rPr lang="en-GB" dirty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GB" dirty="0" smtClean="0">
                <a:solidFill>
                  <a:schemeClr val="accent1"/>
                </a:solidFill>
              </a:rPr>
              <a:t>(&lt;) </a:t>
            </a:r>
            <a:r>
              <a:rPr lang="en-GB" dirty="0" err="1"/>
              <a:t>w.p</a:t>
            </a:r>
            <a:r>
              <a:rPr lang="en-GB" dirty="0"/>
              <a:t>. at least </a:t>
            </a:r>
            <a:r>
              <a:rPr lang="en-GB" dirty="0" smtClean="0">
                <a:solidFill>
                  <a:schemeClr val="accent1"/>
                </a:solidFill>
              </a:rPr>
              <a:t>1 −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Proof sketch:</a:t>
            </a:r>
          </a:p>
          <a:p>
            <a:pPr lvl="1"/>
            <a:r>
              <a:rPr lang="en-GB" dirty="0" smtClean="0"/>
              <a:t>a vote from </a:t>
            </a:r>
            <a:r>
              <a:rPr lang="en-GB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GB" dirty="0" smtClean="0">
                <a:solidFill>
                  <a:schemeClr val="accent1"/>
                </a:solidFill>
              </a:rPr>
              <a:t>(&lt;)  </a:t>
            </a:r>
            <a:r>
              <a:rPr lang="en-GB" dirty="0" smtClean="0"/>
              <a:t>=  a </a:t>
            </a:r>
            <a:r>
              <a:rPr lang="en-GB" dirty="0" smtClean="0">
                <a:solidFill>
                  <a:srgbClr val="FF0000"/>
                </a:solidFill>
              </a:rPr>
              <a:t>uniform random walk </a:t>
            </a:r>
            <a:r>
              <a:rPr lang="en-GB" dirty="0" smtClean="0"/>
              <a:t>in 1D</a:t>
            </a:r>
          </a:p>
          <a:p>
            <a:pPr lvl="1"/>
            <a:r>
              <a:rPr lang="en-US" dirty="0" smtClean="0"/>
              <a:t>a sample of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votes admits a cut </a:t>
            </a:r>
            <a:r>
              <a:rPr lang="en-US" dirty="0" err="1" smtClean="0"/>
              <a:t>iff</a:t>
            </a:r>
            <a:r>
              <a:rPr lang="en-US" dirty="0" smtClean="0"/>
              <a:t> the respective </a:t>
            </a:r>
            <a:r>
              <a:rPr lang="en-US" dirty="0" smtClean="0">
                <a:solidFill>
                  <a:schemeClr val="accent1"/>
                </a:solidFill>
              </a:rPr>
              <a:t>k </a:t>
            </a:r>
            <a:r>
              <a:rPr lang="en-US" dirty="0" smtClean="0"/>
              <a:t>random walks all </a:t>
            </a:r>
            <a:r>
              <a:rPr lang="en-US" dirty="0" smtClean="0">
                <a:solidFill>
                  <a:srgbClr val="FF0000"/>
                </a:solidFill>
              </a:rPr>
              <a:t>meet</a:t>
            </a:r>
            <a:r>
              <a:rPr lang="en-US" dirty="0" smtClean="0"/>
              <a:t> at the same point</a:t>
            </a:r>
          </a:p>
          <a:p>
            <a:pPr lvl="1"/>
            <a:r>
              <a:rPr lang="en-US" u="sng" dirty="0" smtClean="0"/>
              <a:t>Lemma</a:t>
            </a:r>
            <a:r>
              <a:rPr lang="en-US" dirty="0" smtClean="0"/>
              <a:t> (hard): with </a:t>
            </a:r>
            <a:r>
              <a:rPr lang="en-US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probability,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four</a:t>
            </a:r>
            <a:r>
              <a:rPr lang="en-US" dirty="0" smtClean="0"/>
              <a:t> random walks never meet</a:t>
            </a:r>
          </a:p>
          <a:p>
            <a:pPr lvl="1"/>
            <a:r>
              <a:rPr lang="en-US" dirty="0" smtClean="0"/>
              <a:t>Algorithm: draw </a:t>
            </a:r>
            <a:r>
              <a:rPr lang="en-GB" dirty="0" smtClean="0">
                <a:solidFill>
                  <a:schemeClr val="accent1"/>
                </a:solidFill>
              </a:rPr>
              <a:t>O(log 1/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) </a:t>
            </a:r>
            <a:r>
              <a:rPr lang="en-GB" dirty="0" smtClean="0"/>
              <a:t>lots of </a:t>
            </a:r>
            <a:r>
              <a:rPr lang="en-GB" dirty="0" smtClean="0">
                <a:solidFill>
                  <a:schemeClr val="accent1"/>
                </a:solidFill>
              </a:rPr>
              <a:t>4</a:t>
            </a:r>
            <a:r>
              <a:rPr lang="en-GB" dirty="0" smtClean="0"/>
              <a:t> votes each</a:t>
            </a:r>
          </a:p>
          <a:p>
            <a:r>
              <a:rPr lang="en-GB" dirty="0" smtClean="0"/>
              <a:t>Empirically: </a:t>
            </a:r>
            <a:r>
              <a:rPr lang="en-GB" dirty="0" smtClean="0">
                <a:solidFill>
                  <a:schemeClr val="accent1"/>
                </a:solidFill>
              </a:rPr>
              <a:t>5</a:t>
            </a:r>
            <a:r>
              <a:rPr lang="en-GB" dirty="0" smtClean="0"/>
              <a:t> votes always suffice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6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Skewed distribution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568952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skewed</a:t>
            </a:r>
            <a:r>
              <a:rPr lang="en-US" dirty="0" smtClean="0"/>
              <a:t> uniform distribution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err="1" smtClean="0"/>
              <a:t>w.p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 err="1" smtClean="0"/>
              <a:t>w.p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/>
                </a:solidFill>
              </a:rPr>
              <a:t>1-p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Theorem</a:t>
            </a:r>
            <a:r>
              <a:rPr lang="en-US" dirty="0" smtClean="0"/>
              <a:t>: </a:t>
            </a:r>
            <a:r>
              <a:rPr lang="en-GB" dirty="0"/>
              <a:t>For any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&gt; 0</a:t>
            </a:r>
            <a:r>
              <a:rPr lang="en-GB" dirty="0"/>
              <a:t>, </a:t>
            </a:r>
            <a:r>
              <a:rPr lang="en-GB" dirty="0" smtClean="0"/>
              <a:t>and any </a:t>
            </a:r>
            <a:r>
              <a:rPr lang="en-GB" dirty="0" smtClean="0">
                <a:solidFill>
                  <a:schemeClr val="accent1"/>
                </a:solidFill>
              </a:rPr>
              <a:t>0 &lt; p &lt; 1 </a:t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/>
              <a:t>we </a:t>
            </a:r>
            <a:r>
              <a:rPr lang="en-GB" dirty="0"/>
              <a:t>can </a:t>
            </a:r>
            <a:r>
              <a:rPr lang="en-GB" dirty="0">
                <a:solidFill>
                  <a:srgbClr val="FF0000"/>
                </a:solidFill>
              </a:rPr>
              <a:t>identify </a:t>
            </a:r>
            <a:r>
              <a:rPr lang="en-GB" dirty="0"/>
              <a:t>the axis </a:t>
            </a:r>
            <a:r>
              <a:rPr lang="en-GB" dirty="0" smtClean="0">
                <a:solidFill>
                  <a:schemeClr val="accent1"/>
                </a:solidFill>
              </a:rPr>
              <a:t>&lt;</a:t>
            </a:r>
            <a:r>
              <a:rPr lang="en-GB" dirty="0" smtClean="0"/>
              <a:t> using </a:t>
            </a:r>
            <a:r>
              <a:rPr lang="en-GB" dirty="0" smtClean="0">
                <a:solidFill>
                  <a:schemeClr val="accent1"/>
                </a:solidFill>
              </a:rPr>
              <a:t>O(log </a:t>
            </a:r>
            <a:r>
              <a:rPr lang="en-GB" dirty="0">
                <a:solidFill>
                  <a:schemeClr val="accent1"/>
                </a:solidFill>
              </a:rPr>
              <a:t>1</a:t>
            </a:r>
            <a:r>
              <a:rPr lang="en-GB" dirty="0" smtClean="0">
                <a:solidFill>
                  <a:schemeClr val="accent1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) </a:t>
            </a:r>
            <a:r>
              <a:rPr lang="en-GB" dirty="0"/>
              <a:t>samples from </a:t>
            </a:r>
            <a:r>
              <a:rPr lang="en-GB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GB" baseline="-25000" dirty="0" smtClean="0">
                <a:solidFill>
                  <a:schemeClr val="accent1"/>
                </a:solidFill>
              </a:rPr>
              <a:t>p</a:t>
            </a:r>
            <a:r>
              <a:rPr lang="en-GB" dirty="0" smtClean="0">
                <a:solidFill>
                  <a:schemeClr val="accent1"/>
                </a:solidFill>
              </a:rPr>
              <a:t>(&lt;) </a:t>
            </a:r>
            <a:r>
              <a:rPr lang="en-GB" dirty="0" err="1" smtClean="0"/>
              <a:t>w.p</a:t>
            </a:r>
            <a:r>
              <a:rPr lang="en-GB" dirty="0"/>
              <a:t>. at least </a:t>
            </a:r>
            <a:r>
              <a:rPr lang="en-GB" dirty="0" smtClean="0">
                <a:solidFill>
                  <a:schemeClr val="accent1"/>
                </a:solidFill>
              </a:rPr>
              <a:t>1 −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/>
              <a:t>skewed random walk</a:t>
            </a:r>
          </a:p>
          <a:p>
            <a:r>
              <a:rPr lang="en-GB" dirty="0"/>
              <a:t>D</a:t>
            </a:r>
            <a:r>
              <a:rPr lang="en-GB" dirty="0" smtClean="0"/>
              <a:t>ependence on </a:t>
            </a:r>
            <a:r>
              <a:rPr lang="en-GB" dirty="0" smtClean="0">
                <a:solidFill>
                  <a:schemeClr val="accent1"/>
                </a:solidFill>
              </a:rPr>
              <a:t>p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(empirical): </a:t>
            </a:r>
            <a:r>
              <a:rPr lang="en-GB" dirty="0" smtClean="0">
                <a:solidFill>
                  <a:schemeClr val="accent1"/>
                </a:solidFill>
              </a:rPr>
              <a:t>1/(p(1-p))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96879"/>
            <a:ext cx="4419529" cy="29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Random peak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istribution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568952" cy="4648200"/>
          </a:xfrm>
        </p:spPr>
        <p:txBody>
          <a:bodyPr>
            <a:normAutofit/>
          </a:bodyPr>
          <a:lstStyle/>
          <a:p>
            <a:r>
              <a:rPr lang="en-GB" dirty="0" smtClean="0"/>
              <a:t>Uniformly </a:t>
            </a:r>
            <a:r>
              <a:rPr lang="en-GB" dirty="0" smtClean="0">
                <a:solidFill>
                  <a:srgbClr val="FF0000"/>
                </a:solidFill>
              </a:rPr>
              <a:t>random peak </a:t>
            </a:r>
            <a:r>
              <a:rPr lang="en-GB" dirty="0" smtClean="0"/>
              <a:t>distribution </a:t>
            </a:r>
            <a:r>
              <a:rPr lang="en-GB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RP</a:t>
            </a:r>
            <a:r>
              <a:rPr lang="en-GB" dirty="0" smtClean="0">
                <a:solidFill>
                  <a:schemeClr val="accent1"/>
                </a:solidFill>
              </a:rPr>
              <a:t>(&lt;)</a:t>
            </a:r>
            <a:r>
              <a:rPr lang="en-GB" dirty="0" smtClean="0"/>
              <a:t>: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GB" dirty="0" smtClean="0"/>
              <a:t>generate the vote top to bottom</a:t>
            </a:r>
          </a:p>
          <a:p>
            <a:pPr lvl="1"/>
            <a:r>
              <a:rPr lang="en-GB" dirty="0" smtClean="0"/>
              <a:t>each candidate is </a:t>
            </a:r>
            <a:r>
              <a:rPr lang="en-GB" dirty="0" smtClean="0">
                <a:solidFill>
                  <a:srgbClr val="FF0000"/>
                </a:solidFill>
              </a:rPr>
              <a:t>equally likely </a:t>
            </a:r>
            <a:r>
              <a:rPr lang="en-GB" dirty="0" smtClean="0"/>
              <a:t>to be ranked </a:t>
            </a:r>
            <a:r>
              <a:rPr lang="en-GB" dirty="0" smtClean="0">
                <a:solidFill>
                  <a:srgbClr val="FF0000"/>
                </a:solidFill>
              </a:rPr>
              <a:t>first</a:t>
            </a:r>
          </a:p>
          <a:p>
            <a:pPr lvl="1"/>
            <a:r>
              <a:rPr lang="en-GB" dirty="0" smtClean="0"/>
              <a:t>then move left or right on </a:t>
            </a:r>
            <a:r>
              <a:rPr lang="en-GB" dirty="0" smtClean="0">
                <a:solidFill>
                  <a:schemeClr val="accent1"/>
                </a:solidFill>
              </a:rPr>
              <a:t>&lt;</a:t>
            </a:r>
            <a:r>
              <a:rPr lang="en-GB" dirty="0" smtClean="0"/>
              <a:t> </a:t>
            </a:r>
            <a:r>
              <a:rPr lang="en-GB" dirty="0" err="1" smtClean="0"/>
              <a:t>w.p</a:t>
            </a:r>
            <a:r>
              <a:rPr lang="en-GB" dirty="0" smtClean="0"/>
              <a:t>. </a:t>
            </a:r>
            <a:r>
              <a:rPr lang="en-GB" dirty="0" smtClean="0">
                <a:solidFill>
                  <a:schemeClr val="accent1"/>
                </a:solidFill>
              </a:rPr>
              <a:t>1/2</a:t>
            </a:r>
          </a:p>
          <a:p>
            <a:endParaRPr lang="en-US" u="sng" dirty="0" smtClean="0"/>
          </a:p>
          <a:p>
            <a:r>
              <a:rPr lang="en-US" u="sng" dirty="0" smtClean="0"/>
              <a:t>Theorem</a:t>
            </a:r>
            <a:r>
              <a:rPr lang="en-US" dirty="0"/>
              <a:t>: </a:t>
            </a:r>
            <a:r>
              <a:rPr lang="en-GB" dirty="0"/>
              <a:t>For any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&gt; 0</a:t>
            </a:r>
            <a:r>
              <a:rPr lang="en-GB" dirty="0"/>
              <a:t>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 </a:t>
            </a:r>
            <a:r>
              <a:rPr lang="en-GB" dirty="0"/>
              <a:t>can </a:t>
            </a:r>
            <a:r>
              <a:rPr lang="en-GB" dirty="0">
                <a:solidFill>
                  <a:srgbClr val="FF0000"/>
                </a:solidFill>
              </a:rPr>
              <a:t>identify</a:t>
            </a:r>
            <a:r>
              <a:rPr lang="en-GB" dirty="0"/>
              <a:t> the axis </a:t>
            </a:r>
            <a:r>
              <a:rPr lang="en-GB" dirty="0">
                <a:solidFill>
                  <a:schemeClr val="accent1"/>
                </a:solidFill>
              </a:rPr>
              <a:t>&lt;</a:t>
            </a:r>
            <a:r>
              <a:rPr lang="en-GB" dirty="0"/>
              <a:t> using </a:t>
            </a:r>
            <a:r>
              <a:rPr lang="en-GB" dirty="0">
                <a:solidFill>
                  <a:schemeClr val="accent1"/>
                </a:solidFill>
              </a:rPr>
              <a:t>O(log </a:t>
            </a:r>
            <a:r>
              <a:rPr lang="en-GB" dirty="0" smtClean="0">
                <a:solidFill>
                  <a:schemeClr val="accent1"/>
                </a:solidFill>
              </a:rPr>
              <a:t>1/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) </a:t>
            </a:r>
            <a:r>
              <a:rPr lang="en-GB" dirty="0"/>
              <a:t>samples from </a:t>
            </a:r>
            <a:r>
              <a:rPr lang="en-GB" dirty="0">
                <a:solidFill>
                  <a:schemeClr val="accent1"/>
                </a:solidFill>
                <a:latin typeface="Brush Script MT" panose="03060802040406070304" pitchFamily="66" charset="0"/>
              </a:rPr>
              <a:t>R</a:t>
            </a:r>
            <a:r>
              <a:rPr lang="en-GB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P</a:t>
            </a:r>
            <a:r>
              <a:rPr lang="en-GB" dirty="0" smtClean="0">
                <a:solidFill>
                  <a:schemeClr val="accent1"/>
                </a:solidFill>
              </a:rPr>
              <a:t>(&lt;) </a:t>
            </a:r>
            <a:r>
              <a:rPr lang="en-GB" dirty="0" err="1"/>
              <a:t>w.p</a:t>
            </a:r>
            <a:r>
              <a:rPr lang="en-GB" dirty="0"/>
              <a:t>. at least </a:t>
            </a:r>
            <a:r>
              <a:rPr lang="en-GB" dirty="0">
                <a:solidFill>
                  <a:schemeClr val="accent1"/>
                </a:solidFill>
              </a:rPr>
              <a:t>1 </a:t>
            </a:r>
            <a:r>
              <a:rPr lang="en-GB" dirty="0" smtClean="0">
                <a:solidFill>
                  <a:schemeClr val="accent1"/>
                </a:solidFill>
              </a:rPr>
              <a:t>−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endParaRPr lang="en-GB" dirty="0">
              <a:solidFill>
                <a:schemeClr val="accent1"/>
              </a:solidFill>
            </a:endParaRPr>
          </a:p>
          <a:p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6019800"/>
            <a:ext cx="5472608" cy="626368"/>
            <a:chOff x="827584" y="6021288"/>
            <a:chExt cx="5472608" cy="6263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7584" y="6597352"/>
              <a:ext cx="5472608" cy="1588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403648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23728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15816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07904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92080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1640" y="6021288"/>
              <a:ext cx="4328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1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3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   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m-1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m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Example: Competition for a Fellowship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Candidates: 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 students</a:t>
            </a:r>
          </a:p>
          <a:p>
            <a:r>
              <a:rPr lang="en-GB" dirty="0" smtClean="0"/>
              <a:t>Voters: </a:t>
            </a:r>
            <a:r>
              <a:rPr lang="en-GB" dirty="0" smtClean="0">
                <a:solidFill>
                  <a:srgbClr val="FF0000"/>
                </a:solidFill>
              </a:rPr>
              <a:t>15</a:t>
            </a:r>
            <a:r>
              <a:rPr lang="en-GB" dirty="0" smtClean="0"/>
              <a:t> panel members</a:t>
            </a:r>
          </a:p>
          <a:p>
            <a:pPr lvl="1"/>
            <a:r>
              <a:rPr lang="en-GB" dirty="0" smtClean="0"/>
              <a:t>each panel member has a ranking of the candidates </a:t>
            </a:r>
            <a:br>
              <a:rPr lang="en-GB" dirty="0" smtClean="0"/>
            </a:br>
            <a:r>
              <a:rPr lang="en-GB" dirty="0" smtClean="0"/>
              <a:t>(or perhaps </a:t>
            </a:r>
            <a:r>
              <a:rPr lang="en-GB" dirty="0" smtClean="0">
                <a:solidFill>
                  <a:srgbClr val="FF0000"/>
                </a:solidFill>
              </a:rPr>
              <a:t>top 10</a:t>
            </a:r>
            <a:r>
              <a:rPr lang="en-GB" dirty="0" smtClean="0"/>
              <a:t> candidates)</a:t>
            </a:r>
          </a:p>
          <a:p>
            <a:r>
              <a:rPr lang="en-GB" dirty="0" smtClean="0"/>
              <a:t>Goal: select </a:t>
            </a:r>
            <a:r>
              <a:rPr lang="en-GB" dirty="0" smtClean="0">
                <a:solidFill>
                  <a:srgbClr val="FF0000"/>
                </a:solidFill>
              </a:rPr>
              <a:t>10</a:t>
            </a:r>
            <a:r>
              <a:rPr lang="en-GB" dirty="0" smtClean="0"/>
              <a:t> students who will get a </a:t>
            </a:r>
            <a:r>
              <a:rPr lang="en-GB" dirty="0" smtClean="0">
                <a:solidFill>
                  <a:schemeClr val="accent1"/>
                </a:solidFill>
              </a:rPr>
              <a:t>fellowship</a:t>
            </a:r>
          </a:p>
          <a:p>
            <a:r>
              <a:rPr lang="en-GB" dirty="0" smtClean="0"/>
              <a:t>Asking each panel member to vote for her favorite candidate is </a:t>
            </a:r>
            <a:r>
              <a:rPr lang="en-GB" dirty="0" smtClean="0">
                <a:solidFill>
                  <a:schemeClr val="accent1"/>
                </a:solidFill>
              </a:rPr>
              <a:t>not appropriate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at most </a:t>
            </a:r>
            <a:r>
              <a:rPr lang="en-GB" dirty="0" smtClean="0">
                <a:solidFill>
                  <a:srgbClr val="FF0000"/>
                </a:solidFill>
              </a:rPr>
              <a:t>7</a:t>
            </a:r>
            <a:r>
              <a:rPr lang="en-GB" dirty="0" smtClean="0"/>
              <a:t> students can get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or more votes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Sampling pairwise comparisons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363272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ask each voter about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one pair </a:t>
            </a:r>
            <a:r>
              <a:rPr lang="en-US" dirty="0" smtClean="0"/>
              <a:t>of candidates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mpossible to learn with </a:t>
            </a:r>
            <a:r>
              <a:rPr lang="en-US" dirty="0" smtClean="0">
                <a:solidFill>
                  <a:srgbClr val="FF0000"/>
                </a:solidFill>
              </a:rPr>
              <a:t>certainty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possible to learn </a:t>
            </a:r>
            <a:r>
              <a:rPr lang="en-US" dirty="0" err="1" smtClean="0">
                <a:solidFill>
                  <a:srgbClr val="FF0000"/>
                </a:solidFill>
              </a:rPr>
              <a:t>w.h.p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, both for </a:t>
            </a:r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(&lt;)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RP</a:t>
            </a:r>
            <a:r>
              <a:rPr lang="en-US" dirty="0" smtClean="0">
                <a:solidFill>
                  <a:schemeClr val="accent1"/>
                </a:solidFill>
              </a:rPr>
              <a:t>(&lt;)</a:t>
            </a:r>
          </a:p>
          <a:p>
            <a:r>
              <a:rPr lang="en-US" u="sng" dirty="0" smtClean="0"/>
              <a:t>Theorem</a:t>
            </a:r>
            <a:r>
              <a:rPr lang="en-US" dirty="0" smtClean="0"/>
              <a:t>: </a:t>
            </a:r>
            <a:r>
              <a:rPr lang="en-GB" dirty="0"/>
              <a:t>Suppose that we sample </a:t>
            </a:r>
            <a:r>
              <a:rPr lang="en-GB" dirty="0">
                <a:solidFill>
                  <a:srgbClr val="FF0000"/>
                </a:solidFill>
              </a:rPr>
              <a:t>pairwise</a:t>
            </a:r>
            <a:r>
              <a:rPr lang="en-GB" dirty="0"/>
              <a:t> </a:t>
            </a:r>
            <a:r>
              <a:rPr lang="en-GB" dirty="0" smtClean="0"/>
              <a:t>comparisons </a:t>
            </a:r>
            <a:r>
              <a:rPr lang="en-GB" dirty="0"/>
              <a:t>from </a:t>
            </a:r>
            <a:r>
              <a:rPr lang="en-GB" dirty="0">
                <a:solidFill>
                  <a:schemeClr val="accent1"/>
                </a:solidFill>
                <a:latin typeface="Brush Script MT" panose="03060802040406070304" pitchFamily="66" charset="0"/>
              </a:rPr>
              <a:t>U</a:t>
            </a:r>
            <a:r>
              <a:rPr lang="en-GB" dirty="0" smtClean="0">
                <a:solidFill>
                  <a:schemeClr val="accent1"/>
                </a:solidFill>
              </a:rPr>
              <a:t>(&lt;)</a:t>
            </a:r>
            <a:r>
              <a:rPr lang="en-GB" dirty="0" smtClean="0"/>
              <a:t>.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/>
              <a:t>For any </a:t>
            </a:r>
            <a:r>
              <a:rPr lang="en-GB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&gt; 0</a:t>
            </a:r>
            <a:r>
              <a:rPr lang="en-GB" dirty="0"/>
              <a:t>, we can learn </a:t>
            </a:r>
            <a:r>
              <a:rPr lang="en-GB" dirty="0" smtClean="0">
                <a:solidFill>
                  <a:schemeClr val="accent1"/>
                </a:solidFill>
              </a:rPr>
              <a:t>&lt;</a:t>
            </a:r>
            <a:r>
              <a:rPr lang="en-GB" dirty="0" smtClean="0"/>
              <a:t> </a:t>
            </a:r>
            <a:r>
              <a:rPr lang="en-GB" dirty="0" err="1" smtClean="0"/>
              <a:t>w.p</a:t>
            </a:r>
            <a:r>
              <a:rPr lang="en-GB" dirty="0"/>
              <a:t>. </a:t>
            </a:r>
            <a:r>
              <a:rPr lang="en-GB" dirty="0" smtClean="0"/>
              <a:t>at least </a:t>
            </a:r>
            <a:r>
              <a:rPr lang="en-GB" dirty="0">
                <a:solidFill>
                  <a:schemeClr val="accent1"/>
                </a:solidFill>
              </a:rPr>
              <a:t>1 </a:t>
            </a:r>
            <a:r>
              <a:rPr lang="en-GB" dirty="0" smtClean="0">
                <a:solidFill>
                  <a:schemeClr val="accent1"/>
                </a:solidFill>
              </a:rPr>
              <a:t>−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/>
              <a:t>using </a:t>
            </a:r>
            <a:r>
              <a:rPr lang="en-GB" dirty="0">
                <a:solidFill>
                  <a:schemeClr val="accent1"/>
                </a:solidFill>
              </a:rPr>
              <a:t>O(m</a:t>
            </a:r>
            <a:r>
              <a:rPr lang="en-GB" baseline="30000" dirty="0">
                <a:solidFill>
                  <a:schemeClr val="accent1"/>
                </a:solidFill>
              </a:rPr>
              <a:t>3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log(m/</a:t>
            </a:r>
            <a:r>
              <a:rPr lang="en-GB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)) </a:t>
            </a:r>
            <a:r>
              <a:rPr lang="en-GB" dirty="0" smtClean="0"/>
              <a:t>samples (and </a:t>
            </a:r>
            <a:r>
              <a:rPr lang="en-GB" dirty="0" smtClean="0">
                <a:solidFill>
                  <a:schemeClr val="accent1"/>
                </a:solidFill>
              </a:rPr>
              <a:t>O(m</a:t>
            </a:r>
            <a:r>
              <a:rPr lang="en-GB" baseline="30000" dirty="0" smtClean="0">
                <a:solidFill>
                  <a:schemeClr val="accent1"/>
                </a:solidFill>
              </a:rPr>
              <a:t>4</a:t>
            </a:r>
            <a:r>
              <a:rPr lang="en-GB" dirty="0" smtClean="0">
                <a:solidFill>
                  <a:schemeClr val="accent1"/>
                </a:solidFill>
              </a:rPr>
              <a:t>log(m/</a:t>
            </a:r>
            <a:r>
              <a:rPr lang="en-GB" dirty="0" smtClean="0">
                <a:solidFill>
                  <a:schemeClr val="accent1"/>
                </a:solidFill>
                <a:latin typeface="Symbol" panose="05050102010706020507" pitchFamily="18" charset="2"/>
              </a:rPr>
              <a:t>d</a:t>
            </a:r>
            <a:r>
              <a:rPr lang="en-GB" dirty="0" smtClean="0">
                <a:solidFill>
                  <a:schemeClr val="accent1"/>
                </a:solidFill>
              </a:rPr>
              <a:t>)) </a:t>
            </a:r>
            <a:r>
              <a:rPr lang="en-GB" dirty="0" smtClean="0"/>
              <a:t>for </a:t>
            </a:r>
            <a:r>
              <a:rPr lang="en-GB" dirty="0" smtClean="0">
                <a:solidFill>
                  <a:schemeClr val="accent1"/>
                </a:solidFill>
                <a:latin typeface="Brush Script MT" panose="03060802040406070304" pitchFamily="66" charset="0"/>
              </a:rPr>
              <a:t>RP</a:t>
            </a:r>
            <a:r>
              <a:rPr lang="en-GB" dirty="0" smtClean="0">
                <a:solidFill>
                  <a:schemeClr val="accent1"/>
                </a:solidFill>
              </a:rPr>
              <a:t>(&lt;)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order candidates by number of wins</a:t>
            </a:r>
          </a:p>
          <a:p>
            <a:pPr lvl="1"/>
            <a:r>
              <a:rPr lang="en-GB" dirty="0" smtClean="0"/>
              <a:t>we obtain </a:t>
            </a:r>
            <a:r>
              <a:rPr lang="en-GB" dirty="0" smtClean="0">
                <a:solidFill>
                  <a:schemeClr val="accent1"/>
                </a:solidFill>
              </a:rPr>
              <a:t>{c</a:t>
            </a:r>
            <a:r>
              <a:rPr lang="en-GB" baseline="-25000" dirty="0" smtClean="0">
                <a:solidFill>
                  <a:schemeClr val="accent1"/>
                </a:solidFill>
              </a:rPr>
              <a:t>1</a:t>
            </a:r>
            <a:r>
              <a:rPr lang="en-GB" dirty="0" smtClean="0">
                <a:solidFill>
                  <a:schemeClr val="accent1"/>
                </a:solidFill>
              </a:rPr>
              <a:t>, c</a:t>
            </a:r>
            <a:r>
              <a:rPr lang="en-GB" baseline="-25000" dirty="0" smtClean="0">
                <a:solidFill>
                  <a:schemeClr val="accent1"/>
                </a:solidFill>
              </a:rPr>
              <a:t>m</a:t>
            </a:r>
            <a:r>
              <a:rPr lang="en-GB" dirty="0" smtClean="0">
                <a:solidFill>
                  <a:schemeClr val="accent1"/>
                </a:solidFill>
              </a:rPr>
              <a:t>} </a:t>
            </a:r>
            <a:r>
              <a:rPr lang="en-GB" dirty="0" smtClean="0"/>
              <a:t>&lt; </a:t>
            </a:r>
            <a:r>
              <a:rPr lang="en-GB" dirty="0" smtClean="0">
                <a:solidFill>
                  <a:schemeClr val="accent1"/>
                </a:solidFill>
              </a:rPr>
              <a:t>{c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, c</a:t>
            </a:r>
            <a:r>
              <a:rPr lang="en-GB" baseline="-25000" dirty="0" smtClean="0">
                <a:solidFill>
                  <a:schemeClr val="accent1"/>
                </a:solidFill>
              </a:rPr>
              <a:t>m-1</a:t>
            </a:r>
            <a:r>
              <a:rPr lang="en-GB" dirty="0" smtClean="0">
                <a:solidFill>
                  <a:schemeClr val="accent1"/>
                </a:solidFill>
              </a:rPr>
              <a:t>} </a:t>
            </a:r>
            <a:r>
              <a:rPr lang="en-GB" dirty="0" smtClean="0"/>
              <a:t>&lt; </a:t>
            </a:r>
            <a:r>
              <a:rPr lang="en-GB" dirty="0" smtClean="0">
                <a:solidFill>
                  <a:schemeClr val="accent1"/>
                </a:solidFill>
              </a:rPr>
              <a:t>{c</a:t>
            </a:r>
            <a:r>
              <a:rPr lang="en-GB" baseline="-25000" dirty="0" smtClean="0">
                <a:solidFill>
                  <a:schemeClr val="accent1"/>
                </a:solidFill>
              </a:rPr>
              <a:t>3</a:t>
            </a:r>
            <a:r>
              <a:rPr lang="en-GB" dirty="0" smtClean="0">
                <a:solidFill>
                  <a:schemeClr val="accent1"/>
                </a:solidFill>
              </a:rPr>
              <a:t>, c</a:t>
            </a:r>
            <a:r>
              <a:rPr lang="en-GB" baseline="-25000" dirty="0" smtClean="0">
                <a:solidFill>
                  <a:schemeClr val="accent1"/>
                </a:solidFill>
              </a:rPr>
              <a:t>m-2</a:t>
            </a:r>
            <a:r>
              <a:rPr lang="en-GB" dirty="0" smtClean="0">
                <a:solidFill>
                  <a:schemeClr val="accent1"/>
                </a:solidFill>
              </a:rPr>
              <a:t>} </a:t>
            </a:r>
            <a:r>
              <a:rPr lang="en-GB" dirty="0" smtClean="0"/>
              <a:t>&lt; …</a:t>
            </a:r>
          </a:p>
          <a:p>
            <a:pPr lvl="1"/>
            <a:r>
              <a:rPr lang="en-GB" dirty="0" smtClean="0"/>
              <a:t>break “ties” moving from the </a:t>
            </a:r>
            <a:r>
              <a:rPr lang="en-GB" dirty="0" err="1" smtClean="0"/>
              <a:t>center</a:t>
            </a:r>
            <a:r>
              <a:rPr lang="en-GB" dirty="0" smtClean="0"/>
              <a:t> outwards</a:t>
            </a:r>
            <a:endParaRPr lang="en-US" dirty="0" smtClean="0"/>
          </a:p>
          <a:p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6019800"/>
            <a:ext cx="5472608" cy="626368"/>
            <a:chOff x="827584" y="6021288"/>
            <a:chExt cx="5472608" cy="6263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7584" y="6597352"/>
              <a:ext cx="5472608" cy="1588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403648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23728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15816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07904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92080" y="6453336"/>
              <a:ext cx="194320" cy="194320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1640" y="6021288"/>
              <a:ext cx="4328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1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2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3</a:t>
              </a:r>
              <a:r>
                <a:rPr lang="en-US" sz="2400" dirty="0">
                  <a:solidFill>
                    <a:schemeClr val="accent1"/>
                  </a:solidFill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     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m-1</a:t>
              </a:r>
              <a:r>
                <a:rPr lang="en-US" sz="2400" dirty="0" smtClean="0">
                  <a:solidFill>
                    <a:schemeClr val="accent1"/>
                  </a:solidFill>
                </a:rPr>
                <a:t>      c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m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7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Example: Ranking of the Universities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panel of experts</a:t>
            </a:r>
            <a:r>
              <a:rPr lang="en-GB" dirty="0" smtClean="0"/>
              <a:t> is supposed to rank UK universities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Expert 1</a:t>
            </a:r>
            <a:r>
              <a:rPr lang="en-GB" dirty="0" smtClean="0"/>
              <a:t>: Cambridge &gt; Oxford &gt; UCL &gt; LSE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Expert 2</a:t>
            </a:r>
            <a:r>
              <a:rPr lang="en-GB" dirty="0" smtClean="0"/>
              <a:t>: Oxford &gt; Cambridge &gt; LSE &gt; UCL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Expert 3</a:t>
            </a:r>
            <a:r>
              <a:rPr lang="en-GB" dirty="0" smtClean="0"/>
              <a:t>: UCL &gt; Cambridge &gt; Oxford &gt; LSE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Expert 4</a:t>
            </a:r>
            <a:r>
              <a:rPr lang="en-GB" dirty="0" smtClean="0"/>
              <a:t>: Oxford &gt; LSE &gt; Cambridge &gt; UCL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Expert 5</a:t>
            </a:r>
            <a:r>
              <a:rPr lang="en-GB" dirty="0" smtClean="0"/>
              <a:t>: LSE &gt; Cambridge &gt; UCL &gt; Oxford </a:t>
            </a:r>
          </a:p>
          <a:p>
            <a:r>
              <a:rPr lang="en-GB" dirty="0" smtClean="0"/>
              <a:t>Goal: produce a total ranking of 4 universities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Example: Ranking of the Universities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panel is supposed to rank UK universities</a:t>
            </a:r>
          </a:p>
          <a:p>
            <a:r>
              <a:rPr lang="en-GB" dirty="0" smtClean="0"/>
              <a:t>Rankings are based on </a:t>
            </a:r>
            <a:r>
              <a:rPr lang="en-GB" dirty="0" smtClean="0">
                <a:solidFill>
                  <a:srgbClr val="FF0000"/>
                </a:solidFill>
              </a:rPr>
              <a:t>5 different criteria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reputation ranking</a:t>
            </a:r>
          </a:p>
          <a:p>
            <a:pPr lvl="1"/>
            <a:r>
              <a:rPr lang="en-GB" dirty="0" smtClean="0"/>
              <a:t>grant income</a:t>
            </a:r>
          </a:p>
          <a:p>
            <a:pPr lvl="1"/>
            <a:r>
              <a:rPr lang="en-GB" dirty="0" smtClean="0"/>
              <a:t>student satisfaction</a:t>
            </a:r>
          </a:p>
          <a:p>
            <a:pPr lvl="1"/>
            <a:r>
              <a:rPr lang="en-GB" dirty="0" smtClean="0"/>
              <a:t>number of research papers published </a:t>
            </a:r>
          </a:p>
          <a:p>
            <a:pPr lvl="1"/>
            <a:r>
              <a:rPr lang="en-GB" dirty="0" smtClean="0"/>
              <a:t>average salary after graduation</a:t>
            </a:r>
          </a:p>
          <a:p>
            <a:r>
              <a:rPr lang="en-GB" dirty="0" smtClean="0"/>
              <a:t>Rankings: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criterion 1</a:t>
            </a:r>
            <a:r>
              <a:rPr lang="en-GB" dirty="0" smtClean="0"/>
              <a:t>: Cambridge &gt; Oxford &gt; UCL &gt; LSE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criterion 2</a:t>
            </a:r>
            <a:r>
              <a:rPr lang="en-GB" dirty="0" smtClean="0"/>
              <a:t>: Oxford &gt; Cambridge &gt; LSE &gt; UCL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criterion 3</a:t>
            </a:r>
            <a:r>
              <a:rPr lang="en-GB" dirty="0" smtClean="0"/>
              <a:t>: UCL &gt; Cambridge &gt; Oxford &gt; LSE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criterion 4</a:t>
            </a:r>
            <a:r>
              <a:rPr lang="en-GB" dirty="0" smtClean="0"/>
              <a:t>: Oxford &gt; LSE &gt; Cambridge &gt; UCL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criterion 5</a:t>
            </a:r>
            <a:r>
              <a:rPr lang="en-GB" dirty="0" smtClean="0"/>
              <a:t>: LSE &gt; Cambridge &gt; UCL &gt; Oxford </a:t>
            </a:r>
          </a:p>
          <a:p>
            <a:r>
              <a:rPr lang="en-GB" dirty="0" smtClean="0"/>
              <a:t>Should all criteria have the</a:t>
            </a:r>
            <a:r>
              <a:rPr lang="en-GB" dirty="0" smtClean="0">
                <a:solidFill>
                  <a:schemeClr val="accent1"/>
                </a:solidFill>
              </a:rPr>
              <a:t> same weight</a:t>
            </a:r>
            <a:r>
              <a:rPr lang="en-GB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 smtClean="0"/>
              <a:t>Part 1: </a:t>
            </a:r>
            <a:br>
              <a:rPr lang="en-GB" sz="6000" dirty="0" smtClean="0"/>
            </a:br>
            <a:r>
              <a:rPr lang="en-GB" sz="6000" dirty="0" smtClean="0"/>
              <a:t>A brief tour of </a:t>
            </a:r>
            <a:br>
              <a:rPr lang="en-GB" sz="6000" dirty="0" smtClean="0"/>
            </a:br>
            <a:r>
              <a:rPr lang="en-GB" sz="6000" dirty="0" smtClean="0"/>
              <a:t>the </a:t>
            </a:r>
            <a:r>
              <a:rPr lang="en-GB" sz="6000" dirty="0" smtClean="0"/>
              <a:t>zoo of voting rules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429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accent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37170</TotalTime>
  <Words>2627</Words>
  <Application>Microsoft Office PowerPoint</Application>
  <PresentationFormat>On-screen Show (4:3)</PresentationFormat>
  <Paragraphs>491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Brush Script MT</vt:lpstr>
      <vt:lpstr>Calibri</vt:lpstr>
      <vt:lpstr>Symbol</vt:lpstr>
      <vt:lpstr>Office Theme</vt:lpstr>
      <vt:lpstr>1_Office Theme</vt:lpstr>
      <vt:lpstr>Introduction to Rank Aggregation  Edith Elkind  University of Oxford (ACDL’22) </vt:lpstr>
      <vt:lpstr>Rank Aggregation</vt:lpstr>
      <vt:lpstr>Rank Aggregation: Examples</vt:lpstr>
      <vt:lpstr>Rank Aggregation: Examples</vt:lpstr>
      <vt:lpstr>Rank Aggregation: Examples</vt:lpstr>
      <vt:lpstr>Example: Competition for a Fellowship </vt:lpstr>
      <vt:lpstr>Example: Ranking of the Universities</vt:lpstr>
      <vt:lpstr>Example: Ranking of the Universities</vt:lpstr>
      <vt:lpstr>PowerPoint Presentation</vt:lpstr>
      <vt:lpstr>Single-Winner Rules: Plurality</vt:lpstr>
      <vt:lpstr>Political Voting</vt:lpstr>
      <vt:lpstr>Single-Winner Rules: Plurality</vt:lpstr>
      <vt:lpstr>Plurality: Example Revisited</vt:lpstr>
      <vt:lpstr>Two-Round Elections</vt:lpstr>
      <vt:lpstr>Plurality With Runoff: Example</vt:lpstr>
      <vt:lpstr>Multi-Round Elections</vt:lpstr>
      <vt:lpstr>Single Transferable Vote </vt:lpstr>
      <vt:lpstr>How Good are Plurality With Runoff and STV?</vt:lpstr>
      <vt:lpstr>Condorcet Winners</vt:lpstr>
      <vt:lpstr>Condorcet Consistency</vt:lpstr>
      <vt:lpstr>Do Elections Always Have  Condorcet Winners? </vt:lpstr>
      <vt:lpstr>Condorcet-Consistent Rules: Copeland</vt:lpstr>
      <vt:lpstr>Condorcet-Consistent Rules: Maximim</vt:lpstr>
      <vt:lpstr>Scoring Rules</vt:lpstr>
      <vt:lpstr>Scoring Rules</vt:lpstr>
      <vt:lpstr>Scoring Rules: Pro and Contra</vt:lpstr>
      <vt:lpstr>PowerPoint Presentation</vt:lpstr>
      <vt:lpstr>Desirable Properties of Voting Rules</vt:lpstr>
      <vt:lpstr>Criteria for Voting Rules:  Single-Winner Elections</vt:lpstr>
      <vt:lpstr>Criteria for Voting Rules:  Single-Winner Elections</vt:lpstr>
      <vt:lpstr>From Winners to Rankings </vt:lpstr>
      <vt:lpstr>Criteria for Voting Rules: Rankings</vt:lpstr>
      <vt:lpstr>Dictatorship</vt:lpstr>
      <vt:lpstr>Arrow’s Theorem [1951]</vt:lpstr>
      <vt:lpstr>Gibbard-Satterthwaite Theorem</vt:lpstr>
      <vt:lpstr>PowerPoint Presentation</vt:lpstr>
      <vt:lpstr>Outcome computation</vt:lpstr>
      <vt:lpstr>Manipulation</vt:lpstr>
      <vt:lpstr>Incomplete ballots</vt:lpstr>
      <vt:lpstr>PowerPoint Presentation</vt:lpstr>
      <vt:lpstr>Difficulties</vt:lpstr>
      <vt:lpstr>Single-Peaked Preferences </vt:lpstr>
      <vt:lpstr>Example: Political Voting</vt:lpstr>
      <vt:lpstr>Example: Temperature</vt:lpstr>
      <vt:lpstr>SP Preferences: Transitivity </vt:lpstr>
      <vt:lpstr>SP Preferences: Condorcet Winners </vt:lpstr>
      <vt:lpstr>Transitivity: Consequences  </vt:lpstr>
      <vt:lpstr>SP Preferences:  Circumventing Gibbard-Satterthwaite </vt:lpstr>
      <vt:lpstr>SP Preferences: Median Is Truthful </vt:lpstr>
      <vt:lpstr>SP Preferences: Median is Truthful  </vt:lpstr>
      <vt:lpstr>In a country far, far away…</vt:lpstr>
      <vt:lpstr>How many voters do we need to ask?</vt:lpstr>
      <vt:lpstr>Challenge </vt:lpstr>
      <vt:lpstr>Warm-up </vt:lpstr>
      <vt:lpstr>Understanding the worst case </vt:lpstr>
      <vt:lpstr>Average case: uniform distribution </vt:lpstr>
      <vt:lpstr>Main result </vt:lpstr>
      <vt:lpstr>Skewed distribution </vt:lpstr>
      <vt:lpstr>Random peak distribution </vt:lpstr>
      <vt:lpstr>Sampling pairwise comparisons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MAS371: Mathematical Foundations of Game Theory  Lecture 1</dc:title>
  <dc:creator>Edith Elkind (Asst Prof)</dc:creator>
  <cp:lastModifiedBy>elkindadmin</cp:lastModifiedBy>
  <cp:revision>196</cp:revision>
  <dcterms:created xsi:type="dcterms:W3CDTF">2011-01-22T04:27:03Z</dcterms:created>
  <dcterms:modified xsi:type="dcterms:W3CDTF">2022-08-25T10:53:14Z</dcterms:modified>
</cp:coreProperties>
</file>