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2 min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6c4d39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6c4d39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Problem statement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r"/>
              <a:t>valuable/sensitive data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6c4d39d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6c4d39d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6c4d39d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6c4d39d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6c4d39d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6c4d39d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6c4d39d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6c4d39d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6c4d39d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6c4d39d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c4d39d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6c4d39d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6c4d39d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6c4d39d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ba-research.org/team/tanja-sarcevic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Ownership protection in ML processes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3100"/>
              <a:t>Tanja Sarcevic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900"/>
              <a:t>SBA Research &amp; TU Vienna </a:t>
            </a:r>
            <a:endParaRPr sz="19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175" y="3626725"/>
            <a:ext cx="1210125" cy="12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78425"/>
            <a:ext cx="2864025" cy="9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Calibri"/>
                <a:ea typeface="Calibri"/>
                <a:cs typeface="Calibri"/>
                <a:sym typeface="Calibri"/>
              </a:rPr>
              <a:t>Data fingerprinting and watermarking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7"/>
            <a:ext cx="2497150" cy="37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050" y="1152475"/>
            <a:ext cx="5486525" cy="17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050" y="3076050"/>
            <a:ext cx="5486525" cy="170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Calibri"/>
                <a:ea typeface="Calibri"/>
                <a:cs typeface="Calibri"/>
                <a:sym typeface="Calibri"/>
              </a:rPr>
              <a:t>Fingerprinting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/>
              <a:t>Main ingredients: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hash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pseudo-random number sequence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owner’s secret key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125" y="2420900"/>
            <a:ext cx="4747396" cy="24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 rot="545405">
            <a:off x="5555734" y="1749239"/>
            <a:ext cx="3469270" cy="400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10001011010111011111010100101010</a:t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6355225" y="2005975"/>
            <a:ext cx="2715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Calibri"/>
                <a:ea typeface="Calibri"/>
                <a:cs typeface="Calibri"/>
                <a:sym typeface="Calibri"/>
              </a:rPr>
              <a:t>Robustness vs. data utility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13" y="1152475"/>
            <a:ext cx="854497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Calibri"/>
                <a:ea typeface="Calibri"/>
                <a:cs typeface="Calibri"/>
                <a:sym typeface="Calibri"/>
              </a:rPr>
              <a:t>Watermarking ML 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00" y="1231312"/>
            <a:ext cx="7612199" cy="26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4568875"/>
            <a:ext cx="88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/>
              <a:t>Uchida et al.: Embedding Watermarks into Deep Neural Networks https://dl.acm.org/doi/10.1145/3078971.3078974</a:t>
            </a:r>
            <a:endParaRPr sz="1300"/>
          </a:p>
        </p:txBody>
      </p:sp>
      <p:sp>
        <p:nvSpPr>
          <p:cNvPr id="91" name="Google Shape;91;p17"/>
          <p:cNvSpPr txBox="1"/>
          <p:nvPr/>
        </p:nvSpPr>
        <p:spPr>
          <a:xfrm rot="746510">
            <a:off x="1079412" y="3710293"/>
            <a:ext cx="1629160" cy="430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FF9900"/>
                </a:solidFill>
              </a:rPr>
              <a:t>Someone</a:t>
            </a:r>
            <a:endParaRPr b="1" sz="1600">
              <a:solidFill>
                <a:srgbClr val="FF9900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 flipH="1">
            <a:off x="1106200" y="4042400"/>
            <a:ext cx="392100" cy="573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55125"/>
            <a:ext cx="8096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381625" y="423575"/>
            <a:ext cx="36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800"/>
              <a:t>+</a:t>
            </a:r>
            <a:endParaRPr sz="28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875" y="389362"/>
            <a:ext cx="911046" cy="6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699925" y="446663"/>
            <a:ext cx="218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500"/>
              <a:t>?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Calibri"/>
                <a:ea typeface="Calibri"/>
                <a:cs typeface="Calibri"/>
                <a:sym typeface="Calibri"/>
              </a:rPr>
              <a:t>White-box model watermarking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00" y="1152476"/>
            <a:ext cx="69431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Calibri"/>
                <a:ea typeface="Calibri"/>
                <a:cs typeface="Calibri"/>
                <a:sym typeface="Calibri"/>
              </a:rPr>
              <a:t>Black-box model watermarking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25" y="1152477"/>
            <a:ext cx="70435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Calibri"/>
                <a:ea typeface="Calibri"/>
                <a:cs typeface="Calibri"/>
                <a:sym typeface="Calibri"/>
              </a:rPr>
              <a:t>Black-box model watermarking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175" y="3517425"/>
            <a:ext cx="5554127" cy="13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624075" cy="206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775" y="1551950"/>
            <a:ext cx="1010925" cy="9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252175" y="3025725"/>
            <a:ext cx="560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/>
              <a:t>Trigger images: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Thank you!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153000" y="3013063"/>
            <a:ext cx="44982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425"/>
              <a:buNone/>
            </a:pPr>
            <a:r>
              <a:rPr lang="hr" sz="1717" u="sng">
                <a:solidFill>
                  <a:schemeClr val="hlink"/>
                </a:solidFill>
                <a:hlinkClick r:id="rId3"/>
              </a:rPr>
              <a:t>https://www.sba-research.org/team/tanja-sarcevic/</a:t>
            </a:r>
            <a:endParaRPr sz="1717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SzPct val="54425"/>
              <a:buNone/>
            </a:pPr>
            <a:r>
              <a:rPr b="1" lang="hr" sz="1717"/>
              <a:t>   /in/tanjasarcevic</a:t>
            </a:r>
            <a:endParaRPr b="1" sz="1717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SzPct val="54425"/>
              <a:buNone/>
            </a:pPr>
            <a:r>
              <a:rPr b="1" lang="hr" sz="1717"/>
              <a:t>   github/tanjascats</a:t>
            </a:r>
            <a:endParaRPr b="1" sz="1717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SzPct val="54425"/>
              <a:buNone/>
            </a:pPr>
            <a:r>
              <a:rPr b="1" lang="hr" sz="1717"/>
              <a:t>   </a:t>
            </a:r>
            <a:r>
              <a:rPr b="1" lang="hr" sz="1717"/>
              <a:t>0000-0003-0896-9193</a:t>
            </a:r>
            <a:endParaRPr b="1" sz="17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ct val="90776"/>
              <a:buNone/>
            </a:pPr>
            <a:r>
              <a:t/>
            </a:r>
            <a:endParaRPr sz="103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675" y="3441112"/>
            <a:ext cx="349325" cy="34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425" y="3778558"/>
            <a:ext cx="381825" cy="3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302" y="4160375"/>
            <a:ext cx="821725" cy="4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