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8" r:id="rId3"/>
  </p:sldMasterIdLst>
  <p:notesMasterIdLst>
    <p:notesMasterId r:id="rId22"/>
  </p:notesMasterIdLst>
  <p:handoutMasterIdLst>
    <p:handoutMasterId r:id="rId23"/>
  </p:handoutMasterIdLst>
  <p:sldIdLst>
    <p:sldId id="257" r:id="rId4"/>
    <p:sldId id="275" r:id="rId5"/>
    <p:sldId id="274" r:id="rId6"/>
    <p:sldId id="259" r:id="rId7"/>
    <p:sldId id="260" r:id="rId8"/>
    <p:sldId id="284" r:id="rId9"/>
    <p:sldId id="266" r:id="rId10"/>
    <p:sldId id="268" r:id="rId11"/>
    <p:sldId id="269" r:id="rId12"/>
    <p:sldId id="276" r:id="rId13"/>
    <p:sldId id="277" r:id="rId14"/>
    <p:sldId id="283" r:id="rId15"/>
    <p:sldId id="281" r:id="rId16"/>
    <p:sldId id="261" r:id="rId17"/>
    <p:sldId id="272" r:id="rId18"/>
    <p:sldId id="265" r:id="rId19"/>
    <p:sldId id="273" r:id="rId20"/>
    <p:sldId id="28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7B3"/>
    <a:srgbClr val="73B3DC"/>
    <a:srgbClr val="FCC3A0"/>
    <a:srgbClr val="009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86828" autoAdjust="0"/>
  </p:normalViewPr>
  <p:slideViewPr>
    <p:cSldViewPr snapToObjects="1">
      <p:cViewPr varScale="1">
        <p:scale>
          <a:sx n="77" d="100"/>
          <a:sy n="77" d="100"/>
        </p:scale>
        <p:origin x="636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91" d="100"/>
          <a:sy n="91" d="100"/>
        </p:scale>
        <p:origin x="35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6AEDA-CD76-45F4-87D1-AE5ECE7DDE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659507-5AB5-4477-B9D4-B433FCEBEE9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Introduction</a:t>
          </a:r>
          <a:endParaRPr lang="en-US"/>
        </a:p>
      </dgm:t>
    </dgm:pt>
    <dgm:pt modelId="{9238C1AB-2C8A-4F9D-9381-FFBC02387ED6}" type="parTrans" cxnId="{2691AA64-8316-4AB5-A0C6-35264EFFE58B}">
      <dgm:prSet/>
      <dgm:spPr/>
      <dgm:t>
        <a:bodyPr/>
        <a:lstStyle/>
        <a:p>
          <a:endParaRPr lang="en-US"/>
        </a:p>
      </dgm:t>
    </dgm:pt>
    <dgm:pt modelId="{86E8591B-47C3-4622-BA10-8D97708473F5}" type="sibTrans" cxnId="{2691AA64-8316-4AB5-A0C6-35264EFFE58B}">
      <dgm:prSet/>
      <dgm:spPr/>
      <dgm:t>
        <a:bodyPr/>
        <a:lstStyle/>
        <a:p>
          <a:endParaRPr lang="en-US"/>
        </a:p>
      </dgm:t>
    </dgm:pt>
    <dgm:pt modelId="{8A94726E-B1FB-4B8B-95D2-F1AFE92BC9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Fingerprinting techniques</a:t>
          </a:r>
          <a:endParaRPr lang="en-US"/>
        </a:p>
      </dgm:t>
    </dgm:pt>
    <dgm:pt modelId="{80799F8A-7D02-48D9-9FD9-8816FF206A90}" type="parTrans" cxnId="{C51AAC2F-7A22-4C7A-96D1-8FD079565016}">
      <dgm:prSet/>
      <dgm:spPr/>
      <dgm:t>
        <a:bodyPr/>
        <a:lstStyle/>
        <a:p>
          <a:endParaRPr lang="en-US"/>
        </a:p>
      </dgm:t>
    </dgm:pt>
    <dgm:pt modelId="{4D14449F-261B-46D9-85BB-1DD69450A17E}" type="sibTrans" cxnId="{C51AAC2F-7A22-4C7A-96D1-8FD079565016}">
      <dgm:prSet/>
      <dgm:spPr/>
      <dgm:t>
        <a:bodyPr/>
        <a:lstStyle/>
        <a:p>
          <a:endParaRPr lang="en-US"/>
        </a:p>
      </dgm:t>
    </dgm:pt>
    <dgm:pt modelId="{495192DF-83E2-4BE3-8424-F6BA2113A17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Robustness Evaluation</a:t>
          </a:r>
          <a:endParaRPr lang="en-US"/>
        </a:p>
      </dgm:t>
    </dgm:pt>
    <dgm:pt modelId="{1FD557B7-495B-4339-BA4E-CA612350517C}" type="parTrans" cxnId="{990C01BC-D9BD-4E00-92CE-C0F2BE0EC834}">
      <dgm:prSet/>
      <dgm:spPr/>
      <dgm:t>
        <a:bodyPr/>
        <a:lstStyle/>
        <a:p>
          <a:endParaRPr lang="en-US"/>
        </a:p>
      </dgm:t>
    </dgm:pt>
    <dgm:pt modelId="{C9D5F895-5B85-402F-8DD7-D5DA70706C1A}" type="sibTrans" cxnId="{990C01BC-D9BD-4E00-92CE-C0F2BE0EC834}">
      <dgm:prSet/>
      <dgm:spPr/>
      <dgm:t>
        <a:bodyPr/>
        <a:lstStyle/>
        <a:p>
          <a:endParaRPr lang="en-US"/>
        </a:p>
      </dgm:t>
    </dgm:pt>
    <dgm:pt modelId="{DCF1ED15-AE53-44E3-BF37-FE21C50BA03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Data Utility Evaluation</a:t>
          </a:r>
          <a:endParaRPr lang="en-US"/>
        </a:p>
      </dgm:t>
    </dgm:pt>
    <dgm:pt modelId="{B7B4F3C8-79FF-4E55-BA3D-3A612964D20C}" type="parTrans" cxnId="{9D8270B1-27F7-44B0-B0B3-630B07C7AEE5}">
      <dgm:prSet/>
      <dgm:spPr/>
      <dgm:t>
        <a:bodyPr/>
        <a:lstStyle/>
        <a:p>
          <a:endParaRPr lang="en-US"/>
        </a:p>
      </dgm:t>
    </dgm:pt>
    <dgm:pt modelId="{512A8873-D797-4CB2-A999-E9C9F8AEED1A}" type="sibTrans" cxnId="{9D8270B1-27F7-44B0-B0B3-630B07C7AEE5}">
      <dgm:prSet/>
      <dgm:spPr/>
      <dgm:t>
        <a:bodyPr/>
        <a:lstStyle/>
        <a:p>
          <a:endParaRPr lang="en-US"/>
        </a:p>
      </dgm:t>
    </dgm:pt>
    <dgm:pt modelId="{CC54DF74-0758-4B5E-BAC1-B0DE5A3459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Conclusion</a:t>
          </a:r>
          <a:r>
            <a:rPr lang="de-DE" dirty="0"/>
            <a:t> and Future Work</a:t>
          </a:r>
          <a:endParaRPr lang="en-US" dirty="0"/>
        </a:p>
      </dgm:t>
    </dgm:pt>
    <dgm:pt modelId="{B508C833-BFFC-4766-80BE-361B2F11130A}" type="parTrans" cxnId="{3A02731B-AE5F-403B-8921-751F77FACCB9}">
      <dgm:prSet/>
      <dgm:spPr/>
      <dgm:t>
        <a:bodyPr/>
        <a:lstStyle/>
        <a:p>
          <a:endParaRPr lang="en-US"/>
        </a:p>
      </dgm:t>
    </dgm:pt>
    <dgm:pt modelId="{5B55BEFC-69FF-4FC6-ADF5-314824558AEF}" type="sibTrans" cxnId="{3A02731B-AE5F-403B-8921-751F77FACCB9}">
      <dgm:prSet/>
      <dgm:spPr/>
      <dgm:t>
        <a:bodyPr/>
        <a:lstStyle/>
        <a:p>
          <a:endParaRPr lang="en-US"/>
        </a:p>
      </dgm:t>
    </dgm:pt>
    <dgm:pt modelId="{A5BD7BB0-342C-49F3-A349-D2C177971DF9}" type="pres">
      <dgm:prSet presAssocID="{4B36AEDA-CD76-45F4-87D1-AE5ECE7DDEC6}" presName="root" presStyleCnt="0">
        <dgm:presLayoutVars>
          <dgm:dir/>
          <dgm:resizeHandles val="exact"/>
        </dgm:presLayoutVars>
      </dgm:prSet>
      <dgm:spPr/>
    </dgm:pt>
    <dgm:pt modelId="{C1BAB277-E017-4C98-B5D3-49047A75B8DD}" type="pres">
      <dgm:prSet presAssocID="{5D659507-5AB5-4477-B9D4-B433FCEBEE97}" presName="compNode" presStyleCnt="0"/>
      <dgm:spPr/>
    </dgm:pt>
    <dgm:pt modelId="{F5E59BE3-F4FD-490B-9C9D-F8253DBC14F3}" type="pres">
      <dgm:prSet presAssocID="{5D659507-5AB5-4477-B9D4-B433FCEBEE97}" presName="bgRect" presStyleLbl="bgShp" presStyleIdx="0" presStyleCnt="5"/>
      <dgm:spPr/>
    </dgm:pt>
    <dgm:pt modelId="{6604835C-BF97-4987-9A1B-196913AE8C8C}" type="pres">
      <dgm:prSet presAssocID="{5D659507-5AB5-4477-B9D4-B433FCEBEE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A82EB10-7230-46CB-99F8-01C053754314}" type="pres">
      <dgm:prSet presAssocID="{5D659507-5AB5-4477-B9D4-B433FCEBEE97}" presName="spaceRect" presStyleCnt="0"/>
      <dgm:spPr/>
    </dgm:pt>
    <dgm:pt modelId="{E955C365-C0D2-4104-9B40-7ACB79D73F4D}" type="pres">
      <dgm:prSet presAssocID="{5D659507-5AB5-4477-B9D4-B433FCEBEE97}" presName="parTx" presStyleLbl="revTx" presStyleIdx="0" presStyleCnt="5">
        <dgm:presLayoutVars>
          <dgm:chMax val="0"/>
          <dgm:chPref val="0"/>
        </dgm:presLayoutVars>
      </dgm:prSet>
      <dgm:spPr/>
    </dgm:pt>
    <dgm:pt modelId="{501FCDBA-D44F-4196-8DCF-F6F3DCD487E1}" type="pres">
      <dgm:prSet presAssocID="{86E8591B-47C3-4622-BA10-8D97708473F5}" presName="sibTrans" presStyleCnt="0"/>
      <dgm:spPr/>
    </dgm:pt>
    <dgm:pt modelId="{AB7580BB-16C9-4EB9-8C76-5849F5234F95}" type="pres">
      <dgm:prSet presAssocID="{8A94726E-B1FB-4B8B-95D2-F1AFE92BC9F7}" presName="compNode" presStyleCnt="0"/>
      <dgm:spPr/>
    </dgm:pt>
    <dgm:pt modelId="{71581D8A-3610-48F1-B9F7-EFAAA397C11C}" type="pres">
      <dgm:prSet presAssocID="{8A94726E-B1FB-4B8B-95D2-F1AFE92BC9F7}" presName="bgRect" presStyleLbl="bgShp" presStyleIdx="1" presStyleCnt="5"/>
      <dgm:spPr/>
    </dgm:pt>
    <dgm:pt modelId="{6977E177-6639-4996-B518-ED39BDB36105}" type="pres">
      <dgm:prSet presAssocID="{8A94726E-B1FB-4B8B-95D2-F1AFE92BC9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85230A9-49B3-45FE-96A3-B63EF6E0AB32}" type="pres">
      <dgm:prSet presAssocID="{8A94726E-B1FB-4B8B-95D2-F1AFE92BC9F7}" presName="spaceRect" presStyleCnt="0"/>
      <dgm:spPr/>
    </dgm:pt>
    <dgm:pt modelId="{7E76CFAE-8CAD-4E58-B118-743BACD819C3}" type="pres">
      <dgm:prSet presAssocID="{8A94726E-B1FB-4B8B-95D2-F1AFE92BC9F7}" presName="parTx" presStyleLbl="revTx" presStyleIdx="1" presStyleCnt="5">
        <dgm:presLayoutVars>
          <dgm:chMax val="0"/>
          <dgm:chPref val="0"/>
        </dgm:presLayoutVars>
      </dgm:prSet>
      <dgm:spPr/>
    </dgm:pt>
    <dgm:pt modelId="{3B079117-E4C4-464A-A85D-084C15F3C0FA}" type="pres">
      <dgm:prSet presAssocID="{4D14449F-261B-46D9-85BB-1DD69450A17E}" presName="sibTrans" presStyleCnt="0"/>
      <dgm:spPr/>
    </dgm:pt>
    <dgm:pt modelId="{387F6CBF-3E60-4056-B58A-0C2F34B0AA8E}" type="pres">
      <dgm:prSet presAssocID="{495192DF-83E2-4BE3-8424-F6BA2113A174}" presName="compNode" presStyleCnt="0"/>
      <dgm:spPr/>
    </dgm:pt>
    <dgm:pt modelId="{592DF2DE-9E3C-46AD-BAA6-D7EB96B19B3C}" type="pres">
      <dgm:prSet presAssocID="{495192DF-83E2-4BE3-8424-F6BA2113A174}" presName="bgRect" presStyleLbl="bgShp" presStyleIdx="2" presStyleCnt="5"/>
      <dgm:spPr/>
    </dgm:pt>
    <dgm:pt modelId="{A24D306D-A0D2-4767-81B9-843B79C96A5C}" type="pres">
      <dgm:prSet presAssocID="{495192DF-83E2-4BE3-8424-F6BA2113A1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6AF59E-D2EA-4A2E-AEF7-0DBF8BA98B34}" type="pres">
      <dgm:prSet presAssocID="{495192DF-83E2-4BE3-8424-F6BA2113A174}" presName="spaceRect" presStyleCnt="0"/>
      <dgm:spPr/>
    </dgm:pt>
    <dgm:pt modelId="{10C80FAC-4F5B-4FBC-BF94-FBE1781A06EA}" type="pres">
      <dgm:prSet presAssocID="{495192DF-83E2-4BE3-8424-F6BA2113A174}" presName="parTx" presStyleLbl="revTx" presStyleIdx="2" presStyleCnt="5">
        <dgm:presLayoutVars>
          <dgm:chMax val="0"/>
          <dgm:chPref val="0"/>
        </dgm:presLayoutVars>
      </dgm:prSet>
      <dgm:spPr/>
    </dgm:pt>
    <dgm:pt modelId="{062F899A-8890-4DD4-93C3-0823D1CE48F8}" type="pres">
      <dgm:prSet presAssocID="{C9D5F895-5B85-402F-8DD7-D5DA70706C1A}" presName="sibTrans" presStyleCnt="0"/>
      <dgm:spPr/>
    </dgm:pt>
    <dgm:pt modelId="{B16BDF4D-003D-4ECB-B60B-DA9B5BEB9A91}" type="pres">
      <dgm:prSet presAssocID="{DCF1ED15-AE53-44E3-BF37-FE21C50BA032}" presName="compNode" presStyleCnt="0"/>
      <dgm:spPr/>
    </dgm:pt>
    <dgm:pt modelId="{45417C43-945B-4B15-9300-6ED44DE9D484}" type="pres">
      <dgm:prSet presAssocID="{DCF1ED15-AE53-44E3-BF37-FE21C50BA032}" presName="bgRect" presStyleLbl="bgShp" presStyleIdx="3" presStyleCnt="5"/>
      <dgm:spPr/>
    </dgm:pt>
    <dgm:pt modelId="{83D93785-4F28-4DA1-9170-FFDB9D81742A}" type="pres">
      <dgm:prSet presAssocID="{DCF1ED15-AE53-44E3-BF37-FE21C50BA0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ACE6D7-258C-4F20-AB5F-D922C1D2F66D}" type="pres">
      <dgm:prSet presAssocID="{DCF1ED15-AE53-44E3-BF37-FE21C50BA032}" presName="spaceRect" presStyleCnt="0"/>
      <dgm:spPr/>
    </dgm:pt>
    <dgm:pt modelId="{3E5959CA-2B9C-4242-8F03-01613BB375CC}" type="pres">
      <dgm:prSet presAssocID="{DCF1ED15-AE53-44E3-BF37-FE21C50BA032}" presName="parTx" presStyleLbl="revTx" presStyleIdx="3" presStyleCnt="5">
        <dgm:presLayoutVars>
          <dgm:chMax val="0"/>
          <dgm:chPref val="0"/>
        </dgm:presLayoutVars>
      </dgm:prSet>
      <dgm:spPr/>
    </dgm:pt>
    <dgm:pt modelId="{09CCE974-F268-4E19-B731-B58AB7A933B5}" type="pres">
      <dgm:prSet presAssocID="{512A8873-D797-4CB2-A999-E9C9F8AEED1A}" presName="sibTrans" presStyleCnt="0"/>
      <dgm:spPr/>
    </dgm:pt>
    <dgm:pt modelId="{9CCC4CAD-6513-4599-ACEA-CCB8E39F5CE7}" type="pres">
      <dgm:prSet presAssocID="{CC54DF74-0758-4B5E-BAC1-B0DE5A34592E}" presName="compNode" presStyleCnt="0"/>
      <dgm:spPr/>
    </dgm:pt>
    <dgm:pt modelId="{8D5F8B11-4EA7-43CE-9527-E3B3EF2E49E3}" type="pres">
      <dgm:prSet presAssocID="{CC54DF74-0758-4B5E-BAC1-B0DE5A34592E}" presName="bgRect" presStyleLbl="bgShp" presStyleIdx="4" presStyleCnt="5"/>
      <dgm:spPr/>
    </dgm:pt>
    <dgm:pt modelId="{4EE5E490-B537-422E-9C40-D413D659CA0F}" type="pres">
      <dgm:prSet presAssocID="{CC54DF74-0758-4B5E-BAC1-B0DE5A3459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B43A5B-F525-460C-886B-42F4837F6AC7}" type="pres">
      <dgm:prSet presAssocID="{CC54DF74-0758-4B5E-BAC1-B0DE5A34592E}" presName="spaceRect" presStyleCnt="0"/>
      <dgm:spPr/>
    </dgm:pt>
    <dgm:pt modelId="{A1269BB2-D3CD-406F-9EAF-7293EDF5F3AA}" type="pres">
      <dgm:prSet presAssocID="{CC54DF74-0758-4B5E-BAC1-B0DE5A34592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A02731B-AE5F-403B-8921-751F77FACCB9}" srcId="{4B36AEDA-CD76-45F4-87D1-AE5ECE7DDEC6}" destId="{CC54DF74-0758-4B5E-BAC1-B0DE5A34592E}" srcOrd="4" destOrd="0" parTransId="{B508C833-BFFC-4766-80BE-361B2F11130A}" sibTransId="{5B55BEFC-69FF-4FC6-ADF5-314824558AEF}"/>
    <dgm:cxn modelId="{C51AAC2F-7A22-4C7A-96D1-8FD079565016}" srcId="{4B36AEDA-CD76-45F4-87D1-AE5ECE7DDEC6}" destId="{8A94726E-B1FB-4B8B-95D2-F1AFE92BC9F7}" srcOrd="1" destOrd="0" parTransId="{80799F8A-7D02-48D9-9FD9-8816FF206A90}" sibTransId="{4D14449F-261B-46D9-85BB-1DD69450A17E}"/>
    <dgm:cxn modelId="{F6CC225D-10A2-4704-8D98-4747929AC990}" type="presOf" srcId="{CC54DF74-0758-4B5E-BAC1-B0DE5A34592E}" destId="{A1269BB2-D3CD-406F-9EAF-7293EDF5F3AA}" srcOrd="0" destOrd="0" presId="urn:microsoft.com/office/officeart/2018/2/layout/IconVerticalSolidList"/>
    <dgm:cxn modelId="{2691AA64-8316-4AB5-A0C6-35264EFFE58B}" srcId="{4B36AEDA-CD76-45F4-87D1-AE5ECE7DDEC6}" destId="{5D659507-5AB5-4477-B9D4-B433FCEBEE97}" srcOrd="0" destOrd="0" parTransId="{9238C1AB-2C8A-4F9D-9381-FFBC02387ED6}" sibTransId="{86E8591B-47C3-4622-BA10-8D97708473F5}"/>
    <dgm:cxn modelId="{959B2295-B363-425C-BE84-C0B8A43048A1}" type="presOf" srcId="{8A94726E-B1FB-4B8B-95D2-F1AFE92BC9F7}" destId="{7E76CFAE-8CAD-4E58-B118-743BACD819C3}" srcOrd="0" destOrd="0" presId="urn:microsoft.com/office/officeart/2018/2/layout/IconVerticalSolidList"/>
    <dgm:cxn modelId="{9D8270B1-27F7-44B0-B0B3-630B07C7AEE5}" srcId="{4B36AEDA-CD76-45F4-87D1-AE5ECE7DDEC6}" destId="{DCF1ED15-AE53-44E3-BF37-FE21C50BA032}" srcOrd="3" destOrd="0" parTransId="{B7B4F3C8-79FF-4E55-BA3D-3A612964D20C}" sibTransId="{512A8873-D797-4CB2-A999-E9C9F8AEED1A}"/>
    <dgm:cxn modelId="{0DF380B6-C308-45D4-87BB-E599AC3E39F5}" type="presOf" srcId="{4B36AEDA-CD76-45F4-87D1-AE5ECE7DDEC6}" destId="{A5BD7BB0-342C-49F3-A349-D2C177971DF9}" srcOrd="0" destOrd="0" presId="urn:microsoft.com/office/officeart/2018/2/layout/IconVerticalSolidList"/>
    <dgm:cxn modelId="{990C01BC-D9BD-4E00-92CE-C0F2BE0EC834}" srcId="{4B36AEDA-CD76-45F4-87D1-AE5ECE7DDEC6}" destId="{495192DF-83E2-4BE3-8424-F6BA2113A174}" srcOrd="2" destOrd="0" parTransId="{1FD557B7-495B-4339-BA4E-CA612350517C}" sibTransId="{C9D5F895-5B85-402F-8DD7-D5DA70706C1A}"/>
    <dgm:cxn modelId="{7489D3C7-1F03-49D2-B357-08AD95956BFB}" type="presOf" srcId="{DCF1ED15-AE53-44E3-BF37-FE21C50BA032}" destId="{3E5959CA-2B9C-4242-8F03-01613BB375CC}" srcOrd="0" destOrd="0" presId="urn:microsoft.com/office/officeart/2018/2/layout/IconVerticalSolidList"/>
    <dgm:cxn modelId="{956441E0-19ED-4765-9E51-BF64352AB718}" type="presOf" srcId="{5D659507-5AB5-4477-B9D4-B433FCEBEE97}" destId="{E955C365-C0D2-4104-9B40-7ACB79D73F4D}" srcOrd="0" destOrd="0" presId="urn:microsoft.com/office/officeart/2018/2/layout/IconVerticalSolidList"/>
    <dgm:cxn modelId="{FE1DACF3-B90D-47E6-B943-E2FD1933D318}" type="presOf" srcId="{495192DF-83E2-4BE3-8424-F6BA2113A174}" destId="{10C80FAC-4F5B-4FBC-BF94-FBE1781A06EA}" srcOrd="0" destOrd="0" presId="urn:microsoft.com/office/officeart/2018/2/layout/IconVerticalSolidList"/>
    <dgm:cxn modelId="{D297F02E-37BF-4F00-AEAA-7EC7E8079574}" type="presParOf" srcId="{A5BD7BB0-342C-49F3-A349-D2C177971DF9}" destId="{C1BAB277-E017-4C98-B5D3-49047A75B8DD}" srcOrd="0" destOrd="0" presId="urn:microsoft.com/office/officeart/2018/2/layout/IconVerticalSolidList"/>
    <dgm:cxn modelId="{BB4884CA-0D75-4988-B316-64740E242E6F}" type="presParOf" srcId="{C1BAB277-E017-4C98-B5D3-49047A75B8DD}" destId="{F5E59BE3-F4FD-490B-9C9D-F8253DBC14F3}" srcOrd="0" destOrd="0" presId="urn:microsoft.com/office/officeart/2018/2/layout/IconVerticalSolidList"/>
    <dgm:cxn modelId="{CF8D454E-3018-4BCB-9620-9AA806171889}" type="presParOf" srcId="{C1BAB277-E017-4C98-B5D3-49047A75B8DD}" destId="{6604835C-BF97-4987-9A1B-196913AE8C8C}" srcOrd="1" destOrd="0" presId="urn:microsoft.com/office/officeart/2018/2/layout/IconVerticalSolidList"/>
    <dgm:cxn modelId="{57E8F4FF-9973-4721-B7B9-18ABEFCC8B23}" type="presParOf" srcId="{C1BAB277-E017-4C98-B5D3-49047A75B8DD}" destId="{7A82EB10-7230-46CB-99F8-01C053754314}" srcOrd="2" destOrd="0" presId="urn:microsoft.com/office/officeart/2018/2/layout/IconVerticalSolidList"/>
    <dgm:cxn modelId="{A22E553E-D793-40ED-9A06-6ADC5E9C909A}" type="presParOf" srcId="{C1BAB277-E017-4C98-B5D3-49047A75B8DD}" destId="{E955C365-C0D2-4104-9B40-7ACB79D73F4D}" srcOrd="3" destOrd="0" presId="urn:microsoft.com/office/officeart/2018/2/layout/IconVerticalSolidList"/>
    <dgm:cxn modelId="{6992BBB8-EE0C-44A7-9EC3-B1AB4315D51B}" type="presParOf" srcId="{A5BD7BB0-342C-49F3-A349-D2C177971DF9}" destId="{501FCDBA-D44F-4196-8DCF-F6F3DCD487E1}" srcOrd="1" destOrd="0" presId="urn:microsoft.com/office/officeart/2018/2/layout/IconVerticalSolidList"/>
    <dgm:cxn modelId="{50B57962-F712-452A-BECA-64A5FD21B4DD}" type="presParOf" srcId="{A5BD7BB0-342C-49F3-A349-D2C177971DF9}" destId="{AB7580BB-16C9-4EB9-8C76-5849F5234F95}" srcOrd="2" destOrd="0" presId="urn:microsoft.com/office/officeart/2018/2/layout/IconVerticalSolidList"/>
    <dgm:cxn modelId="{A1D6FFA5-C238-4002-BF54-DF8D8FAD9B52}" type="presParOf" srcId="{AB7580BB-16C9-4EB9-8C76-5849F5234F95}" destId="{71581D8A-3610-48F1-B9F7-EFAAA397C11C}" srcOrd="0" destOrd="0" presId="urn:microsoft.com/office/officeart/2018/2/layout/IconVerticalSolidList"/>
    <dgm:cxn modelId="{F028572D-F65E-48AC-942E-C935EEBD5B47}" type="presParOf" srcId="{AB7580BB-16C9-4EB9-8C76-5849F5234F95}" destId="{6977E177-6639-4996-B518-ED39BDB36105}" srcOrd="1" destOrd="0" presId="urn:microsoft.com/office/officeart/2018/2/layout/IconVerticalSolidList"/>
    <dgm:cxn modelId="{0F50D2C2-C58A-4833-8BF7-2BE409F6B7F0}" type="presParOf" srcId="{AB7580BB-16C9-4EB9-8C76-5849F5234F95}" destId="{785230A9-49B3-45FE-96A3-B63EF6E0AB32}" srcOrd="2" destOrd="0" presId="urn:microsoft.com/office/officeart/2018/2/layout/IconVerticalSolidList"/>
    <dgm:cxn modelId="{0D3D80C8-9570-4C78-A1B3-31868CE44D12}" type="presParOf" srcId="{AB7580BB-16C9-4EB9-8C76-5849F5234F95}" destId="{7E76CFAE-8CAD-4E58-B118-743BACD819C3}" srcOrd="3" destOrd="0" presId="urn:microsoft.com/office/officeart/2018/2/layout/IconVerticalSolidList"/>
    <dgm:cxn modelId="{AF026434-7014-4484-987E-4022BFA330BE}" type="presParOf" srcId="{A5BD7BB0-342C-49F3-A349-D2C177971DF9}" destId="{3B079117-E4C4-464A-A85D-084C15F3C0FA}" srcOrd="3" destOrd="0" presId="urn:microsoft.com/office/officeart/2018/2/layout/IconVerticalSolidList"/>
    <dgm:cxn modelId="{503541D2-5094-4A60-BC03-46B9EC6F988A}" type="presParOf" srcId="{A5BD7BB0-342C-49F3-A349-D2C177971DF9}" destId="{387F6CBF-3E60-4056-B58A-0C2F34B0AA8E}" srcOrd="4" destOrd="0" presId="urn:microsoft.com/office/officeart/2018/2/layout/IconVerticalSolidList"/>
    <dgm:cxn modelId="{5B84B689-D1A2-4DCB-B2C7-7984E1AFD28F}" type="presParOf" srcId="{387F6CBF-3E60-4056-B58A-0C2F34B0AA8E}" destId="{592DF2DE-9E3C-46AD-BAA6-D7EB96B19B3C}" srcOrd="0" destOrd="0" presId="urn:microsoft.com/office/officeart/2018/2/layout/IconVerticalSolidList"/>
    <dgm:cxn modelId="{F8AE50FA-F787-431F-971C-4811A738962C}" type="presParOf" srcId="{387F6CBF-3E60-4056-B58A-0C2F34B0AA8E}" destId="{A24D306D-A0D2-4767-81B9-843B79C96A5C}" srcOrd="1" destOrd="0" presId="urn:microsoft.com/office/officeart/2018/2/layout/IconVerticalSolidList"/>
    <dgm:cxn modelId="{50D9F5E5-CA16-4D4D-A366-7BE8C82D6A37}" type="presParOf" srcId="{387F6CBF-3E60-4056-B58A-0C2F34B0AA8E}" destId="{1C6AF59E-D2EA-4A2E-AEF7-0DBF8BA98B34}" srcOrd="2" destOrd="0" presId="urn:microsoft.com/office/officeart/2018/2/layout/IconVerticalSolidList"/>
    <dgm:cxn modelId="{DB3F7B33-7EE8-449D-B819-F5E42D211117}" type="presParOf" srcId="{387F6CBF-3E60-4056-B58A-0C2F34B0AA8E}" destId="{10C80FAC-4F5B-4FBC-BF94-FBE1781A06EA}" srcOrd="3" destOrd="0" presId="urn:microsoft.com/office/officeart/2018/2/layout/IconVerticalSolidList"/>
    <dgm:cxn modelId="{410A6882-0095-4B6F-8DDA-91E82FF295AF}" type="presParOf" srcId="{A5BD7BB0-342C-49F3-A349-D2C177971DF9}" destId="{062F899A-8890-4DD4-93C3-0823D1CE48F8}" srcOrd="5" destOrd="0" presId="urn:microsoft.com/office/officeart/2018/2/layout/IconVerticalSolidList"/>
    <dgm:cxn modelId="{CB14B8CA-1834-4392-9BA0-8A99F8E7414C}" type="presParOf" srcId="{A5BD7BB0-342C-49F3-A349-D2C177971DF9}" destId="{B16BDF4D-003D-4ECB-B60B-DA9B5BEB9A91}" srcOrd="6" destOrd="0" presId="urn:microsoft.com/office/officeart/2018/2/layout/IconVerticalSolidList"/>
    <dgm:cxn modelId="{BA9F78AF-995C-4EEE-B25F-FEE64D6C0BBC}" type="presParOf" srcId="{B16BDF4D-003D-4ECB-B60B-DA9B5BEB9A91}" destId="{45417C43-945B-4B15-9300-6ED44DE9D484}" srcOrd="0" destOrd="0" presId="urn:microsoft.com/office/officeart/2018/2/layout/IconVerticalSolidList"/>
    <dgm:cxn modelId="{D58CB34B-B329-4B72-BDEF-61790F9669CD}" type="presParOf" srcId="{B16BDF4D-003D-4ECB-B60B-DA9B5BEB9A91}" destId="{83D93785-4F28-4DA1-9170-FFDB9D81742A}" srcOrd="1" destOrd="0" presId="urn:microsoft.com/office/officeart/2018/2/layout/IconVerticalSolidList"/>
    <dgm:cxn modelId="{54B67008-4062-4389-9570-882712CA0354}" type="presParOf" srcId="{B16BDF4D-003D-4ECB-B60B-DA9B5BEB9A91}" destId="{1BACE6D7-258C-4F20-AB5F-D922C1D2F66D}" srcOrd="2" destOrd="0" presId="urn:microsoft.com/office/officeart/2018/2/layout/IconVerticalSolidList"/>
    <dgm:cxn modelId="{D9417E05-CDE0-4FBB-BCC6-50DF50C70694}" type="presParOf" srcId="{B16BDF4D-003D-4ECB-B60B-DA9B5BEB9A91}" destId="{3E5959CA-2B9C-4242-8F03-01613BB375CC}" srcOrd="3" destOrd="0" presId="urn:microsoft.com/office/officeart/2018/2/layout/IconVerticalSolidList"/>
    <dgm:cxn modelId="{8DB27EB2-44D4-47B2-AF56-E1A67C7F6F10}" type="presParOf" srcId="{A5BD7BB0-342C-49F3-A349-D2C177971DF9}" destId="{09CCE974-F268-4E19-B731-B58AB7A933B5}" srcOrd="7" destOrd="0" presId="urn:microsoft.com/office/officeart/2018/2/layout/IconVerticalSolidList"/>
    <dgm:cxn modelId="{A8CCB099-04BA-4B24-A975-D40A9BEA5DA3}" type="presParOf" srcId="{A5BD7BB0-342C-49F3-A349-D2C177971DF9}" destId="{9CCC4CAD-6513-4599-ACEA-CCB8E39F5CE7}" srcOrd="8" destOrd="0" presId="urn:microsoft.com/office/officeart/2018/2/layout/IconVerticalSolidList"/>
    <dgm:cxn modelId="{C7ED9998-EAC6-49D8-8A9B-EEE81733B090}" type="presParOf" srcId="{9CCC4CAD-6513-4599-ACEA-CCB8E39F5CE7}" destId="{8D5F8B11-4EA7-43CE-9527-E3B3EF2E49E3}" srcOrd="0" destOrd="0" presId="urn:microsoft.com/office/officeart/2018/2/layout/IconVerticalSolidList"/>
    <dgm:cxn modelId="{19925116-2DFE-4D84-B7B2-92F5A2E431BD}" type="presParOf" srcId="{9CCC4CAD-6513-4599-ACEA-CCB8E39F5CE7}" destId="{4EE5E490-B537-422E-9C40-D413D659CA0F}" srcOrd="1" destOrd="0" presId="urn:microsoft.com/office/officeart/2018/2/layout/IconVerticalSolidList"/>
    <dgm:cxn modelId="{B8AA7834-4069-40FA-A561-9DDE8B655029}" type="presParOf" srcId="{9CCC4CAD-6513-4599-ACEA-CCB8E39F5CE7}" destId="{F4B43A5B-F525-460C-886B-42F4837F6AC7}" srcOrd="2" destOrd="0" presId="urn:microsoft.com/office/officeart/2018/2/layout/IconVerticalSolidList"/>
    <dgm:cxn modelId="{6ED3C766-526B-43C2-AD5A-0D8D43215B3A}" type="presParOf" srcId="{9CCC4CAD-6513-4599-ACEA-CCB8E39F5CE7}" destId="{A1269BB2-D3CD-406F-9EAF-7293EDF5F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59BE3-F4FD-490B-9C9D-F8253DBC14F3}">
      <dsp:nvSpPr>
        <dsp:cNvPr id="0" name=""/>
        <dsp:cNvSpPr/>
      </dsp:nvSpPr>
      <dsp:spPr>
        <a:xfrm>
          <a:off x="0" y="3448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4835C-BF97-4987-9A1B-196913AE8C8C}">
      <dsp:nvSpPr>
        <dsp:cNvPr id="0" name=""/>
        <dsp:cNvSpPr/>
      </dsp:nvSpPr>
      <dsp:spPr>
        <a:xfrm>
          <a:off x="222194" y="168717"/>
          <a:ext cx="403990" cy="40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5C365-C0D2-4104-9B40-7ACB79D73F4D}">
      <dsp:nvSpPr>
        <dsp:cNvPr id="0" name=""/>
        <dsp:cNvSpPr/>
      </dsp:nvSpPr>
      <dsp:spPr>
        <a:xfrm>
          <a:off x="848380" y="3448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Introduction</a:t>
          </a:r>
          <a:endParaRPr lang="en-US" sz="1900" kern="1200"/>
        </a:p>
      </dsp:txBody>
      <dsp:txXfrm>
        <a:off x="848380" y="3448"/>
        <a:ext cx="4036822" cy="734528"/>
      </dsp:txXfrm>
    </dsp:sp>
    <dsp:sp modelId="{71581D8A-3610-48F1-B9F7-EFAAA397C11C}">
      <dsp:nvSpPr>
        <dsp:cNvPr id="0" name=""/>
        <dsp:cNvSpPr/>
      </dsp:nvSpPr>
      <dsp:spPr>
        <a:xfrm>
          <a:off x="0" y="921609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7E177-6639-4996-B518-ED39BDB36105}">
      <dsp:nvSpPr>
        <dsp:cNvPr id="0" name=""/>
        <dsp:cNvSpPr/>
      </dsp:nvSpPr>
      <dsp:spPr>
        <a:xfrm>
          <a:off x="222194" y="1086878"/>
          <a:ext cx="403990" cy="40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6CFAE-8CAD-4E58-B118-743BACD819C3}">
      <dsp:nvSpPr>
        <dsp:cNvPr id="0" name=""/>
        <dsp:cNvSpPr/>
      </dsp:nvSpPr>
      <dsp:spPr>
        <a:xfrm>
          <a:off x="848380" y="921609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Fingerprinting techniques</a:t>
          </a:r>
          <a:endParaRPr lang="en-US" sz="1900" kern="1200"/>
        </a:p>
      </dsp:txBody>
      <dsp:txXfrm>
        <a:off x="848380" y="921609"/>
        <a:ext cx="4036822" cy="734528"/>
      </dsp:txXfrm>
    </dsp:sp>
    <dsp:sp modelId="{592DF2DE-9E3C-46AD-BAA6-D7EB96B19B3C}">
      <dsp:nvSpPr>
        <dsp:cNvPr id="0" name=""/>
        <dsp:cNvSpPr/>
      </dsp:nvSpPr>
      <dsp:spPr>
        <a:xfrm>
          <a:off x="0" y="1839770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306D-A0D2-4767-81B9-843B79C96A5C}">
      <dsp:nvSpPr>
        <dsp:cNvPr id="0" name=""/>
        <dsp:cNvSpPr/>
      </dsp:nvSpPr>
      <dsp:spPr>
        <a:xfrm>
          <a:off x="222194" y="2005039"/>
          <a:ext cx="403990" cy="40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80FAC-4F5B-4FBC-BF94-FBE1781A06EA}">
      <dsp:nvSpPr>
        <dsp:cNvPr id="0" name=""/>
        <dsp:cNvSpPr/>
      </dsp:nvSpPr>
      <dsp:spPr>
        <a:xfrm>
          <a:off x="848380" y="1839770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Robustness Evaluation</a:t>
          </a:r>
          <a:endParaRPr lang="en-US" sz="1900" kern="1200"/>
        </a:p>
      </dsp:txBody>
      <dsp:txXfrm>
        <a:off x="848380" y="1839770"/>
        <a:ext cx="4036822" cy="734528"/>
      </dsp:txXfrm>
    </dsp:sp>
    <dsp:sp modelId="{45417C43-945B-4B15-9300-6ED44DE9D484}">
      <dsp:nvSpPr>
        <dsp:cNvPr id="0" name=""/>
        <dsp:cNvSpPr/>
      </dsp:nvSpPr>
      <dsp:spPr>
        <a:xfrm>
          <a:off x="0" y="275793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93785-4F28-4DA1-9170-FFDB9D81742A}">
      <dsp:nvSpPr>
        <dsp:cNvPr id="0" name=""/>
        <dsp:cNvSpPr/>
      </dsp:nvSpPr>
      <dsp:spPr>
        <a:xfrm>
          <a:off x="222194" y="2923199"/>
          <a:ext cx="403990" cy="40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959CA-2B9C-4242-8F03-01613BB375CC}">
      <dsp:nvSpPr>
        <dsp:cNvPr id="0" name=""/>
        <dsp:cNvSpPr/>
      </dsp:nvSpPr>
      <dsp:spPr>
        <a:xfrm>
          <a:off x="848380" y="275793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Data Utility Evaluation</a:t>
          </a:r>
          <a:endParaRPr lang="en-US" sz="1900" kern="1200"/>
        </a:p>
      </dsp:txBody>
      <dsp:txXfrm>
        <a:off x="848380" y="2757931"/>
        <a:ext cx="4036822" cy="734528"/>
      </dsp:txXfrm>
    </dsp:sp>
    <dsp:sp modelId="{8D5F8B11-4EA7-43CE-9527-E3B3EF2E49E3}">
      <dsp:nvSpPr>
        <dsp:cNvPr id="0" name=""/>
        <dsp:cNvSpPr/>
      </dsp:nvSpPr>
      <dsp:spPr>
        <a:xfrm>
          <a:off x="0" y="367609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5E490-B537-422E-9C40-D413D659CA0F}">
      <dsp:nvSpPr>
        <dsp:cNvPr id="0" name=""/>
        <dsp:cNvSpPr/>
      </dsp:nvSpPr>
      <dsp:spPr>
        <a:xfrm>
          <a:off x="222194" y="3841360"/>
          <a:ext cx="403990" cy="403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9BB2-D3CD-406F-9EAF-7293EDF5F3AA}">
      <dsp:nvSpPr>
        <dsp:cNvPr id="0" name=""/>
        <dsp:cNvSpPr/>
      </dsp:nvSpPr>
      <dsp:spPr>
        <a:xfrm>
          <a:off x="848380" y="367609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Conclusion</a:t>
          </a:r>
          <a:r>
            <a:rPr lang="de-DE" sz="1900" kern="1200" dirty="0"/>
            <a:t> and Future Work</a:t>
          </a:r>
          <a:endParaRPr lang="en-US" sz="1900" kern="1200" dirty="0"/>
        </a:p>
      </dsp:txBody>
      <dsp:txXfrm>
        <a:off x="848380" y="3676091"/>
        <a:ext cx="4036822" cy="734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B14CC-2DAB-49CB-AB3D-247CD5232C44}" type="datetimeFigureOut">
              <a:rPr lang="de-AT" smtClean="0"/>
              <a:t>04.10.2019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6EF05-75A6-48F8-A4F0-DEA3ECD01EF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73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96476-1A3D-475F-85C2-E2D375EE7C8B}" type="datetimeFigureOut">
              <a:rPr lang="de-AT" smtClean="0"/>
              <a:t>04.10.2019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CAC83-6A60-4D19-B9A8-09A4309B1A3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843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and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.</a:t>
            </a:r>
          </a:p>
          <a:p>
            <a:r>
              <a:rPr lang="de-DE" dirty="0"/>
              <a:t>Today I will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 F…..</a:t>
            </a:r>
          </a:p>
          <a:p>
            <a:r>
              <a:rPr lang="de-DE" dirty="0"/>
              <a:t>The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tackles</a:t>
            </a:r>
            <a:r>
              <a:rPr lang="de-DE" dirty="0"/>
              <a:t> </a:t>
            </a:r>
            <a:r>
              <a:rPr lang="de-DE" dirty="0" err="1"/>
              <a:t>ownership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specifically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relational </a:t>
            </a:r>
            <a:r>
              <a:rPr lang="de-DE" dirty="0" err="1"/>
              <a:t>datasets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7127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naive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encodes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encoder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 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encoded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fingerprinted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AK </a:t>
            </a:r>
            <a:r>
              <a:rPr lang="de-DE" dirty="0" err="1"/>
              <a:t>scheme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fingerprinted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fingerprinting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, and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.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examample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happen. ….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and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introducinfg</a:t>
            </a:r>
            <a:r>
              <a:rPr lang="de-DE" dirty="0"/>
              <a:t> an additional </a:t>
            </a:r>
            <a:r>
              <a:rPr lang="de-DE" dirty="0" err="1"/>
              <a:t>step</a:t>
            </a:r>
            <a:r>
              <a:rPr lang="de-DE" dirty="0"/>
              <a:t> – </a:t>
            </a:r>
            <a:r>
              <a:rPr lang="de-DE" dirty="0" err="1"/>
              <a:t>correction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decoding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illegal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modulo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and </a:t>
            </a:r>
            <a:r>
              <a:rPr lang="de-DE" dirty="0" err="1"/>
              <a:t>decode</a:t>
            </a:r>
            <a:r>
              <a:rPr lang="de-DE" dirty="0"/>
              <a:t> it.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problem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365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  <a:p>
            <a:r>
              <a:rPr lang="de-DE" dirty="0" err="1"/>
              <a:t>Ovdje</a:t>
            </a:r>
            <a:r>
              <a:rPr lang="de-DE" dirty="0"/>
              <a:t> </a:t>
            </a:r>
            <a:r>
              <a:rPr lang="de-DE" dirty="0" err="1"/>
              <a:t>treba</a:t>
            </a:r>
            <a:r>
              <a:rPr lang="de-DE" dirty="0"/>
              <a:t> </a:t>
            </a:r>
            <a:r>
              <a:rPr lang="de-DE" dirty="0" err="1"/>
              <a:t>dodat</a:t>
            </a:r>
            <a:r>
              <a:rPr lang="de-DE" dirty="0"/>
              <a:t> </a:t>
            </a:r>
            <a:r>
              <a:rPr lang="de-DE" dirty="0" err="1"/>
              <a:t>primjer</a:t>
            </a:r>
            <a:r>
              <a:rPr lang="de-DE" dirty="0"/>
              <a:t> </a:t>
            </a:r>
            <a:r>
              <a:rPr lang="de-DE" dirty="0" err="1"/>
              <a:t>kako</a:t>
            </a:r>
            <a:r>
              <a:rPr lang="de-DE" dirty="0"/>
              <a:t> se </a:t>
            </a:r>
            <a:r>
              <a:rPr lang="de-DE" dirty="0" err="1"/>
              <a:t>odabere</a:t>
            </a:r>
            <a:r>
              <a:rPr lang="de-DE" dirty="0"/>
              <a:t> </a:t>
            </a:r>
            <a:r>
              <a:rPr lang="de-DE" dirty="0" err="1"/>
              <a:t>nova</a:t>
            </a:r>
            <a:r>
              <a:rPr lang="de-DE" dirty="0"/>
              <a:t> </a:t>
            </a:r>
            <a:r>
              <a:rPr lang="de-DE" dirty="0" err="1"/>
              <a:t>oznaka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537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……</a:t>
            </a:r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x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numebr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marsk</a:t>
            </a:r>
            <a:r>
              <a:rPr lang="de-DE" dirty="0"/>
              <a:t>, and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si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83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……</a:t>
            </a:r>
          </a:p>
          <a:p>
            <a:endParaRPr lang="de-DE" dirty="0"/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x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numebr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marsk</a:t>
            </a:r>
            <a:r>
              <a:rPr lang="de-DE" dirty="0"/>
              <a:t>, and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si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marked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010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focused</a:t>
            </a:r>
            <a:r>
              <a:rPr lang="de-DE" dirty="0"/>
              <a:t> on </a:t>
            </a:r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utility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. Fist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variance</a:t>
            </a:r>
            <a:r>
              <a:rPr lang="de-DE" dirty="0"/>
              <a:t>. 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exper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9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Another</a:t>
            </a:r>
            <a:r>
              <a:rPr lang="de-DE" dirty="0"/>
              <a:t> angle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evalueating</a:t>
            </a:r>
            <a:r>
              <a:rPr lang="de-DE" dirty="0"/>
              <a:t> </a:t>
            </a:r>
            <a:r>
              <a:rPr lang="de-DE" dirty="0" err="1"/>
              <a:t>utility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original and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fingerprined</a:t>
            </a:r>
            <a:r>
              <a:rPr lang="de-DE" dirty="0"/>
              <a:t> . 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Random Forest </a:t>
            </a:r>
            <a:r>
              <a:rPr lang="de-DE" dirty="0" err="1"/>
              <a:t>classifier</a:t>
            </a:r>
            <a:r>
              <a:rPr lang="de-DE" dirty="0"/>
              <a:t> and </a:t>
            </a:r>
            <a:r>
              <a:rPr lang="de-DE" dirty="0" err="1"/>
              <a:t>three</a:t>
            </a:r>
            <a:r>
              <a:rPr lang="de-DE" dirty="0"/>
              <a:t> different </a:t>
            </a:r>
            <a:r>
              <a:rPr lang="de-DE" dirty="0" err="1"/>
              <a:t>datasets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measured</a:t>
            </a:r>
            <a:r>
              <a:rPr lang="de-DE" dirty="0"/>
              <a:t> f1 score and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– f1 score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flipped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upped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readable</a:t>
            </a:r>
            <a:r>
              <a:rPr lang="de-DE" dirty="0"/>
              <a:t>. Both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like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and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  <a:p>
            <a:endParaRPr lang="de-DE" dirty="0"/>
          </a:p>
          <a:p>
            <a:r>
              <a:rPr lang="de-DE" dirty="0"/>
              <a:t>Size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Mirrored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r>
              <a:rPr lang="de-DE" dirty="0"/>
              <a:t>4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 –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940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942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26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outline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with a short introduction where I will through one use case present the concept of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fingerpritning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problem it aims to solve.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that I will talk a bit more into detail about the requirements and general workflow of a good fingerprinting technique for relational data and present a few techniques which were implemented and analyzed as the part of this thesis, as well as the challenges that fingerprinting relational data faces.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will come to the results of the robustness evaluation of the techniques and comparison in from that angle.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I present the results of the data utility evaluation, and again, the comparison of different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fingerprirnting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wrap up,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bring out some conclusions and possibilities for future work.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22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imagine</a:t>
            </a:r>
            <a:r>
              <a:rPr lang="de-DE" dirty="0"/>
              <a:t> a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 hold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personal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,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, </a:t>
            </a:r>
            <a:r>
              <a:rPr lang="de-DE" dirty="0" err="1"/>
              <a:t>ets</a:t>
            </a:r>
            <a:r>
              <a:rPr lang="de-DE" dirty="0"/>
              <a:t>. </a:t>
            </a:r>
          </a:p>
          <a:p>
            <a:r>
              <a:rPr lang="de-DE" dirty="0"/>
              <a:t>But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researchers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disease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hospital</a:t>
            </a:r>
            <a:r>
              <a:rPr lang="de-DE" dirty="0"/>
              <a:t> and </a:t>
            </a:r>
            <a:r>
              <a:rPr lang="de-DE" dirty="0" err="1"/>
              <a:t>holds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hospital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owns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publishing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1st: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claim</a:t>
            </a:r>
            <a:r>
              <a:rPr lang="de-DE" dirty="0"/>
              <a:t> </a:t>
            </a:r>
            <a:r>
              <a:rPr lang="de-DE" dirty="0" err="1"/>
              <a:t>ther</a:t>
            </a:r>
            <a:r>
              <a:rPr lang="de-DE" dirty="0"/>
              <a:t> </a:t>
            </a:r>
            <a:r>
              <a:rPr lang="de-DE" dirty="0" err="1"/>
              <a:t>ownership</a:t>
            </a:r>
            <a:r>
              <a:rPr lang="de-DE" dirty="0"/>
              <a:t> </a:t>
            </a:r>
            <a:r>
              <a:rPr lang="de-DE" dirty="0" err="1"/>
              <a:t>whreveer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, and </a:t>
            </a:r>
            <a:r>
              <a:rPr lang="de-DE" dirty="0" err="1"/>
              <a:t>second</a:t>
            </a:r>
            <a:r>
              <a:rPr lang="de-DE" dirty="0"/>
              <a:t> in a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unauthorised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publishing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a </a:t>
            </a:r>
            <a:r>
              <a:rPr lang="de-DE" dirty="0" err="1"/>
              <a:t>recipient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published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hide</a:t>
            </a:r>
            <a:r>
              <a:rPr lang="de-DE" dirty="0"/>
              <a:t> a </a:t>
            </a:r>
            <a:r>
              <a:rPr lang="de-DE" dirty="0" err="1"/>
              <a:t>piece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identyify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recipent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copy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628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idea of hiding an information has already been very well researched in the domain of multimedia data, for example, images. Since the images contain a lot of redundancy, hiding a piece of information within is not a hard task while preserving the quality level of original data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concept is applied to the relational data, while the alterations in this case are easy to spot</a:t>
            </a:r>
            <a:endParaRPr lang="en-US" b="0" dirty="0">
              <a:effectLst/>
            </a:endParaRPr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CHALLENGE finding a fingerprint such that the alterations are affecting the data as little as possible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67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recipient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orred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endParaRPr lang="de-DE" dirty="0"/>
          </a:p>
          <a:p>
            <a:endParaRPr lang="de-DE" dirty="0"/>
          </a:p>
          <a:p>
            <a:r>
              <a:rPr lang="de-DE" dirty="0"/>
              <a:t>And last but not least,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utilityof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05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recipient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orred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endParaRPr lang="de-DE" dirty="0"/>
          </a:p>
          <a:p>
            <a:endParaRPr lang="de-DE" dirty="0"/>
          </a:p>
          <a:p>
            <a:r>
              <a:rPr lang="de-DE" dirty="0"/>
              <a:t>And last but not least,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utilityof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98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fingeprirntg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, </a:t>
            </a:r>
            <a:r>
              <a:rPr lang="de-DE" dirty="0" err="1"/>
              <a:t>embeding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fingerpirnt</a:t>
            </a:r>
            <a:r>
              <a:rPr lang="de-DE" dirty="0"/>
              <a:t> and </a:t>
            </a:r>
            <a:r>
              <a:rPr lang="de-DE" dirty="0" err="1"/>
              <a:t>extracting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fingeprrint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fingerpritn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fro</a:t>
            </a:r>
            <a:r>
              <a:rPr lang="de-DE" dirty="0"/>
              <a:t> </a:t>
            </a:r>
            <a:r>
              <a:rPr lang="de-DE" dirty="0" err="1"/>
              <a:t>eevery</a:t>
            </a:r>
            <a:r>
              <a:rPr lang="de-DE" dirty="0"/>
              <a:t> </a:t>
            </a:r>
            <a:r>
              <a:rPr lang="de-DE" dirty="0" err="1"/>
              <a:t>recipient</a:t>
            </a:r>
            <a:r>
              <a:rPr lang="de-DE" dirty="0"/>
              <a:t> and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private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a </a:t>
            </a:r>
            <a:r>
              <a:rPr lang="de-DE" dirty="0" err="1"/>
              <a:t>certain</a:t>
            </a:r>
            <a:r>
              <a:rPr lang="de-DE" dirty="0"/>
              <a:t> patter.</a:t>
            </a:r>
          </a:p>
          <a:p>
            <a:r>
              <a:rPr lang="de-DE" dirty="0"/>
              <a:t>The inverse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fingerpritn</a:t>
            </a:r>
            <a:r>
              <a:rPr lang="de-DE" dirty="0"/>
              <a:t> </a:t>
            </a:r>
            <a:r>
              <a:rPr lang="de-DE" dirty="0" err="1"/>
              <a:t>frmm</a:t>
            </a:r>
            <a:r>
              <a:rPr lang="de-DE" dirty="0"/>
              <a:t> </a:t>
            </a:r>
            <a:r>
              <a:rPr lang="de-DE" dirty="0" err="1"/>
              <a:t>aa</a:t>
            </a:r>
            <a:r>
              <a:rPr lang="de-DE" dirty="0"/>
              <a:t> </a:t>
            </a:r>
            <a:r>
              <a:rPr lang="de-DE" dirty="0" err="1"/>
              <a:t>fingepringd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recipient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fingerprinted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,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exraction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shoudl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robust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still </a:t>
            </a:r>
            <a:r>
              <a:rPr lang="de-DE" dirty="0" err="1"/>
              <a:t>recognise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altered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996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schemes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implemetned</a:t>
            </a:r>
            <a:r>
              <a:rPr lang="de-DE" dirty="0"/>
              <a:t> and </a:t>
            </a:r>
            <a:r>
              <a:rPr lang="de-DE" dirty="0" err="1"/>
              <a:t>analyzed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work,namely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pioniring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fingeprirnitng</a:t>
            </a:r>
            <a:r>
              <a:rPr lang="de-DE" dirty="0"/>
              <a:t> relational </a:t>
            </a:r>
            <a:r>
              <a:rPr lang="de-DE" dirty="0" err="1"/>
              <a:t>data</a:t>
            </a:r>
            <a:r>
              <a:rPr lang="de-DE" dirty="0"/>
              <a:t>: AK </a:t>
            </a:r>
            <a:r>
              <a:rPr lang="de-DE" dirty="0" err="1"/>
              <a:t>Scheme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scehmes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onyl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</a:t>
            </a:r>
            <a:r>
              <a:rPr lang="de-DE" dirty="0"/>
              <a:t> tot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researched</a:t>
            </a:r>
            <a:r>
              <a:rPr lang="de-DE" dirty="0"/>
              <a:t> and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beind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39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</a:t>
            </a:r>
            <a:r>
              <a:rPr lang="de-DE" dirty="0" err="1"/>
              <a:t>ing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cahnge</a:t>
            </a:r>
            <a:r>
              <a:rPr lang="de-DE" dirty="0"/>
              <a:t> a </a:t>
            </a: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in integer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mark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biger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nt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tdetect</a:t>
            </a:r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categical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speak</a:t>
            </a:r>
            <a:r>
              <a:rPr lang="de-DE" dirty="0"/>
              <a:t> </a:t>
            </a:r>
            <a:r>
              <a:rPr lang="de-DE" dirty="0" err="1"/>
              <a:t>abput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. The </a:t>
            </a:r>
            <a:r>
              <a:rPr lang="de-DE" dirty="0" err="1"/>
              <a:t>cahnges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discreet</a:t>
            </a:r>
            <a:r>
              <a:rPr lang="de-DE" dirty="0"/>
              <a:t>.</a:t>
            </a:r>
          </a:p>
          <a:p>
            <a:r>
              <a:rPr lang="de-DE" dirty="0" err="1"/>
              <a:t>Chneging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also </a:t>
            </a:r>
            <a:r>
              <a:rPr lang="de-DE" dirty="0" err="1"/>
              <a:t>doesnt</a:t>
            </a:r>
            <a:r>
              <a:rPr lang="de-DE" dirty="0"/>
              <a:t> not</a:t>
            </a:r>
          </a:p>
          <a:p>
            <a:r>
              <a:rPr lang="de-DE" dirty="0"/>
              <a:t>So </a:t>
            </a:r>
            <a:r>
              <a:rPr lang="de-DE" dirty="0" err="1"/>
              <a:t>chnging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necessaty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…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lowers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CAC83-6A60-4D19-B9A8-09A4309B1A3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92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A3C5C-5AB7-4438-B697-67CCE1964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00" y="349177"/>
            <a:ext cx="720000" cy="4405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1F4EC-9FA9-446A-81A7-2482709BB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00" y="535205"/>
            <a:ext cx="1350000" cy="670744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7B1356-EA52-41A7-A40B-1A3647EB7FA8}"/>
              </a:ext>
            </a:extLst>
          </p:cNvPr>
          <p:cNvSpPr txBox="1">
            <a:spLocks/>
          </p:cNvSpPr>
          <p:nvPr userDrawn="1"/>
        </p:nvSpPr>
        <p:spPr>
          <a:xfrm>
            <a:off x="5278262" y="4730400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898989"/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0125B3D6-CC70-40F2-92FF-83469B69E40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7DDCA1-A327-4498-A7A8-0F3B981F59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0217" y="4119117"/>
            <a:ext cx="6984000" cy="4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4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0191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476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1368000"/>
            <a:ext cx="7200000" cy="1203750"/>
          </a:xfrm>
        </p:spPr>
        <p:txBody>
          <a:bodyPr anchor="b" anchorCtr="0"/>
          <a:lstStyle>
            <a:lvl1pPr algn="l">
              <a:defRPr sz="3600" b="1" i="0" cap="none" baseline="0">
                <a:latin typeface="Franklin Gothic Medium Cond" panose="020B0606030402020204" pitchFamily="34" charset="0"/>
                <a:cs typeface="Franklin Gothic Medium Cond" panose="020B06060304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de-AT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00" y="2628000"/>
            <a:ext cx="7200000" cy="1296144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rgbClr val="73B3DC"/>
                </a:solidFill>
                <a:latin typeface="Leelawadee UI" panose="020B0502040204020203" pitchFamily="34" charset="-34"/>
                <a:cs typeface="Leelawadee UI" panose="020B0502040204020203" pitchFamily="34" charset="-3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0343F-9687-479A-8AA3-FE40E7A32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00" y="349177"/>
            <a:ext cx="720000" cy="4405072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C30A36-EF92-46FA-A3FC-9C2CE8D44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2000" y="4730400"/>
            <a:ext cx="1871808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rgbClr val="898989"/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defRPr>
            </a:lvl1pPr>
          </a:lstStyle>
          <a:p>
            <a:pPr>
              <a:defRPr/>
            </a:pPr>
            <a:r>
              <a:rPr lang="en-US" dirty="0"/>
              <a:t>SBA Research gGmbH, 2019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BDDCD3-3D14-4936-94D0-7F48927F2A0F}"/>
              </a:ext>
            </a:extLst>
          </p:cNvPr>
          <p:cNvSpPr txBox="1">
            <a:spLocks/>
          </p:cNvSpPr>
          <p:nvPr userDrawn="1"/>
        </p:nvSpPr>
        <p:spPr>
          <a:xfrm>
            <a:off x="5278262" y="4730400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898989"/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0125B3D6-CC70-40F2-92FF-83469B69E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0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F992841-97EB-447A-9669-675BFDBEA1C6}"/>
              </a:ext>
            </a:extLst>
          </p:cNvPr>
          <p:cNvSpPr txBox="1">
            <a:spLocks/>
          </p:cNvSpPr>
          <p:nvPr userDrawn="1"/>
        </p:nvSpPr>
        <p:spPr>
          <a:xfrm>
            <a:off x="5278262" y="4730400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898989"/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0125B3D6-CC70-40F2-92FF-83469B69E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4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76B5A-6F85-4912-AF75-F5AB1C8102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00" y="349177"/>
            <a:ext cx="720000" cy="4405072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681086-D611-4E37-ABB2-364D0AD28A5A}"/>
              </a:ext>
            </a:extLst>
          </p:cNvPr>
          <p:cNvSpPr txBox="1">
            <a:spLocks/>
          </p:cNvSpPr>
          <p:nvPr userDrawn="1"/>
        </p:nvSpPr>
        <p:spPr>
          <a:xfrm>
            <a:off x="5278262" y="4730400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898989"/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0125B3D6-CC70-40F2-92FF-83469B69E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530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88317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162F17-1042-4F02-A3CE-6B892778826C}"/>
              </a:ext>
            </a:extLst>
          </p:cNvPr>
          <p:cNvSpPr txBox="1">
            <a:spLocks/>
          </p:cNvSpPr>
          <p:nvPr userDrawn="1"/>
        </p:nvSpPr>
        <p:spPr>
          <a:xfrm>
            <a:off x="5278262" y="4730400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898989"/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0125B3D6-CC70-40F2-92FF-83469B69E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198B-D771-459C-A82C-1887FF85E9EB}"/>
              </a:ext>
            </a:extLst>
          </p:cNvPr>
          <p:cNvSpPr txBox="1">
            <a:spLocks/>
          </p:cNvSpPr>
          <p:nvPr userDrawn="1"/>
        </p:nvSpPr>
        <p:spPr>
          <a:xfrm>
            <a:off x="5278262" y="4730400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898989"/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0125B3D6-CC70-40F2-92FF-83469B69E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0825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AC04BF-EDA4-4FC3-9344-4F48D70A633F}"/>
              </a:ext>
            </a:extLst>
          </p:cNvPr>
          <p:cNvSpPr txBox="1">
            <a:spLocks/>
          </p:cNvSpPr>
          <p:nvPr userDrawn="1"/>
        </p:nvSpPr>
        <p:spPr>
          <a:xfrm>
            <a:off x="5248646" y="4730400"/>
            <a:ext cx="2030042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898989"/>
                </a:solidFill>
                <a:latin typeface="Leelawadee UI" panose="020B0502040204020203" pitchFamily="34" charset="-34"/>
                <a:ea typeface="ＭＳ Ｐゴシック" charset="0"/>
                <a:cs typeface="Leelawadee UI" panose="020B0502040204020203" pitchFamily="34" charset="-34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0125B3D6-CC70-40F2-92FF-83469B69E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9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5E4B-054F-496E-A6A8-8A04D69DB061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FDFE-2CBC-47F5-AF84-8F97A5492D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6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682" r:id="rId12"/>
  </p:sldLayoutIdLst>
  <p:transition spd="slow">
    <p:fade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23728" y="1532747"/>
            <a:ext cx="4896544" cy="1523291"/>
          </a:xfrm>
        </p:spPr>
        <p:txBody>
          <a:bodyPr>
            <a:normAutofit fontScale="90000"/>
          </a:bodyPr>
          <a:lstStyle/>
          <a:p>
            <a:r>
              <a:rPr lang="en-US" sz="3100" b="1" noProof="0" dirty="0">
                <a:solidFill>
                  <a:srgbClr val="FFFFFF"/>
                </a:solidFill>
              </a:rPr>
              <a:t>Fingerprinting Relational Databases</a:t>
            </a:r>
            <a:br>
              <a:rPr lang="en-US" sz="3100" b="1" noProof="0" dirty="0">
                <a:solidFill>
                  <a:srgbClr val="FFFFFF"/>
                </a:solidFill>
              </a:rPr>
            </a:br>
            <a:r>
              <a:rPr lang="en-US" sz="2400" b="1" noProof="0" dirty="0">
                <a:solidFill>
                  <a:srgbClr val="FFFFFF"/>
                </a:solidFill>
              </a:rPr>
              <a:t>Quality Evaluation and Impact on Learning Tasks</a:t>
            </a:r>
          </a:p>
        </p:txBody>
      </p:sp>
      <p:sp>
        <p:nvSpPr>
          <p:cNvPr id="3075" name="Text Placeholder 4"/>
          <p:cNvSpPr>
            <a:spLocks noGrp="1"/>
          </p:cNvSpPr>
          <p:nvPr>
            <p:ph type="subTitle" idx="1"/>
          </p:nvPr>
        </p:nvSpPr>
        <p:spPr>
          <a:xfrm>
            <a:off x="2284026" y="3723878"/>
            <a:ext cx="4578895" cy="511559"/>
          </a:xfrm>
        </p:spPr>
        <p:txBody>
          <a:bodyPr>
            <a:normAutofit/>
          </a:bodyPr>
          <a:lstStyle/>
          <a:p>
            <a:r>
              <a:rPr lang="en-US" altLang="de-DE" dirty="0">
                <a:solidFill>
                  <a:srgbClr val="FFFFFF"/>
                </a:solidFill>
              </a:rPr>
              <a:t>Tanja </a:t>
            </a:r>
            <a:r>
              <a:rPr lang="hr-HR" altLang="de-DE" dirty="0">
                <a:solidFill>
                  <a:srgbClr val="FFFFFF"/>
                </a:solidFill>
              </a:rPr>
              <a:t>Šarčević</a:t>
            </a:r>
            <a:endParaRPr lang="en-US" altLang="de-D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1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4465-C73F-4173-B9B6-965AB0A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Fingerprinting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de-DE" b="1" dirty="0"/>
              <a:t>Approach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F121-EC53-4904-908B-003260A7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69219"/>
            <a:ext cx="3943350" cy="3263504"/>
          </a:xfrm>
        </p:spPr>
        <p:txBody>
          <a:bodyPr/>
          <a:lstStyle/>
          <a:p>
            <a:r>
              <a:rPr lang="de-DE" dirty="0"/>
              <a:t>London, Paris, Vienna</a:t>
            </a:r>
          </a:p>
          <a:p>
            <a:r>
              <a:rPr lang="de-DE" dirty="0"/>
              <a:t>Encoding: 0,1,2 (00,01,</a:t>
            </a:r>
            <a:r>
              <a:rPr lang="de-DE" b="1" dirty="0"/>
              <a:t>10</a:t>
            </a:r>
            <a:r>
              <a:rPr lang="de-DE" dirty="0"/>
              <a:t>)</a:t>
            </a:r>
          </a:p>
          <a:p>
            <a:r>
              <a:rPr lang="de-DE" dirty="0"/>
              <a:t>Fingerprinting: 10 -&gt; 11</a:t>
            </a:r>
          </a:p>
          <a:p>
            <a:r>
              <a:rPr lang="de-DE" dirty="0"/>
              <a:t>Decoding: 11 -&gt; ?? </a:t>
            </a:r>
          </a:p>
          <a:p>
            <a:endParaRPr lang="de-DE" dirty="0"/>
          </a:p>
          <a:p>
            <a:r>
              <a:rPr lang="de-DE" dirty="0" err="1"/>
              <a:t>Correction</a:t>
            </a:r>
            <a:r>
              <a:rPr lang="de-DE" dirty="0"/>
              <a:t>: 11 </a:t>
            </a:r>
            <a:r>
              <a:rPr lang="de-DE" dirty="0" err="1"/>
              <a:t>mod</a:t>
            </a:r>
            <a:r>
              <a:rPr lang="de-DE" dirty="0"/>
              <a:t> 3 = 00</a:t>
            </a:r>
          </a:p>
          <a:p>
            <a:r>
              <a:rPr lang="de-DE" dirty="0"/>
              <a:t>Decoding: 00 -&gt; London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5AF6A2-7B19-4D8C-A1F0-65C4DF223996}"/>
              </a:ext>
            </a:extLst>
          </p:cNvPr>
          <p:cNvSpPr/>
          <p:nvPr/>
        </p:nvSpPr>
        <p:spPr>
          <a:xfrm>
            <a:off x="674193" y="1506610"/>
            <a:ext cx="2353050" cy="610575"/>
          </a:xfrm>
          <a:prstGeom prst="roundRect">
            <a:avLst/>
          </a:prstGeom>
          <a:solidFill>
            <a:srgbClr val="73B3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Number-encode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D88A6-3E62-4D19-87BF-C99B14F97FF6}"/>
              </a:ext>
            </a:extLst>
          </p:cNvPr>
          <p:cNvSpPr/>
          <p:nvPr/>
        </p:nvSpPr>
        <p:spPr>
          <a:xfrm>
            <a:off x="633725" y="2496373"/>
            <a:ext cx="2897666" cy="771074"/>
          </a:xfrm>
          <a:prstGeom prst="roundRect">
            <a:avLst/>
          </a:prstGeom>
          <a:solidFill>
            <a:srgbClr val="73B3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Apply</a:t>
            </a:r>
            <a:r>
              <a:rPr lang="de-DE" dirty="0"/>
              <a:t> fingerprinting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FAED42-7E49-473D-8112-273AC38C7593}"/>
              </a:ext>
            </a:extLst>
          </p:cNvPr>
          <p:cNvSpPr/>
          <p:nvPr/>
        </p:nvSpPr>
        <p:spPr>
          <a:xfrm>
            <a:off x="3027243" y="3525612"/>
            <a:ext cx="1246584" cy="425179"/>
          </a:xfrm>
          <a:prstGeom prst="roundRect">
            <a:avLst/>
          </a:prstGeom>
          <a:solidFill>
            <a:srgbClr val="0093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Correction</a:t>
            </a:r>
            <a:endParaRPr lang="de-DE" sz="17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7A5BC-F6B4-44A1-AD8C-EB02958001B0}"/>
              </a:ext>
            </a:extLst>
          </p:cNvPr>
          <p:cNvSpPr/>
          <p:nvPr/>
        </p:nvSpPr>
        <p:spPr>
          <a:xfrm>
            <a:off x="628650" y="3993385"/>
            <a:ext cx="2088232" cy="639338"/>
          </a:xfrm>
          <a:prstGeom prst="roundRect">
            <a:avLst/>
          </a:prstGeom>
          <a:solidFill>
            <a:srgbClr val="73B3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22F066-219B-4BDD-9496-04FB3079258B}"/>
              </a:ext>
            </a:extLst>
          </p:cNvPr>
          <p:cNvCxnSpPr>
            <a:stCxn id="6" idx="2"/>
          </p:cNvCxnSpPr>
          <p:nvPr/>
        </p:nvCxnSpPr>
        <p:spPr>
          <a:xfrm>
            <a:off x="1850718" y="2117185"/>
            <a:ext cx="0" cy="379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85D4C9-D6E6-4C1F-9E9D-73BCC257C3E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004348" y="3738202"/>
            <a:ext cx="1022895" cy="2577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9ADFE42-4045-4F47-A955-3F764463AB95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3002578" y="3665096"/>
            <a:ext cx="362263" cy="9336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49992E-89EF-43F1-BBCF-8800CDB47A6E}"/>
              </a:ext>
            </a:extLst>
          </p:cNvPr>
          <p:cNvCxnSpPr>
            <a:cxnSpLocks/>
          </p:cNvCxnSpPr>
          <p:nvPr/>
        </p:nvCxnSpPr>
        <p:spPr>
          <a:xfrm>
            <a:off x="1846992" y="3267448"/>
            <a:ext cx="0" cy="72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674AD4-62DF-4099-917B-AD29395E02A7}"/>
              </a:ext>
            </a:extLst>
          </p:cNvPr>
          <p:cNvSpPr txBox="1"/>
          <p:nvPr/>
        </p:nvSpPr>
        <p:spPr>
          <a:xfrm>
            <a:off x="628650" y="102776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8552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4170A8-7563-4CA6-9BBE-A4D80AE0C6FC}"/>
              </a:ext>
            </a:extLst>
          </p:cNvPr>
          <p:cNvCxnSpPr>
            <a:cxnSpLocks/>
          </p:cNvCxnSpPr>
          <p:nvPr/>
        </p:nvCxnSpPr>
        <p:spPr>
          <a:xfrm>
            <a:off x="2051720" y="1563638"/>
            <a:ext cx="0" cy="5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9AFEF9-34AA-4DBB-BE63-84618D65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Fingerprinting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de-DE" b="1" dirty="0"/>
              <a:t>Approach #2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95A4BF-53D7-4277-814A-FABF3621C872}"/>
              </a:ext>
            </a:extLst>
          </p:cNvPr>
          <p:cNvSpPr/>
          <p:nvPr/>
        </p:nvSpPr>
        <p:spPr>
          <a:xfrm>
            <a:off x="606415" y="1224496"/>
            <a:ext cx="2849462" cy="555166"/>
          </a:xfrm>
          <a:prstGeom prst="roundRect">
            <a:avLst/>
          </a:prstGeom>
          <a:solidFill>
            <a:srgbClr val="73B3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Pseudorandomly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fingerprint</a:t>
            </a:r>
            <a:r>
              <a:rPr lang="de-DE" dirty="0"/>
              <a:t> - </a:t>
            </a:r>
            <a:r>
              <a:rPr lang="de-DE" dirty="0" err="1"/>
              <a:t>target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E17D42-A7AD-49E0-B7D5-6BBBFB1B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15" y="2137365"/>
            <a:ext cx="2935238" cy="555166"/>
          </a:xfrm>
          <a:prstGeom prst="roundRect">
            <a:avLst/>
          </a:prstGeom>
          <a:solidFill>
            <a:srgbClr val="73B3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de-DE" sz="1800" dirty="0"/>
              <a:t>Find a </a:t>
            </a:r>
            <a:r>
              <a:rPr lang="de-DE" sz="1800" dirty="0" err="1"/>
              <a:t>neighbourhood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on all but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target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endParaRPr lang="de-DE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098E6E-46F7-4FDD-A634-71F612721570}"/>
              </a:ext>
            </a:extLst>
          </p:cNvPr>
          <p:cNvSpPr/>
          <p:nvPr/>
        </p:nvSpPr>
        <p:spPr>
          <a:xfrm>
            <a:off x="692191" y="3050234"/>
            <a:ext cx="2763686" cy="555166"/>
          </a:xfrm>
          <a:prstGeom prst="roundRect">
            <a:avLst/>
          </a:prstGeom>
          <a:solidFill>
            <a:srgbClr val="73B3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frequencies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8519A7-02EC-472B-B1AD-B3D97ED70E2C}"/>
              </a:ext>
            </a:extLst>
          </p:cNvPr>
          <p:cNvSpPr/>
          <p:nvPr/>
        </p:nvSpPr>
        <p:spPr>
          <a:xfrm>
            <a:off x="786435" y="3999362"/>
            <a:ext cx="2575198" cy="771074"/>
          </a:xfrm>
          <a:prstGeom prst="roundRect">
            <a:avLst/>
          </a:prstGeom>
          <a:solidFill>
            <a:srgbClr val="73B3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a </a:t>
            </a:r>
            <a:r>
              <a:rPr lang="de-DE" dirty="0" err="1"/>
              <a:t>mark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friequencies</a:t>
            </a:r>
            <a:r>
              <a:rPr lang="de-DE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9F69C0-1A20-4126-8494-88C5150A148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74034" y="2692531"/>
            <a:ext cx="0" cy="35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35CCEB-9681-429C-AC55-CD49F01F3B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074034" y="3605400"/>
            <a:ext cx="0" cy="39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993417A-1D03-4FC7-A9DE-CCAA61F572D3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Addressing the problem of semantic relations between categorical attributes that can be disturbed by fingerprinting</a:t>
            </a:r>
            <a:endParaRPr lang="de-DE" i="1" dirty="0"/>
          </a:p>
          <a:p>
            <a:r>
              <a:rPr lang="de-DE" i="1" dirty="0" err="1"/>
              <a:t>gender</a:t>
            </a:r>
            <a:r>
              <a:rPr lang="de-DE" dirty="0"/>
              <a:t>: male, </a:t>
            </a:r>
            <a:r>
              <a:rPr lang="de-DE" i="1" dirty="0" err="1"/>
              <a:t>pregnant</a:t>
            </a:r>
            <a:r>
              <a:rPr lang="de-DE" dirty="0"/>
              <a:t>: </a:t>
            </a:r>
            <a:r>
              <a:rPr lang="de-DE" dirty="0" err="1"/>
              <a:t>yes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fingerprinted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in 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EC6B-DF42-406A-89F8-CC6F2A21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Robustness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Evaluation: </a:t>
            </a:r>
            <a:r>
              <a:rPr lang="de-DE" b="1" dirty="0" err="1"/>
              <a:t>Attacks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67AF-A6F6-4C7C-8EC2-4E3EA971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800" dirty="0" err="1">
                <a:solidFill>
                  <a:srgbClr val="000000"/>
                </a:solidFill>
              </a:rPr>
              <a:t>Malicious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operations</a:t>
            </a:r>
            <a:r>
              <a:rPr lang="de-DE" sz="1800" dirty="0">
                <a:solidFill>
                  <a:srgbClr val="000000"/>
                </a:solidFill>
              </a:rPr>
              <a:t> on </a:t>
            </a:r>
            <a:r>
              <a:rPr lang="de-DE" sz="1800" dirty="0" err="1">
                <a:solidFill>
                  <a:srgbClr val="000000"/>
                </a:solidFill>
              </a:rPr>
              <a:t>the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fingerprinted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dataset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with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the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goal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of</a:t>
            </a:r>
            <a:endParaRPr lang="de-DE" sz="1800" dirty="0">
              <a:solidFill>
                <a:srgbClr val="000000"/>
              </a:solidFill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disabling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extraction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correct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fingerprint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or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disabling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association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a </a:t>
            </a:r>
            <a:r>
              <a:rPr lang="de-DE" dirty="0" err="1">
                <a:solidFill>
                  <a:srgbClr val="000000"/>
                </a:solidFill>
              </a:rPr>
              <a:t>fingerprint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with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correct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recipient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sz="1800" b="1" dirty="0" err="1">
                <a:solidFill>
                  <a:srgbClr val="000000"/>
                </a:solidFill>
              </a:rPr>
              <a:t>Subset</a:t>
            </a:r>
            <a:r>
              <a:rPr lang="de-DE" sz="1800" b="1" dirty="0">
                <a:solidFill>
                  <a:srgbClr val="000000"/>
                </a:solidFill>
              </a:rPr>
              <a:t> </a:t>
            </a:r>
            <a:r>
              <a:rPr lang="de-DE" sz="1800" b="1" dirty="0" err="1">
                <a:solidFill>
                  <a:srgbClr val="000000"/>
                </a:solidFill>
              </a:rPr>
              <a:t>Attack</a:t>
            </a:r>
            <a:endParaRPr lang="de-DE" sz="1800" b="1" dirty="0">
              <a:solidFill>
                <a:srgbClr val="000000"/>
              </a:solidFill>
            </a:endParaRPr>
          </a:p>
          <a:p>
            <a:r>
              <a:rPr lang="de-DE" sz="1800" b="1" dirty="0" err="1">
                <a:solidFill>
                  <a:srgbClr val="000000"/>
                </a:solidFill>
              </a:rPr>
              <a:t>Superset</a:t>
            </a:r>
            <a:r>
              <a:rPr lang="de-DE" sz="1800" b="1" dirty="0">
                <a:solidFill>
                  <a:srgbClr val="000000"/>
                </a:solidFill>
              </a:rPr>
              <a:t> </a:t>
            </a:r>
            <a:r>
              <a:rPr lang="de-DE" sz="1800" b="1" dirty="0" err="1">
                <a:solidFill>
                  <a:srgbClr val="000000"/>
                </a:solidFill>
              </a:rPr>
              <a:t>Attack</a:t>
            </a:r>
            <a:endParaRPr lang="de-DE" sz="1800" b="1" dirty="0">
              <a:solidFill>
                <a:srgbClr val="000000"/>
              </a:solidFill>
            </a:endParaRPr>
          </a:p>
          <a:p>
            <a:r>
              <a:rPr lang="de-DE" sz="1800" b="1" dirty="0">
                <a:solidFill>
                  <a:srgbClr val="000000"/>
                </a:solidFill>
              </a:rPr>
              <a:t>Bit-</a:t>
            </a:r>
            <a:r>
              <a:rPr lang="de-DE" sz="1800" b="1" dirty="0" err="1">
                <a:solidFill>
                  <a:srgbClr val="000000"/>
                </a:solidFill>
              </a:rPr>
              <a:t>flipping</a:t>
            </a:r>
            <a:r>
              <a:rPr lang="de-DE" sz="1800" b="1" dirty="0">
                <a:solidFill>
                  <a:srgbClr val="000000"/>
                </a:solidFill>
              </a:rPr>
              <a:t> </a:t>
            </a:r>
            <a:r>
              <a:rPr lang="de-DE" sz="1800" b="1" dirty="0" err="1">
                <a:solidFill>
                  <a:srgbClr val="000000"/>
                </a:solidFill>
              </a:rPr>
              <a:t>Attack</a:t>
            </a:r>
            <a:endParaRPr lang="de-DE" sz="1800" b="1" dirty="0">
              <a:solidFill>
                <a:srgbClr val="000000"/>
              </a:solidFill>
            </a:endParaRPr>
          </a:p>
          <a:p>
            <a:r>
              <a:rPr lang="de-DE" sz="1800" b="1" dirty="0">
                <a:solidFill>
                  <a:srgbClr val="000000"/>
                </a:solidFill>
              </a:rPr>
              <a:t>Additive </a:t>
            </a:r>
            <a:r>
              <a:rPr lang="de-DE" sz="1800" b="1" dirty="0" err="1">
                <a:solidFill>
                  <a:srgbClr val="000000"/>
                </a:solidFill>
              </a:rPr>
              <a:t>Attack</a:t>
            </a:r>
            <a:endParaRPr lang="de-DE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rgbClr val="000000"/>
              </a:solidFill>
            </a:endParaRPr>
          </a:p>
          <a:p>
            <a:r>
              <a:rPr lang="de-DE" sz="1800" b="1" dirty="0" err="1">
                <a:solidFill>
                  <a:srgbClr val="000000"/>
                </a:solidFill>
              </a:rPr>
              <a:t>Misdiagnosis</a:t>
            </a:r>
            <a:r>
              <a:rPr lang="de-DE" sz="1800" b="1" dirty="0">
                <a:solidFill>
                  <a:srgbClr val="000000"/>
                </a:solidFill>
              </a:rPr>
              <a:t> </a:t>
            </a:r>
            <a:r>
              <a:rPr lang="de-DE" sz="1800" b="1" dirty="0" err="1">
                <a:solidFill>
                  <a:srgbClr val="000000"/>
                </a:solidFill>
              </a:rPr>
              <a:t>False</a:t>
            </a:r>
            <a:r>
              <a:rPr lang="de-DE" sz="1800" b="1" dirty="0">
                <a:solidFill>
                  <a:srgbClr val="000000"/>
                </a:solidFill>
              </a:rPr>
              <a:t> Hit Rate</a:t>
            </a:r>
            <a:r>
              <a:rPr lang="de-DE" sz="1800" dirty="0">
                <a:solidFill>
                  <a:srgbClr val="000000"/>
                </a:solidFill>
              </a:rPr>
              <a:t>: </a:t>
            </a:r>
            <a:r>
              <a:rPr lang="de-DE" sz="1800" dirty="0" err="1">
                <a:solidFill>
                  <a:srgbClr val="000000"/>
                </a:solidFill>
              </a:rPr>
              <a:t>measures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the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likelihood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of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extracting</a:t>
            </a:r>
            <a:r>
              <a:rPr lang="de-DE" sz="1800" dirty="0">
                <a:solidFill>
                  <a:srgbClr val="000000"/>
                </a:solidFill>
              </a:rPr>
              <a:t> a valid </a:t>
            </a:r>
            <a:r>
              <a:rPr lang="de-DE" sz="1800" dirty="0" err="1">
                <a:solidFill>
                  <a:srgbClr val="000000"/>
                </a:solidFill>
              </a:rPr>
              <a:t>fingerprint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from</a:t>
            </a:r>
            <a:r>
              <a:rPr lang="de-DE" sz="1800" dirty="0">
                <a:solidFill>
                  <a:srgbClr val="000000"/>
                </a:solidFill>
              </a:rPr>
              <a:t> non-</a:t>
            </a:r>
            <a:r>
              <a:rPr lang="de-DE" sz="1800" dirty="0" err="1">
                <a:solidFill>
                  <a:srgbClr val="000000"/>
                </a:solidFill>
              </a:rPr>
              <a:t>fingerprinted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data</a:t>
            </a:r>
            <a:endParaRPr lang="de-D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Robustness Evaluation</a:t>
            </a:r>
            <a:br>
              <a:rPr lang="en-US" noProof="0" dirty="0"/>
            </a:br>
            <a:r>
              <a:rPr lang="en-US" sz="2000" dirty="0">
                <a:solidFill>
                  <a:srgbClr val="73B3DC"/>
                </a:solidFill>
              </a:rPr>
              <a:t>Misdiagnosis false hit</a:t>
            </a:r>
            <a:endParaRPr lang="en-US" sz="2000" noProof="0" dirty="0">
              <a:solidFill>
                <a:srgbClr val="73B3DC"/>
              </a:solidFill>
            </a:endParaRPr>
          </a:p>
        </p:txBody>
      </p:sp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46A10D-6F3A-475B-BB69-9085A020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594" y="1370013"/>
            <a:ext cx="5404811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Evaluation</a:t>
            </a:r>
            <a:br>
              <a:rPr lang="en-US" noProof="0" dirty="0"/>
            </a:br>
            <a:r>
              <a:rPr lang="en-US" sz="2000" dirty="0">
                <a:solidFill>
                  <a:srgbClr val="73B3DC"/>
                </a:solidFill>
              </a:rPr>
              <a:t>Subset Attack</a:t>
            </a:r>
            <a:endParaRPr lang="en-US" sz="2000" noProof="0" dirty="0">
              <a:solidFill>
                <a:srgbClr val="73B3DC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5F2422-0014-470E-B1DF-09452947E2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6769" y="1370013"/>
            <a:ext cx="5210462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9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Evaluation</a:t>
            </a:r>
            <a:br>
              <a:rPr lang="en-US" noProof="0" dirty="0"/>
            </a:br>
            <a:r>
              <a:rPr lang="en-US" sz="2000" noProof="0" dirty="0">
                <a:solidFill>
                  <a:srgbClr val="73B3DC"/>
                </a:solidFill>
              </a:rPr>
              <a:t>Mean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D95A0-C87D-4510-82B2-703654009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550" y="1637698"/>
            <a:ext cx="5904706" cy="2966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D477B-D020-4ACC-AC77-7F386444A9BE}"/>
              </a:ext>
            </a:extLst>
          </p:cNvPr>
          <p:cNvSpPr txBox="1"/>
          <p:nvPr/>
        </p:nvSpPr>
        <p:spPr>
          <a:xfrm>
            <a:off x="3203848" y="1334900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err="1">
                <a:solidFill>
                  <a:srgbClr val="4387B3"/>
                </a:solidFill>
              </a:rPr>
              <a:t>Less</a:t>
            </a:r>
            <a:r>
              <a:rPr lang="de-DE" sz="1300" dirty="0">
                <a:solidFill>
                  <a:srgbClr val="4387B3"/>
                </a:solidFill>
              </a:rPr>
              <a:t> </a:t>
            </a:r>
            <a:r>
              <a:rPr lang="de-DE" sz="1300" dirty="0" err="1">
                <a:solidFill>
                  <a:srgbClr val="4387B3"/>
                </a:solidFill>
              </a:rPr>
              <a:t>marks</a:t>
            </a:r>
            <a:endParaRPr lang="de-DE" sz="1300" dirty="0">
              <a:solidFill>
                <a:srgbClr val="4387B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84B3B-B99C-43E3-A766-1B80987D5214}"/>
              </a:ext>
            </a:extLst>
          </p:cNvPr>
          <p:cNvSpPr txBox="1"/>
          <p:nvPr/>
        </p:nvSpPr>
        <p:spPr>
          <a:xfrm>
            <a:off x="5796136" y="1340660"/>
            <a:ext cx="10032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solidFill>
                  <a:srgbClr val="4387B3"/>
                </a:solidFill>
              </a:rPr>
              <a:t>More </a:t>
            </a:r>
            <a:r>
              <a:rPr lang="de-DE" sz="1300" dirty="0" err="1">
                <a:solidFill>
                  <a:srgbClr val="4387B3"/>
                </a:solidFill>
              </a:rPr>
              <a:t>marks</a:t>
            </a:r>
            <a:endParaRPr lang="de-DE" sz="1300" dirty="0">
              <a:solidFill>
                <a:srgbClr val="4387B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666E2D-1839-4413-9CCF-05611A050A5B}"/>
              </a:ext>
            </a:extLst>
          </p:cNvPr>
          <p:cNvCxnSpPr>
            <a:endCxn id="9" idx="1"/>
          </p:cNvCxnSpPr>
          <p:nvPr/>
        </p:nvCxnSpPr>
        <p:spPr>
          <a:xfrm>
            <a:off x="4283968" y="1481094"/>
            <a:ext cx="1512168" cy="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9177B0-9B86-49F4-B541-1076A1CE5099}"/>
              </a:ext>
            </a:extLst>
          </p:cNvPr>
          <p:cNvCxnSpPr/>
          <p:nvPr/>
        </p:nvCxnSpPr>
        <p:spPr>
          <a:xfrm>
            <a:off x="6660232" y="199568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DBCDF5-3DA8-4552-A0BC-94B33FA7CDCB}"/>
              </a:ext>
            </a:extLst>
          </p:cNvPr>
          <p:cNvSpPr txBox="1"/>
          <p:nvPr/>
        </p:nvSpPr>
        <p:spPr>
          <a:xfrm>
            <a:off x="7164288" y="1851671"/>
            <a:ext cx="9357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4387B3"/>
                </a:solidFill>
              </a:rPr>
              <a:t>Number</a:t>
            </a:r>
            <a:r>
              <a:rPr lang="de-DE" sz="1100" dirty="0">
                <a:solidFill>
                  <a:srgbClr val="4387B3"/>
                </a:solidFill>
              </a:rPr>
              <a:t> </a:t>
            </a:r>
            <a:r>
              <a:rPr lang="de-DE" sz="1100" dirty="0" err="1">
                <a:solidFill>
                  <a:srgbClr val="4387B3"/>
                </a:solidFill>
              </a:rPr>
              <a:t>of</a:t>
            </a:r>
            <a:r>
              <a:rPr lang="de-DE" sz="1100" dirty="0">
                <a:solidFill>
                  <a:srgbClr val="4387B3"/>
                </a:solidFill>
              </a:rPr>
              <a:t> Least </a:t>
            </a:r>
            <a:r>
              <a:rPr lang="de-DE" sz="1100" dirty="0" err="1">
                <a:solidFill>
                  <a:srgbClr val="4387B3"/>
                </a:solidFill>
              </a:rPr>
              <a:t>Significant</a:t>
            </a:r>
            <a:r>
              <a:rPr lang="de-DE" sz="1100" dirty="0">
                <a:solidFill>
                  <a:srgbClr val="4387B3"/>
                </a:solidFill>
              </a:rPr>
              <a:t> Bits </a:t>
            </a:r>
            <a:r>
              <a:rPr lang="de-DE" sz="1100" dirty="0" err="1">
                <a:solidFill>
                  <a:srgbClr val="4387B3"/>
                </a:solidFill>
              </a:rPr>
              <a:t>being</a:t>
            </a:r>
            <a:r>
              <a:rPr lang="de-DE" sz="1100" dirty="0">
                <a:solidFill>
                  <a:srgbClr val="4387B3"/>
                </a:solidFill>
              </a:rPr>
              <a:t> </a:t>
            </a:r>
            <a:r>
              <a:rPr lang="de-DE" sz="1100" dirty="0" err="1">
                <a:solidFill>
                  <a:srgbClr val="4387B3"/>
                </a:solidFill>
              </a:rPr>
              <a:t>marked</a:t>
            </a:r>
            <a:endParaRPr lang="de-DE" sz="1100" dirty="0">
              <a:solidFill>
                <a:srgbClr val="4387B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0B5FE3-5D13-42A8-BD4C-C58926C2A512}"/>
              </a:ext>
            </a:extLst>
          </p:cNvPr>
          <p:cNvSpPr/>
          <p:nvPr/>
        </p:nvSpPr>
        <p:spPr>
          <a:xfrm>
            <a:off x="6372200" y="1878264"/>
            <a:ext cx="288032" cy="2970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0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Evaluation</a:t>
            </a:r>
            <a:br>
              <a:rPr lang="en-US" noProof="0" dirty="0"/>
            </a:br>
            <a:r>
              <a:rPr lang="en-US" sz="2000" dirty="0">
                <a:solidFill>
                  <a:srgbClr val="73B3DC"/>
                </a:solidFill>
              </a:rPr>
              <a:t>ML Classification</a:t>
            </a:r>
            <a:endParaRPr lang="en-US" sz="2000" noProof="0" dirty="0">
              <a:solidFill>
                <a:srgbClr val="73B3DC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71CF54-4CDE-41B2-94C0-43401BA86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81" y="1119745"/>
            <a:ext cx="5246499" cy="34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DD89F3-B636-4AF2-B5D5-FBDC3AD5AB3D}"/>
              </a:ext>
            </a:extLst>
          </p:cNvPr>
          <p:cNvSpPr txBox="1"/>
          <p:nvPr/>
        </p:nvSpPr>
        <p:spPr>
          <a:xfrm>
            <a:off x="2483768" y="4438012"/>
            <a:ext cx="10032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solidFill>
                  <a:srgbClr val="4387B3"/>
                </a:solidFill>
              </a:rPr>
              <a:t>More </a:t>
            </a:r>
            <a:r>
              <a:rPr lang="de-DE" sz="1300" dirty="0" err="1">
                <a:solidFill>
                  <a:srgbClr val="4387B3"/>
                </a:solidFill>
              </a:rPr>
              <a:t>marks</a:t>
            </a:r>
            <a:endParaRPr lang="de-DE" sz="1300" dirty="0">
              <a:solidFill>
                <a:srgbClr val="4387B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E2BA4-7B8D-46C4-9E9F-C04D6E5DDC43}"/>
              </a:ext>
            </a:extLst>
          </p:cNvPr>
          <p:cNvSpPr txBox="1"/>
          <p:nvPr/>
        </p:nvSpPr>
        <p:spPr>
          <a:xfrm>
            <a:off x="6074083" y="4447153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err="1">
                <a:solidFill>
                  <a:srgbClr val="4387B3"/>
                </a:solidFill>
              </a:rPr>
              <a:t>Less</a:t>
            </a:r>
            <a:r>
              <a:rPr lang="de-DE" sz="1300" dirty="0">
                <a:solidFill>
                  <a:srgbClr val="4387B3"/>
                </a:solidFill>
              </a:rPr>
              <a:t> </a:t>
            </a:r>
            <a:r>
              <a:rPr lang="de-DE" sz="1300" dirty="0" err="1">
                <a:solidFill>
                  <a:srgbClr val="4387B3"/>
                </a:solidFill>
              </a:rPr>
              <a:t>marks</a:t>
            </a:r>
            <a:endParaRPr lang="de-DE" sz="1300" dirty="0">
              <a:solidFill>
                <a:srgbClr val="4387B3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C97DDE-7F5D-4854-A629-B11DBF076F07}"/>
              </a:ext>
            </a:extLst>
          </p:cNvPr>
          <p:cNvCxnSpPr>
            <a:cxnSpLocks/>
          </p:cNvCxnSpPr>
          <p:nvPr/>
        </p:nvCxnSpPr>
        <p:spPr>
          <a:xfrm>
            <a:off x="3635896" y="4619952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BD6A-2734-4F3E-95AB-CC4B7E34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4387B3"/>
                </a:solidFill>
              </a:rPr>
              <a:t>Conclusion</a:t>
            </a:r>
            <a:r>
              <a:rPr lang="de-DE" b="1" dirty="0">
                <a:solidFill>
                  <a:srgbClr val="4387B3"/>
                </a:solidFill>
              </a:rPr>
              <a:t> and Future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4D1EF-CCC6-449F-B252-13E77DD3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SBA Research gGmbH, 2019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83303-AB4E-4A09-9116-A25DE03D42EF}"/>
              </a:ext>
            </a:extLst>
          </p:cNvPr>
          <p:cNvSpPr txBox="1">
            <a:spLocks/>
          </p:cNvSpPr>
          <p:nvPr/>
        </p:nvSpPr>
        <p:spPr bwMode="auto">
          <a:xfrm>
            <a:off x="984041" y="3219470"/>
            <a:ext cx="7393289" cy="79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1pPr>
            <a:lvl2pPr marL="800100" indent="-3429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2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2pPr>
            <a:lvl3pPr marL="11430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–"/>
              <a:defRPr sz="18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3pPr>
            <a:lvl4pPr marL="16002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Ø"/>
              <a:defRPr sz="16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4pPr>
            <a:lvl5pPr marL="20574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>
                <a:solidFill>
                  <a:srgbClr val="4387B3"/>
                </a:solidFill>
              </a:rPr>
              <a:t>Future </a:t>
            </a:r>
            <a:r>
              <a:rPr lang="de-DE" sz="1800" b="1" dirty="0" err="1">
                <a:solidFill>
                  <a:srgbClr val="4387B3"/>
                </a:solidFill>
              </a:rPr>
              <a:t>work</a:t>
            </a:r>
            <a:endParaRPr lang="de-DE" sz="1800" b="1" dirty="0">
              <a:solidFill>
                <a:srgbClr val="4387B3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Fingerprinting </a:t>
            </a:r>
            <a:r>
              <a:rPr lang="de-DE" sz="1800" dirty="0" err="1">
                <a:solidFill>
                  <a:schemeClr val="tx1"/>
                </a:solidFill>
              </a:rPr>
              <a:t>scheme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for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categorical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data</a:t>
            </a:r>
            <a:endParaRPr lang="de-DE" sz="1800" dirty="0">
              <a:solidFill>
                <a:schemeClr val="tx1"/>
              </a:solidFill>
            </a:endParaRPr>
          </a:p>
          <a:p>
            <a:pPr lvl="1"/>
            <a:r>
              <a:rPr lang="de-DE" sz="1500" dirty="0">
                <a:solidFill>
                  <a:schemeClr val="tx1"/>
                </a:solidFill>
              </a:rPr>
              <a:t>Further </a:t>
            </a:r>
            <a:r>
              <a:rPr lang="de-DE" sz="1500" dirty="0" err="1">
                <a:solidFill>
                  <a:schemeClr val="tx1"/>
                </a:solidFill>
              </a:rPr>
              <a:t>analysis</a:t>
            </a:r>
            <a:r>
              <a:rPr lang="de-DE" sz="1500" dirty="0">
                <a:solidFill>
                  <a:schemeClr val="tx1"/>
                </a:solidFill>
              </a:rPr>
              <a:t> on </a:t>
            </a:r>
            <a:r>
              <a:rPr lang="de-DE" sz="1500" dirty="0" err="1">
                <a:solidFill>
                  <a:schemeClr val="tx1"/>
                </a:solidFill>
              </a:rPr>
              <a:t>robustnes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of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the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neighbourhood-search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approach</a:t>
            </a:r>
            <a:endParaRPr lang="de-DE" sz="1500" dirty="0">
              <a:solidFill>
                <a:schemeClr val="tx1"/>
              </a:solidFill>
            </a:endParaRPr>
          </a:p>
          <a:p>
            <a:pPr lvl="1"/>
            <a:r>
              <a:rPr lang="de-DE" sz="1500" dirty="0">
                <a:solidFill>
                  <a:schemeClr val="tx1"/>
                </a:solidFill>
              </a:rPr>
              <a:t>Blind </a:t>
            </a:r>
            <a:r>
              <a:rPr lang="de-DE" sz="1500" dirty="0" err="1">
                <a:solidFill>
                  <a:schemeClr val="tx1"/>
                </a:solidFill>
              </a:rPr>
              <a:t>scheme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for</a:t>
            </a:r>
            <a:r>
              <a:rPr lang="de-DE" sz="1500" dirty="0">
                <a:solidFill>
                  <a:schemeClr val="tx1"/>
                </a:solidFill>
              </a:rPr>
              <a:t> fingerprinting relational </a:t>
            </a:r>
            <a:r>
              <a:rPr lang="de-DE" sz="1500" dirty="0" err="1">
                <a:solidFill>
                  <a:schemeClr val="tx1"/>
                </a:solidFill>
              </a:rPr>
              <a:t>data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with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categorical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 err="1">
                <a:solidFill>
                  <a:schemeClr val="tx1"/>
                </a:solidFill>
              </a:rPr>
              <a:t>values</a:t>
            </a:r>
            <a:endParaRPr lang="de-DE" sz="15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C29AB7-E9C7-4547-814F-48BE7A05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88" y="1528640"/>
            <a:ext cx="3510404" cy="1690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81994A-78BC-40BF-9CD3-2589A0CBE709}"/>
              </a:ext>
            </a:extLst>
          </p:cNvPr>
          <p:cNvSpPr txBox="1"/>
          <p:nvPr/>
        </p:nvSpPr>
        <p:spPr>
          <a:xfrm>
            <a:off x="2699792" y="1205475"/>
            <a:ext cx="15486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 err="1">
                <a:solidFill>
                  <a:srgbClr val="4387B3"/>
                </a:solidFill>
              </a:rPr>
              <a:t>Number</a:t>
            </a:r>
            <a:r>
              <a:rPr lang="de-DE" sz="1500" dirty="0">
                <a:solidFill>
                  <a:srgbClr val="4387B3"/>
                </a:solidFill>
              </a:rPr>
              <a:t> </a:t>
            </a:r>
            <a:r>
              <a:rPr lang="de-DE" sz="1500" dirty="0" err="1">
                <a:solidFill>
                  <a:srgbClr val="4387B3"/>
                </a:solidFill>
              </a:rPr>
              <a:t>of</a:t>
            </a:r>
            <a:r>
              <a:rPr lang="de-DE" sz="1500" dirty="0">
                <a:solidFill>
                  <a:srgbClr val="4387B3"/>
                </a:solidFill>
              </a:rPr>
              <a:t> </a:t>
            </a:r>
            <a:r>
              <a:rPr lang="de-DE" sz="1500" dirty="0" err="1">
                <a:solidFill>
                  <a:srgbClr val="4387B3"/>
                </a:solidFill>
              </a:rPr>
              <a:t>marks</a:t>
            </a:r>
            <a:endParaRPr lang="de-DE" sz="1500" dirty="0">
              <a:solidFill>
                <a:srgbClr val="4387B3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CD5DC1-6A47-4758-BA35-91CCE4AE4DA1}"/>
              </a:ext>
            </a:extLst>
          </p:cNvPr>
          <p:cNvSpPr/>
          <p:nvPr/>
        </p:nvSpPr>
        <p:spPr>
          <a:xfrm>
            <a:off x="3342400" y="1589828"/>
            <a:ext cx="288032" cy="216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12C58C-04A5-4947-B279-0C0D736B93A0}"/>
              </a:ext>
            </a:extLst>
          </p:cNvPr>
          <p:cNvSpPr txBox="1">
            <a:spLocks/>
          </p:cNvSpPr>
          <p:nvPr/>
        </p:nvSpPr>
        <p:spPr bwMode="auto">
          <a:xfrm>
            <a:off x="4758869" y="1681040"/>
            <a:ext cx="4157291" cy="183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1pPr>
            <a:lvl2pPr marL="800100" indent="-3429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2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2pPr>
            <a:lvl3pPr marL="11430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–"/>
              <a:defRPr sz="18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3pPr>
            <a:lvl4pPr marL="16002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Ø"/>
              <a:defRPr sz="16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4pPr>
            <a:lvl5pPr marL="20574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>
                <a:solidFill>
                  <a:schemeClr val="accent3">
                    <a:lumMod val="75000"/>
                  </a:schemeClr>
                </a:solidFill>
              </a:rPr>
              <a:t>Trade-off:</a:t>
            </a:r>
            <a:r>
              <a:rPr lang="de-DE" sz="1800" b="1" dirty="0"/>
              <a:t> </a:t>
            </a:r>
            <a:r>
              <a:rPr lang="de-DE" sz="1800" dirty="0" err="1"/>
              <a:t>robustness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scheme</a:t>
            </a:r>
            <a:r>
              <a:rPr lang="de-DE" sz="1800" dirty="0"/>
              <a:t> and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utility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fingerprinted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6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67C307-9A79-448E-BA4F-660CFD35BEA0}"/>
              </a:ext>
            </a:extLst>
          </p:cNvPr>
          <p:cNvSpPr txBox="1">
            <a:spLocks/>
          </p:cNvSpPr>
          <p:nvPr/>
        </p:nvSpPr>
        <p:spPr>
          <a:xfrm>
            <a:off x="2158527" y="1810104"/>
            <a:ext cx="4578895" cy="1523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6484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F9254-E6FE-435C-8AF0-73592BD6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55CC497-2ADF-4AB8-BDA0-D6284C918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97969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61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94"/>
            <a:ext cx="4211157" cy="5143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4409A-6A2E-4011-8D01-2A43049B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602216"/>
            <a:ext cx="3733482" cy="1090538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de-DE" b="1" dirty="0">
                <a:solidFill>
                  <a:srgbClr val="000000"/>
                </a:solidFill>
              </a:rPr>
              <a:t>: </a:t>
            </a:r>
            <a:r>
              <a:rPr lang="de-DE" b="1" dirty="0" err="1">
                <a:solidFill>
                  <a:srgbClr val="000000"/>
                </a:solidFill>
              </a:rPr>
              <a:t>medical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data</a:t>
            </a: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3964"/>
            <a:ext cx="3750328" cy="405072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F2FB229-71DF-4C89-B6E0-73AF27851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90" y="1221816"/>
            <a:ext cx="2715016" cy="27150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372B-D539-4F69-8A69-7DBA60C3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1816261"/>
            <a:ext cx="3964510" cy="2729467"/>
          </a:xfrm>
        </p:spPr>
        <p:txBody>
          <a:bodyPr anchor="ctr">
            <a:noAutofit/>
          </a:bodyPr>
          <a:lstStyle/>
          <a:p>
            <a:r>
              <a:rPr lang="de-DE" sz="1800" dirty="0">
                <a:solidFill>
                  <a:srgbClr val="000000"/>
                </a:solidFill>
              </a:rPr>
              <a:t>Medical </a:t>
            </a:r>
            <a:r>
              <a:rPr lang="de-DE" sz="1800" dirty="0" err="1">
                <a:solidFill>
                  <a:srgbClr val="000000"/>
                </a:solidFill>
              </a:rPr>
              <a:t>data</a:t>
            </a:r>
            <a:r>
              <a:rPr lang="de-DE" sz="1800" dirty="0">
                <a:solidFill>
                  <a:srgbClr val="000000"/>
                </a:solidFill>
              </a:rPr>
              <a:t> – sensitive and a </a:t>
            </a:r>
            <a:r>
              <a:rPr lang="de-DE" sz="1800" dirty="0" err="1">
                <a:solidFill>
                  <a:srgbClr val="000000"/>
                </a:solidFill>
              </a:rPr>
              <a:t>valuable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asset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to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the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hospital</a:t>
            </a:r>
            <a:endParaRPr lang="de-DE" sz="1800" dirty="0">
              <a:solidFill>
                <a:srgbClr val="000000"/>
              </a:solidFill>
            </a:endParaRPr>
          </a:p>
          <a:p>
            <a:pPr lvl="1"/>
            <a:r>
              <a:rPr lang="de-DE" dirty="0">
                <a:solidFill>
                  <a:srgbClr val="000000"/>
                </a:solidFill>
              </a:rPr>
              <a:t>The </a:t>
            </a:r>
            <a:r>
              <a:rPr lang="de-DE" dirty="0" err="1">
                <a:solidFill>
                  <a:srgbClr val="000000"/>
                </a:solidFill>
              </a:rPr>
              <a:t>owner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wants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to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share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with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researchers</a:t>
            </a:r>
            <a:endParaRPr lang="de-DE" dirty="0">
              <a:solidFill>
                <a:srgbClr val="000000"/>
              </a:solidFill>
            </a:endParaRPr>
          </a:p>
          <a:p>
            <a:pPr lvl="1"/>
            <a:r>
              <a:rPr lang="de-DE" dirty="0">
                <a:solidFill>
                  <a:srgbClr val="000000"/>
                </a:solidFill>
              </a:rPr>
              <a:t>The </a:t>
            </a:r>
            <a:r>
              <a:rPr lang="de-DE" dirty="0" err="1">
                <a:solidFill>
                  <a:srgbClr val="000000"/>
                </a:solidFill>
              </a:rPr>
              <a:t>owner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wants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to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have</a:t>
            </a:r>
            <a:r>
              <a:rPr lang="de-DE" dirty="0">
                <a:solidFill>
                  <a:srgbClr val="000000"/>
                </a:solidFill>
              </a:rPr>
              <a:t> a </a:t>
            </a:r>
            <a:r>
              <a:rPr lang="de-DE" dirty="0" err="1">
                <a:solidFill>
                  <a:srgbClr val="000000"/>
                </a:solidFill>
              </a:rPr>
              <a:t>claim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ownership</a:t>
            </a:r>
            <a:r>
              <a:rPr lang="de-DE" dirty="0">
                <a:solidFill>
                  <a:srgbClr val="000000"/>
                </a:solidFill>
              </a:rPr>
              <a:t> and </a:t>
            </a:r>
            <a:r>
              <a:rPr lang="de-DE" dirty="0" err="1">
                <a:solidFill>
                  <a:srgbClr val="000000"/>
                </a:solidFill>
              </a:rPr>
              <a:t>trace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source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an </a:t>
            </a:r>
            <a:r>
              <a:rPr lang="de-DE" dirty="0" err="1">
                <a:solidFill>
                  <a:srgbClr val="000000"/>
                </a:solidFill>
              </a:rPr>
              <a:t>unauthorised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publishing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de-DE" sz="1800" b="1" dirty="0">
                <a:solidFill>
                  <a:srgbClr val="000000"/>
                </a:solidFill>
              </a:rPr>
              <a:t>: </a:t>
            </a:r>
            <a:r>
              <a:rPr lang="de-DE" sz="1800" dirty="0" err="1">
                <a:solidFill>
                  <a:srgbClr val="000000"/>
                </a:solidFill>
              </a:rPr>
              <a:t>hide</a:t>
            </a:r>
            <a:r>
              <a:rPr lang="de-DE" sz="1800" dirty="0">
                <a:solidFill>
                  <a:srgbClr val="000000"/>
                </a:solidFill>
              </a:rPr>
              <a:t> a </a:t>
            </a:r>
            <a:r>
              <a:rPr lang="de-DE" sz="1800" dirty="0" err="1">
                <a:solidFill>
                  <a:srgbClr val="000000"/>
                </a:solidFill>
              </a:rPr>
              <a:t>piece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of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information</a:t>
            </a:r>
            <a:r>
              <a:rPr lang="de-DE" sz="1800" dirty="0">
                <a:solidFill>
                  <a:srgbClr val="000000"/>
                </a:solidFill>
              </a:rPr>
              <a:t> in </a:t>
            </a:r>
            <a:r>
              <a:rPr lang="de-DE" sz="1800" dirty="0" err="1">
                <a:solidFill>
                  <a:srgbClr val="000000"/>
                </a:solidFill>
              </a:rPr>
              <a:t>the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data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before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the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distribution</a:t>
            </a:r>
            <a:endParaRPr lang="de-DE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942CC1-CE34-4D42-BE63-22F74CF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25324"/>
              </p:ext>
            </p:extLst>
          </p:nvPr>
        </p:nvGraphicFramePr>
        <p:xfrm>
          <a:off x="2730117" y="3060211"/>
          <a:ext cx="2273851" cy="1549400"/>
        </p:xfrm>
        <a:graphic>
          <a:graphicData uri="http://schemas.openxmlformats.org/drawingml/2006/table">
            <a:tbl>
              <a:tblPr/>
              <a:tblGrid>
                <a:gridCol w="473367">
                  <a:extLst>
                    <a:ext uri="{9D8B030D-6E8A-4147-A177-3AD203B41FA5}">
                      <a16:colId xmlns:a16="http://schemas.microsoft.com/office/drawing/2014/main" val="1208604747"/>
                    </a:ext>
                  </a:extLst>
                </a:gridCol>
                <a:gridCol w="988998">
                  <a:extLst>
                    <a:ext uri="{9D8B030D-6E8A-4147-A177-3AD203B41FA5}">
                      <a16:colId xmlns:a16="http://schemas.microsoft.com/office/drawing/2014/main" val="2310529643"/>
                    </a:ext>
                  </a:extLst>
                </a:gridCol>
                <a:gridCol w="811486">
                  <a:extLst>
                    <a:ext uri="{9D8B030D-6E8A-4147-A177-3AD203B41FA5}">
                      <a16:colId xmlns:a16="http://schemas.microsoft.com/office/drawing/2014/main" val="396243669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BloodPress.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185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212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785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4799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003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A20EA8-8AC2-4AE7-AFFE-1B99E64D2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46295"/>
              </p:ext>
            </p:extLst>
          </p:nvPr>
        </p:nvGraphicFramePr>
        <p:xfrm>
          <a:off x="5868064" y="3049844"/>
          <a:ext cx="2273851" cy="1549400"/>
        </p:xfrm>
        <a:graphic>
          <a:graphicData uri="http://schemas.openxmlformats.org/drawingml/2006/table">
            <a:tbl>
              <a:tblPr/>
              <a:tblGrid>
                <a:gridCol w="473367">
                  <a:extLst>
                    <a:ext uri="{9D8B030D-6E8A-4147-A177-3AD203B41FA5}">
                      <a16:colId xmlns:a16="http://schemas.microsoft.com/office/drawing/2014/main" val="1208604747"/>
                    </a:ext>
                  </a:extLst>
                </a:gridCol>
                <a:gridCol w="988998">
                  <a:extLst>
                    <a:ext uri="{9D8B030D-6E8A-4147-A177-3AD203B41FA5}">
                      <a16:colId xmlns:a16="http://schemas.microsoft.com/office/drawing/2014/main" val="2310529643"/>
                    </a:ext>
                  </a:extLst>
                </a:gridCol>
                <a:gridCol w="811486">
                  <a:extLst>
                    <a:ext uri="{9D8B030D-6E8A-4147-A177-3AD203B41FA5}">
                      <a16:colId xmlns:a16="http://schemas.microsoft.com/office/drawing/2014/main" val="396243669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BloodPress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185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de-DE" sz="12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212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  <a:endParaRPr lang="de-DE" sz="1200" b="1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785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4799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00316"/>
                  </a:ext>
                </a:extLst>
              </a:tr>
            </a:tbl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E28E61D9-E678-429E-8C26-0BCE4977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8526"/>
            <a:ext cx="227385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A0192568-29FF-4AFF-8B87-80D0ECC3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56" y="1458526"/>
            <a:ext cx="227385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Fingerprint">
            <a:extLst>
              <a:ext uri="{FF2B5EF4-FFF2-40B4-BE49-F238E27FC236}">
                <a16:creationId xmlns:a16="http://schemas.microsoft.com/office/drawing/2014/main" id="{CFA0E583-246D-4BE2-ABE5-F727F7383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8344" y="1956324"/>
            <a:ext cx="311489" cy="31148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215FBB-CF9F-40E5-B022-123DA3D3FAB2}"/>
              </a:ext>
            </a:extLst>
          </p:cNvPr>
          <p:cNvCxnSpPr/>
          <p:nvPr/>
        </p:nvCxnSpPr>
        <p:spPr>
          <a:xfrm>
            <a:off x="3038668" y="2364612"/>
            <a:ext cx="7200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Fingerprint">
            <a:extLst>
              <a:ext uri="{FF2B5EF4-FFF2-40B4-BE49-F238E27FC236}">
                <a16:creationId xmlns:a16="http://schemas.microsoft.com/office/drawing/2014/main" id="{5525BB81-73A7-44D2-A607-E2B0799C9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5652" y="3580436"/>
            <a:ext cx="311489" cy="3114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742738-E910-4870-BC30-D19B9F7B005B}"/>
              </a:ext>
            </a:extLst>
          </p:cNvPr>
          <p:cNvCxnSpPr/>
          <p:nvPr/>
        </p:nvCxnSpPr>
        <p:spPr>
          <a:xfrm>
            <a:off x="5075976" y="3988724"/>
            <a:ext cx="7200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D135976-2639-406C-906D-5AA7D900C1BC}"/>
              </a:ext>
            </a:extLst>
          </p:cNvPr>
          <p:cNvSpPr txBox="1">
            <a:spLocks/>
          </p:cNvSpPr>
          <p:nvPr/>
        </p:nvSpPr>
        <p:spPr>
          <a:xfrm>
            <a:off x="603748" y="598833"/>
            <a:ext cx="3602727" cy="983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Fingerprinting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0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86FFD8-C10F-4CDA-A5B0-F04C6D891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814" b="2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48" y="598833"/>
            <a:ext cx="3602727" cy="983748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chemeClr val="accent1">
                    <a:lumMod val="75000"/>
                  </a:schemeClr>
                </a:solidFill>
              </a:rPr>
              <a:t>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7" y="1491630"/>
            <a:ext cx="3744181" cy="33843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4387B3"/>
                </a:solidFill>
              </a:rPr>
              <a:t>FINGERPRINT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- string of bits containing information about the owner and the recipient of the specific data copy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4387B3"/>
                </a:solidFill>
              </a:rPr>
              <a:t>FINGERPRINTING</a:t>
            </a:r>
            <a:r>
              <a:rPr lang="en-US" sz="1800" dirty="0">
                <a:solidFill>
                  <a:srgbClr val="000000"/>
                </a:solidFill>
              </a:rPr>
              <a:t> - an </a:t>
            </a:r>
            <a:r>
              <a:rPr lang="en-US" sz="1800" u="sng" dirty="0">
                <a:solidFill>
                  <a:srgbClr val="000000"/>
                </a:solidFill>
              </a:rPr>
              <a:t>information hiding technique</a:t>
            </a:r>
            <a:r>
              <a:rPr lang="en-US" sz="1800" dirty="0">
                <a:solidFill>
                  <a:srgbClr val="000000"/>
                </a:solidFill>
              </a:rPr>
              <a:t> that embeds the fingerprint into the data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86FFD8-C10F-4CDA-A5B0-F04C6D891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814" b="2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48" y="598833"/>
            <a:ext cx="3602727" cy="983748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chemeClr val="accent1">
                    <a:lumMod val="75000"/>
                  </a:schemeClr>
                </a:solidFill>
              </a:rPr>
              <a:t>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7" y="1491630"/>
            <a:ext cx="3968253" cy="338437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Requirements of the fingerprint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Clr>
                <a:srgbClr val="4387B3"/>
              </a:buClr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recognizable by the owner</a:t>
            </a:r>
          </a:p>
          <a:p>
            <a:pPr marL="342900" indent="-342900">
              <a:buClr>
                <a:srgbClr val="4387B3"/>
              </a:buClr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not detectable and consequently removable by the recipients</a:t>
            </a:r>
          </a:p>
          <a:p>
            <a:pPr marL="342900" indent="-342900">
              <a:buClr>
                <a:srgbClr val="4387B3"/>
              </a:buClr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robust to attacks</a:t>
            </a:r>
          </a:p>
          <a:p>
            <a:pPr marL="342900" indent="-342900">
              <a:buClr>
                <a:srgbClr val="4387B3"/>
              </a:buClr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</a:rPr>
              <a:t>does not change the utility of the data too much</a:t>
            </a:r>
          </a:p>
          <a:p>
            <a:endParaRPr lang="en-US" sz="18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4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9E60-4D8A-48FD-B2A7-E4691725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Fingerprinting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Schemes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b="1" dirty="0"/>
              <a:t> </a:t>
            </a:r>
            <a:r>
              <a:rPr lang="de-DE" b="1" dirty="0" err="1"/>
              <a:t>workflow</a:t>
            </a:r>
            <a:endParaRPr lang="de-DE" b="1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68A2F8AA-CEDE-4658-93E6-A6C0F3065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537" y="1275606"/>
            <a:ext cx="6234926" cy="3066509"/>
          </a:xfrm>
        </p:spPr>
      </p:pic>
      <p:pic>
        <p:nvPicPr>
          <p:cNvPr id="5124" name="Picture 4" descr="Image result for red devil icon">
            <a:extLst>
              <a:ext uri="{FF2B5EF4-FFF2-40B4-BE49-F238E27FC236}">
                <a16:creationId xmlns:a16="http://schemas.microsoft.com/office/drawing/2014/main" id="{6F18FE7C-4857-4EF2-B7E7-326F9986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560" y="318439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user icon">
            <a:extLst>
              <a:ext uri="{FF2B5EF4-FFF2-40B4-BE49-F238E27FC236}">
                <a16:creationId xmlns:a16="http://schemas.microsoft.com/office/drawing/2014/main" id="{712BFB7D-BD10-40C3-839A-A6935307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7" y="1078641"/>
            <a:ext cx="393930" cy="39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user icon">
            <a:extLst>
              <a:ext uri="{FF2B5EF4-FFF2-40B4-BE49-F238E27FC236}">
                <a16:creationId xmlns:a16="http://schemas.microsoft.com/office/drawing/2014/main" id="{7A9B7312-7019-4955-AC44-34172618D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78641"/>
            <a:ext cx="393930" cy="39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F04C-B5A5-40D4-BDAC-FC521FFC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Fingerprinting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Schemes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9BE5-C09D-4AF5-ACF1-E495FCBC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37" y="1085890"/>
            <a:ext cx="2519880" cy="36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dirty="0">
                <a:solidFill>
                  <a:srgbClr val="0070C0"/>
                </a:solidFill>
              </a:rPr>
              <a:t>AK (</a:t>
            </a:r>
            <a:r>
              <a:rPr lang="de-DE" sz="1700" dirty="0" err="1">
                <a:solidFill>
                  <a:srgbClr val="0070C0"/>
                </a:solidFill>
              </a:rPr>
              <a:t>Agrawal</a:t>
            </a:r>
            <a:r>
              <a:rPr lang="de-DE" sz="1700" dirty="0">
                <a:solidFill>
                  <a:srgbClr val="0070C0"/>
                </a:solidFill>
              </a:rPr>
              <a:t> and </a:t>
            </a:r>
            <a:r>
              <a:rPr lang="de-DE" sz="1700" dirty="0" err="1">
                <a:solidFill>
                  <a:srgbClr val="0070C0"/>
                </a:solidFill>
              </a:rPr>
              <a:t>Kiernan</a:t>
            </a:r>
            <a:r>
              <a:rPr lang="de-DE" sz="1700" dirty="0">
                <a:solidFill>
                  <a:srgbClr val="0070C0"/>
                </a:solidFill>
              </a:rPr>
              <a:t>) </a:t>
            </a:r>
            <a:r>
              <a:rPr lang="de-DE" sz="1700" dirty="0" err="1">
                <a:solidFill>
                  <a:srgbClr val="0070C0"/>
                </a:solidFill>
              </a:rPr>
              <a:t>Scheme</a:t>
            </a:r>
            <a:r>
              <a:rPr lang="de-DE" sz="1700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500" dirty="0" err="1"/>
              <a:t>Pseudorandom</a:t>
            </a:r>
            <a:r>
              <a:rPr lang="de-DE" sz="1500" dirty="0"/>
              <a:t> </a:t>
            </a:r>
            <a:r>
              <a:rPr lang="de-DE" sz="1500" dirty="0" err="1"/>
              <a:t>choice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a </a:t>
            </a:r>
            <a:r>
              <a:rPr lang="de-DE" sz="1500" dirty="0" err="1"/>
              <a:t>row</a:t>
            </a:r>
            <a:r>
              <a:rPr lang="de-DE" sz="1500" dirty="0"/>
              <a:t>, a </a:t>
            </a:r>
            <a:r>
              <a:rPr lang="de-DE" sz="1500" dirty="0" err="1"/>
              <a:t>column</a:t>
            </a:r>
            <a:r>
              <a:rPr lang="de-DE" sz="1500" dirty="0"/>
              <a:t> and a least </a:t>
            </a:r>
            <a:r>
              <a:rPr lang="de-DE" sz="1500" dirty="0" err="1"/>
              <a:t>significant</a:t>
            </a:r>
            <a:r>
              <a:rPr lang="de-DE" sz="1500" dirty="0"/>
              <a:t> </a:t>
            </a:r>
            <a:r>
              <a:rPr lang="de-DE" sz="1500" dirty="0" err="1"/>
              <a:t>bit</a:t>
            </a:r>
            <a:r>
              <a:rPr lang="de-DE" sz="1500" dirty="0"/>
              <a:t> </a:t>
            </a:r>
            <a:r>
              <a:rPr lang="de-DE" sz="1500" dirty="0" err="1"/>
              <a:t>of</a:t>
            </a:r>
            <a:r>
              <a:rPr lang="de-DE" sz="1500" dirty="0"/>
              <a:t> a </a:t>
            </a:r>
            <a:r>
              <a:rPr lang="de-DE" sz="1500" dirty="0" err="1"/>
              <a:t>value</a:t>
            </a:r>
            <a:r>
              <a:rPr lang="de-DE" sz="1500" dirty="0"/>
              <a:t> </a:t>
            </a:r>
            <a:r>
              <a:rPr lang="de-DE" sz="1500" dirty="0" err="1"/>
              <a:t>to</a:t>
            </a:r>
            <a:r>
              <a:rPr lang="de-DE" sz="1500" dirty="0"/>
              <a:t> </a:t>
            </a:r>
            <a:r>
              <a:rPr lang="de-DE" sz="1500" dirty="0" err="1"/>
              <a:t>be</a:t>
            </a:r>
            <a:r>
              <a:rPr lang="de-DE" sz="1500" dirty="0"/>
              <a:t> </a:t>
            </a:r>
            <a:r>
              <a:rPr lang="de-DE" sz="1500" dirty="0" err="1"/>
              <a:t>marked</a:t>
            </a:r>
            <a:endParaRPr lang="de-DE" sz="1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C0D193-90B0-4949-8B34-4D3FC26F3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34573"/>
              </p:ext>
            </p:extLst>
          </p:nvPr>
        </p:nvGraphicFramePr>
        <p:xfrm>
          <a:off x="787351" y="3145591"/>
          <a:ext cx="2273851" cy="1549400"/>
        </p:xfrm>
        <a:graphic>
          <a:graphicData uri="http://schemas.openxmlformats.org/drawingml/2006/table">
            <a:tbl>
              <a:tblPr/>
              <a:tblGrid>
                <a:gridCol w="473367">
                  <a:extLst>
                    <a:ext uri="{9D8B030D-6E8A-4147-A177-3AD203B41FA5}">
                      <a16:colId xmlns:a16="http://schemas.microsoft.com/office/drawing/2014/main" val="1208604747"/>
                    </a:ext>
                  </a:extLst>
                </a:gridCol>
                <a:gridCol w="988998">
                  <a:extLst>
                    <a:ext uri="{9D8B030D-6E8A-4147-A177-3AD203B41FA5}">
                      <a16:colId xmlns:a16="http://schemas.microsoft.com/office/drawing/2014/main" val="2310529643"/>
                    </a:ext>
                  </a:extLst>
                </a:gridCol>
                <a:gridCol w="811486">
                  <a:extLst>
                    <a:ext uri="{9D8B030D-6E8A-4147-A177-3AD203B41FA5}">
                      <a16:colId xmlns:a16="http://schemas.microsoft.com/office/drawing/2014/main" val="396243669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BloodPress.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185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de-DE" sz="12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212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785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71</a:t>
                      </a:r>
                      <a:endParaRPr lang="de-DE" sz="12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4799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0031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5C41BF-3998-4091-B9F6-D025E6FB5B78}"/>
              </a:ext>
            </a:extLst>
          </p:cNvPr>
          <p:cNvSpPr txBox="1">
            <a:spLocks/>
          </p:cNvSpPr>
          <p:nvPr/>
        </p:nvSpPr>
        <p:spPr bwMode="auto">
          <a:xfrm>
            <a:off x="3420557" y="1059581"/>
            <a:ext cx="251988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1pPr>
            <a:lvl2pPr marL="800100" indent="-3429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2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2pPr>
            <a:lvl3pPr marL="11430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–"/>
              <a:defRPr sz="18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3pPr>
            <a:lvl4pPr marL="16002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Ø"/>
              <a:defRPr sz="16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4pPr>
            <a:lvl5pPr marL="20574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700" dirty="0">
                <a:solidFill>
                  <a:srgbClr val="0070C0"/>
                </a:solidFill>
              </a:rPr>
              <a:t>Block </a:t>
            </a:r>
            <a:r>
              <a:rPr lang="de-DE" sz="1700" dirty="0" err="1">
                <a:solidFill>
                  <a:srgbClr val="0070C0"/>
                </a:solidFill>
              </a:rPr>
              <a:t>Scheme</a:t>
            </a:r>
            <a:r>
              <a:rPr lang="de-DE" sz="1700" dirty="0">
                <a:solidFill>
                  <a:srgbClr val="0070C0"/>
                </a:solidFill>
              </a:rPr>
              <a:t>:</a:t>
            </a:r>
          </a:p>
          <a:p>
            <a:r>
              <a:rPr lang="de-DE" sz="1400" dirty="0">
                <a:latin typeface="+mn-lt"/>
              </a:rPr>
              <a:t>The </a:t>
            </a:r>
            <a:r>
              <a:rPr lang="de-DE" sz="1400" dirty="0" err="1">
                <a:latin typeface="+mn-lt"/>
              </a:rPr>
              <a:t>data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is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first</a:t>
            </a:r>
            <a:r>
              <a:rPr lang="de-DE" sz="1400" dirty="0">
                <a:latin typeface="+mn-lt"/>
              </a:rPr>
              <a:t> </a:t>
            </a:r>
            <a:r>
              <a:rPr lang="en-GB" sz="1400" dirty="0">
                <a:latin typeface="+mn-lt"/>
              </a:rPr>
              <a:t>divided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into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blocks</a:t>
            </a:r>
            <a:endParaRPr lang="de-DE" sz="1400" dirty="0">
              <a:latin typeface="+mn-lt"/>
            </a:endParaRPr>
          </a:p>
          <a:p>
            <a:r>
              <a:rPr lang="de-DE" sz="1400" dirty="0" err="1">
                <a:latin typeface="+mn-lt"/>
              </a:rPr>
              <a:t>Pseudorandom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choice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of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value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to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be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marked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within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every</a:t>
            </a:r>
            <a:r>
              <a:rPr lang="de-DE" sz="1400" dirty="0">
                <a:latin typeface="+mn-lt"/>
              </a:rPr>
              <a:t> block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428CE6-A78D-4BD0-A6FB-60D230B59C70}"/>
              </a:ext>
            </a:extLst>
          </p:cNvPr>
          <p:cNvSpPr txBox="1">
            <a:spLocks/>
          </p:cNvSpPr>
          <p:nvPr/>
        </p:nvSpPr>
        <p:spPr bwMode="auto">
          <a:xfrm>
            <a:off x="6041502" y="987574"/>
            <a:ext cx="287992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1pPr>
            <a:lvl2pPr marL="800100" indent="-3429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2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2pPr>
            <a:lvl3pPr marL="11430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–"/>
              <a:defRPr sz="18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3pPr>
            <a:lvl4pPr marL="16002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Ø"/>
              <a:defRPr sz="16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4pPr>
            <a:lvl5pPr marL="2057400" indent="-228600" algn="l" defTabSz="457200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000000"/>
                </a:solidFill>
                <a:latin typeface="Leelawadee UI" panose="020B0502040204020203" pitchFamily="34" charset="-34"/>
                <a:ea typeface="MS PGothic" panose="020B0600070205080204" pitchFamily="34" charset="-128"/>
                <a:cs typeface="Leelawadee UI" panose="020B0502040204020203" pitchFamily="34" charset="-3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700" dirty="0" err="1">
                <a:solidFill>
                  <a:srgbClr val="0070C0"/>
                </a:solidFill>
              </a:rPr>
              <a:t>Two</a:t>
            </a:r>
            <a:r>
              <a:rPr lang="de-DE" sz="1700" dirty="0">
                <a:solidFill>
                  <a:srgbClr val="0070C0"/>
                </a:solidFill>
              </a:rPr>
              <a:t>-level </a:t>
            </a:r>
            <a:r>
              <a:rPr lang="de-DE" sz="1700" dirty="0" err="1">
                <a:solidFill>
                  <a:srgbClr val="0070C0"/>
                </a:solidFill>
              </a:rPr>
              <a:t>Scheme</a:t>
            </a:r>
            <a:r>
              <a:rPr lang="de-DE" sz="1700" dirty="0">
                <a:solidFill>
                  <a:srgbClr val="0070C0"/>
                </a:solidFill>
              </a:rPr>
              <a:t>:</a:t>
            </a:r>
          </a:p>
          <a:p>
            <a:r>
              <a:rPr lang="de-DE" sz="1400" dirty="0">
                <a:solidFill>
                  <a:srgbClr val="4387B3"/>
                </a:solidFill>
                <a:latin typeface="+mn-lt"/>
              </a:rPr>
              <a:t>1st </a:t>
            </a:r>
            <a:r>
              <a:rPr lang="de-DE" sz="1400" dirty="0" err="1">
                <a:solidFill>
                  <a:srgbClr val="4387B3"/>
                </a:solidFill>
                <a:latin typeface="+mn-lt"/>
              </a:rPr>
              <a:t>layer</a:t>
            </a:r>
            <a:r>
              <a:rPr lang="de-DE" sz="1400" dirty="0">
                <a:latin typeface="+mn-lt"/>
              </a:rPr>
              <a:t>: </a:t>
            </a:r>
            <a:r>
              <a:rPr lang="de-DE" sz="1400" dirty="0" err="1">
                <a:latin typeface="+mn-lt"/>
              </a:rPr>
              <a:t>Pseudorandomly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selects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values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to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be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marked</a:t>
            </a:r>
            <a:r>
              <a:rPr lang="de-DE" sz="1400" dirty="0">
                <a:latin typeface="+mn-lt"/>
              </a:rPr>
              <a:t>; </a:t>
            </a:r>
            <a:r>
              <a:rPr lang="de-DE" sz="1400" dirty="0" err="1">
                <a:latin typeface="+mn-lt"/>
              </a:rPr>
              <a:t>this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pattern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identifies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owner</a:t>
            </a:r>
            <a:endParaRPr lang="de-DE" sz="1400" dirty="0">
              <a:latin typeface="+mn-lt"/>
            </a:endParaRPr>
          </a:p>
          <a:p>
            <a:r>
              <a:rPr lang="de-DE" sz="1400" dirty="0">
                <a:solidFill>
                  <a:srgbClr val="FF0000"/>
                </a:solidFill>
                <a:latin typeface="+mn-lt"/>
              </a:rPr>
              <a:t>2nd </a:t>
            </a:r>
            <a:r>
              <a:rPr lang="de-DE" sz="1400" dirty="0" err="1">
                <a:solidFill>
                  <a:srgbClr val="FF0000"/>
                </a:solidFill>
                <a:latin typeface="+mn-lt"/>
              </a:rPr>
              <a:t>layer</a:t>
            </a:r>
            <a:r>
              <a:rPr lang="de-DE" sz="1400" dirty="0">
                <a:latin typeface="+mn-lt"/>
              </a:rPr>
              <a:t>: </a:t>
            </a:r>
            <a:r>
              <a:rPr lang="de-DE" sz="1400" dirty="0" err="1">
                <a:latin typeface="+mn-lt"/>
              </a:rPr>
              <a:t>Pseudorandomly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selects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values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to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be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marked</a:t>
            </a:r>
            <a:r>
              <a:rPr lang="de-DE" sz="1400" dirty="0">
                <a:latin typeface="+mn-lt"/>
              </a:rPr>
              <a:t>; </a:t>
            </a:r>
            <a:r>
              <a:rPr lang="de-DE" sz="1400" dirty="0" err="1">
                <a:latin typeface="+mn-lt"/>
              </a:rPr>
              <a:t>this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pattern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identifies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recipient</a:t>
            </a:r>
            <a:endParaRPr lang="de-DE" sz="1400" dirty="0">
              <a:latin typeface="+mn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730952-DFFD-4A8C-B427-DC153F2A6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98308"/>
              </p:ext>
            </p:extLst>
          </p:nvPr>
        </p:nvGraphicFramePr>
        <p:xfrm>
          <a:off x="3476145" y="2847515"/>
          <a:ext cx="2273851" cy="1549400"/>
        </p:xfrm>
        <a:graphic>
          <a:graphicData uri="http://schemas.openxmlformats.org/drawingml/2006/table">
            <a:tbl>
              <a:tblPr/>
              <a:tblGrid>
                <a:gridCol w="473367">
                  <a:extLst>
                    <a:ext uri="{9D8B030D-6E8A-4147-A177-3AD203B41FA5}">
                      <a16:colId xmlns:a16="http://schemas.microsoft.com/office/drawing/2014/main" val="1208604747"/>
                    </a:ext>
                  </a:extLst>
                </a:gridCol>
                <a:gridCol w="988998">
                  <a:extLst>
                    <a:ext uri="{9D8B030D-6E8A-4147-A177-3AD203B41FA5}">
                      <a16:colId xmlns:a16="http://schemas.microsoft.com/office/drawing/2014/main" val="2310529643"/>
                    </a:ext>
                  </a:extLst>
                </a:gridCol>
                <a:gridCol w="811486">
                  <a:extLst>
                    <a:ext uri="{9D8B030D-6E8A-4147-A177-3AD203B41FA5}">
                      <a16:colId xmlns:a16="http://schemas.microsoft.com/office/drawing/2014/main" val="396243669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BloodPress.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185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212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de-DE" sz="12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785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49</a:t>
                      </a:r>
                      <a:endParaRPr lang="de-DE" sz="12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4799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00316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A18C10-B9DD-41E9-9ED2-99A8886133B0}"/>
              </a:ext>
            </a:extLst>
          </p:cNvPr>
          <p:cNvSpPr/>
          <p:nvPr/>
        </p:nvSpPr>
        <p:spPr>
          <a:xfrm>
            <a:off x="3486919" y="3145591"/>
            <a:ext cx="1440160" cy="6480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387B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7F656A-E1FA-462F-AEFA-2DC51EE3C4F9}"/>
              </a:ext>
            </a:extLst>
          </p:cNvPr>
          <p:cNvSpPr/>
          <p:nvPr/>
        </p:nvSpPr>
        <p:spPr>
          <a:xfrm>
            <a:off x="3497693" y="3768405"/>
            <a:ext cx="1440160" cy="61329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79CA35-8E95-4BE1-AB61-3F46FF715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88894"/>
              </p:ext>
            </p:extLst>
          </p:nvPr>
        </p:nvGraphicFramePr>
        <p:xfrm>
          <a:off x="6257892" y="3219822"/>
          <a:ext cx="2273851" cy="1549400"/>
        </p:xfrm>
        <a:graphic>
          <a:graphicData uri="http://schemas.openxmlformats.org/drawingml/2006/table">
            <a:tbl>
              <a:tblPr/>
              <a:tblGrid>
                <a:gridCol w="473367">
                  <a:extLst>
                    <a:ext uri="{9D8B030D-6E8A-4147-A177-3AD203B41FA5}">
                      <a16:colId xmlns:a16="http://schemas.microsoft.com/office/drawing/2014/main" val="1208604747"/>
                    </a:ext>
                  </a:extLst>
                </a:gridCol>
                <a:gridCol w="988998">
                  <a:extLst>
                    <a:ext uri="{9D8B030D-6E8A-4147-A177-3AD203B41FA5}">
                      <a16:colId xmlns:a16="http://schemas.microsoft.com/office/drawing/2014/main" val="2310529643"/>
                    </a:ext>
                  </a:extLst>
                </a:gridCol>
                <a:gridCol w="811486">
                  <a:extLst>
                    <a:ext uri="{9D8B030D-6E8A-4147-A177-3AD203B41FA5}">
                      <a16:colId xmlns:a16="http://schemas.microsoft.com/office/drawing/2014/main" val="396243669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BloodPress</a:t>
                      </a: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185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4387B3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de-DE" sz="1200" dirty="0">
                        <a:solidFill>
                          <a:srgbClr val="4387B3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212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de-DE" sz="12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4387B3"/>
                          </a:solidFill>
                          <a:effectLst/>
                          <a:latin typeface="+mn-lt"/>
                        </a:rPr>
                        <a:t>69</a:t>
                      </a:r>
                      <a:endParaRPr lang="de-DE" sz="1200" dirty="0">
                        <a:solidFill>
                          <a:srgbClr val="4387B3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785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de-DE" sz="12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de-DE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4799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solidFill>
                            <a:srgbClr val="4387B3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003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3F850E-88F4-490C-9327-069C14DC0B71}"/>
              </a:ext>
            </a:extLst>
          </p:cNvPr>
          <p:cNvSpPr txBox="1"/>
          <p:nvPr/>
        </p:nvSpPr>
        <p:spPr>
          <a:xfrm>
            <a:off x="4686819" y="459418"/>
            <a:ext cx="27655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300" b="1" dirty="0" err="1">
                <a:latin typeface="+mj-lt"/>
              </a:rPr>
              <a:t>Numerical</a:t>
            </a:r>
            <a:r>
              <a:rPr lang="de-DE" sz="3300" b="1" dirty="0">
                <a:latin typeface="+mj-lt"/>
              </a:rPr>
              <a:t> </a:t>
            </a:r>
            <a:r>
              <a:rPr lang="de-DE" sz="3300" b="1" dirty="0" err="1">
                <a:latin typeface="+mj-lt"/>
              </a:rPr>
              <a:t>data</a:t>
            </a:r>
            <a:endParaRPr lang="de-DE" sz="33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16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318D-AD9F-4FF5-A256-85643453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Numerical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vs.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9906-CB91-4A39-95C8-4939AB7B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195" y="1283951"/>
            <a:ext cx="5106451" cy="3600000"/>
          </a:xfrm>
        </p:spPr>
        <p:txBody>
          <a:bodyPr>
            <a:normAutofit/>
          </a:bodyPr>
          <a:lstStyle/>
          <a:p>
            <a:r>
              <a:rPr lang="de-DE" sz="2800" dirty="0" err="1"/>
              <a:t>Decimal</a:t>
            </a:r>
            <a:r>
              <a:rPr lang="de-DE" sz="2800" dirty="0"/>
              <a:t>:</a:t>
            </a:r>
            <a:br>
              <a:rPr lang="de-DE" sz="2800" dirty="0"/>
            </a:br>
            <a:r>
              <a:rPr lang="de-DE" sz="2800" dirty="0"/>
              <a:t>	32.3                        32.7</a:t>
            </a:r>
          </a:p>
          <a:p>
            <a:r>
              <a:rPr lang="de-DE" sz="2800" dirty="0"/>
              <a:t>Integer:</a:t>
            </a:r>
            <a:br>
              <a:rPr lang="de-DE" sz="2800" dirty="0"/>
            </a:br>
            <a:r>
              <a:rPr lang="de-DE" sz="2800" dirty="0"/>
              <a:t>	32                           34</a:t>
            </a:r>
            <a:br>
              <a:rPr lang="de-DE" sz="2800" dirty="0"/>
            </a:br>
            <a:endParaRPr lang="de-DE" sz="2800" dirty="0"/>
          </a:p>
          <a:p>
            <a:r>
              <a:rPr lang="de-DE" sz="2800" dirty="0"/>
              <a:t>Non-</a:t>
            </a:r>
            <a:r>
              <a:rPr lang="de-DE" sz="2800" dirty="0" err="1"/>
              <a:t>numerical</a:t>
            </a:r>
            <a:r>
              <a:rPr lang="de-DE" sz="2800" dirty="0"/>
              <a:t>:</a:t>
            </a:r>
            <a:br>
              <a:rPr lang="de-DE" sz="2800" dirty="0"/>
            </a:br>
            <a:r>
              <a:rPr lang="de-DE" sz="2800" dirty="0"/>
              <a:t>	France                   Germany </a:t>
            </a:r>
          </a:p>
        </p:txBody>
      </p:sp>
      <p:pic>
        <p:nvPicPr>
          <p:cNvPr id="23" name="Graphic 22" descr="Smiling face with no fill">
            <a:extLst>
              <a:ext uri="{FF2B5EF4-FFF2-40B4-BE49-F238E27FC236}">
                <a16:creationId xmlns:a16="http://schemas.microsoft.com/office/drawing/2014/main" id="{5F84BBC5-DBC1-44BD-8842-9C65F3980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1289" y="1711438"/>
            <a:ext cx="363027" cy="363027"/>
          </a:xfrm>
          <a:prstGeom prst="rect">
            <a:avLst/>
          </a:prstGeom>
        </p:spPr>
      </p:pic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43B75842-4921-4324-B70F-05E42F298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91058" y="2571837"/>
            <a:ext cx="363027" cy="363027"/>
          </a:xfrm>
          <a:prstGeom prst="rect">
            <a:avLst/>
          </a:prstGeom>
        </p:spPr>
      </p:pic>
      <p:pic>
        <p:nvPicPr>
          <p:cNvPr id="28" name="Graphic 27" descr="Question mark">
            <a:extLst>
              <a:ext uri="{FF2B5EF4-FFF2-40B4-BE49-F238E27FC236}">
                <a16:creationId xmlns:a16="http://schemas.microsoft.com/office/drawing/2014/main" id="{EE2D35AD-E08C-47CE-AA08-E34F98036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3744" y="3755411"/>
            <a:ext cx="519763" cy="519763"/>
          </a:xfrm>
          <a:prstGeom prst="rect">
            <a:avLst/>
          </a:prstGeom>
        </p:spPr>
      </p:pic>
      <p:pic>
        <p:nvPicPr>
          <p:cNvPr id="34" name="Graphic 33" descr="Fingerprint">
            <a:extLst>
              <a:ext uri="{FF2B5EF4-FFF2-40B4-BE49-F238E27FC236}">
                <a16:creationId xmlns:a16="http://schemas.microsoft.com/office/drawing/2014/main" id="{587784E1-77B1-4C77-8E81-25188EC2E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2756" y="1555694"/>
            <a:ext cx="311489" cy="31148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3EBE9D-0C66-433F-BE00-F09654D9FD93}"/>
              </a:ext>
            </a:extLst>
          </p:cNvPr>
          <p:cNvCxnSpPr>
            <a:cxnSpLocks/>
          </p:cNvCxnSpPr>
          <p:nvPr/>
        </p:nvCxnSpPr>
        <p:spPr>
          <a:xfrm>
            <a:off x="3593707" y="1911476"/>
            <a:ext cx="158417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Fingerprint">
            <a:extLst>
              <a:ext uri="{FF2B5EF4-FFF2-40B4-BE49-F238E27FC236}">
                <a16:creationId xmlns:a16="http://schemas.microsoft.com/office/drawing/2014/main" id="{05910601-8A06-44F8-B272-A7BF7C7C17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4617" y="2385802"/>
            <a:ext cx="311489" cy="311489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9E10D5-B05D-4BBA-8441-68F7ED91EA48}"/>
              </a:ext>
            </a:extLst>
          </p:cNvPr>
          <p:cNvCxnSpPr>
            <a:cxnSpLocks/>
          </p:cNvCxnSpPr>
          <p:nvPr/>
        </p:nvCxnSpPr>
        <p:spPr>
          <a:xfrm>
            <a:off x="3405568" y="2773364"/>
            <a:ext cx="158417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Fingerprint">
            <a:extLst>
              <a:ext uri="{FF2B5EF4-FFF2-40B4-BE49-F238E27FC236}">
                <a16:creationId xmlns:a16="http://schemas.microsoft.com/office/drawing/2014/main" id="{7938936F-9F93-482C-8DF4-D59314DF7D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2000" y="3703804"/>
            <a:ext cx="311489" cy="31148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5DF7C1-054F-4CC1-874D-4D48C5BF16BA}"/>
              </a:ext>
            </a:extLst>
          </p:cNvPr>
          <p:cNvCxnSpPr>
            <a:cxnSpLocks/>
          </p:cNvCxnSpPr>
          <p:nvPr/>
        </p:nvCxnSpPr>
        <p:spPr>
          <a:xfrm>
            <a:off x="3891132" y="4063639"/>
            <a:ext cx="118492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96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|0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DF330E5C14E4DAE36D7267A40550B" ma:contentTypeVersion="0" ma:contentTypeDescription="Create a new document." ma:contentTypeScope="" ma:versionID="3b5489fbb6f990af09481672244aaa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795A2B-D6DB-4333-BAB7-17773FD7679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25158B-1347-46CD-8C6D-4010D9FF6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Microsoft Office PowerPoint</Application>
  <PresentationFormat>On-screen Show (16:9)</PresentationFormat>
  <Paragraphs>258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Franklin Gothic Medium Cond</vt:lpstr>
      <vt:lpstr>Leelawadee UI</vt:lpstr>
      <vt:lpstr>Office Theme</vt:lpstr>
      <vt:lpstr>Fingerprinting Relational Databases Quality Evaluation and Impact on Learning Tasks</vt:lpstr>
      <vt:lpstr>Outline</vt:lpstr>
      <vt:lpstr>Use case: medical data</vt:lpstr>
      <vt:lpstr>PowerPoint Presentation</vt:lpstr>
      <vt:lpstr>Fingerprinting</vt:lpstr>
      <vt:lpstr>Fingerprinting</vt:lpstr>
      <vt:lpstr>Fingerprinting Schemes: workflow</vt:lpstr>
      <vt:lpstr>Fingerprinting Schemes:</vt:lpstr>
      <vt:lpstr>Numerical vs. Categorical Data</vt:lpstr>
      <vt:lpstr>Fingerprinting categorical data: Approach #1</vt:lpstr>
      <vt:lpstr>Fingerprinting categorical data: Approach #2</vt:lpstr>
      <vt:lpstr>Robustness Evaluation: Attacks</vt:lpstr>
      <vt:lpstr>Robustness Evaluation Misdiagnosis false hit</vt:lpstr>
      <vt:lpstr>Robustness Evaluation Subset Attack</vt:lpstr>
      <vt:lpstr>Utility Evaluation Mean and Variance</vt:lpstr>
      <vt:lpstr>Utility Evaluation ML Classification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Fingerprinting Relational Databases Quality Evaluation and Impact on Learning Tasks</dc:title>
  <dc:creator>Tanja Šarčević</dc:creator>
  <cp:lastModifiedBy>Tanja Šarčević</cp:lastModifiedBy>
  <cp:revision>38</cp:revision>
  <dcterms:created xsi:type="dcterms:W3CDTF">2019-10-04T21:44:25Z</dcterms:created>
  <dcterms:modified xsi:type="dcterms:W3CDTF">2019-10-07T06:56:04Z</dcterms:modified>
</cp:coreProperties>
</file>