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0" r:id="rId2"/>
    <p:sldId id="273" r:id="rId3"/>
    <p:sldId id="274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60" d="100"/>
          <a:sy n="60" d="100"/>
        </p:scale>
        <p:origin x="-132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8D08CB8-7D2F-BDE8-7904-43C22347EC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C29F8A-4BB5-51A5-C295-3A01D96203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E587D98-F358-392C-CCFD-5840C5A697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3FBB2F0D-E45A-79BD-6A67-7B3548907A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16E70E-82EE-4C19-A865-FF0038AB1881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7653C5A-4864-18DC-EC99-3C77DD8E8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28629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AEE3851-A345-A427-50F5-42EDA53F1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7191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52400"/>
            <a:ext cx="21621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52400"/>
            <a:ext cx="6334125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746A4C-05D0-4BDD-981E-D16E0C93BE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282123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DCE1B66-EED6-3DCA-550E-D8592ECCC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349394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D126C1A-CD92-59C7-CAE8-DA9774EED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6404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BBF4122-9FF6-4C9E-F6B1-402D3B3ED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388946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D660714-679E-74FC-AC3A-AF967E42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31981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444D655B-20C4-3385-8FEE-7E003A6FA3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38150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29B7DB3-6340-F9A7-0A35-95AEF0E54A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54572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A3172C8-3CA0-9E51-6B8D-16F43B44D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126728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4F48860-05C0-5644-36C6-992D06B87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</p:spTree>
    <p:extLst>
      <p:ext uri="{BB962C8B-B14F-4D97-AF65-F5344CB8AC3E}">
        <p14:creationId xmlns:p14="http://schemas.microsoft.com/office/powerpoint/2010/main" val="35095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oleObject" Target="../embeddings/oleObject1.bin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id="{14B97D91-94D8-EBBF-118D-689F780C38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9ECF9E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Line 16">
            <a:extLst>
              <a:ext uri="{FF2B5EF4-FFF2-40B4-BE49-F238E27FC236}">
                <a16:creationId xmlns:a16="http://schemas.microsoft.com/office/drawing/2014/main" id="{8F30C374-253C-3608-FAFA-29EEDC308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00800"/>
            <a:ext cx="830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F2624AEA-6BD9-4C85-36CE-785AF9A8F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1524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6108264C-A3EA-70C5-7DC9-92E10297E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614FBC23-FE39-E154-7A95-D8984B6E1E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79588" y="6496050"/>
            <a:ext cx="426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 457 Spring 2005</a:t>
            </a: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7BE65444-D92D-D2B1-80A1-4D63732003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>
                <a:latin typeface="Comic Sans MS" panose="030F0702030302020204" pitchFamily="66" charset="0"/>
              </a:rPr>
              <a:t>Page</a:t>
            </a:r>
            <a:r>
              <a:rPr lang="en-US" altLang="en-US" sz="1400">
                <a:latin typeface="Verdana" panose="020B0604030504040204" pitchFamily="34" charset="0"/>
              </a:rPr>
              <a:t> </a:t>
            </a:r>
            <a:fld id="{CBE811C7-A7F4-498A-8CEB-8076C5F8806D}" type="slidenum">
              <a:rPr lang="en-US" altLang="en-US" sz="1400"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032" name="Line 21">
            <a:extLst>
              <a:ext uri="{FF2B5EF4-FFF2-40B4-BE49-F238E27FC236}">
                <a16:creationId xmlns:a16="http://schemas.microsoft.com/office/drawing/2014/main" id="{F4A0342B-B544-D06C-C909-78F887C8C7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3" name="Object 22">
            <a:extLst>
              <a:ext uri="{FF2B5EF4-FFF2-40B4-BE49-F238E27FC236}">
                <a16:creationId xmlns:a16="http://schemas.microsoft.com/office/drawing/2014/main" id="{C6455F1F-FB87-F6E3-3201-B1A70FCB547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286500"/>
          <a:ext cx="1704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MSPhotoEd.3">
                  <p:embed/>
                </p:oleObj>
              </mc:Choice>
              <mc:Fallback>
                <p:oleObj r:id="rId13" imgW="0" imgH="0" progId="MSPhotoEd.3">
                  <p:embed/>
                  <p:pic>
                    <p:nvPicPr>
                      <p:cNvPr id="1033" name="Object 22">
                        <a:extLst>
                          <a:ext uri="{FF2B5EF4-FFF2-40B4-BE49-F238E27FC236}">
                            <a16:creationId xmlns:a16="http://schemas.microsoft.com/office/drawing/2014/main" id="{C6455F1F-FB87-F6E3-3201-B1A70FCB5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86500"/>
                        <a:ext cx="1704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128EB5B6-8F1A-9D76-0AC4-B65F30704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924175"/>
            <a:ext cx="861060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Communication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614BBFD9-0796-ED5E-24A3-BA936A611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Transducer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BE094F03-297E-AC7B-1690-6DAC7BCEA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Converts electrical signal into the form desired by the system</a:t>
            </a:r>
          </a:p>
          <a:p>
            <a:pPr eaLnBrk="1" hangingPunct="1"/>
            <a:r>
              <a:rPr lang="en-US" altLang="en-US"/>
              <a:t>Examples: Loudspeakers, PC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3FF6D5F8-2C3A-3154-6F83-95B180E5E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Capacity of a Channel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46CC7BA-6B1D-05B1-9A06-068F7F8E8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most important question for a communication channel is the </a:t>
            </a:r>
            <a:r>
              <a:rPr lang="en-US" altLang="en-US" u="sng"/>
              <a:t>maximum rate</a:t>
            </a:r>
            <a:r>
              <a:rPr lang="en-US" altLang="en-US"/>
              <a:t> at which it can transfer information.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is a theoretical maximum rate at which information passes error free over the channel, called the </a:t>
            </a:r>
            <a:r>
              <a:rPr lang="en-US" altLang="en-US" u="sng"/>
              <a:t>channel capacity </a:t>
            </a:r>
            <a:r>
              <a:rPr lang="en-US" altLang="en-US" b="1" u="sng"/>
              <a:t>C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famous </a:t>
            </a:r>
            <a:r>
              <a:rPr lang="en-US" altLang="en-US" b="1"/>
              <a:t>Hartley-Shannon Law</a:t>
            </a:r>
            <a:r>
              <a:rPr lang="en-US" altLang="en-US"/>
              <a:t> states that the channel capacity </a:t>
            </a:r>
            <a:r>
              <a:rPr lang="en-US" altLang="en-US" b="1"/>
              <a:t>C</a:t>
            </a:r>
            <a:r>
              <a:rPr lang="en-US" altLang="en-US"/>
              <a:t> is given by: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	C=B*log(1+(S/N)) b/s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where B is the bandwidth, S/N is the signal-to-noise ratio.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BC027AFD-D8F0-9289-1575-963F43C7F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 Limitations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80A8A3C2-82A9-E157-D456-88C477F02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Therefore, there are two factors that determine the capacity of a channel:</a:t>
            </a:r>
          </a:p>
          <a:p>
            <a:pPr lvl="1" eaLnBrk="1" hangingPunct="1"/>
            <a:r>
              <a:rPr lang="en-US" altLang="en-US"/>
              <a:t>Bandwidth</a:t>
            </a:r>
          </a:p>
          <a:p>
            <a:pPr lvl="1" eaLnBrk="1" hangingPunct="1"/>
            <a:r>
              <a:rPr lang="en-US" altLang="en-US"/>
              <a:t>Noise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5BB3331E-0ADD-BFDC-053D-B3FB8FF0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Frequency Spectrum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FBFCCD5F-4411-6602-ABD8-2EC54617D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precious resource in communications is “frequency spectrum”</a:t>
            </a:r>
          </a:p>
          <a:p>
            <a:pPr eaLnBrk="1" hangingPunct="1"/>
            <a:r>
              <a:rPr lang="en-US" altLang="en-US"/>
              <a:t>The “frequency spectrum” has to be shared by a large number of users and applications:</a:t>
            </a:r>
          </a:p>
          <a:p>
            <a:pPr eaLnBrk="1" hangingPunct="1"/>
            <a:r>
              <a:rPr lang="en-US" altLang="en-US"/>
              <a:t>AM Radio, FM Radio, TV, cellular telephony, wireless local-area-networks, satellite, air traffic control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460F0E95-7E22-111E-B3D3-DDACDAED0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Frequency Spectrum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5A0E8DD5-B1AD-D6DD-E6F3-D774672CC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870427"/>
            <a:ext cx="8839201" cy="5410200"/>
          </a:xfrm>
        </p:spPr>
        <p:txBody>
          <a:bodyPr/>
          <a:lstStyle/>
          <a:p>
            <a:pPr eaLnBrk="1" hangingPunct="1"/>
            <a:r>
              <a:rPr lang="en-US" altLang="en-US" dirty="0"/>
              <a:t>The frequency spectrum has to be managed for a particular physical medium</a:t>
            </a:r>
          </a:p>
          <a:p>
            <a:pPr eaLnBrk="1" hangingPunct="1"/>
            <a:r>
              <a:rPr lang="en-US" altLang="en-US" dirty="0"/>
              <a:t>The spectrum for “over-the-air” communications is allocated by international communications organization</a:t>
            </a:r>
          </a:p>
          <a:p>
            <a:pPr eaLnBrk="1" hangingPunct="1"/>
            <a:r>
              <a:rPr lang="en-US" altLang="en-US" dirty="0"/>
              <a:t>International Telecommunications Union (ITU)</a:t>
            </a:r>
          </a:p>
          <a:p>
            <a:pPr eaLnBrk="1" hangingPunct="1"/>
            <a:r>
              <a:rPr lang="en-US" altLang="en-US" dirty="0"/>
              <a:t>Bangladesh Telecommunication Regulatory Commission (BTRC) designates and licenses frequency bands in the Bangladesh.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6">
            <a:extLst>
              <a:ext uri="{FF2B5EF4-FFF2-40B4-BE49-F238E27FC236}">
                <a16:creationId xmlns:a16="http://schemas.microsoft.com/office/drawing/2014/main" id="{CDEFD91D-91BB-2ED3-C51D-2111D7035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Frequency Spectrum Example</a:t>
            </a:r>
          </a:p>
        </p:txBody>
      </p:sp>
      <p:sp>
        <p:nvSpPr>
          <p:cNvPr id="16387" name="Rectangle 37">
            <a:extLst>
              <a:ext uri="{FF2B5EF4-FFF2-40B4-BE49-F238E27FC236}">
                <a16:creationId xmlns:a16="http://schemas.microsoft.com/office/drawing/2014/main" id="{B5713BF8-64E8-D7E4-2119-6BE7365C6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                            </a:t>
            </a:r>
          </a:p>
        </p:txBody>
      </p:sp>
      <p:graphicFrame>
        <p:nvGraphicFramePr>
          <p:cNvPr id="17443" name="Group 35">
            <a:extLst>
              <a:ext uri="{FF2B5EF4-FFF2-40B4-BE49-F238E27FC236}">
                <a16:creationId xmlns:a16="http://schemas.microsoft.com/office/drawing/2014/main" id="{B3EB7657-63D6-2CB4-3711-6AFE4C0B391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219200"/>
          <a:ext cx="6096000" cy="4389438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Application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Frequency Band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 Radio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0.54-1.6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TV (Channels 2-6)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54-88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FM Radio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88-108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TV (Channels 7-13)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174-216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Cellular mobile radio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806-901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847465F0-4DBC-408D-3EC5-13F79A234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Noise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0D324770-E746-68D2-A303-1BCBE21AA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and External Noise</a:t>
            </a:r>
          </a:p>
          <a:p>
            <a:pPr eaLnBrk="1" hangingPunct="1"/>
            <a:r>
              <a:rPr lang="en-US" altLang="en-US"/>
              <a:t>Internal Noise: Generated by components within a communication system (thermal noise)</a:t>
            </a:r>
          </a:p>
          <a:p>
            <a:pPr eaLnBrk="1" hangingPunct="1"/>
            <a:r>
              <a:rPr lang="en-US" altLang="en-US"/>
              <a:t>External Noise: </a:t>
            </a:r>
          </a:p>
          <a:p>
            <a:pPr lvl="1" eaLnBrk="1" hangingPunct="1"/>
            <a:r>
              <a:rPr lang="en-US" altLang="en-US"/>
              <a:t>Atmospheric noise (electrical discharges)</a:t>
            </a:r>
          </a:p>
          <a:p>
            <a:pPr lvl="1" eaLnBrk="1" hangingPunct="1"/>
            <a:r>
              <a:rPr lang="en-US" altLang="en-US"/>
              <a:t>Man-made noise (ignition noise)</a:t>
            </a:r>
          </a:p>
          <a:p>
            <a:pPr lvl="1" eaLnBrk="1" hangingPunct="1"/>
            <a:r>
              <a:rPr lang="en-US" altLang="en-US"/>
              <a:t>Interference (multiple transmission paths)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">
            <a:extLst>
              <a:ext uri="{FF2B5EF4-FFF2-40B4-BE49-F238E27FC236}">
                <a16:creationId xmlns:a16="http://schemas.microsoft.com/office/drawing/2014/main" id="{9942299D-514D-7757-D044-13ED0FE71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Communications</a:t>
            </a:r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ABAAB71-0F56-D141-ECD0-092938B9F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                    </a:t>
            </a:r>
          </a:p>
        </p:txBody>
      </p:sp>
      <p:graphicFrame>
        <p:nvGraphicFramePr>
          <p:cNvPr id="19495" name="Group 39">
            <a:extLst>
              <a:ext uri="{FF2B5EF4-FFF2-40B4-BE49-F238E27FC236}">
                <a16:creationId xmlns:a16="http://schemas.microsoft.com/office/drawing/2014/main" id="{353C7F4F-C59B-F498-7FB0-5ABF7E8BC7E4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914400"/>
          <a:ext cx="6096000" cy="5461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Year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Event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1838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Telegraphy (Morse)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1876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Telephone (Bell)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1902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Radio transmission (Marconi)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1933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FM radio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1936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TV broadcasting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1953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Color TV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2">
            <a:extLst>
              <a:ext uri="{FF2B5EF4-FFF2-40B4-BE49-F238E27FC236}">
                <a16:creationId xmlns:a16="http://schemas.microsoft.com/office/drawing/2014/main" id="{6C54C0E2-4F72-5B16-19C8-F85E8250B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Communications</a:t>
            </a:r>
          </a:p>
        </p:txBody>
      </p:sp>
      <p:sp>
        <p:nvSpPr>
          <p:cNvPr id="4099" name="Rectangle 33">
            <a:extLst>
              <a:ext uri="{FF2B5EF4-FFF2-40B4-BE49-F238E27FC236}">
                <a16:creationId xmlns:a16="http://schemas.microsoft.com/office/drawing/2014/main" id="{EF67B305-7405-1E8E-3097-B50D48B09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                              </a:t>
            </a:r>
          </a:p>
        </p:txBody>
      </p:sp>
      <p:graphicFrame>
        <p:nvGraphicFramePr>
          <p:cNvPr id="20511" name="Group 31">
            <a:extLst>
              <a:ext uri="{FF2B5EF4-FFF2-40B4-BE49-F238E27FC236}">
                <a16:creationId xmlns:a16="http://schemas.microsoft.com/office/drawing/2014/main" id="{7220DC2F-B618-B406-4EAA-942FA7FDAF0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76400"/>
          <a:ext cx="6096000" cy="434975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Year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Event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1962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Satellite communication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1972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Cellular phone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1985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Fax machines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1990s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GPS, HDTV, handheld computers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0CAF438-DDDF-86FB-1556-DDD047A42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Systems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994758F6-71F6-7906-8E4C-0AB3F2E7B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communication system conveys information from its source to a destination.</a:t>
            </a:r>
          </a:p>
          <a:p>
            <a:pPr eaLnBrk="1" hangingPunct="1"/>
            <a:r>
              <a:rPr lang="en-US" altLang="en-US"/>
              <a:t>Examples: </a:t>
            </a:r>
          </a:p>
          <a:p>
            <a:pPr lvl="1" eaLnBrk="1" hangingPunct="1"/>
            <a:r>
              <a:rPr lang="en-US" altLang="en-US"/>
              <a:t>Telephone</a:t>
            </a:r>
          </a:p>
          <a:p>
            <a:pPr lvl="1" eaLnBrk="1" hangingPunct="1"/>
            <a:r>
              <a:rPr lang="en-US" altLang="en-US"/>
              <a:t>TV</a:t>
            </a:r>
          </a:p>
          <a:p>
            <a:pPr lvl="1" eaLnBrk="1" hangingPunct="1"/>
            <a:r>
              <a:rPr lang="en-US" altLang="en-US"/>
              <a:t>Radio</a:t>
            </a:r>
          </a:p>
          <a:p>
            <a:pPr lvl="1" eaLnBrk="1" hangingPunct="1"/>
            <a:r>
              <a:rPr lang="en-US" altLang="en-US"/>
              <a:t>Cell phone</a:t>
            </a:r>
          </a:p>
          <a:p>
            <a:pPr lvl="1" eaLnBrk="1" hangingPunct="1"/>
            <a:r>
              <a:rPr lang="en-US" altLang="en-US"/>
              <a:t>PDA</a:t>
            </a:r>
          </a:p>
          <a:p>
            <a:pPr lvl="1" eaLnBrk="1" hangingPunct="1"/>
            <a:r>
              <a:rPr lang="en-US" altLang="en-US"/>
              <a:t>Satellite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>
            <a:extLst>
              <a:ext uri="{FF2B5EF4-FFF2-40B4-BE49-F238E27FC236}">
                <a16:creationId xmlns:a16="http://schemas.microsoft.com/office/drawing/2014/main" id="{BBD25082-9FC5-8CD6-4A5D-F59547440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Systems</a:t>
            </a:r>
          </a:p>
        </p:txBody>
      </p:sp>
      <p:sp>
        <p:nvSpPr>
          <p:cNvPr id="6147" name="Rectangle 33">
            <a:extLst>
              <a:ext uri="{FF2B5EF4-FFF2-40B4-BE49-F238E27FC236}">
                <a16:creationId xmlns:a16="http://schemas.microsoft.com/office/drawing/2014/main" id="{4BBE2F2B-40C8-A182-38D9-E0A1ADC07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communication system is composed of the following: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DF81BE20-DF0B-DE79-FA6A-AC4C2228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859088"/>
            <a:ext cx="1212850" cy="827087"/>
          </a:xfrm>
          <a:prstGeom prst="rect">
            <a:avLst/>
          </a:prstGeom>
          <a:noFill/>
          <a:ln w="3175">
            <a:solidFill>
              <a:srgbClr val="1F1A1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2BFC8DE1-1399-46E7-C925-9F268DCB8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2876550"/>
            <a:ext cx="1212850" cy="827088"/>
          </a:xfrm>
          <a:prstGeom prst="rect">
            <a:avLst/>
          </a:prstGeom>
          <a:noFill/>
          <a:ln w="3175">
            <a:solidFill>
              <a:srgbClr val="1F1A1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9">
            <a:extLst>
              <a:ext uri="{FF2B5EF4-FFF2-40B4-BE49-F238E27FC236}">
                <a16:creationId xmlns:a16="http://schemas.microsoft.com/office/drawing/2014/main" id="{37932A43-7702-5F36-DA6B-33F8DB07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1212850" cy="827088"/>
          </a:xfrm>
          <a:prstGeom prst="rect">
            <a:avLst/>
          </a:prstGeom>
          <a:noFill/>
          <a:ln w="3175">
            <a:solidFill>
              <a:srgbClr val="1F1A1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10">
            <a:extLst>
              <a:ext uri="{FF2B5EF4-FFF2-40B4-BE49-F238E27FC236}">
                <a16:creationId xmlns:a16="http://schemas.microsoft.com/office/drawing/2014/main" id="{D2ECFBB7-7906-C5E3-4EDC-7DD26614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2895600"/>
            <a:ext cx="1212850" cy="827088"/>
          </a:xfrm>
          <a:prstGeom prst="rect">
            <a:avLst/>
          </a:prstGeom>
          <a:noFill/>
          <a:ln w="3175">
            <a:solidFill>
              <a:srgbClr val="1F1A1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11">
            <a:extLst>
              <a:ext uri="{FF2B5EF4-FFF2-40B4-BE49-F238E27FC236}">
                <a16:creationId xmlns:a16="http://schemas.microsoft.com/office/drawing/2014/main" id="{723F283A-7B5A-528B-2C4E-AEA99218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2895600"/>
            <a:ext cx="1212850" cy="827088"/>
          </a:xfrm>
          <a:prstGeom prst="rect">
            <a:avLst/>
          </a:prstGeom>
          <a:noFill/>
          <a:ln w="3175">
            <a:solidFill>
              <a:srgbClr val="1F1A1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Line 12">
            <a:extLst>
              <a:ext uri="{FF2B5EF4-FFF2-40B4-BE49-F238E27FC236}">
                <a16:creationId xmlns:a16="http://schemas.microsoft.com/office/drawing/2014/main" id="{0A3E9C59-84D7-19C1-BA87-2072367A6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75" y="3262313"/>
            <a:ext cx="312738" cy="1587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Freeform 13">
            <a:extLst>
              <a:ext uri="{FF2B5EF4-FFF2-40B4-BE49-F238E27FC236}">
                <a16:creationId xmlns:a16="http://schemas.microsoft.com/office/drawing/2014/main" id="{4D8A46EE-0F5E-3E13-914E-98DB727AC2F4}"/>
              </a:ext>
            </a:extLst>
          </p:cNvPr>
          <p:cNvSpPr>
            <a:spLocks/>
          </p:cNvSpPr>
          <p:nvPr/>
        </p:nvSpPr>
        <p:spPr bwMode="auto">
          <a:xfrm>
            <a:off x="1017588" y="3228975"/>
            <a:ext cx="60325" cy="68263"/>
          </a:xfrm>
          <a:custGeom>
            <a:avLst/>
            <a:gdLst>
              <a:gd name="T0" fmla="*/ 0 w 152"/>
              <a:gd name="T1" fmla="*/ 0 h 169"/>
              <a:gd name="T2" fmla="*/ 60325 w 152"/>
              <a:gd name="T3" fmla="*/ 33930 h 169"/>
              <a:gd name="T4" fmla="*/ 0 w 152"/>
              <a:gd name="T5" fmla="*/ 68263 h 169"/>
              <a:gd name="T6" fmla="*/ 0 w 152"/>
              <a:gd name="T7" fmla="*/ 0 h 169"/>
              <a:gd name="T8" fmla="*/ 60325 w 152"/>
              <a:gd name="T9" fmla="*/ 33930 h 169"/>
              <a:gd name="T10" fmla="*/ 0 w 152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" h="169">
                <a:moveTo>
                  <a:pt x="0" y="0"/>
                </a:moveTo>
                <a:lnTo>
                  <a:pt x="152" y="84"/>
                </a:lnTo>
                <a:lnTo>
                  <a:pt x="0" y="169"/>
                </a:lnTo>
                <a:lnTo>
                  <a:pt x="0" y="0"/>
                </a:lnTo>
                <a:lnTo>
                  <a:pt x="152" y="84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4">
            <a:extLst>
              <a:ext uri="{FF2B5EF4-FFF2-40B4-BE49-F238E27FC236}">
                <a16:creationId xmlns:a16="http://schemas.microsoft.com/office/drawing/2014/main" id="{2E3F57E1-79EB-06A5-7629-F62FA7F74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3300413"/>
            <a:ext cx="165100" cy="1587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Freeform 15">
            <a:extLst>
              <a:ext uri="{FF2B5EF4-FFF2-40B4-BE49-F238E27FC236}">
                <a16:creationId xmlns:a16="http://schemas.microsoft.com/office/drawing/2014/main" id="{20BD5FE7-8350-C413-A27D-4A419E2BDB2E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60325" cy="66675"/>
          </a:xfrm>
          <a:custGeom>
            <a:avLst/>
            <a:gdLst>
              <a:gd name="T0" fmla="*/ 0 w 154"/>
              <a:gd name="T1" fmla="*/ 0 h 169"/>
              <a:gd name="T2" fmla="*/ 60325 w 154"/>
              <a:gd name="T3" fmla="*/ 33535 h 169"/>
              <a:gd name="T4" fmla="*/ 0 w 154"/>
              <a:gd name="T5" fmla="*/ 66675 h 169"/>
              <a:gd name="T6" fmla="*/ 0 w 154"/>
              <a:gd name="T7" fmla="*/ 0 h 169"/>
              <a:gd name="T8" fmla="*/ 60325 w 154"/>
              <a:gd name="T9" fmla="*/ 33535 h 169"/>
              <a:gd name="T10" fmla="*/ 0 w 154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" h="169">
                <a:moveTo>
                  <a:pt x="0" y="0"/>
                </a:moveTo>
                <a:lnTo>
                  <a:pt x="154" y="85"/>
                </a:lnTo>
                <a:lnTo>
                  <a:pt x="0" y="169"/>
                </a:lnTo>
                <a:lnTo>
                  <a:pt x="0" y="0"/>
                </a:lnTo>
                <a:lnTo>
                  <a:pt x="154" y="85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6">
            <a:extLst>
              <a:ext uri="{FF2B5EF4-FFF2-40B4-BE49-F238E27FC236}">
                <a16:creationId xmlns:a16="http://schemas.microsoft.com/office/drawing/2014/main" id="{B52264C2-68A5-CBDB-864A-0532E7D14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763" y="3317875"/>
            <a:ext cx="274637" cy="1588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17">
            <a:extLst>
              <a:ext uri="{FF2B5EF4-FFF2-40B4-BE49-F238E27FC236}">
                <a16:creationId xmlns:a16="http://schemas.microsoft.com/office/drawing/2014/main" id="{A714B492-1E71-D4E1-49DB-51068EA17F82}"/>
              </a:ext>
            </a:extLst>
          </p:cNvPr>
          <p:cNvSpPr>
            <a:spLocks/>
          </p:cNvSpPr>
          <p:nvPr/>
        </p:nvSpPr>
        <p:spPr bwMode="auto">
          <a:xfrm>
            <a:off x="3902075" y="3284538"/>
            <a:ext cx="60325" cy="66675"/>
          </a:xfrm>
          <a:custGeom>
            <a:avLst/>
            <a:gdLst>
              <a:gd name="T0" fmla="*/ 0 w 154"/>
              <a:gd name="T1" fmla="*/ 0 h 168"/>
              <a:gd name="T2" fmla="*/ 60325 w 154"/>
              <a:gd name="T3" fmla="*/ 33338 h 168"/>
              <a:gd name="T4" fmla="*/ 0 w 154"/>
              <a:gd name="T5" fmla="*/ 66675 h 168"/>
              <a:gd name="T6" fmla="*/ 0 w 154"/>
              <a:gd name="T7" fmla="*/ 0 h 168"/>
              <a:gd name="T8" fmla="*/ 60325 w 154"/>
              <a:gd name="T9" fmla="*/ 33338 h 168"/>
              <a:gd name="T10" fmla="*/ 0 w 154"/>
              <a:gd name="T11" fmla="*/ 0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" h="168">
                <a:moveTo>
                  <a:pt x="0" y="0"/>
                </a:moveTo>
                <a:lnTo>
                  <a:pt x="154" y="84"/>
                </a:lnTo>
                <a:lnTo>
                  <a:pt x="0" y="168"/>
                </a:lnTo>
                <a:lnTo>
                  <a:pt x="0" y="0"/>
                </a:lnTo>
                <a:lnTo>
                  <a:pt x="154" y="84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8">
            <a:extLst>
              <a:ext uri="{FF2B5EF4-FFF2-40B4-BE49-F238E27FC236}">
                <a16:creationId xmlns:a16="http://schemas.microsoft.com/office/drawing/2014/main" id="{77C77D41-80C4-3727-8C52-4099C87C9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3262313"/>
            <a:ext cx="166688" cy="1587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19">
            <a:extLst>
              <a:ext uri="{FF2B5EF4-FFF2-40B4-BE49-F238E27FC236}">
                <a16:creationId xmlns:a16="http://schemas.microsoft.com/office/drawing/2014/main" id="{C3B32399-835C-5B23-72A5-6B84D6CDCFF9}"/>
              </a:ext>
            </a:extLst>
          </p:cNvPr>
          <p:cNvSpPr>
            <a:spLocks/>
          </p:cNvSpPr>
          <p:nvPr/>
        </p:nvSpPr>
        <p:spPr bwMode="auto">
          <a:xfrm>
            <a:off x="5260975" y="3228975"/>
            <a:ext cx="61913" cy="68263"/>
          </a:xfrm>
          <a:custGeom>
            <a:avLst/>
            <a:gdLst>
              <a:gd name="T0" fmla="*/ 0 w 154"/>
              <a:gd name="T1" fmla="*/ 0 h 169"/>
              <a:gd name="T2" fmla="*/ 61913 w 154"/>
              <a:gd name="T3" fmla="*/ 33930 h 169"/>
              <a:gd name="T4" fmla="*/ 0 w 154"/>
              <a:gd name="T5" fmla="*/ 68263 h 169"/>
              <a:gd name="T6" fmla="*/ 0 w 154"/>
              <a:gd name="T7" fmla="*/ 0 h 169"/>
              <a:gd name="T8" fmla="*/ 61913 w 154"/>
              <a:gd name="T9" fmla="*/ 33930 h 169"/>
              <a:gd name="T10" fmla="*/ 0 w 154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" h="169">
                <a:moveTo>
                  <a:pt x="0" y="0"/>
                </a:moveTo>
                <a:lnTo>
                  <a:pt x="154" y="84"/>
                </a:lnTo>
                <a:lnTo>
                  <a:pt x="0" y="169"/>
                </a:lnTo>
                <a:lnTo>
                  <a:pt x="0" y="0"/>
                </a:lnTo>
                <a:lnTo>
                  <a:pt x="154" y="84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0">
            <a:extLst>
              <a:ext uri="{FF2B5EF4-FFF2-40B4-BE49-F238E27FC236}">
                <a16:creationId xmlns:a16="http://schemas.microsoft.com/office/drawing/2014/main" id="{C4D83947-0454-B63F-C804-A35B2C41D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262313"/>
            <a:ext cx="201613" cy="1587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21">
            <a:extLst>
              <a:ext uri="{FF2B5EF4-FFF2-40B4-BE49-F238E27FC236}">
                <a16:creationId xmlns:a16="http://schemas.microsoft.com/office/drawing/2014/main" id="{0E1B65DC-BAC2-EF22-28C0-84ECDDCEA793}"/>
              </a:ext>
            </a:extLst>
          </p:cNvPr>
          <p:cNvSpPr>
            <a:spLocks/>
          </p:cNvSpPr>
          <p:nvPr/>
        </p:nvSpPr>
        <p:spPr bwMode="auto">
          <a:xfrm>
            <a:off x="6713538" y="3228975"/>
            <a:ext cx="60325" cy="68263"/>
          </a:xfrm>
          <a:custGeom>
            <a:avLst/>
            <a:gdLst>
              <a:gd name="T0" fmla="*/ 0 w 152"/>
              <a:gd name="T1" fmla="*/ 0 h 169"/>
              <a:gd name="T2" fmla="*/ 60325 w 152"/>
              <a:gd name="T3" fmla="*/ 33930 h 169"/>
              <a:gd name="T4" fmla="*/ 0 w 152"/>
              <a:gd name="T5" fmla="*/ 68263 h 169"/>
              <a:gd name="T6" fmla="*/ 0 w 152"/>
              <a:gd name="T7" fmla="*/ 0 h 169"/>
              <a:gd name="T8" fmla="*/ 60325 w 152"/>
              <a:gd name="T9" fmla="*/ 33930 h 169"/>
              <a:gd name="T10" fmla="*/ 0 w 152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" h="169">
                <a:moveTo>
                  <a:pt x="0" y="0"/>
                </a:moveTo>
                <a:lnTo>
                  <a:pt x="152" y="84"/>
                </a:lnTo>
                <a:lnTo>
                  <a:pt x="0" y="169"/>
                </a:lnTo>
                <a:lnTo>
                  <a:pt x="0" y="0"/>
                </a:lnTo>
                <a:lnTo>
                  <a:pt x="152" y="84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Rectangle 22">
            <a:extLst>
              <a:ext uri="{FF2B5EF4-FFF2-40B4-BE49-F238E27FC236}">
                <a16:creationId xmlns:a16="http://schemas.microsoft.com/office/drawing/2014/main" id="{62704917-10EF-BCF3-8BBB-446AD1F7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098800"/>
            <a:ext cx="527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Input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6164" name="Rectangle 23">
            <a:extLst>
              <a:ext uri="{FF2B5EF4-FFF2-40B4-BE49-F238E27FC236}">
                <a16:creationId xmlns:a16="http://schemas.microsoft.com/office/drawing/2014/main" id="{E8419C96-9B5D-A261-FC3C-F5C39B3F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281363"/>
            <a:ext cx="1085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Transducer</a:t>
            </a:r>
          </a:p>
        </p:txBody>
      </p:sp>
      <p:sp>
        <p:nvSpPr>
          <p:cNvPr id="6165" name="Rectangle 24">
            <a:extLst>
              <a:ext uri="{FF2B5EF4-FFF2-40B4-BE49-F238E27FC236}">
                <a16:creationId xmlns:a16="http://schemas.microsoft.com/office/drawing/2014/main" id="{E468F42E-456E-F679-1A17-7F2ED297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00400"/>
            <a:ext cx="116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Transmitter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6166" name="Rectangle 25">
            <a:extLst>
              <a:ext uri="{FF2B5EF4-FFF2-40B4-BE49-F238E27FC236}">
                <a16:creationId xmlns:a16="http://schemas.microsoft.com/office/drawing/2014/main" id="{6A79EA41-FAFE-5545-6378-23E15F5F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3190875"/>
            <a:ext cx="723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Channel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6167" name="Rectangle 26">
            <a:extLst>
              <a:ext uri="{FF2B5EF4-FFF2-40B4-BE49-F238E27FC236}">
                <a16:creationId xmlns:a16="http://schemas.microsoft.com/office/drawing/2014/main" id="{43A15514-7DD4-54E4-FA07-050C809C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3190875"/>
            <a:ext cx="819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Receiver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6168" name="Rectangle 27">
            <a:extLst>
              <a:ext uri="{FF2B5EF4-FFF2-40B4-BE49-F238E27FC236}">
                <a16:creationId xmlns:a16="http://schemas.microsoft.com/office/drawing/2014/main" id="{858F2776-0FC2-2E41-EB4B-032250B3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0"/>
            <a:ext cx="67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Output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6169" name="Rectangle 28">
            <a:extLst>
              <a:ext uri="{FF2B5EF4-FFF2-40B4-BE49-F238E27FC236}">
                <a16:creationId xmlns:a16="http://schemas.microsoft.com/office/drawing/2014/main" id="{8E4220DE-169F-8CF7-F25D-3D2AC4BE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52800"/>
            <a:ext cx="1085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Transducer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6170" name="Line 29">
            <a:extLst>
              <a:ext uri="{FF2B5EF4-FFF2-40B4-BE49-F238E27FC236}">
                <a16:creationId xmlns:a16="http://schemas.microsoft.com/office/drawing/2014/main" id="{301E48E1-BA39-A2DD-235A-54ABD9235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713" y="3281363"/>
            <a:ext cx="293687" cy="1587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Freeform 30">
            <a:extLst>
              <a:ext uri="{FF2B5EF4-FFF2-40B4-BE49-F238E27FC236}">
                <a16:creationId xmlns:a16="http://schemas.microsoft.com/office/drawing/2014/main" id="{EBF2C5FC-5F0D-BF8C-E045-8A2575300C69}"/>
              </a:ext>
            </a:extLst>
          </p:cNvPr>
          <p:cNvSpPr>
            <a:spLocks/>
          </p:cNvSpPr>
          <p:nvPr/>
        </p:nvSpPr>
        <p:spPr bwMode="auto">
          <a:xfrm>
            <a:off x="8220075" y="3248025"/>
            <a:ext cx="60325" cy="66675"/>
          </a:xfrm>
          <a:custGeom>
            <a:avLst/>
            <a:gdLst>
              <a:gd name="T0" fmla="*/ 0 w 154"/>
              <a:gd name="T1" fmla="*/ 0 h 169"/>
              <a:gd name="T2" fmla="*/ 60325 w 154"/>
              <a:gd name="T3" fmla="*/ 33140 h 169"/>
              <a:gd name="T4" fmla="*/ 0 w 154"/>
              <a:gd name="T5" fmla="*/ 66675 h 169"/>
              <a:gd name="T6" fmla="*/ 0 w 154"/>
              <a:gd name="T7" fmla="*/ 0 h 169"/>
              <a:gd name="T8" fmla="*/ 60325 w 154"/>
              <a:gd name="T9" fmla="*/ 33140 h 169"/>
              <a:gd name="T10" fmla="*/ 0 w 154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" h="169">
                <a:moveTo>
                  <a:pt x="0" y="0"/>
                </a:moveTo>
                <a:lnTo>
                  <a:pt x="154" y="84"/>
                </a:lnTo>
                <a:lnTo>
                  <a:pt x="0" y="169"/>
                </a:lnTo>
                <a:lnTo>
                  <a:pt x="0" y="0"/>
                </a:lnTo>
                <a:lnTo>
                  <a:pt x="154" y="84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Rectangle 31">
            <a:extLst>
              <a:ext uri="{FF2B5EF4-FFF2-40B4-BE49-F238E27FC236}">
                <a16:creationId xmlns:a16="http://schemas.microsoft.com/office/drawing/2014/main" id="{1CBCB467-1282-9221-AB33-8E36479C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95600"/>
            <a:ext cx="668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1F1A17"/>
                </a:solidFill>
                <a:latin typeface="Comic Sans MS" panose="030F0702030302020204" pitchFamily="66" charset="0"/>
              </a:rPr>
              <a:t>Source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C7FE7A2-BC51-62FB-6334-D6EB675FE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Transducer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076B05A0-AE68-C332-035E-C1DC92EAF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410200"/>
          </a:xfrm>
        </p:spPr>
        <p:txBody>
          <a:bodyPr/>
          <a:lstStyle/>
          <a:p>
            <a:pPr eaLnBrk="1" hangingPunct="1"/>
            <a:r>
              <a:rPr lang="en-US" altLang="en-US"/>
              <a:t>Source: Analog or digital </a:t>
            </a:r>
          </a:p>
          <a:p>
            <a:pPr eaLnBrk="1" hangingPunct="1"/>
            <a:r>
              <a:rPr lang="en-US" altLang="en-US"/>
              <a:t>Example: Speech, music, written text</a:t>
            </a:r>
          </a:p>
          <a:p>
            <a:pPr eaLnBrk="1" hangingPunct="1"/>
            <a:r>
              <a:rPr lang="en-US" altLang="en-US"/>
              <a:t>Input Transducer: Converts the message produced by a source to a form suitable for the communication system.</a:t>
            </a:r>
          </a:p>
          <a:p>
            <a:pPr eaLnBrk="1" hangingPunct="1"/>
            <a:r>
              <a:rPr lang="en-US" altLang="en-US"/>
              <a:t>Example: </a:t>
            </a:r>
          </a:p>
          <a:p>
            <a:pPr eaLnBrk="1" hangingPunct="1">
              <a:buFontTx/>
              <a:buNone/>
            </a:pPr>
            <a:r>
              <a:rPr lang="en-US" altLang="en-US"/>
              <a:t>   Speech waves</a:t>
            </a:r>
            <a:r>
              <a:rPr lang="en-US" altLang="en-US">
                <a:sym typeface="Wingdings" panose="05000000000000000000" pitchFamily="2" charset="2"/>
              </a:rPr>
              <a:t>MicrophoneVoltage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F73C0225-293F-2DB0-ADE1-72E36188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Transmitter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EC6CA693-A27B-1EE0-7B9C-88FF779C1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Couple the message to the channel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Operations: Amplification, Modulation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Modulation encodes message into amplitude, phase or frequency of carrier signal (AM, PM, FM)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Reduce noise and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Channel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Examples: TV station, radio station, web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7AD298F1-C9CB-8ABA-7957-28C41FDC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Channel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ECD9E2E9-3900-7D55-265F-7C9F74476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medium that does the transmission</a:t>
            </a:r>
          </a:p>
          <a:p>
            <a:pPr eaLnBrk="1" hangingPunct="1"/>
            <a:r>
              <a:rPr lang="en-US" altLang="en-US"/>
              <a:t>Examples: Air, wires, coaxial cable, radio wave, laser beam, fiber optic cable</a:t>
            </a:r>
          </a:p>
          <a:p>
            <a:pPr eaLnBrk="1" hangingPunct="1"/>
            <a:r>
              <a:rPr lang="en-US" altLang="en-US"/>
              <a:t>Every channel introduces some amount of distortion, noise and interference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F4784442-D731-A319-2040-B3C98678C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Receiver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B13E3297-1BD5-0CBF-6BEC-BB3AEE864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Extracts message from the received signal</a:t>
            </a:r>
          </a:p>
          <a:p>
            <a:pPr eaLnBrk="1" hangingPunct="1"/>
            <a:r>
              <a:rPr lang="en-US" altLang="en-US"/>
              <a:t>Operations: Amplification, Demodulation, Filtering</a:t>
            </a:r>
          </a:p>
          <a:p>
            <a:pPr eaLnBrk="1" hangingPunct="1"/>
            <a:r>
              <a:rPr lang="en-US" altLang="en-US"/>
              <a:t>Goal: The receiver output is a scaled, possibly delayed version of the message signal (ideal transmission)</a:t>
            </a:r>
          </a:p>
          <a:p>
            <a:pPr eaLnBrk="1" hangingPunct="1"/>
            <a:r>
              <a:rPr lang="en-US" altLang="en-US"/>
              <a:t>Examples: TV set, radio, web client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531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Communication Systems</vt:lpstr>
      <vt:lpstr>History of Communications</vt:lpstr>
      <vt:lpstr>History of Communications</vt:lpstr>
      <vt:lpstr>Communication Systems</vt:lpstr>
      <vt:lpstr>Communication Systems</vt:lpstr>
      <vt:lpstr>Input Transducer</vt:lpstr>
      <vt:lpstr>Transmitter</vt:lpstr>
      <vt:lpstr>Channel</vt:lpstr>
      <vt:lpstr>Receiver</vt:lpstr>
      <vt:lpstr>Output Transducer</vt:lpstr>
      <vt:lpstr>Capacity of a Channel</vt:lpstr>
      <vt:lpstr>Fundamental Limitations</vt:lpstr>
      <vt:lpstr>Frequency Spectrum</vt:lpstr>
      <vt:lpstr>Frequency Spectrum</vt:lpstr>
      <vt:lpstr>Frequency Spectrum Example</vt:lpstr>
      <vt:lpstr>Noise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457 Communication Systems</dc:title>
  <dc:creator> </dc:creator>
  <cp:lastModifiedBy>Guest User</cp:lastModifiedBy>
  <cp:revision>55</cp:revision>
  <dcterms:created xsi:type="dcterms:W3CDTF">2003-01-05T19:07:49Z</dcterms:created>
  <dcterms:modified xsi:type="dcterms:W3CDTF">2024-04-20T03:44:53Z</dcterms:modified>
</cp:coreProperties>
</file>