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43D782-D31A-4FA7-847E-75A84A768952}">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5/11/2024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791A-45CF-4F3E-BFB7-0DAFE04F3581}"/>
              </a:ext>
            </a:extLst>
          </p:cNvPr>
          <p:cNvSpPr>
            <a:spLocks noGrp="1"/>
          </p:cNvSpPr>
          <p:nvPr>
            <p:ph type="ctrTitle"/>
          </p:nvPr>
        </p:nvSpPr>
        <p:spPr>
          <a:xfrm>
            <a:off x="395416" y="5093589"/>
            <a:ext cx="7772400" cy="1463040"/>
          </a:xfrm>
        </p:spPr>
        <p:txBody>
          <a:bodyPr>
            <a:normAutofit fontScale="90000"/>
          </a:bodyPr>
          <a:lstStyle/>
          <a:p>
            <a:r>
              <a:rPr lang="en-US" b="1" dirty="0"/>
              <a:t>Donation Management System</a:t>
            </a:r>
            <a:br>
              <a:rPr lang="en-US" dirty="0"/>
            </a:br>
            <a:r>
              <a:rPr lang="en-US" sz="2000" b="1" dirty="0"/>
              <a:t>Company Name : G for Donation</a:t>
            </a:r>
            <a:br>
              <a:rPr lang="en-US" dirty="0"/>
            </a:br>
            <a:endParaRPr lang="en-US" dirty="0"/>
          </a:p>
        </p:txBody>
      </p:sp>
      <p:sp>
        <p:nvSpPr>
          <p:cNvPr id="3" name="Subtitle 2">
            <a:extLst>
              <a:ext uri="{FF2B5EF4-FFF2-40B4-BE49-F238E27FC236}">
                <a16:creationId xmlns:a16="http://schemas.microsoft.com/office/drawing/2014/main" id="{FED6C304-C14A-404C-9590-8EF80EB5360F}"/>
              </a:ext>
            </a:extLst>
          </p:cNvPr>
          <p:cNvSpPr>
            <a:spLocks noGrp="1"/>
          </p:cNvSpPr>
          <p:nvPr>
            <p:ph type="subTitle" idx="1"/>
          </p:nvPr>
        </p:nvSpPr>
        <p:spPr>
          <a:xfrm>
            <a:off x="8822724" y="4826684"/>
            <a:ext cx="3828535" cy="1729945"/>
          </a:xfrm>
        </p:spPr>
        <p:txBody>
          <a:bodyPr>
            <a:normAutofit/>
          </a:bodyPr>
          <a:lstStyle/>
          <a:p>
            <a:r>
              <a:rPr lang="en-US" b="1" dirty="0"/>
              <a:t>Md Mostafa Kamal Anna</a:t>
            </a:r>
          </a:p>
          <a:p>
            <a:r>
              <a:rPr lang="en-US" b="1" dirty="0"/>
              <a:t>Mahbub Morshed</a:t>
            </a:r>
          </a:p>
          <a:p>
            <a:r>
              <a:rPr lang="en-US" b="1" dirty="0"/>
              <a:t>Syed Irfan Shabab</a:t>
            </a:r>
          </a:p>
          <a:p>
            <a:r>
              <a:rPr lang="en-US" b="1" dirty="0"/>
              <a:t>Rohit Kumar Chowdhury</a:t>
            </a:r>
            <a:endParaRPr lang="en-US" dirty="0"/>
          </a:p>
          <a:p>
            <a:r>
              <a:rPr lang="en-US" b="1" dirty="0" err="1"/>
              <a:t>Tanjilul</a:t>
            </a:r>
            <a:r>
              <a:rPr lang="en-US" b="1" dirty="0"/>
              <a:t> Islam</a:t>
            </a:r>
            <a:endParaRPr lang="en-US" dirty="0"/>
          </a:p>
          <a:p>
            <a:endParaRPr lang="en-US" dirty="0"/>
          </a:p>
        </p:txBody>
      </p:sp>
    </p:spTree>
    <p:extLst>
      <p:ext uri="{BB962C8B-B14F-4D97-AF65-F5344CB8AC3E}">
        <p14:creationId xmlns:p14="http://schemas.microsoft.com/office/powerpoint/2010/main" val="399935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0E0D-4970-4548-96F0-3FB53C17F059}"/>
              </a:ext>
            </a:extLst>
          </p:cNvPr>
          <p:cNvSpPr>
            <a:spLocks noGrp="1"/>
          </p:cNvSpPr>
          <p:nvPr>
            <p:ph type="title"/>
          </p:nvPr>
        </p:nvSpPr>
        <p:spPr/>
        <p:txBody>
          <a:bodyPr/>
          <a:lstStyle/>
          <a:p>
            <a:r>
              <a:rPr lang="en-US" b="1" dirty="0"/>
              <a:t>Conclusion </a:t>
            </a:r>
            <a:endParaRPr lang="en-US" dirty="0"/>
          </a:p>
        </p:txBody>
      </p:sp>
      <p:sp>
        <p:nvSpPr>
          <p:cNvPr id="3" name="Content Placeholder 2">
            <a:extLst>
              <a:ext uri="{FF2B5EF4-FFF2-40B4-BE49-F238E27FC236}">
                <a16:creationId xmlns:a16="http://schemas.microsoft.com/office/drawing/2014/main" id="{B5039EAA-0B02-48FB-9C00-7DADBF1889AD}"/>
              </a:ext>
            </a:extLst>
          </p:cNvPr>
          <p:cNvSpPr>
            <a:spLocks noGrp="1"/>
          </p:cNvSpPr>
          <p:nvPr>
            <p:ph idx="1"/>
          </p:nvPr>
        </p:nvSpPr>
        <p:spPr/>
        <p:txBody>
          <a:bodyPr>
            <a:normAutofit fontScale="92500" lnSpcReduction="10000"/>
          </a:bodyPr>
          <a:lstStyle/>
          <a:p>
            <a:r>
              <a:rPr lang="en-US" dirty="0"/>
              <a:t>In conclusion, the Donation Management System aims to streamline the process of fundraising by providing a platform where fundraisers can create campaigns and donors can contribute to meaningful causes. By leveraging technology, the system facilitates transparent and efficient fundraising efforts, allowing users to connect with charitable organizations and make a positive impact on society.</a:t>
            </a:r>
          </a:p>
          <a:p>
            <a:r>
              <a:rPr lang="en-US" sz="3600" dirty="0"/>
              <a:t>References</a:t>
            </a:r>
          </a:p>
          <a:p>
            <a:pPr lvl="0"/>
            <a:r>
              <a:rPr lang="en-US" dirty="0"/>
              <a:t>GoFundMe: A popular crowdfunding platform that allows individuals and organizations to create fundraising campaigns for various causes, including medical expenses, education, and emergencies. Website: https://www.gofundme.com/</a:t>
            </a:r>
          </a:p>
          <a:p>
            <a:pPr lvl="0"/>
            <a:r>
              <a:rPr lang="en-US" dirty="0" err="1"/>
              <a:t>DonorsChoose</a:t>
            </a:r>
            <a:r>
              <a:rPr lang="en-US" dirty="0"/>
              <a:t>: A platform specifically for fundraising campaigns related to education. Teachers can create projects to request funding for classroom supplies, equipment, and educational experiences. Website: https://www.donorschoose.org/</a:t>
            </a:r>
          </a:p>
          <a:p>
            <a:endParaRPr lang="en-US" sz="3600" dirty="0"/>
          </a:p>
        </p:txBody>
      </p:sp>
    </p:spTree>
    <p:extLst>
      <p:ext uri="{BB962C8B-B14F-4D97-AF65-F5344CB8AC3E}">
        <p14:creationId xmlns:p14="http://schemas.microsoft.com/office/powerpoint/2010/main" val="211124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BCB3-42F1-4E1D-8A07-502B81AFD0D8}"/>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5E8A954F-6FC3-47C2-B4CD-01EECBB2B1BA}"/>
              </a:ext>
            </a:extLst>
          </p:cNvPr>
          <p:cNvSpPr>
            <a:spLocks noGrp="1"/>
          </p:cNvSpPr>
          <p:nvPr>
            <p:ph idx="1"/>
          </p:nvPr>
        </p:nvSpPr>
        <p:spPr/>
        <p:txBody>
          <a:bodyPr/>
          <a:lstStyle/>
          <a:p>
            <a:r>
              <a:rPr lang="en-US" dirty="0"/>
              <a:t>The Donation Management System is a web-based platform designed to facilitate charitable fundraising efforts and streamline the process of donating to various causes. In today's interconnected world, there's an increasing need for efficient and transparent systems to manage donations and connect fundraisers with potential donors. This system aims to address these needs by providing a user-friendly interface for both fundraisers and donors to interact, manage campaigns, and track donations effectively.</a:t>
            </a:r>
          </a:p>
          <a:p>
            <a:endParaRPr lang="en-US" dirty="0"/>
          </a:p>
        </p:txBody>
      </p:sp>
    </p:spTree>
    <p:extLst>
      <p:ext uri="{BB962C8B-B14F-4D97-AF65-F5344CB8AC3E}">
        <p14:creationId xmlns:p14="http://schemas.microsoft.com/office/powerpoint/2010/main" val="424044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FE75-D91D-4D52-86A7-545977922E63}"/>
              </a:ext>
            </a:extLst>
          </p:cNvPr>
          <p:cNvSpPr>
            <a:spLocks noGrp="1"/>
          </p:cNvSpPr>
          <p:nvPr>
            <p:ph type="title"/>
          </p:nvPr>
        </p:nvSpPr>
        <p:spPr/>
        <p:txBody>
          <a:bodyPr/>
          <a:lstStyle/>
          <a:p>
            <a:r>
              <a:rPr lang="en-US" b="1" dirty="0"/>
              <a:t>Background</a:t>
            </a:r>
            <a:endParaRPr lang="en-US" dirty="0"/>
          </a:p>
        </p:txBody>
      </p:sp>
      <p:sp>
        <p:nvSpPr>
          <p:cNvPr id="3" name="Content Placeholder 2">
            <a:extLst>
              <a:ext uri="{FF2B5EF4-FFF2-40B4-BE49-F238E27FC236}">
                <a16:creationId xmlns:a16="http://schemas.microsoft.com/office/drawing/2014/main" id="{6EC6C07D-47A8-442B-8CB7-39F1100F8791}"/>
              </a:ext>
            </a:extLst>
          </p:cNvPr>
          <p:cNvSpPr>
            <a:spLocks noGrp="1"/>
          </p:cNvSpPr>
          <p:nvPr>
            <p:ph idx="1"/>
          </p:nvPr>
        </p:nvSpPr>
        <p:spPr/>
        <p:txBody>
          <a:bodyPr/>
          <a:lstStyle/>
          <a:p>
            <a:r>
              <a:rPr lang="en-US" dirty="0"/>
              <a:t>In the landscape of charitable giving, the traditional methods of fundraising and donation management often lack efficiency and transparency. Manual processes can be time-consuming and prone to errors, leading to challenges in tracking donations and engaging with donors effectively. Recognizing these limitations, the Donation Management System emerges as a solution to bridge the gap between fundraisers and donors.</a:t>
            </a:r>
          </a:p>
          <a:p>
            <a:endParaRPr lang="en-US" dirty="0"/>
          </a:p>
        </p:txBody>
      </p:sp>
    </p:spTree>
    <p:extLst>
      <p:ext uri="{BB962C8B-B14F-4D97-AF65-F5344CB8AC3E}">
        <p14:creationId xmlns:p14="http://schemas.microsoft.com/office/powerpoint/2010/main" val="26247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5136-2886-405E-86A9-4FBCC25F6394}"/>
              </a:ext>
            </a:extLst>
          </p:cNvPr>
          <p:cNvSpPr>
            <a:spLocks noGrp="1"/>
          </p:cNvSpPr>
          <p:nvPr>
            <p:ph type="title"/>
          </p:nvPr>
        </p:nvSpPr>
        <p:spPr/>
        <p:txBody>
          <a:bodyPr/>
          <a:lstStyle/>
          <a:p>
            <a:r>
              <a:rPr lang="en-US" b="1" dirty="0"/>
              <a:t>Motivation</a:t>
            </a:r>
            <a:endParaRPr lang="en-US" dirty="0"/>
          </a:p>
        </p:txBody>
      </p:sp>
      <p:sp>
        <p:nvSpPr>
          <p:cNvPr id="3" name="Content Placeholder 2">
            <a:extLst>
              <a:ext uri="{FF2B5EF4-FFF2-40B4-BE49-F238E27FC236}">
                <a16:creationId xmlns:a16="http://schemas.microsoft.com/office/drawing/2014/main" id="{07F227ED-CA99-4667-A383-088283AB67FB}"/>
              </a:ext>
            </a:extLst>
          </p:cNvPr>
          <p:cNvSpPr>
            <a:spLocks noGrp="1"/>
          </p:cNvSpPr>
          <p:nvPr>
            <p:ph idx="1"/>
          </p:nvPr>
        </p:nvSpPr>
        <p:spPr/>
        <p:txBody>
          <a:bodyPr/>
          <a:lstStyle/>
          <a:p>
            <a:r>
              <a:rPr lang="en-US" dirty="0"/>
              <a:t>Our journey with the Donation Management System began as a project assigned by our esteemed course instructor. However, what truly fueled our passion and dedication was witnessing the impactful work of real-life fundraising organizations, such as </a:t>
            </a:r>
            <a:r>
              <a:rPr lang="en-US" i="1" dirty="0"/>
              <a:t>Bangladesh Donate Foundation</a:t>
            </a:r>
            <a:r>
              <a:rPr lang="en-US" dirty="0"/>
              <a:t>. Observing the tireless efforts of these organizations to make a difference in the world inspired us to delve deeper into our project.</a:t>
            </a:r>
          </a:p>
          <a:p>
            <a:endParaRPr lang="en-US" dirty="0"/>
          </a:p>
        </p:txBody>
      </p:sp>
    </p:spTree>
    <p:extLst>
      <p:ext uri="{BB962C8B-B14F-4D97-AF65-F5344CB8AC3E}">
        <p14:creationId xmlns:p14="http://schemas.microsoft.com/office/powerpoint/2010/main" val="195606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FED2-C136-4831-919B-866F4C63243D}"/>
              </a:ext>
            </a:extLst>
          </p:cNvPr>
          <p:cNvSpPr>
            <a:spLocks noGrp="1"/>
          </p:cNvSpPr>
          <p:nvPr>
            <p:ph type="title"/>
          </p:nvPr>
        </p:nvSpPr>
        <p:spPr/>
        <p:txBody>
          <a:bodyPr/>
          <a:lstStyle/>
          <a:p>
            <a:r>
              <a:rPr lang="en-US" b="1" dirty="0"/>
              <a:t>Problems that can be fixed</a:t>
            </a:r>
            <a:endParaRPr lang="en-US" dirty="0"/>
          </a:p>
        </p:txBody>
      </p:sp>
      <p:sp>
        <p:nvSpPr>
          <p:cNvPr id="3" name="Content Placeholder 2">
            <a:extLst>
              <a:ext uri="{FF2B5EF4-FFF2-40B4-BE49-F238E27FC236}">
                <a16:creationId xmlns:a16="http://schemas.microsoft.com/office/drawing/2014/main" id="{BB60FADC-6902-42B2-8605-26E559608450}"/>
              </a:ext>
            </a:extLst>
          </p:cNvPr>
          <p:cNvSpPr>
            <a:spLocks noGrp="1"/>
          </p:cNvSpPr>
          <p:nvPr>
            <p:ph idx="1"/>
          </p:nvPr>
        </p:nvSpPr>
        <p:spPr/>
        <p:txBody>
          <a:bodyPr/>
          <a:lstStyle/>
          <a:p>
            <a:pPr lvl="0"/>
            <a:r>
              <a:rPr lang="en-US" dirty="0">
                <a:highlight>
                  <a:srgbClr val="C0C0C0"/>
                </a:highlight>
              </a:rPr>
              <a:t>Manual Processes: </a:t>
            </a:r>
            <a:r>
              <a:rPr lang="en-US" dirty="0"/>
              <a:t>Traditional methods of fundraising and donation management rely heavily on manual processes, leading to inefficiencies, errors, and delays.</a:t>
            </a:r>
          </a:p>
          <a:p>
            <a:pPr lvl="0"/>
            <a:r>
              <a:rPr lang="en-US" dirty="0">
                <a:highlight>
                  <a:srgbClr val="C0C0C0"/>
                </a:highlight>
              </a:rPr>
              <a:t>Lack of Transparency: </a:t>
            </a:r>
            <a:r>
              <a:rPr lang="en-US" dirty="0"/>
              <a:t>Donors often lack visibility into how their contributions are utilized, leading to concerns about accountability and trust.</a:t>
            </a:r>
          </a:p>
          <a:p>
            <a:pPr lvl="0"/>
            <a:r>
              <a:rPr lang="en-US" dirty="0">
                <a:highlight>
                  <a:srgbClr val="C0C0C0"/>
                </a:highlight>
              </a:rPr>
              <a:t>Limited Engagement: </a:t>
            </a:r>
            <a:r>
              <a:rPr lang="en-US" dirty="0"/>
              <a:t>Fundraisers struggle to effectively engage with donors, resulting in missed opportunities to cultivate relationships and secure ongoing support.</a:t>
            </a:r>
          </a:p>
          <a:p>
            <a:pPr lvl="0"/>
            <a:r>
              <a:rPr lang="en-US" dirty="0">
                <a:highlight>
                  <a:srgbClr val="C0C0C0"/>
                </a:highlight>
              </a:rPr>
              <a:t>Difficulty in Tracking: </a:t>
            </a:r>
            <a:r>
              <a:rPr lang="en-US" dirty="0"/>
              <a:t>Without robust tracking mechanisms, it's challenging for fundraisers to monitor donations, assess campaign performance, and make informed decisions.</a:t>
            </a:r>
          </a:p>
          <a:p>
            <a:endParaRPr lang="en-US" dirty="0"/>
          </a:p>
        </p:txBody>
      </p:sp>
    </p:spTree>
    <p:extLst>
      <p:ext uri="{BB962C8B-B14F-4D97-AF65-F5344CB8AC3E}">
        <p14:creationId xmlns:p14="http://schemas.microsoft.com/office/powerpoint/2010/main" val="39624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B9CF-C8E5-4AE6-86FE-FA6D1A84B19F}"/>
              </a:ext>
            </a:extLst>
          </p:cNvPr>
          <p:cNvSpPr>
            <a:spLocks noGrp="1"/>
          </p:cNvSpPr>
          <p:nvPr>
            <p:ph type="title"/>
          </p:nvPr>
        </p:nvSpPr>
        <p:spPr>
          <a:xfrm>
            <a:off x="875821" y="445832"/>
            <a:ext cx="9720072" cy="1499616"/>
          </a:xfrm>
        </p:spPr>
        <p:txBody>
          <a:bodyPr/>
          <a:lstStyle/>
          <a:p>
            <a:r>
              <a:rPr lang="en-US" b="1" dirty="0"/>
              <a:t>Project </a:t>
            </a:r>
            <a:endParaRPr lang="en-US" dirty="0"/>
          </a:p>
        </p:txBody>
      </p:sp>
      <p:pic>
        <p:nvPicPr>
          <p:cNvPr id="5" name="Content Placeholder 4">
            <a:extLst>
              <a:ext uri="{FF2B5EF4-FFF2-40B4-BE49-F238E27FC236}">
                <a16:creationId xmlns:a16="http://schemas.microsoft.com/office/drawing/2014/main" id="{562D53BC-FE03-49FD-A33E-E2D45402AB46}"/>
              </a:ext>
            </a:extLst>
          </p:cNvPr>
          <p:cNvPicPr>
            <a:picLocks noGrp="1" noChangeAspect="1"/>
          </p:cNvPicPr>
          <p:nvPr>
            <p:ph idx="1"/>
          </p:nvPr>
        </p:nvPicPr>
        <p:blipFill>
          <a:blip r:embed="rId2"/>
          <a:stretch>
            <a:fillRect/>
          </a:stretch>
        </p:blipFill>
        <p:spPr>
          <a:xfrm>
            <a:off x="875820" y="2224216"/>
            <a:ext cx="7329065" cy="3807744"/>
          </a:xfrm>
        </p:spPr>
      </p:pic>
      <p:sp>
        <p:nvSpPr>
          <p:cNvPr id="6" name="Rectangle 5">
            <a:extLst>
              <a:ext uri="{FF2B5EF4-FFF2-40B4-BE49-F238E27FC236}">
                <a16:creationId xmlns:a16="http://schemas.microsoft.com/office/drawing/2014/main" id="{49B1AA17-5DE2-4B20-B8F8-5253F5866980}"/>
              </a:ext>
            </a:extLst>
          </p:cNvPr>
          <p:cNvSpPr/>
          <p:nvPr/>
        </p:nvSpPr>
        <p:spPr>
          <a:xfrm>
            <a:off x="8958650" y="2538190"/>
            <a:ext cx="2570205" cy="2552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Campaign Creation and Management</a:t>
            </a:r>
          </a:p>
          <a:p>
            <a:pPr algn="ctr"/>
            <a:r>
              <a:rPr lang="en-US" dirty="0"/>
              <a:t>2 Donation Tracking and Reporting</a:t>
            </a:r>
          </a:p>
          <a:p>
            <a:pPr algn="ctr"/>
            <a:r>
              <a:rPr lang="en-US" dirty="0"/>
              <a:t>3 Search and Discovery</a:t>
            </a:r>
          </a:p>
          <a:p>
            <a:pPr algn="ctr"/>
            <a:r>
              <a:rPr lang="en-US" dirty="0"/>
              <a:t>4 Transparency and Accountability</a:t>
            </a:r>
          </a:p>
        </p:txBody>
      </p:sp>
      <p:sp>
        <p:nvSpPr>
          <p:cNvPr id="7" name="TextBox 6">
            <a:extLst>
              <a:ext uri="{FF2B5EF4-FFF2-40B4-BE49-F238E27FC236}">
                <a16:creationId xmlns:a16="http://schemas.microsoft.com/office/drawing/2014/main" id="{75357F59-FC85-4968-A884-D97E49411D49}"/>
              </a:ext>
            </a:extLst>
          </p:cNvPr>
          <p:cNvSpPr txBox="1"/>
          <p:nvPr/>
        </p:nvSpPr>
        <p:spPr>
          <a:xfrm>
            <a:off x="9675341" y="1945448"/>
            <a:ext cx="1372235" cy="369332"/>
          </a:xfrm>
          <a:prstGeom prst="rect">
            <a:avLst/>
          </a:prstGeom>
          <a:noFill/>
        </p:spPr>
        <p:txBody>
          <a:bodyPr wrap="none" rtlCol="0">
            <a:spAutoFit/>
          </a:bodyPr>
          <a:lstStyle/>
          <a:p>
            <a:r>
              <a:rPr lang="en-US" dirty="0"/>
              <a:t>Key Elements</a:t>
            </a:r>
          </a:p>
        </p:txBody>
      </p:sp>
      <p:sp>
        <p:nvSpPr>
          <p:cNvPr id="8" name="TextBox 7">
            <a:extLst>
              <a:ext uri="{FF2B5EF4-FFF2-40B4-BE49-F238E27FC236}">
                <a16:creationId xmlns:a16="http://schemas.microsoft.com/office/drawing/2014/main" id="{8B00224D-134F-478B-B7EA-50AECF6A65EF}"/>
              </a:ext>
            </a:extLst>
          </p:cNvPr>
          <p:cNvSpPr txBox="1"/>
          <p:nvPr/>
        </p:nvSpPr>
        <p:spPr>
          <a:xfrm>
            <a:off x="3212757" y="6141308"/>
            <a:ext cx="1392689" cy="369332"/>
          </a:xfrm>
          <a:prstGeom prst="rect">
            <a:avLst/>
          </a:prstGeom>
          <a:noFill/>
        </p:spPr>
        <p:txBody>
          <a:bodyPr wrap="none" rtlCol="0">
            <a:spAutoFit/>
          </a:bodyPr>
          <a:lstStyle/>
          <a:p>
            <a:r>
              <a:rPr lang="en-US" dirty="0" err="1"/>
              <a:t>Uml</a:t>
            </a:r>
            <a:r>
              <a:rPr lang="en-US" dirty="0"/>
              <a:t> Diagram</a:t>
            </a:r>
          </a:p>
        </p:txBody>
      </p:sp>
    </p:spTree>
    <p:extLst>
      <p:ext uri="{BB962C8B-B14F-4D97-AF65-F5344CB8AC3E}">
        <p14:creationId xmlns:p14="http://schemas.microsoft.com/office/powerpoint/2010/main" val="253557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circle(in)">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circle(in)">
                                      <p:cBhvr>
                                        <p:cTn id="37" dur="20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wipe(down)">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42A3-2263-41E9-AD43-370B805D027A}"/>
              </a:ext>
            </a:extLst>
          </p:cNvPr>
          <p:cNvSpPr>
            <a:spLocks noGrp="1"/>
          </p:cNvSpPr>
          <p:nvPr>
            <p:ph type="title"/>
          </p:nvPr>
        </p:nvSpPr>
        <p:spPr/>
        <p:txBody>
          <a:bodyPr/>
          <a:lstStyle/>
          <a:p>
            <a:r>
              <a:rPr lang="en-US" b="1" dirty="0"/>
              <a:t>Scope </a:t>
            </a:r>
            <a:endParaRPr lang="en-US" dirty="0"/>
          </a:p>
        </p:txBody>
      </p:sp>
      <p:sp>
        <p:nvSpPr>
          <p:cNvPr id="3" name="Content Placeholder 2">
            <a:extLst>
              <a:ext uri="{FF2B5EF4-FFF2-40B4-BE49-F238E27FC236}">
                <a16:creationId xmlns:a16="http://schemas.microsoft.com/office/drawing/2014/main" id="{33414EDB-EDD9-4265-8146-26C36A633453}"/>
              </a:ext>
            </a:extLst>
          </p:cNvPr>
          <p:cNvSpPr>
            <a:spLocks noGrp="1"/>
          </p:cNvSpPr>
          <p:nvPr>
            <p:ph idx="1"/>
          </p:nvPr>
        </p:nvSpPr>
        <p:spPr/>
        <p:txBody>
          <a:bodyPr>
            <a:normAutofit/>
          </a:bodyPr>
          <a:lstStyle/>
          <a:p>
            <a:pPr lvl="1"/>
            <a:r>
              <a:rPr lang="en-US" sz="2400" dirty="0"/>
              <a:t>User Management</a:t>
            </a:r>
          </a:p>
          <a:p>
            <a:pPr lvl="1"/>
            <a:r>
              <a:rPr lang="en-US" sz="2400" dirty="0"/>
              <a:t>Campaign Management</a:t>
            </a:r>
          </a:p>
          <a:p>
            <a:pPr lvl="1"/>
            <a:r>
              <a:rPr lang="en-US" sz="2400" dirty="0"/>
              <a:t>Donation Processing</a:t>
            </a:r>
          </a:p>
          <a:p>
            <a:pPr lvl="1"/>
            <a:r>
              <a:rPr lang="en-US" sz="2400" dirty="0"/>
              <a:t>Search and Filter Functionality</a:t>
            </a:r>
          </a:p>
          <a:p>
            <a:pPr lvl="1"/>
            <a:r>
              <a:rPr lang="en-US" sz="2400" dirty="0"/>
              <a:t>Transparency Features</a:t>
            </a:r>
          </a:p>
          <a:p>
            <a:pPr lvl="1"/>
            <a:r>
              <a:rPr lang="en-US" sz="2400" dirty="0"/>
              <a:t>Reporting and Analytics</a:t>
            </a:r>
          </a:p>
          <a:p>
            <a:pPr lvl="1"/>
            <a:r>
              <a:rPr lang="en-US" sz="2400" dirty="0"/>
              <a:t>Admin Panel</a:t>
            </a:r>
          </a:p>
        </p:txBody>
      </p:sp>
    </p:spTree>
    <p:extLst>
      <p:ext uri="{BB962C8B-B14F-4D97-AF65-F5344CB8AC3E}">
        <p14:creationId xmlns:p14="http://schemas.microsoft.com/office/powerpoint/2010/main" val="109040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6CFA-5C83-4350-A5E5-CBE15B1B1A0B}"/>
              </a:ext>
            </a:extLst>
          </p:cNvPr>
          <p:cNvSpPr>
            <a:spLocks noGrp="1"/>
          </p:cNvSpPr>
          <p:nvPr>
            <p:ph type="title"/>
          </p:nvPr>
        </p:nvSpPr>
        <p:spPr>
          <a:xfrm>
            <a:off x="1024128" y="585216"/>
            <a:ext cx="9720072" cy="1499616"/>
          </a:xfrm>
        </p:spPr>
        <p:txBody>
          <a:bodyPr/>
          <a:lstStyle/>
          <a:p>
            <a:r>
              <a:rPr lang="en-US" b="1" dirty="0"/>
              <a:t>Tasks and time plan </a:t>
            </a:r>
            <a:endParaRPr lang="en-US" dirty="0"/>
          </a:p>
        </p:txBody>
      </p:sp>
      <p:sp>
        <p:nvSpPr>
          <p:cNvPr id="6" name="Content Placeholder 5">
            <a:extLst>
              <a:ext uri="{FF2B5EF4-FFF2-40B4-BE49-F238E27FC236}">
                <a16:creationId xmlns:a16="http://schemas.microsoft.com/office/drawing/2014/main" id="{B9727F2A-1025-4999-8BB6-B82BD17AFC87}"/>
              </a:ext>
            </a:extLst>
          </p:cNvPr>
          <p:cNvSpPr>
            <a:spLocks noGrp="1"/>
          </p:cNvSpPr>
          <p:nvPr>
            <p:ph idx="1"/>
          </p:nvPr>
        </p:nvSpPr>
        <p:spPr/>
        <p:txBody>
          <a:bodyPr>
            <a:normAutofit fontScale="92500" lnSpcReduction="10000"/>
          </a:bodyPr>
          <a:lstStyle/>
          <a:p>
            <a:r>
              <a:rPr lang="en-US" dirty="0"/>
              <a:t>$ Requirements Gathering (2 weeks)</a:t>
            </a:r>
          </a:p>
          <a:p>
            <a:r>
              <a:rPr lang="en-US" dirty="0"/>
              <a:t>Team: Md Mostafa Kamal Anna, Mahbub Morshed, Syed Irfan Shabab</a:t>
            </a:r>
          </a:p>
          <a:p>
            <a:r>
              <a:rPr lang="en-US" dirty="0"/>
              <a:t>Tasks: Conduct stakeholder meetings to gather requirements.</a:t>
            </a:r>
          </a:p>
          <a:p>
            <a:r>
              <a:rPr lang="en-US" dirty="0"/>
              <a:t>$ System Design (3 weeks)</a:t>
            </a:r>
          </a:p>
          <a:p>
            <a:r>
              <a:rPr lang="en-US" dirty="0"/>
              <a:t>Team: Rohit Kumar Chowdhury, </a:t>
            </a:r>
            <a:r>
              <a:rPr lang="en-US" dirty="0" err="1"/>
              <a:t>Tanjilul</a:t>
            </a:r>
            <a:r>
              <a:rPr lang="en-US" dirty="0"/>
              <a:t> Islam</a:t>
            </a:r>
          </a:p>
          <a:p>
            <a:r>
              <a:rPr lang="en-US" dirty="0"/>
              <a:t>Tasks: Design system </a:t>
            </a:r>
            <a:r>
              <a:rPr lang="en-US" dirty="0" err="1"/>
              <a:t>architecture.Develop</a:t>
            </a:r>
            <a:r>
              <a:rPr lang="en-US" dirty="0"/>
              <a:t> wireframes and UI/UX designs</a:t>
            </a:r>
          </a:p>
          <a:p>
            <a:r>
              <a:rPr lang="en-US" dirty="0"/>
              <a:t>$ Development (8 weeks)</a:t>
            </a:r>
          </a:p>
          <a:p>
            <a:r>
              <a:rPr lang="en-US" dirty="0"/>
              <a:t>$ Testing (2 weeks)</a:t>
            </a:r>
          </a:p>
          <a:p>
            <a:r>
              <a:rPr lang="en-US" dirty="0"/>
              <a:t>$ Deployment (1 week)</a:t>
            </a:r>
            <a:br>
              <a:rPr lang="en-US" dirty="0"/>
            </a:br>
            <a:r>
              <a:rPr lang="en-US" dirty="0"/>
              <a:t>$ Maintenance and Support (will be Ongoing)</a:t>
            </a:r>
          </a:p>
          <a:p>
            <a:endParaRPr lang="en-US" dirty="0"/>
          </a:p>
          <a:p>
            <a:pPr lvl="0"/>
            <a:endParaRPr lang="en-US" dirty="0"/>
          </a:p>
        </p:txBody>
      </p:sp>
    </p:spTree>
    <p:extLst>
      <p:ext uri="{BB962C8B-B14F-4D97-AF65-F5344CB8AC3E}">
        <p14:creationId xmlns:p14="http://schemas.microsoft.com/office/powerpoint/2010/main" val="91620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additive="base">
                                        <p:cTn id="1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additive="base">
                                        <p:cTn id="2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1000"/>
                                        <p:tgtEl>
                                          <p:spTgt spid="6">
                                            <p:txEl>
                                              <p:pRg st="5" end="5"/>
                                            </p:txEl>
                                          </p:spTgt>
                                        </p:tgtEl>
                                      </p:cBhvr>
                                    </p:animEffect>
                                    <p:anim calcmode="lin" valueType="num">
                                      <p:cBhvr>
                                        <p:cTn id="39"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1000"/>
                                        <p:tgtEl>
                                          <p:spTgt spid="6">
                                            <p:txEl>
                                              <p:pRg st="6" end="6"/>
                                            </p:txEl>
                                          </p:spTgt>
                                        </p:tgtEl>
                                      </p:cBhvr>
                                    </p:animEffect>
                                    <p:anim calcmode="lin" valueType="num">
                                      <p:cBhvr>
                                        <p:cTn id="44"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6">
                                            <p:txEl>
                                              <p:pRg st="7" end="7"/>
                                            </p:txEl>
                                          </p:spTgt>
                                        </p:tgtEl>
                                        <p:attrNameLst>
                                          <p:attrName>style.visibility</p:attrName>
                                        </p:attrNameLst>
                                      </p:cBhvr>
                                      <p:to>
                                        <p:strVal val="visible"/>
                                      </p:to>
                                    </p:set>
                                    <p:animEffect transition="in" filter="barn(inVertical)">
                                      <p:cBhvr>
                                        <p:cTn id="50" dur="500"/>
                                        <p:tgtEl>
                                          <p:spTgt spid="6">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Effect transition="in" filter="wipe(down)">
                                      <p:cBhvr>
                                        <p:cTn id="55"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FD70-A81E-4A64-90D1-3A8877FE6E62}"/>
              </a:ext>
            </a:extLst>
          </p:cNvPr>
          <p:cNvSpPr>
            <a:spLocks noGrp="1"/>
          </p:cNvSpPr>
          <p:nvPr>
            <p:ph type="title"/>
          </p:nvPr>
        </p:nvSpPr>
        <p:spPr/>
        <p:txBody>
          <a:bodyPr/>
          <a:lstStyle/>
          <a:p>
            <a:r>
              <a:rPr lang="en-US" b="1" dirty="0"/>
              <a:t>Budget and Resources Costs </a:t>
            </a:r>
            <a:endParaRPr lang="en-US" dirty="0"/>
          </a:p>
        </p:txBody>
      </p:sp>
      <p:graphicFrame>
        <p:nvGraphicFramePr>
          <p:cNvPr id="6" name="Content Placeholder 5">
            <a:extLst>
              <a:ext uri="{FF2B5EF4-FFF2-40B4-BE49-F238E27FC236}">
                <a16:creationId xmlns:a16="http://schemas.microsoft.com/office/drawing/2014/main" id="{6F885C6D-B1C4-44A7-B580-A1841DD558E8}"/>
              </a:ext>
            </a:extLst>
          </p:cNvPr>
          <p:cNvGraphicFramePr>
            <a:graphicFrameLocks noGrp="1"/>
          </p:cNvGraphicFramePr>
          <p:nvPr>
            <p:ph idx="1"/>
            <p:extLst>
              <p:ext uri="{D42A27DB-BD31-4B8C-83A1-F6EECF244321}">
                <p14:modId xmlns:p14="http://schemas.microsoft.com/office/powerpoint/2010/main" val="2992194928"/>
              </p:ext>
            </p:extLst>
          </p:nvPr>
        </p:nvGraphicFramePr>
        <p:xfrm>
          <a:off x="1023938" y="2286000"/>
          <a:ext cx="9720262" cy="2804160"/>
        </p:xfrm>
        <a:graphic>
          <a:graphicData uri="http://schemas.openxmlformats.org/drawingml/2006/table">
            <a:tbl>
              <a:tblPr firstRow="1" bandRow="1">
                <a:tableStyleId>{5C22544A-7EE6-4342-B048-85BDC9FD1C3A}</a:tableStyleId>
              </a:tblPr>
              <a:tblGrid>
                <a:gridCol w="4845521">
                  <a:extLst>
                    <a:ext uri="{9D8B030D-6E8A-4147-A177-3AD203B41FA5}">
                      <a16:colId xmlns:a16="http://schemas.microsoft.com/office/drawing/2014/main" val="2711699113"/>
                    </a:ext>
                  </a:extLst>
                </a:gridCol>
                <a:gridCol w="4874741">
                  <a:extLst>
                    <a:ext uri="{9D8B030D-6E8A-4147-A177-3AD203B41FA5}">
                      <a16:colId xmlns:a16="http://schemas.microsoft.com/office/drawing/2014/main" val="3421801975"/>
                    </a:ext>
                  </a:extLst>
                </a:gridCol>
              </a:tblGrid>
              <a:tr h="370840">
                <a:tc>
                  <a:txBody>
                    <a:bodyPr/>
                    <a:lstStyle/>
                    <a:p>
                      <a:pPr algn="ctr"/>
                      <a:r>
                        <a:rPr lang="en-US" dirty="0"/>
                        <a:t>Team</a:t>
                      </a:r>
                    </a:p>
                  </a:txBody>
                  <a:tcPr/>
                </a:tc>
                <a:tc>
                  <a:txBody>
                    <a:bodyPr/>
                    <a:lstStyle/>
                    <a:p>
                      <a:pPr algn="ctr"/>
                      <a:r>
                        <a:rPr lang="en-US" dirty="0"/>
                        <a:t>Money</a:t>
                      </a:r>
                    </a:p>
                  </a:txBody>
                  <a:tcPr/>
                </a:tc>
                <a:extLst>
                  <a:ext uri="{0D108BD9-81ED-4DB2-BD59-A6C34878D82A}">
                    <a16:rowId xmlns:a16="http://schemas.microsoft.com/office/drawing/2014/main" val="3485240428"/>
                  </a:ext>
                </a:extLst>
              </a:tr>
              <a:tr h="370840">
                <a:tc>
                  <a:txBody>
                    <a:bodyPr/>
                    <a:lstStyle/>
                    <a:p>
                      <a:pPr algn="ctr"/>
                      <a:r>
                        <a:rPr lang="en-US" sz="1800" kern="1200" dirty="0">
                          <a:solidFill>
                            <a:schemeClr val="dk1"/>
                          </a:solidFill>
                          <a:effectLst/>
                          <a:latin typeface="+mn-lt"/>
                          <a:ea typeface="+mn-ea"/>
                          <a:cs typeface="+mn-cs"/>
                        </a:rPr>
                        <a:t>Md Mostafa Kamal Anna (Project Manager)</a:t>
                      </a:r>
                      <a:endParaRPr lang="en-US" dirty="0"/>
                    </a:p>
                  </a:txBody>
                  <a:tcPr/>
                </a:tc>
                <a:tc>
                  <a:txBody>
                    <a:bodyPr/>
                    <a:lstStyle/>
                    <a:p>
                      <a:pPr algn="ctr"/>
                      <a:r>
                        <a:rPr lang="en-US" sz="1800" kern="1200" dirty="0">
                          <a:solidFill>
                            <a:schemeClr val="dk1"/>
                          </a:solidFill>
                          <a:effectLst/>
                          <a:latin typeface="+mn-lt"/>
                          <a:ea typeface="+mn-ea"/>
                          <a:cs typeface="+mn-cs"/>
                        </a:rPr>
                        <a:t>৳10,000</a:t>
                      </a:r>
                      <a:endParaRPr lang="en-US" dirty="0"/>
                    </a:p>
                  </a:txBody>
                  <a:tcPr/>
                </a:tc>
                <a:extLst>
                  <a:ext uri="{0D108BD9-81ED-4DB2-BD59-A6C34878D82A}">
                    <a16:rowId xmlns:a16="http://schemas.microsoft.com/office/drawing/2014/main" val="3616685455"/>
                  </a:ext>
                </a:extLst>
              </a:tr>
              <a:tr h="370840">
                <a:tc>
                  <a:txBody>
                    <a:bodyPr/>
                    <a:lstStyle/>
                    <a:p>
                      <a:pPr algn="ctr"/>
                      <a:r>
                        <a:rPr lang="en-US" sz="1800" kern="1200" dirty="0">
                          <a:solidFill>
                            <a:schemeClr val="dk1"/>
                          </a:solidFill>
                          <a:effectLst/>
                          <a:latin typeface="+mn-lt"/>
                          <a:ea typeface="+mn-ea"/>
                          <a:cs typeface="+mn-cs"/>
                        </a:rPr>
                        <a:t>Mahbub Morshed (Business Analyst)</a:t>
                      </a:r>
                      <a:endParaRPr lang="en-US" dirty="0"/>
                    </a:p>
                  </a:txBody>
                  <a:tcPr/>
                </a:tc>
                <a:tc>
                  <a:txBody>
                    <a:bodyPr/>
                    <a:lstStyle/>
                    <a:p>
                      <a:pPr algn="ctr"/>
                      <a:r>
                        <a:rPr lang="en-US" sz="1800" kern="1200" dirty="0">
                          <a:solidFill>
                            <a:schemeClr val="dk1"/>
                          </a:solidFill>
                          <a:effectLst/>
                          <a:latin typeface="+mn-lt"/>
                          <a:ea typeface="+mn-ea"/>
                          <a:cs typeface="+mn-cs"/>
                        </a:rPr>
                        <a:t>৳8,000</a:t>
                      </a:r>
                      <a:endParaRPr lang="en-US" dirty="0"/>
                    </a:p>
                  </a:txBody>
                  <a:tcPr/>
                </a:tc>
                <a:extLst>
                  <a:ext uri="{0D108BD9-81ED-4DB2-BD59-A6C34878D82A}">
                    <a16:rowId xmlns:a16="http://schemas.microsoft.com/office/drawing/2014/main" val="1910839685"/>
                  </a:ext>
                </a:extLst>
              </a:tr>
              <a:tr h="370840">
                <a:tc>
                  <a:txBody>
                    <a:bodyPr/>
                    <a:lstStyle/>
                    <a:p>
                      <a:pPr algn="ctr"/>
                      <a:r>
                        <a:rPr lang="en-US" sz="1800" kern="1200" dirty="0">
                          <a:solidFill>
                            <a:schemeClr val="dk1"/>
                          </a:solidFill>
                          <a:effectLst/>
                          <a:latin typeface="+mn-lt"/>
                          <a:ea typeface="+mn-ea"/>
                          <a:cs typeface="+mn-cs"/>
                        </a:rPr>
                        <a:t>Syed Irfan Shabab (Developer)</a:t>
                      </a:r>
                      <a:endParaRPr lang="en-US" dirty="0"/>
                    </a:p>
                  </a:txBody>
                  <a:tcPr/>
                </a:tc>
                <a:tc>
                  <a:txBody>
                    <a:bodyPr/>
                    <a:lstStyle/>
                    <a:p>
                      <a:pPr algn="ctr"/>
                      <a:r>
                        <a:rPr lang="en-US" sz="1800" kern="1200" dirty="0">
                          <a:solidFill>
                            <a:schemeClr val="dk1"/>
                          </a:solidFill>
                          <a:effectLst/>
                          <a:latin typeface="+mn-lt"/>
                          <a:ea typeface="+mn-ea"/>
                          <a:cs typeface="+mn-cs"/>
                        </a:rPr>
                        <a:t>৳15,000</a:t>
                      </a:r>
                      <a:endParaRPr lang="en-US" dirty="0"/>
                    </a:p>
                  </a:txBody>
                  <a:tcPr/>
                </a:tc>
                <a:extLst>
                  <a:ext uri="{0D108BD9-81ED-4DB2-BD59-A6C34878D82A}">
                    <a16:rowId xmlns:a16="http://schemas.microsoft.com/office/drawing/2014/main" val="327133958"/>
                  </a:ext>
                </a:extLst>
              </a:tr>
              <a:tr h="370840">
                <a:tc>
                  <a:txBody>
                    <a:bodyPr/>
                    <a:lstStyle/>
                    <a:p>
                      <a:pPr algn="ctr"/>
                      <a:r>
                        <a:rPr lang="en-US" sz="1800" kern="1200" dirty="0">
                          <a:solidFill>
                            <a:schemeClr val="dk1"/>
                          </a:solidFill>
                          <a:effectLst/>
                          <a:latin typeface="+mn-lt"/>
                          <a:ea typeface="+mn-ea"/>
                          <a:cs typeface="+mn-cs"/>
                        </a:rPr>
                        <a:t>Rohit Kumar Chowdhury (Developer)</a:t>
                      </a:r>
                      <a:endParaRPr lang="en-US" dirty="0"/>
                    </a:p>
                  </a:txBody>
                  <a:tcPr/>
                </a:tc>
                <a:tc>
                  <a:txBody>
                    <a:bodyPr/>
                    <a:lstStyle/>
                    <a:p>
                      <a:pPr algn="ctr"/>
                      <a:r>
                        <a:rPr lang="en-US" sz="1800" kern="1200" dirty="0">
                          <a:solidFill>
                            <a:schemeClr val="dk1"/>
                          </a:solidFill>
                          <a:effectLst/>
                          <a:latin typeface="+mn-lt"/>
                          <a:ea typeface="+mn-ea"/>
                          <a:cs typeface="+mn-cs"/>
                        </a:rPr>
                        <a:t>৳15,000</a:t>
                      </a:r>
                      <a:endParaRPr lang="en-US" dirty="0"/>
                    </a:p>
                  </a:txBody>
                  <a:tcPr/>
                </a:tc>
                <a:extLst>
                  <a:ext uri="{0D108BD9-81ED-4DB2-BD59-A6C34878D82A}">
                    <a16:rowId xmlns:a16="http://schemas.microsoft.com/office/drawing/2014/main" val="2402683847"/>
                  </a:ext>
                </a:extLst>
              </a:tr>
              <a:tr h="370840">
                <a:tc>
                  <a:txBody>
                    <a:bodyPr/>
                    <a:lstStyle/>
                    <a:p>
                      <a:pPr algn="ctr"/>
                      <a:r>
                        <a:rPr lang="en-US" sz="1800" kern="1200" dirty="0" err="1">
                          <a:solidFill>
                            <a:schemeClr val="dk1"/>
                          </a:solidFill>
                          <a:effectLst/>
                          <a:latin typeface="+mn-lt"/>
                          <a:ea typeface="+mn-ea"/>
                          <a:cs typeface="+mn-cs"/>
                        </a:rPr>
                        <a:t>Tanjilul</a:t>
                      </a:r>
                      <a:r>
                        <a:rPr lang="en-US" sz="1800" kern="1200" dirty="0">
                          <a:solidFill>
                            <a:schemeClr val="dk1"/>
                          </a:solidFill>
                          <a:effectLst/>
                          <a:latin typeface="+mn-lt"/>
                          <a:ea typeface="+mn-ea"/>
                          <a:cs typeface="+mn-cs"/>
                        </a:rPr>
                        <a:t> Islam (Designer)</a:t>
                      </a:r>
                      <a:endParaRPr lang="en-US" dirty="0"/>
                    </a:p>
                  </a:txBody>
                  <a:tcPr/>
                </a:tc>
                <a:tc>
                  <a:txBody>
                    <a:bodyPr/>
                    <a:lstStyle/>
                    <a:p>
                      <a:pPr algn="ctr"/>
                      <a:r>
                        <a:rPr lang="en-US" sz="1800" kern="1200" dirty="0">
                          <a:solidFill>
                            <a:schemeClr val="dk1"/>
                          </a:solidFill>
                          <a:effectLst/>
                          <a:latin typeface="+mn-lt"/>
                          <a:ea typeface="+mn-ea"/>
                          <a:cs typeface="+mn-cs"/>
                        </a:rPr>
                        <a:t>৳12,000</a:t>
                      </a:r>
                      <a:endParaRPr lang="en-US" dirty="0"/>
                    </a:p>
                  </a:txBody>
                  <a:tcPr/>
                </a:tc>
                <a:extLst>
                  <a:ext uri="{0D108BD9-81ED-4DB2-BD59-A6C34878D82A}">
                    <a16:rowId xmlns:a16="http://schemas.microsoft.com/office/drawing/2014/main" val="1227071475"/>
                  </a:ext>
                </a:extLst>
              </a:tr>
              <a:tr h="0">
                <a:tc>
                  <a:txBody>
                    <a:bodyPr/>
                    <a:lstStyle/>
                    <a:p>
                      <a:r>
                        <a:rPr lang="en-US" dirty="0"/>
                        <a:t>                           </a:t>
                      </a:r>
                      <a:r>
                        <a:rPr lang="en-US" sz="3200" b="1" dirty="0"/>
                        <a:t>Total</a:t>
                      </a:r>
                    </a:p>
                  </a:txBody>
                  <a:tcPr/>
                </a:tc>
                <a:tc>
                  <a:txBody>
                    <a:bodyPr/>
                    <a:lstStyle/>
                    <a:p>
                      <a:pPr algn="ctr"/>
                      <a:r>
                        <a:rPr lang="en-US" sz="1800" kern="1200" dirty="0">
                          <a:solidFill>
                            <a:schemeClr val="dk1"/>
                          </a:solidFill>
                          <a:effectLst/>
                          <a:latin typeface="+mn-lt"/>
                          <a:ea typeface="+mn-ea"/>
                          <a:cs typeface="+mn-cs"/>
                        </a:rPr>
                        <a:t>৳70,000 </a:t>
                      </a:r>
                      <a:endParaRPr lang="en-US" dirty="0"/>
                    </a:p>
                  </a:txBody>
                  <a:tcPr/>
                </a:tc>
                <a:extLst>
                  <a:ext uri="{0D108BD9-81ED-4DB2-BD59-A6C34878D82A}">
                    <a16:rowId xmlns:a16="http://schemas.microsoft.com/office/drawing/2014/main" val="1814464061"/>
                  </a:ext>
                </a:extLst>
              </a:tr>
            </a:tbl>
          </a:graphicData>
        </a:graphic>
      </p:graphicFrame>
    </p:spTree>
    <p:extLst>
      <p:ext uri="{BB962C8B-B14F-4D97-AF65-F5344CB8AC3E}">
        <p14:creationId xmlns:p14="http://schemas.microsoft.com/office/powerpoint/2010/main" val="290647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31</TotalTime>
  <Words>649</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Donation Management System Company Name : G for Donation </vt:lpstr>
      <vt:lpstr>IntroDuction</vt:lpstr>
      <vt:lpstr>Background</vt:lpstr>
      <vt:lpstr>Motivation</vt:lpstr>
      <vt:lpstr>Problems that can be fixed</vt:lpstr>
      <vt:lpstr>Project </vt:lpstr>
      <vt:lpstr>Scope </vt:lpstr>
      <vt:lpstr>Tasks and time plan </vt:lpstr>
      <vt:lpstr>Budget and Resources Costs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Donation Management System Company Name : G for Donation</dc:title>
  <dc:creator>ovid</dc:creator>
  <cp:lastModifiedBy>ovid</cp:lastModifiedBy>
  <cp:revision>4</cp:revision>
  <dcterms:created xsi:type="dcterms:W3CDTF">2024-05-10T19:34:59Z</dcterms:created>
  <dcterms:modified xsi:type="dcterms:W3CDTF">2024-05-10T20:06:06Z</dcterms:modified>
</cp:coreProperties>
</file>