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2"/>
  </p:sldMasterIdLst>
  <p:notesMasterIdLst>
    <p:notesMasterId r:id="rId22"/>
  </p:notesMasterIdLst>
  <p:handoutMasterIdLst>
    <p:handoutMasterId r:id="rId23"/>
  </p:handoutMasterIdLst>
  <p:sldIdLst>
    <p:sldId id="260" r:id="rId3"/>
    <p:sldId id="256" r:id="rId4"/>
    <p:sldId id="271" r:id="rId5"/>
    <p:sldId id="273" r:id="rId6"/>
    <p:sldId id="272" r:id="rId7"/>
    <p:sldId id="275" r:id="rId8"/>
    <p:sldId id="276" r:id="rId9"/>
    <p:sldId id="274" r:id="rId10"/>
    <p:sldId id="257" r:id="rId11"/>
    <p:sldId id="258" r:id="rId12"/>
    <p:sldId id="261" r:id="rId13"/>
    <p:sldId id="262" r:id="rId14"/>
    <p:sldId id="263" r:id="rId15"/>
    <p:sldId id="269" r:id="rId16"/>
    <p:sldId id="270" r:id="rId17"/>
    <p:sldId id="264" r:id="rId18"/>
    <p:sldId id="26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4032" autoAdjust="0"/>
  </p:normalViewPr>
  <p:slideViewPr>
    <p:cSldViewPr>
      <p:cViewPr varScale="1">
        <p:scale>
          <a:sx n="105" d="100"/>
          <a:sy n="105" d="100"/>
        </p:scale>
        <p:origin x="1794" y="102"/>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p:cViewPr varScale="1">
        <p:scale>
          <a:sx n="81" d="100"/>
          <a:sy n="81" d="100"/>
        </p:scale>
        <p:origin x="-20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AA251C-380D-40C3-916D-87999848640D}" type="datetimeFigureOut">
              <a:rPr lang="en-US" smtClean="0"/>
              <a:pPr/>
              <a:t>24-Jan-23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738686-C003-4DD9-91AB-FE42C77990EF}" type="slidenum">
              <a:rPr lang="en-US" smtClean="0"/>
              <a:pPr/>
              <a:t>‹#›</a:t>
            </a:fld>
            <a:endParaRPr lang="en-US" dirty="0"/>
          </a:p>
        </p:txBody>
      </p:sp>
    </p:spTree>
    <p:extLst>
      <p:ext uri="{BB962C8B-B14F-4D97-AF65-F5344CB8AC3E}">
        <p14:creationId xmlns:p14="http://schemas.microsoft.com/office/powerpoint/2010/main" val="1738698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89E82-5260-4A25-9037-9A6841D8FF0F}" type="datetimeFigureOut">
              <a:rPr lang="en-US" smtClean="0"/>
              <a:pPr/>
              <a:t>24-Jan-23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FB1B6-7DB8-42D5-AA29-1ED5493270AA}" type="slidenum">
              <a:rPr lang="en-US" smtClean="0"/>
              <a:pPr/>
              <a:t>‹#›</a:t>
            </a:fld>
            <a:endParaRPr lang="en-US" dirty="0"/>
          </a:p>
        </p:txBody>
      </p:sp>
    </p:spTree>
    <p:extLst>
      <p:ext uri="{BB962C8B-B14F-4D97-AF65-F5344CB8AC3E}">
        <p14:creationId xmlns:p14="http://schemas.microsoft.com/office/powerpoint/2010/main" val="116849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EFB1B6-7DB8-42D5-AA29-1ED5493270AA}" type="slidenum">
              <a:rPr lang="en-US" smtClean="0"/>
              <a:pPr/>
              <a:t>1</a:t>
            </a:fld>
            <a:endParaRPr lang="en-US" dirty="0"/>
          </a:p>
        </p:txBody>
      </p:sp>
    </p:spTree>
    <p:extLst>
      <p:ext uri="{BB962C8B-B14F-4D97-AF65-F5344CB8AC3E}">
        <p14:creationId xmlns:p14="http://schemas.microsoft.com/office/powerpoint/2010/main" val="72093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14</a:t>
            </a:fld>
            <a:endParaRPr lang="en-US" dirty="0"/>
          </a:p>
        </p:txBody>
      </p:sp>
    </p:spTree>
    <p:extLst>
      <p:ext uri="{BB962C8B-B14F-4D97-AF65-F5344CB8AC3E}">
        <p14:creationId xmlns:p14="http://schemas.microsoft.com/office/powerpoint/2010/main" val="352053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15</a:t>
            </a:fld>
            <a:endParaRPr lang="en-US" dirty="0"/>
          </a:p>
        </p:txBody>
      </p:sp>
    </p:spTree>
    <p:extLst>
      <p:ext uri="{BB962C8B-B14F-4D97-AF65-F5344CB8AC3E}">
        <p14:creationId xmlns:p14="http://schemas.microsoft.com/office/powerpoint/2010/main" val="797506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16</a:t>
            </a:fld>
            <a:endParaRPr lang="en-US" dirty="0"/>
          </a:p>
        </p:txBody>
      </p:sp>
    </p:spTree>
    <p:extLst>
      <p:ext uri="{BB962C8B-B14F-4D97-AF65-F5344CB8AC3E}">
        <p14:creationId xmlns:p14="http://schemas.microsoft.com/office/powerpoint/2010/main" val="1612229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17</a:t>
            </a:fld>
            <a:endParaRPr lang="en-US" dirty="0"/>
          </a:p>
        </p:txBody>
      </p:sp>
    </p:spTree>
    <p:extLst>
      <p:ext uri="{BB962C8B-B14F-4D97-AF65-F5344CB8AC3E}">
        <p14:creationId xmlns:p14="http://schemas.microsoft.com/office/powerpoint/2010/main" val="2336984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18</a:t>
            </a:fld>
            <a:endParaRPr lang="en-US" dirty="0"/>
          </a:p>
        </p:txBody>
      </p:sp>
    </p:spTree>
    <p:extLst>
      <p:ext uri="{BB962C8B-B14F-4D97-AF65-F5344CB8AC3E}">
        <p14:creationId xmlns:p14="http://schemas.microsoft.com/office/powerpoint/2010/main" val="2275586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19</a:t>
            </a:fld>
            <a:endParaRPr lang="en-US" dirty="0"/>
          </a:p>
        </p:txBody>
      </p:sp>
    </p:spTree>
    <p:extLst>
      <p:ext uri="{BB962C8B-B14F-4D97-AF65-F5344CB8AC3E}">
        <p14:creationId xmlns:p14="http://schemas.microsoft.com/office/powerpoint/2010/main" val="409477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EFB1B6-7DB8-42D5-AA29-1ED5493270AA}" type="slidenum">
              <a:rPr lang="en-US" smtClean="0"/>
              <a:pPr/>
              <a:t>2</a:t>
            </a:fld>
            <a:endParaRPr lang="en-US" dirty="0"/>
          </a:p>
        </p:txBody>
      </p:sp>
    </p:spTree>
    <p:extLst>
      <p:ext uri="{BB962C8B-B14F-4D97-AF65-F5344CB8AC3E}">
        <p14:creationId xmlns:p14="http://schemas.microsoft.com/office/powerpoint/2010/main" val="314980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3</a:t>
            </a:fld>
            <a:endParaRPr lang="en-US" dirty="0"/>
          </a:p>
        </p:txBody>
      </p:sp>
    </p:spTree>
    <p:extLst>
      <p:ext uri="{BB962C8B-B14F-4D97-AF65-F5344CB8AC3E}">
        <p14:creationId xmlns:p14="http://schemas.microsoft.com/office/powerpoint/2010/main" val="304849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FB1B6-7DB8-42D5-AA29-1ED5493270AA}" type="slidenum">
              <a:rPr lang="en-US" smtClean="0"/>
              <a:pPr/>
              <a:t>6</a:t>
            </a:fld>
            <a:endParaRPr lang="en-US" dirty="0"/>
          </a:p>
        </p:txBody>
      </p:sp>
    </p:spTree>
    <p:extLst>
      <p:ext uri="{BB962C8B-B14F-4D97-AF65-F5344CB8AC3E}">
        <p14:creationId xmlns:p14="http://schemas.microsoft.com/office/powerpoint/2010/main" val="328544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9</a:t>
            </a:fld>
            <a:endParaRPr lang="en-US" dirty="0"/>
          </a:p>
        </p:txBody>
      </p:sp>
    </p:spTree>
    <p:extLst>
      <p:ext uri="{BB962C8B-B14F-4D97-AF65-F5344CB8AC3E}">
        <p14:creationId xmlns:p14="http://schemas.microsoft.com/office/powerpoint/2010/main" val="245944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10</a:t>
            </a:fld>
            <a:endParaRPr lang="en-US" dirty="0"/>
          </a:p>
        </p:txBody>
      </p:sp>
    </p:spTree>
    <p:extLst>
      <p:ext uri="{BB962C8B-B14F-4D97-AF65-F5344CB8AC3E}">
        <p14:creationId xmlns:p14="http://schemas.microsoft.com/office/powerpoint/2010/main" val="267971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11</a:t>
            </a:fld>
            <a:endParaRPr lang="en-US" dirty="0"/>
          </a:p>
        </p:txBody>
      </p:sp>
    </p:spTree>
    <p:extLst>
      <p:ext uri="{BB962C8B-B14F-4D97-AF65-F5344CB8AC3E}">
        <p14:creationId xmlns:p14="http://schemas.microsoft.com/office/powerpoint/2010/main" val="416883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12</a:t>
            </a:fld>
            <a:endParaRPr lang="en-US" dirty="0"/>
          </a:p>
        </p:txBody>
      </p:sp>
    </p:spTree>
    <p:extLst>
      <p:ext uri="{BB962C8B-B14F-4D97-AF65-F5344CB8AC3E}">
        <p14:creationId xmlns:p14="http://schemas.microsoft.com/office/powerpoint/2010/main" val="258058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EFB1B6-7DB8-42D5-AA29-1ED5493270AA}" type="slidenum">
              <a:rPr lang="en-US" smtClean="0"/>
              <a:pPr/>
              <a:t>13</a:t>
            </a:fld>
            <a:endParaRPr lang="en-US" dirty="0"/>
          </a:p>
        </p:txBody>
      </p:sp>
    </p:spTree>
    <p:extLst>
      <p:ext uri="{BB962C8B-B14F-4D97-AF65-F5344CB8AC3E}">
        <p14:creationId xmlns:p14="http://schemas.microsoft.com/office/powerpoint/2010/main" val="93153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C3F416CD-67A3-4CF0-A210-F6AF31AC147F}" type="datetimeFigureOut">
              <a:rPr lang="en-US" smtClean="0"/>
              <a:pPr/>
              <a:t>24-Jan-23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lvl3pPr>
              <a:defRPr>
                <a:solidFill>
                  <a:schemeClr val="accent1">
                    <a:lumMod val="75000"/>
                  </a:schemeClr>
                </a:solidFill>
              </a:defRPr>
            </a:lvl3pPr>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257800"/>
            <a:ext cx="6019800" cy="677108"/>
          </a:xfrm>
          <a:effectLst>
            <a:outerShdw blurRad="50800" dist="38100" dir="2700000" algn="tl" rotWithShape="0">
              <a:prstClr val="black">
                <a:alpha val="40000"/>
              </a:prstClr>
            </a:outerShdw>
          </a:effectLst>
        </p:spPr>
        <p:txBody>
          <a:bodyPr lIns="91440" tIns="45720" rIns="91440" bIns="45720" anchor="b" anchorCtr="0">
            <a:noAutofit/>
          </a:bodyPr>
          <a:lstStyle>
            <a:lvl1pPr algn="l">
              <a:defRPr sz="3600" b="1">
                <a:solidFill>
                  <a:schemeClr val="accent2">
                    <a:lumMod val="60000"/>
                    <a:lumOff val="40000"/>
                  </a:schemeClr>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04800" y="5953570"/>
            <a:ext cx="6019800" cy="542544"/>
          </a:xfrm>
          <a:effectLst/>
        </p:spPr>
        <p:txBody>
          <a:bodyPr lIns="91440" tIns="45720" rIns="91440" bIns="45720">
            <a:normAutofit/>
          </a:bodyPr>
          <a:lstStyle>
            <a:lvl1pPr marL="0" indent="0" algn="l">
              <a:buNone/>
              <a:defRPr sz="2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9"/>
          <p:cNvSpPr>
            <a:spLocks noGrp="1"/>
          </p:cNvSpPr>
          <p:nvPr>
            <p:ph type="body" sz="quarter" idx="10"/>
          </p:nvPr>
        </p:nvSpPr>
        <p:spPr>
          <a:xfrm>
            <a:off x="304800" y="3581400"/>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2" name="Text Placeholder 9"/>
          <p:cNvSpPr>
            <a:spLocks noGrp="1"/>
          </p:cNvSpPr>
          <p:nvPr>
            <p:ph type="body" sz="quarter" idx="11"/>
          </p:nvPr>
        </p:nvSpPr>
        <p:spPr>
          <a:xfrm>
            <a:off x="304800" y="3886200"/>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3" name="Text Placeholder 9"/>
          <p:cNvSpPr>
            <a:spLocks noGrp="1"/>
          </p:cNvSpPr>
          <p:nvPr>
            <p:ph type="body" sz="quarter" idx="12"/>
          </p:nvPr>
        </p:nvSpPr>
        <p:spPr>
          <a:xfrm>
            <a:off x="304800" y="4188023"/>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14" name="Text Placeholder 9"/>
          <p:cNvSpPr>
            <a:spLocks noGrp="1"/>
          </p:cNvSpPr>
          <p:nvPr>
            <p:ph type="body" sz="quarter" idx="13"/>
          </p:nvPr>
        </p:nvSpPr>
        <p:spPr>
          <a:xfrm>
            <a:off x="304800" y="4492823"/>
            <a:ext cx="5943600" cy="307777"/>
          </a:xfrm>
        </p:spPr>
        <p:txBody>
          <a:bodyPr wrap="square" anchor="ctr" anchorCtr="0">
            <a:spAutoFit/>
          </a:bodyPr>
          <a:lstStyle>
            <a:lvl1pPr>
              <a:buNone/>
              <a:defRPr sz="1400">
                <a:solidFill>
                  <a:schemeClr val="accent2">
                    <a:lumMod val="20000"/>
                    <a:lumOff val="80000"/>
                  </a:schemeClr>
                </a:solidFill>
              </a:defRPr>
            </a:lvl1pPr>
          </a:lstStyle>
          <a:p>
            <a:pPr lvl="0"/>
            <a:r>
              <a:rPr lang="en-US"/>
              <a:t>Click to edit Master text styles</a:t>
            </a:r>
          </a:p>
        </p:txBody>
      </p:sp>
      <p:sp>
        <p:nvSpPr>
          <p:cNvPr id="24" name="Picture Placeholder 18"/>
          <p:cNvSpPr>
            <a:spLocks noGrp="1" noChangeAspect="1"/>
          </p:cNvSpPr>
          <p:nvPr>
            <p:ph type="pic" sz="quarter" idx="14"/>
          </p:nvPr>
        </p:nvSpPr>
        <p:spPr>
          <a:xfrm>
            <a:off x="6781800" y="304800"/>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5" name="Picture Placeholder 18"/>
          <p:cNvSpPr>
            <a:spLocks noGrp="1" noChangeAspect="1"/>
          </p:cNvSpPr>
          <p:nvPr>
            <p:ph type="pic" sz="quarter" idx="15"/>
          </p:nvPr>
        </p:nvSpPr>
        <p:spPr>
          <a:xfrm>
            <a:off x="6781800" y="1938528"/>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6" name="Picture Placeholder 18"/>
          <p:cNvSpPr>
            <a:spLocks noGrp="1" noChangeAspect="1"/>
          </p:cNvSpPr>
          <p:nvPr>
            <p:ph type="pic" sz="quarter" idx="16"/>
          </p:nvPr>
        </p:nvSpPr>
        <p:spPr>
          <a:xfrm>
            <a:off x="6781800" y="3557016"/>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defRPr sz="1400"/>
            </a:lvl1pPr>
          </a:lstStyle>
          <a:p>
            <a:r>
              <a:rPr lang="en-US"/>
              <a:t>Click icon to add picture</a:t>
            </a:r>
            <a:endParaRPr lang="en-US" dirty="0"/>
          </a:p>
        </p:txBody>
      </p:sp>
      <p:sp>
        <p:nvSpPr>
          <p:cNvPr id="27" name="Picture Placeholder 18"/>
          <p:cNvSpPr>
            <a:spLocks noGrp="1" noChangeAspect="1"/>
          </p:cNvSpPr>
          <p:nvPr>
            <p:ph type="pic" sz="quarter" idx="17"/>
          </p:nvPr>
        </p:nvSpPr>
        <p:spPr>
          <a:xfrm>
            <a:off x="6781800" y="5181600"/>
            <a:ext cx="2057400" cy="1371600"/>
          </a:xfrm>
          <a:prstGeom prst="roundRect">
            <a:avLst/>
          </a:prstGeom>
          <a:noFill/>
          <a:ln w="19050" cap="flat">
            <a:solidFill>
              <a:schemeClr val="bg1"/>
            </a:solidFill>
            <a:round/>
            <a:headEnd/>
            <a:tailEnd/>
          </a:ln>
          <a:effectLst>
            <a:outerShdw blurRad="63500" sx="102000" sy="102000" algn="ctr" rotWithShape="0">
              <a:prstClr val="black">
                <a:alpha val="40000"/>
              </a:prstClr>
            </a:outerShdw>
          </a:effectLst>
        </p:spPr>
        <p:txBody>
          <a:bodyPr>
            <a:normAutofit/>
          </a:bodyPr>
          <a:lstStyle>
            <a:lvl1pPr algn="l">
              <a:defRPr sz="1400"/>
            </a:lvl1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C290C-3526-468E-860B-4D9D2196BFBC}" type="datetime1">
              <a:rPr lang="en-US" smtClean="0"/>
              <a:pPr/>
              <a:t>24-Jan-23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58636-3AE3-4695-9EA9-A56A8CE96490}" type="slidenum">
              <a:rPr lang="en-US" smtClean="0"/>
              <a:pPr/>
              <a:t>‹#›</a:t>
            </a:fld>
            <a:endParaRPr lang="en-US" dirty="0"/>
          </a:p>
        </p:txBody>
      </p:sp>
      <p:sp>
        <p:nvSpPr>
          <p:cNvPr id="6" name="Title 1"/>
          <p:cNvSpPr>
            <a:spLocks noGrp="1"/>
          </p:cNvSpPr>
          <p:nvPr>
            <p:ph type="ctrTitle"/>
          </p:nvPr>
        </p:nvSpPr>
        <p:spPr>
          <a:xfrm>
            <a:off x="381000" y="4191000"/>
            <a:ext cx="8382000" cy="2057399"/>
          </a:xfrm>
          <a:prstGeom prst="rect">
            <a:avLst/>
          </a:prstGeom>
          <a:noFill/>
          <a:ln w="19050">
            <a:noFill/>
          </a:ln>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lgn="ctr">
              <a:defRPr sz="2800" i="1">
                <a:solidFill>
                  <a:schemeClr val="bg1"/>
                </a:solidFill>
                <a:latin typeface="+mj-lt"/>
              </a:defRPr>
            </a:lvl1pPr>
          </a:lstStyle>
          <a:p>
            <a:r>
              <a:rPr lang="en-US"/>
              <a:t>Click to edit Master title style</a:t>
            </a:r>
            <a:endParaRPr lang="en-US" dirty="0"/>
          </a:p>
        </p:txBody>
      </p:sp>
      <p:pic>
        <p:nvPicPr>
          <p:cNvPr id="8" name="Picture 3"/>
          <p:cNvPicPr>
            <a:picLocks noChangeAspect="1" noChangeArrowheads="1"/>
          </p:cNvPicPr>
          <p:nvPr userDrawn="1"/>
        </p:nvPicPr>
        <p:blipFill>
          <a:blip r:embed="rId2" cstate="print">
            <a:duotone>
              <a:prstClr val="black"/>
              <a:schemeClr val="accent2">
                <a:tint val="45000"/>
                <a:satMod val="400000"/>
              </a:schemeClr>
            </a:duotone>
            <a:lum bright="-60000" contrast="15000"/>
          </a:blip>
          <a:stretch>
            <a:fillRect/>
          </a:stretch>
        </p:blipFill>
        <p:spPr bwMode="auto">
          <a:xfrm>
            <a:off x="685792" y="1341114"/>
            <a:ext cx="7772416" cy="2926086"/>
          </a:xfrm>
          <a:prstGeom prst="rect">
            <a:avLst/>
          </a:prstGeom>
          <a:noFill/>
          <a:effectLst/>
        </p:spPr>
      </p:pic>
      <p:sp>
        <p:nvSpPr>
          <p:cNvPr id="13" name="Picture Placeholder 12"/>
          <p:cNvSpPr>
            <a:spLocks noGrp="1"/>
          </p:cNvSpPr>
          <p:nvPr>
            <p:ph type="pic" sz="quarter" idx="13"/>
          </p:nvPr>
        </p:nvSpPr>
        <p:spPr>
          <a:xfrm>
            <a:off x="3127248" y="18288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4" name="Picture Placeholder 12"/>
          <p:cNvSpPr>
            <a:spLocks noGrp="1"/>
          </p:cNvSpPr>
          <p:nvPr>
            <p:ph type="pic" sz="quarter" idx="14"/>
          </p:nvPr>
        </p:nvSpPr>
        <p:spPr>
          <a:xfrm>
            <a:off x="4648200" y="18288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5" name="Picture Placeholder 12"/>
          <p:cNvSpPr>
            <a:spLocks noGrp="1"/>
          </p:cNvSpPr>
          <p:nvPr>
            <p:ph type="pic" sz="quarter" idx="15"/>
          </p:nvPr>
        </p:nvSpPr>
        <p:spPr>
          <a:xfrm>
            <a:off x="3124200" y="28956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
        <p:nvSpPr>
          <p:cNvPr id="16" name="Picture Placeholder 12"/>
          <p:cNvSpPr>
            <a:spLocks noGrp="1"/>
          </p:cNvSpPr>
          <p:nvPr>
            <p:ph type="pic" sz="quarter" idx="16"/>
          </p:nvPr>
        </p:nvSpPr>
        <p:spPr>
          <a:xfrm>
            <a:off x="4648200" y="2895600"/>
            <a:ext cx="1371600" cy="9144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200"/>
            </a:lvl1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71600"/>
            <a:ext cx="4191000" cy="4800600"/>
          </a:xfrm>
        </p:spPr>
        <p:txBody>
          <a:bodyPr/>
          <a:lstStyle>
            <a:lvl1pPr>
              <a:defRPr sz="2400"/>
            </a:lvl1pPr>
            <a:lvl2pPr>
              <a:defRPr sz="2000"/>
            </a:lvl2pPr>
            <a:lvl3pPr>
              <a:defRPr sz="1800">
                <a:solidFill>
                  <a:schemeClr val="accent1">
                    <a:lumMod val="75000"/>
                  </a:schemeClr>
                </a:solidFill>
              </a:defRPr>
            </a:lvl3pPr>
            <a:lvl4pPr>
              <a:defRPr sz="1600">
                <a:solidFill>
                  <a:schemeClr val="accent2">
                    <a:lumMod val="75000"/>
                  </a:schemeClr>
                </a:solidFill>
              </a:defRPr>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F7A0D-B7F7-4BE8-BC8E-A71B4437D690}"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
        <p:nvSpPr>
          <p:cNvPr id="10" name="ClipArt Placeholder 9"/>
          <p:cNvSpPr>
            <a:spLocks noGrp="1"/>
          </p:cNvSpPr>
          <p:nvPr>
            <p:ph type="clipArt" sz="quarter" idx="13"/>
          </p:nvPr>
        </p:nvSpPr>
        <p:spPr>
          <a:xfrm>
            <a:off x="4648200" y="2866008"/>
            <a:ext cx="4038600" cy="3306192"/>
          </a:xfrm>
        </p:spPr>
        <p:txBody>
          <a:bodyPr/>
          <a:lstStyle/>
          <a:p>
            <a:r>
              <a:rPr lang="en-US"/>
              <a:t>Click icon to add clip art</a:t>
            </a:r>
            <a:endParaRPr lang="en-US" dirty="0"/>
          </a:p>
        </p:txBody>
      </p:sp>
      <p:sp>
        <p:nvSpPr>
          <p:cNvPr id="21" name="Title 1"/>
          <p:cNvSpPr>
            <a:spLocks noGrp="1"/>
          </p:cNvSpPr>
          <p:nvPr>
            <p:ph type="title"/>
          </p:nvPr>
        </p:nvSpPr>
        <p:spPr>
          <a:xfrm>
            <a:off x="152400" y="114299"/>
            <a:ext cx="6553200" cy="704088"/>
          </a:xfrm>
          <a:prstGeom prst="roundRect">
            <a:avLst>
              <a:gd name="adj" fmla="val 10174"/>
            </a:avLst>
          </a:prstGeom>
          <a:solidFill>
            <a:schemeClr val="bg1"/>
          </a:solidFill>
          <a:ln w="19050">
            <a:noFill/>
          </a:ln>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defRPr b="1">
                <a:solidFill>
                  <a:schemeClr val="tx1"/>
                </a:solidFill>
              </a:defRPr>
            </a:lvl1pPr>
          </a:lstStyle>
          <a:p>
            <a:r>
              <a:rPr lang="en-US"/>
              <a:t>Click to edit Master title style</a:t>
            </a:r>
            <a:endParaRPr lang="en-US" dirty="0"/>
          </a:p>
        </p:txBody>
      </p:sp>
      <p:sp>
        <p:nvSpPr>
          <p:cNvPr id="13" name="Picture Placeholder 11"/>
          <p:cNvSpPr>
            <a:spLocks noGrp="1" noChangeAspect="1"/>
          </p:cNvSpPr>
          <p:nvPr>
            <p:ph type="pic" sz="quarter" idx="14"/>
          </p:nvPr>
        </p:nvSpPr>
        <p:spPr>
          <a:xfrm>
            <a:off x="6830568"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baseline="0"/>
            </a:lvl1pPr>
          </a:lstStyle>
          <a:p>
            <a:r>
              <a:rPr lang="en-US"/>
              <a:t>Click icon to add picture</a:t>
            </a:r>
            <a:endParaRPr lang="en-US" dirty="0"/>
          </a:p>
        </p:txBody>
      </p:sp>
      <p:sp>
        <p:nvSpPr>
          <p:cNvPr id="14" name="Picture Placeholder 11"/>
          <p:cNvSpPr>
            <a:spLocks noGrp="1" noChangeAspect="1"/>
          </p:cNvSpPr>
          <p:nvPr>
            <p:ph type="pic" sz="quarter" idx="15"/>
          </p:nvPr>
        </p:nvSpPr>
        <p:spPr>
          <a:xfrm>
            <a:off x="7991526"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endParaRPr lang="en-US" dirty="0"/>
          </a:p>
        </p:txBody>
      </p:sp>
      <p:sp>
        <p:nvSpPr>
          <p:cNvPr id="15" name="Picture Placeholder 11"/>
          <p:cNvSpPr>
            <a:spLocks noGrp="1" noChangeAspect="1"/>
          </p:cNvSpPr>
          <p:nvPr>
            <p:ph type="pic" sz="quarter" idx="16"/>
          </p:nvPr>
        </p:nvSpPr>
        <p:spPr>
          <a:xfrm>
            <a:off x="7991856" y="91440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endParaRPr lang="en-US" dirty="0"/>
          </a:p>
        </p:txBody>
      </p:sp>
      <p:sp>
        <p:nvSpPr>
          <p:cNvPr id="16" name="Picture Placeholder 11"/>
          <p:cNvSpPr>
            <a:spLocks noGrp="1" noChangeAspect="1"/>
          </p:cNvSpPr>
          <p:nvPr>
            <p:ph type="pic" sz="quarter" idx="17"/>
          </p:nvPr>
        </p:nvSpPr>
        <p:spPr>
          <a:xfrm>
            <a:off x="7991856" y="1719072"/>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7543800" cy="5029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52400" y="114299"/>
            <a:ext cx="6553200" cy="704088"/>
          </a:xfrm>
          <a:prstGeom prst="roundRect">
            <a:avLst>
              <a:gd name="adj" fmla="val 10174"/>
            </a:avLst>
          </a:prstGeom>
          <a:solidFill>
            <a:schemeClr val="bg1"/>
          </a:solidFill>
          <a:ln w="19050">
            <a:noFill/>
          </a:ln>
          <a:effectLst/>
        </p:spPr>
        <p:style>
          <a:lnRef idx="3">
            <a:schemeClr val="lt1"/>
          </a:lnRef>
          <a:fillRef idx="1">
            <a:schemeClr val="accent3"/>
          </a:fillRef>
          <a:effectRef idx="1">
            <a:schemeClr val="accent3"/>
          </a:effectRef>
          <a:fontRef idx="none"/>
        </p:style>
        <p:txBody>
          <a:bodyPr wrap="square" tIns="45720" bIns="45720" anchor="ctr" anchorCtr="0">
            <a:normAutofit/>
          </a:bodyPr>
          <a:lstStyle>
            <a:lvl1pPr>
              <a:defRPr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60000"/>
                    <a:lumOff val="40000"/>
                  </a:schemeClr>
                </a:solidFill>
              </a:defRPr>
            </a:lvl1pPr>
          </a:lstStyle>
          <a:p>
            <a:r>
              <a:rPr kumimoji="0" lang="en-US"/>
              <a:t>Click to edit Master title style</a:t>
            </a:r>
            <a:endParaRPr kumimoji="0" lang="en-US" dirty="0"/>
          </a:p>
        </p:txBody>
      </p:sp>
      <p:sp>
        <p:nvSpPr>
          <p:cNvPr id="3" name="Content Placeholder 2"/>
          <p:cNvSpPr>
            <a:spLocks noGrp="1"/>
          </p:cNvSpPr>
          <p:nvPr>
            <p:ph idx="1"/>
          </p:nvPr>
        </p:nvSpPr>
        <p:spPr/>
        <p:txBody>
          <a:bodyPr/>
          <a:lstStyle>
            <a:lvl3pPr>
              <a:defRPr>
                <a:solidFill>
                  <a:schemeClr val="accent1">
                    <a:lumMod val="75000"/>
                  </a:schemeClr>
                </a:solidFill>
              </a:defRPr>
            </a:lvl3pPr>
            <a:lvl4pPr>
              <a:defRPr>
                <a:solidFill>
                  <a:schemeClr val="accent2">
                    <a:lumMod val="75000"/>
                  </a:schemeClr>
                </a:solidFill>
              </a:defRPr>
            </a:lvl4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C3F416CD-67A3-4CF0-A210-F6AF31AC147F}" type="datetimeFigureOut">
              <a:rPr lang="en-US" smtClean="0"/>
              <a:pPr/>
              <a:t>24-Jan-23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12" name="Picture Placeholder 11"/>
          <p:cNvSpPr>
            <a:spLocks noGrp="1" noChangeAspect="1"/>
          </p:cNvSpPr>
          <p:nvPr>
            <p:ph type="pic" sz="quarter" idx="13"/>
          </p:nvPr>
        </p:nvSpPr>
        <p:spPr>
          <a:xfrm>
            <a:off x="6830568"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3" name="Picture Placeholder 11"/>
          <p:cNvSpPr>
            <a:spLocks noGrp="1" noChangeAspect="1"/>
          </p:cNvSpPr>
          <p:nvPr>
            <p:ph type="pic" sz="quarter" idx="14"/>
          </p:nvPr>
        </p:nvSpPr>
        <p:spPr>
          <a:xfrm>
            <a:off x="7991526" y="13716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4" name="Picture Placeholder 11"/>
          <p:cNvSpPr>
            <a:spLocks noGrp="1" noChangeAspect="1"/>
          </p:cNvSpPr>
          <p:nvPr>
            <p:ph type="pic" sz="quarter" idx="15"/>
          </p:nvPr>
        </p:nvSpPr>
        <p:spPr>
          <a:xfrm>
            <a:off x="7991856" y="914400"/>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
        <p:nvSpPr>
          <p:cNvPr id="15" name="Picture Placeholder 11"/>
          <p:cNvSpPr>
            <a:spLocks noGrp="1" noChangeAspect="1"/>
          </p:cNvSpPr>
          <p:nvPr>
            <p:ph type="pic" sz="quarter" idx="16"/>
          </p:nvPr>
        </p:nvSpPr>
        <p:spPr>
          <a:xfrm>
            <a:off x="7991856" y="1719072"/>
            <a:ext cx="1051560" cy="685800"/>
          </a:xfrm>
          <a:prstGeom prst="roundRect">
            <a:avLst/>
          </a:prstGeom>
          <a:ln w="19050">
            <a:solidFill>
              <a:schemeClr val="bg1"/>
            </a:solidFill>
          </a:ln>
          <a:effectLst>
            <a:outerShdw blurRad="63500" sx="102000" sy="102000" algn="ctr" rotWithShape="0">
              <a:srgbClr val="000000">
                <a:alpha val="40000"/>
              </a:srgbClr>
            </a:outerShdw>
          </a:effectLst>
        </p:spPr>
        <p:txBody>
          <a:bodyPr>
            <a:normAutofit/>
          </a:bodyPr>
          <a:lstStyle>
            <a:lvl1pPr>
              <a:defRPr sz="1000"/>
            </a:lvl1pPr>
          </a:lstStyle>
          <a:p>
            <a:r>
              <a:rPr lang="en-US"/>
              <a:t>Click icon to add picture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E5B69FA-8946-4AB6-B074-D84083315D6A}" type="datetime1">
              <a:rPr lang="en-US" smtClean="0"/>
              <a:pPr/>
              <a:t>24-Jan-23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4E5B69FA-8946-4AB6-B074-D84083315D6A}" type="datetime1">
              <a:rPr lang="en-US" smtClean="0"/>
              <a:pPr/>
              <a:t>24-Jan-23</a:t>
            </a:fld>
            <a:endParaRPr lang="en-US" dirty="0"/>
          </a:p>
        </p:txBody>
      </p:sp>
      <p:sp>
        <p:nvSpPr>
          <p:cNvPr id="27" name="Slide Number Placeholder 26"/>
          <p:cNvSpPr>
            <a:spLocks noGrp="1"/>
          </p:cNvSpPr>
          <p:nvPr>
            <p:ph type="sldNum" sz="quarter" idx="11"/>
          </p:nvPr>
        </p:nvSpPr>
        <p:spPr/>
        <p:txBody>
          <a:bodyPr rtlCol="0"/>
          <a:lstStyle/>
          <a:p>
            <a:fld id="{0FF58636-3AE3-4695-9EA9-A56A8CE96490}"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4E5B69FA-8946-4AB6-B074-D84083315D6A}" type="datetime1">
              <a:rPr lang="en-US" smtClean="0"/>
              <a:pPr/>
              <a:t>24-Jan-23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B69FA-8946-4AB6-B074-D84083315D6A}" type="datetime1">
              <a:rPr lang="en-US" smtClean="0"/>
              <a:pPr/>
              <a:t>24-Jan-23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E5B69FA-8946-4AB6-B074-D84083315D6A}" type="datetime1">
              <a:rPr lang="en-US" smtClean="0"/>
              <a:pPr/>
              <a:t>24-Jan-23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F58636-3AE3-4695-9EA9-A56A8CE96490}"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E5B69FA-8946-4AB6-B074-D84083315D6A}" type="datetime1">
              <a:rPr lang="en-US" smtClean="0"/>
              <a:pPr/>
              <a:t>24-Jan-23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FF58636-3AE3-4695-9EA9-A56A8CE96490}" type="slidenum">
              <a:rPr lang="en-US" smtClean="0"/>
              <a:pPr/>
              <a:t>‹#›</a:t>
            </a:fld>
            <a:endParaRPr lang="en-US" dirty="0"/>
          </a:p>
        </p:txBody>
      </p:sp>
      <p:sp>
        <p:nvSpPr>
          <p:cNvPr id="20" name="Rectangle 19"/>
          <p:cNvSpPr/>
          <p:nvPr/>
        </p:nvSpPr>
        <p:spPr>
          <a:xfrm>
            <a:off x="0" y="0"/>
            <a:ext cx="9144000" cy="6858000"/>
          </a:xfrm>
          <a:prstGeom prst="rect">
            <a:avLst/>
          </a:prstGeom>
          <a:gradFill flip="none" rotWithShape="1">
            <a:gsLst>
              <a:gs pos="0">
                <a:schemeClr val="accent2">
                  <a:lumMod val="75000"/>
                </a:schemeClr>
              </a:gs>
              <a:gs pos="76000">
                <a:schemeClr val="accent2">
                  <a:lumMod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50" r:id="rId15"/>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7.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gif"/></Relationships>
</file>

<file path=ppt/slides/_rels/slide15.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12.jpeg"/><Relationship Id="rId7"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image" Target="../media/image39.gif"/><Relationship Id="rId7" Type="http://schemas.openxmlformats.org/officeDocument/2006/relationships/image" Target="../media/image43.jpe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articles.uie.com/three_hund_million_button/?utm_source=visitorcentric"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962400"/>
            <a:ext cx="6019800" cy="1972508"/>
          </a:xfrm>
        </p:spPr>
        <p:txBody>
          <a:bodyPr>
            <a:normAutofit fontScale="90000"/>
          </a:bodyPr>
          <a:lstStyle/>
          <a:p>
            <a:r>
              <a:rPr lang="en-US" dirty="0"/>
              <a:t>Opportunities and Importance of “Human Computer Interaction” Research</a:t>
            </a:r>
          </a:p>
        </p:txBody>
      </p:sp>
      <p:sp>
        <p:nvSpPr>
          <p:cNvPr id="3" name="Subtitle 2"/>
          <p:cNvSpPr>
            <a:spLocks noGrp="1"/>
          </p:cNvSpPr>
          <p:nvPr>
            <p:ph type="subTitle" idx="1"/>
          </p:nvPr>
        </p:nvSpPr>
        <p:spPr/>
        <p:txBody>
          <a:bodyPr/>
          <a:lstStyle/>
          <a:p>
            <a:r>
              <a:rPr lang="en-US" dirty="0"/>
              <a:t>Presentation</a:t>
            </a:r>
          </a:p>
        </p:txBody>
      </p:sp>
      <p:sp>
        <p:nvSpPr>
          <p:cNvPr id="25" name="Text Placeholder 24"/>
          <p:cNvSpPr>
            <a:spLocks noGrp="1"/>
          </p:cNvSpPr>
          <p:nvPr>
            <p:ph type="body" sz="quarter" idx="10"/>
          </p:nvPr>
        </p:nvSpPr>
        <p:spPr>
          <a:xfrm>
            <a:off x="304800" y="3273623"/>
            <a:ext cx="5943600" cy="307777"/>
          </a:xfrm>
        </p:spPr>
        <p:txBody>
          <a:bodyPr/>
          <a:lstStyle/>
          <a:p>
            <a:pPr lvl="0"/>
            <a:r>
              <a:rPr lang="en-US" dirty="0"/>
              <a:t>Dr. Khandaker Tabin Hasan</a:t>
            </a:r>
          </a:p>
        </p:txBody>
      </p:sp>
      <p:sp>
        <p:nvSpPr>
          <p:cNvPr id="26" name="Text Placeholder 25"/>
          <p:cNvSpPr>
            <a:spLocks noGrp="1"/>
          </p:cNvSpPr>
          <p:nvPr>
            <p:ph type="body" sz="quarter" idx="11"/>
          </p:nvPr>
        </p:nvSpPr>
        <p:spPr>
          <a:xfrm>
            <a:off x="304800" y="3578423"/>
            <a:ext cx="5943600" cy="307777"/>
          </a:xfrm>
        </p:spPr>
        <p:txBody>
          <a:bodyPr/>
          <a:lstStyle/>
          <a:p>
            <a:pPr lvl="0"/>
            <a:r>
              <a:rPr lang="en-US" dirty="0"/>
              <a:t>Prepared by M. </a:t>
            </a:r>
            <a:r>
              <a:rPr lang="en-US" dirty="0" err="1"/>
              <a:t>Arifur</a:t>
            </a:r>
            <a:r>
              <a:rPr lang="en-US" dirty="0"/>
              <a:t> Rahman</a:t>
            </a:r>
          </a:p>
        </p:txBody>
      </p:sp>
      <p:pic>
        <p:nvPicPr>
          <p:cNvPr id="14" name="Picture Placeholder 13" descr="brain-763982-1.jpg"/>
          <p:cNvPicPr>
            <a:picLocks noGrp="1" noChangeAspect="1"/>
          </p:cNvPicPr>
          <p:nvPr>
            <p:ph type="pic" sz="quarter" idx="14"/>
          </p:nvPr>
        </p:nvPicPr>
        <p:blipFill>
          <a:blip r:embed="rId3" cstate="print"/>
          <a:srcRect t="16570" b="16570"/>
          <a:stretch>
            <a:fillRect/>
          </a:stretch>
        </p:blipFill>
        <p:spPr/>
      </p:pic>
      <p:pic>
        <p:nvPicPr>
          <p:cNvPr id="15" name="Picture Placeholder 14" descr="continuous-space.png"/>
          <p:cNvPicPr>
            <a:picLocks noGrp="1" noChangeAspect="1"/>
          </p:cNvPicPr>
          <p:nvPr>
            <p:ph type="pic" sz="quarter" idx="15"/>
          </p:nvPr>
        </p:nvPicPr>
        <p:blipFill>
          <a:blip r:embed="rId4" cstate="print"/>
          <a:srcRect t="27889" b="27889"/>
          <a:stretch>
            <a:fillRect/>
          </a:stretch>
        </p:blipFill>
        <p:spPr/>
      </p:pic>
      <p:pic>
        <p:nvPicPr>
          <p:cNvPr id="16" name="Picture Placeholder 15" descr="munich.gif"/>
          <p:cNvPicPr>
            <a:picLocks noGrp="1" noChangeAspect="1"/>
          </p:cNvPicPr>
          <p:nvPr>
            <p:ph type="pic" sz="quarter" idx="16"/>
          </p:nvPr>
        </p:nvPicPr>
        <p:blipFill>
          <a:blip r:embed="rId5" cstate="print"/>
          <a:srcRect t="27778" b="27778"/>
          <a:stretch>
            <a:fillRect/>
          </a:stretch>
        </p:blipFill>
        <p:spPr/>
      </p:pic>
      <p:pic>
        <p:nvPicPr>
          <p:cNvPr id="17" name="Picture Placeholder 16" descr="ai_dog2_03.jpg"/>
          <p:cNvPicPr>
            <a:picLocks noGrp="1" noChangeAspect="1"/>
          </p:cNvPicPr>
          <p:nvPr>
            <p:ph type="pic" sz="quarter" idx="17"/>
          </p:nvPr>
        </p:nvPicPr>
        <p:blipFill>
          <a:blip r:embed="rId6" cstate="print"/>
          <a:srcRect t="5556" b="5556"/>
          <a:stretch>
            <a:fillRect/>
          </a:stretch>
        </p:blip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fade">
                                      <p:cBhvr>
                                        <p:cTn id="10" dur="500"/>
                                        <p:tgtEl>
                                          <p:spTgt spid="26">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5" grpId="0" build="p"/>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Touch</a:t>
            </a:r>
          </a:p>
        </p:txBody>
      </p:sp>
      <p:pic>
        <p:nvPicPr>
          <p:cNvPr id="11" name="Content Placeholder 10" descr="multi_touch_201001271.png"/>
          <p:cNvPicPr>
            <a:picLocks noGrp="1" noChangeAspect="1"/>
          </p:cNvPicPr>
          <p:nvPr>
            <p:ph idx="1"/>
          </p:nvPr>
        </p:nvPicPr>
        <p:blipFill>
          <a:blip r:embed="rId3" cstate="print"/>
          <a:stretch>
            <a:fillRect/>
          </a:stretch>
        </p:blipFill>
        <p:spPr>
          <a:xfrm>
            <a:off x="609600" y="2362200"/>
            <a:ext cx="3727888" cy="4324350"/>
          </a:xfrm>
        </p:spPr>
      </p:pic>
      <p:pic>
        <p:nvPicPr>
          <p:cNvPr id="14" name="Picture Placeholder 13" descr="5169776851_39bfe50825.jpg"/>
          <p:cNvPicPr>
            <a:picLocks noGrp="1" noChangeAspect="1"/>
          </p:cNvPicPr>
          <p:nvPr>
            <p:ph type="pic" sz="quarter" idx="13"/>
          </p:nvPr>
        </p:nvPicPr>
        <p:blipFill>
          <a:blip r:embed="rId4" cstate="print"/>
          <a:srcRect t="1008" b="1008"/>
          <a:stretch>
            <a:fillRect/>
          </a:stretch>
        </p:blipFill>
        <p:spPr/>
      </p:pic>
      <p:pic>
        <p:nvPicPr>
          <p:cNvPr id="15" name="Picture Placeholder 14" descr="bourget.png"/>
          <p:cNvPicPr>
            <a:picLocks noGrp="1" noChangeAspect="1"/>
          </p:cNvPicPr>
          <p:nvPr>
            <p:ph type="pic" sz="quarter" idx="14"/>
          </p:nvPr>
        </p:nvPicPr>
        <p:blipFill>
          <a:blip r:embed="rId5" cstate="print"/>
          <a:stretch>
            <a:fillRect/>
          </a:stretch>
        </p:blipFill>
        <p:spPr>
          <a:xfrm>
            <a:off x="8060106" y="137160"/>
            <a:ext cx="914400" cy="685800"/>
          </a:xfrm>
        </p:spPr>
      </p:pic>
      <p:pic>
        <p:nvPicPr>
          <p:cNvPr id="16" name="Picture Placeholder 15" descr="interactionMode1.jpg"/>
          <p:cNvPicPr>
            <a:picLocks noGrp="1" noChangeAspect="1"/>
          </p:cNvPicPr>
          <p:nvPr>
            <p:ph type="pic" sz="quarter" idx="15"/>
          </p:nvPr>
        </p:nvPicPr>
        <p:blipFill>
          <a:blip r:embed="rId6" cstate="print"/>
          <a:stretch>
            <a:fillRect/>
          </a:stretch>
        </p:blipFill>
        <p:spPr>
          <a:xfrm>
            <a:off x="8043000" y="914400"/>
            <a:ext cx="949271" cy="685800"/>
          </a:xfrm>
        </p:spPr>
      </p:pic>
      <p:pic>
        <p:nvPicPr>
          <p:cNvPr id="17" name="Picture Placeholder 16" descr="bourget.png"/>
          <p:cNvPicPr>
            <a:picLocks noGrp="1" noChangeAspect="1"/>
          </p:cNvPicPr>
          <p:nvPr>
            <p:ph type="pic" sz="quarter" idx="16"/>
          </p:nvPr>
        </p:nvPicPr>
        <p:blipFill>
          <a:blip r:embed="rId7" cstate="print"/>
          <a:srcRect t="2509" b="2509"/>
          <a:stretch>
            <a:fillRect/>
          </a:stretch>
        </p:blipFill>
        <p:spPr/>
      </p:pic>
      <p:pic>
        <p:nvPicPr>
          <p:cNvPr id="13" name="Content Placeholder 10" descr="multi_touch_201001271.png"/>
          <p:cNvPicPr>
            <a:picLocks noChangeAspect="1"/>
          </p:cNvPicPr>
          <p:nvPr/>
        </p:nvPicPr>
        <p:blipFill>
          <a:blip r:embed="rId6" cstate="print"/>
          <a:stretch>
            <a:fillRect/>
          </a:stretch>
        </p:blipFill>
        <p:spPr>
          <a:xfrm>
            <a:off x="4724400" y="2895600"/>
            <a:ext cx="3727888" cy="2693208"/>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Gesture</a:t>
            </a:r>
          </a:p>
        </p:txBody>
      </p:sp>
      <p:pic>
        <p:nvPicPr>
          <p:cNvPr id="10" name="Content Placeholder 9" descr="continuous-space.png"/>
          <p:cNvPicPr>
            <a:picLocks noGrp="1" noChangeAspect="1"/>
          </p:cNvPicPr>
          <p:nvPr>
            <p:ph idx="1"/>
          </p:nvPr>
        </p:nvPicPr>
        <p:blipFill>
          <a:blip r:embed="rId3" cstate="print"/>
          <a:stretch>
            <a:fillRect/>
          </a:stretch>
        </p:blipFill>
        <p:spPr>
          <a:xfrm>
            <a:off x="762000" y="2362200"/>
            <a:ext cx="2526984" cy="3809524"/>
          </a:xfrm>
        </p:spPr>
      </p:pic>
      <p:pic>
        <p:nvPicPr>
          <p:cNvPr id="13" name="Picture Placeholder 12" descr="27delay2_650.jpg"/>
          <p:cNvPicPr>
            <a:picLocks noGrp="1" noChangeAspect="1"/>
          </p:cNvPicPr>
          <p:nvPr>
            <p:ph type="pic" sz="quarter" idx="13"/>
          </p:nvPr>
        </p:nvPicPr>
        <p:blipFill>
          <a:blip r:embed="rId4" cstate="print"/>
          <a:srcRect t="1118" b="1118"/>
          <a:stretch>
            <a:fillRect/>
          </a:stretch>
        </p:blipFill>
        <p:spPr/>
      </p:pic>
      <p:pic>
        <p:nvPicPr>
          <p:cNvPr id="14" name="Picture Placeholder 13" descr="touchgestures.jpg"/>
          <p:cNvPicPr>
            <a:picLocks noGrp="1" noChangeAspect="1"/>
          </p:cNvPicPr>
          <p:nvPr>
            <p:ph type="pic" sz="quarter" idx="14"/>
          </p:nvPr>
        </p:nvPicPr>
        <p:blipFill>
          <a:blip r:embed="rId5" cstate="print"/>
          <a:srcRect t="6495" b="6495"/>
          <a:stretch>
            <a:fillRect/>
          </a:stretch>
        </p:blipFill>
        <p:spPr/>
      </p:pic>
      <p:pic>
        <p:nvPicPr>
          <p:cNvPr id="16" name="Picture Placeholder 15" descr="sixthsense08.jpg"/>
          <p:cNvPicPr>
            <a:picLocks noGrp="1" noChangeAspect="1"/>
          </p:cNvPicPr>
          <p:nvPr>
            <p:ph type="pic" sz="quarter" idx="15"/>
          </p:nvPr>
        </p:nvPicPr>
        <p:blipFill>
          <a:blip r:embed="rId6" cstate="print"/>
          <a:srcRect t="6561" b="6561"/>
          <a:stretch>
            <a:fillRect/>
          </a:stretch>
        </p:blipFill>
        <p:spPr/>
      </p:pic>
      <p:pic>
        <p:nvPicPr>
          <p:cNvPr id="15" name="Picture Placeholder 14" descr="kinnect.png"/>
          <p:cNvPicPr>
            <a:picLocks noGrp="1" noChangeAspect="1"/>
          </p:cNvPicPr>
          <p:nvPr>
            <p:ph type="pic" sz="quarter" idx="16"/>
          </p:nvPr>
        </p:nvPicPr>
        <p:blipFill>
          <a:blip r:embed="rId7" cstate="print"/>
          <a:srcRect l="16620" r="16620"/>
          <a:stretch>
            <a:fillRect/>
          </a:stretch>
        </p:blipFill>
        <p:spPr/>
      </p:pic>
      <p:pic>
        <p:nvPicPr>
          <p:cNvPr id="12" name="Content Placeholder 9" descr="continuous-space.png"/>
          <p:cNvPicPr>
            <a:picLocks noChangeAspect="1"/>
          </p:cNvPicPr>
          <p:nvPr/>
        </p:nvPicPr>
        <p:blipFill>
          <a:blip r:embed="rId8" cstate="print"/>
          <a:stretch>
            <a:fillRect/>
          </a:stretch>
        </p:blipFill>
        <p:spPr>
          <a:xfrm>
            <a:off x="4038600" y="2667000"/>
            <a:ext cx="4311138" cy="304800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Haptic</a:t>
            </a:r>
          </a:p>
        </p:txBody>
      </p:sp>
      <p:pic>
        <p:nvPicPr>
          <p:cNvPr id="10" name="Content Placeholder 9" descr="munich.gif"/>
          <p:cNvPicPr>
            <a:picLocks noGrp="1" noChangeAspect="1"/>
          </p:cNvPicPr>
          <p:nvPr>
            <p:ph idx="1"/>
          </p:nvPr>
        </p:nvPicPr>
        <p:blipFill>
          <a:blip r:embed="rId3" cstate="print"/>
          <a:stretch>
            <a:fillRect/>
          </a:stretch>
        </p:blipFill>
        <p:spPr>
          <a:xfrm>
            <a:off x="609600" y="2209800"/>
            <a:ext cx="2882900" cy="4324350"/>
          </a:xfrm>
        </p:spPr>
      </p:pic>
      <p:pic>
        <p:nvPicPr>
          <p:cNvPr id="12" name="Picture Placeholder 11" descr="image3.jpg"/>
          <p:cNvPicPr>
            <a:picLocks noGrp="1" noChangeAspect="1"/>
          </p:cNvPicPr>
          <p:nvPr>
            <p:ph type="pic" sz="quarter" idx="13"/>
          </p:nvPr>
        </p:nvPicPr>
        <p:blipFill>
          <a:blip r:embed="rId4" cstate="print"/>
          <a:srcRect l="23760" r="23760"/>
          <a:stretch>
            <a:fillRect/>
          </a:stretch>
        </p:blipFill>
        <p:spPr/>
      </p:pic>
      <p:pic>
        <p:nvPicPr>
          <p:cNvPr id="13" name="Picture Placeholder 12" descr="mcg.jpg"/>
          <p:cNvPicPr>
            <a:picLocks noGrp="1" noChangeAspect="1"/>
          </p:cNvPicPr>
          <p:nvPr>
            <p:ph type="pic" sz="quarter" idx="14"/>
          </p:nvPr>
        </p:nvPicPr>
        <p:blipFill>
          <a:blip r:embed="rId5" cstate="print"/>
          <a:srcRect l="28131" r="28131"/>
          <a:stretch>
            <a:fillRect/>
          </a:stretch>
        </p:blipFill>
        <p:spPr/>
      </p:pic>
      <p:pic>
        <p:nvPicPr>
          <p:cNvPr id="14" name="Picture Placeholder 13" descr="munich.gif"/>
          <p:cNvPicPr>
            <a:picLocks noGrp="1" noChangeAspect="1"/>
          </p:cNvPicPr>
          <p:nvPr>
            <p:ph type="pic" sz="quarter" idx="15"/>
          </p:nvPr>
        </p:nvPicPr>
        <p:blipFill>
          <a:blip r:embed="rId3" cstate="print"/>
          <a:srcRect t="28281" b="28281"/>
          <a:stretch>
            <a:fillRect/>
          </a:stretch>
        </p:blipFill>
        <p:spPr/>
      </p:pic>
      <p:pic>
        <p:nvPicPr>
          <p:cNvPr id="15" name="Picture Placeholder 14" descr="haptics_main.png"/>
          <p:cNvPicPr>
            <a:picLocks noGrp="1" noChangeAspect="1"/>
          </p:cNvPicPr>
          <p:nvPr>
            <p:ph type="pic" sz="quarter" idx="16"/>
          </p:nvPr>
        </p:nvPicPr>
        <p:blipFill>
          <a:blip r:embed="rId6" cstate="print"/>
          <a:srcRect l="3186" r="3186"/>
          <a:stretch>
            <a:fillRect/>
          </a:stretch>
        </p:blipFill>
        <p:spPr/>
      </p:pic>
      <p:pic>
        <p:nvPicPr>
          <p:cNvPr id="11" name="Content Placeholder 9" descr="munich.gif"/>
          <p:cNvPicPr>
            <a:picLocks noChangeAspect="1"/>
          </p:cNvPicPr>
          <p:nvPr/>
        </p:nvPicPr>
        <p:blipFill>
          <a:blip r:embed="rId7" cstate="print"/>
          <a:stretch>
            <a:fillRect/>
          </a:stretch>
        </p:blipFill>
        <p:spPr>
          <a:xfrm>
            <a:off x="4114800" y="2971800"/>
            <a:ext cx="4371681" cy="266700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Visual</a:t>
            </a:r>
          </a:p>
        </p:txBody>
      </p:sp>
      <p:pic>
        <p:nvPicPr>
          <p:cNvPr id="10" name="Content Placeholder 9" descr="ai_dog2_03.jpg"/>
          <p:cNvPicPr>
            <a:picLocks noGrp="1" noChangeAspect="1"/>
          </p:cNvPicPr>
          <p:nvPr>
            <p:ph idx="1"/>
          </p:nvPr>
        </p:nvPicPr>
        <p:blipFill>
          <a:blip r:embed="rId3" cstate="print"/>
          <a:stretch>
            <a:fillRect/>
          </a:stretch>
        </p:blipFill>
        <p:spPr>
          <a:xfrm>
            <a:off x="4953000" y="3429000"/>
            <a:ext cx="3048000" cy="2286000"/>
          </a:xfrm>
        </p:spPr>
      </p:pic>
      <p:pic>
        <p:nvPicPr>
          <p:cNvPr id="12" name="Picture Placeholder 11" descr="neuro2.jpg"/>
          <p:cNvPicPr>
            <a:picLocks noGrp="1" noChangeAspect="1"/>
          </p:cNvPicPr>
          <p:nvPr>
            <p:ph type="pic" sz="quarter" idx="13"/>
          </p:nvPr>
        </p:nvPicPr>
        <p:blipFill>
          <a:blip r:embed="rId4" cstate="print"/>
          <a:srcRect t="14079" b="14079"/>
          <a:stretch>
            <a:fillRect/>
          </a:stretch>
        </p:blipFill>
        <p:spPr/>
      </p:pic>
      <p:pic>
        <p:nvPicPr>
          <p:cNvPr id="15" name="Picture Placeholder 14" descr="visual1.png"/>
          <p:cNvPicPr>
            <a:picLocks noGrp="1" noChangeAspect="1"/>
          </p:cNvPicPr>
          <p:nvPr>
            <p:ph type="pic" sz="quarter" idx="14"/>
          </p:nvPr>
        </p:nvPicPr>
        <p:blipFill>
          <a:blip r:embed="rId5" cstate="print"/>
          <a:srcRect t="1301" b="1301"/>
          <a:stretch>
            <a:fillRect/>
          </a:stretch>
        </p:blipFill>
        <p:spPr/>
      </p:pic>
      <p:pic>
        <p:nvPicPr>
          <p:cNvPr id="14" name="Picture Placeholder 13" descr="ai_dog2_03.jpg"/>
          <p:cNvPicPr>
            <a:picLocks noGrp="1" noChangeAspect="1"/>
          </p:cNvPicPr>
          <p:nvPr>
            <p:ph type="pic" sz="quarter" idx="15"/>
          </p:nvPr>
        </p:nvPicPr>
        <p:blipFill>
          <a:blip r:embed="rId3" cstate="print"/>
          <a:srcRect t="6561" b="6561"/>
          <a:stretch>
            <a:fillRect/>
          </a:stretch>
        </p:blipFill>
        <p:spPr/>
      </p:pic>
      <p:pic>
        <p:nvPicPr>
          <p:cNvPr id="13" name="Picture Placeholder 12" descr="fninf-04-001-g010.jpg"/>
          <p:cNvPicPr>
            <a:picLocks noGrp="1" noChangeAspect="1"/>
          </p:cNvPicPr>
          <p:nvPr>
            <p:ph type="pic" sz="quarter" idx="16"/>
          </p:nvPr>
        </p:nvPicPr>
        <p:blipFill>
          <a:blip r:embed="rId6" cstate="print"/>
          <a:srcRect t="7596" b="7596"/>
          <a:stretch>
            <a:fillRect/>
          </a:stretch>
        </p:blipFill>
        <p:spPr/>
      </p:pic>
      <p:pic>
        <p:nvPicPr>
          <p:cNvPr id="11" name="Content Placeholder 9" descr="ai_dog2_03.jpg"/>
          <p:cNvPicPr>
            <a:picLocks noChangeAspect="1"/>
          </p:cNvPicPr>
          <p:nvPr/>
        </p:nvPicPr>
        <p:blipFill>
          <a:blip r:embed="rId5" cstate="print"/>
          <a:stretch>
            <a:fillRect/>
          </a:stretch>
        </p:blipFill>
        <p:spPr>
          <a:xfrm>
            <a:off x="914400" y="2514600"/>
            <a:ext cx="3048000" cy="2042159"/>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Speech</a:t>
            </a:r>
          </a:p>
        </p:txBody>
      </p:sp>
      <p:pic>
        <p:nvPicPr>
          <p:cNvPr id="10" name="Content Placeholder 9" descr="speech-recognition.jpg"/>
          <p:cNvPicPr>
            <a:picLocks noGrp="1" noChangeAspect="1"/>
          </p:cNvPicPr>
          <p:nvPr>
            <p:ph idx="1"/>
          </p:nvPr>
        </p:nvPicPr>
        <p:blipFill>
          <a:blip r:embed="rId3" cstate="print"/>
          <a:stretch>
            <a:fillRect/>
          </a:stretch>
        </p:blipFill>
        <p:spPr>
          <a:xfrm>
            <a:off x="2057400" y="2590800"/>
            <a:ext cx="4848225" cy="2971800"/>
          </a:xfrm>
        </p:spPr>
      </p:pic>
      <p:pic>
        <p:nvPicPr>
          <p:cNvPr id="12" name="Picture Placeholder 11" descr="HM2007.GIF"/>
          <p:cNvPicPr>
            <a:picLocks noGrp="1" noChangeAspect="1"/>
          </p:cNvPicPr>
          <p:nvPr>
            <p:ph type="pic" sz="quarter" idx="13"/>
          </p:nvPr>
        </p:nvPicPr>
        <p:blipFill>
          <a:blip r:embed="rId4" cstate="print"/>
          <a:srcRect t="7714" b="7714"/>
          <a:stretch>
            <a:fillRect/>
          </a:stretch>
        </p:blipFill>
        <p:spPr/>
      </p:pic>
      <p:pic>
        <p:nvPicPr>
          <p:cNvPr id="13" name="Picture Placeholder 12" descr="voicedialweb.jpg"/>
          <p:cNvPicPr>
            <a:picLocks noGrp="1" noChangeAspect="1"/>
          </p:cNvPicPr>
          <p:nvPr>
            <p:ph type="pic" sz="quarter" idx="14"/>
          </p:nvPr>
        </p:nvPicPr>
        <p:blipFill>
          <a:blip r:embed="rId5" cstate="print"/>
          <a:srcRect t="6495" b="6495"/>
          <a:stretch>
            <a:fillRect/>
          </a:stretch>
        </p:blipFill>
        <p:spPr/>
      </p:pic>
      <p:pic>
        <p:nvPicPr>
          <p:cNvPr id="14" name="Picture Placeholder 13" descr="sv_pp_Speech-Recognition-GENERIC_20060608_hr.jpg"/>
          <p:cNvPicPr>
            <a:picLocks noGrp="1" noChangeAspect="1"/>
          </p:cNvPicPr>
          <p:nvPr>
            <p:ph type="pic" sz="quarter" idx="15"/>
          </p:nvPr>
        </p:nvPicPr>
        <p:blipFill>
          <a:blip r:embed="rId6" cstate="print"/>
          <a:srcRect t="4876" b="4876"/>
          <a:stretch>
            <a:fillRect/>
          </a:stretch>
        </p:blipFill>
        <p:spPr/>
      </p:pic>
      <p:pic>
        <p:nvPicPr>
          <p:cNvPr id="15" name="Picture Placeholder 14" descr="voice-recognition.jpg"/>
          <p:cNvPicPr>
            <a:picLocks noGrp="1" noChangeAspect="1"/>
          </p:cNvPicPr>
          <p:nvPr>
            <p:ph type="pic" sz="quarter" idx="16"/>
          </p:nvPr>
        </p:nvPicPr>
        <p:blipFill>
          <a:blip r:embed="rId7" cstate="print"/>
          <a:srcRect l="3250" r="3250"/>
          <a:stretch>
            <a:fillRect/>
          </a:stretch>
        </p:blipFill>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Brain</a:t>
            </a:r>
          </a:p>
        </p:txBody>
      </p:sp>
      <p:pic>
        <p:nvPicPr>
          <p:cNvPr id="10" name="Content Placeholder 9" descr="BCI-thumb.jpg"/>
          <p:cNvPicPr>
            <a:picLocks noGrp="1" noChangeAspect="1"/>
          </p:cNvPicPr>
          <p:nvPr>
            <p:ph idx="1"/>
          </p:nvPr>
        </p:nvPicPr>
        <p:blipFill>
          <a:blip r:embed="rId3" cstate="print"/>
          <a:stretch>
            <a:fillRect/>
          </a:stretch>
        </p:blipFill>
        <p:spPr>
          <a:xfrm>
            <a:off x="685800" y="2209800"/>
            <a:ext cx="4470400" cy="3352800"/>
          </a:xfrm>
        </p:spPr>
      </p:pic>
      <p:pic>
        <p:nvPicPr>
          <p:cNvPr id="12" name="Picture Placeholder 11" descr="brain-control-computer-1232.jpg"/>
          <p:cNvPicPr>
            <a:picLocks noGrp="1" noChangeAspect="1"/>
          </p:cNvPicPr>
          <p:nvPr>
            <p:ph type="pic" sz="quarter" idx="13"/>
          </p:nvPr>
        </p:nvPicPr>
        <p:blipFill>
          <a:blip r:embed="rId4" cstate="print"/>
          <a:srcRect t="5803" b="5803"/>
          <a:stretch>
            <a:fillRect/>
          </a:stretch>
        </p:blipFill>
        <p:spPr/>
      </p:pic>
      <p:pic>
        <p:nvPicPr>
          <p:cNvPr id="15" name="Picture Placeholder 14" descr="multi-modal.jpg"/>
          <p:cNvPicPr>
            <a:picLocks noGrp="1" noChangeAspect="1"/>
          </p:cNvPicPr>
          <p:nvPr>
            <p:ph type="pic" sz="quarter" idx="14"/>
          </p:nvPr>
        </p:nvPicPr>
        <p:blipFill>
          <a:blip r:embed="rId5" cstate="print"/>
          <a:srcRect t="5053" b="5053"/>
          <a:stretch>
            <a:fillRect/>
          </a:stretch>
        </p:blipFill>
        <p:spPr/>
      </p:pic>
      <p:pic>
        <p:nvPicPr>
          <p:cNvPr id="14" name="Picture Placeholder 13" descr="brain-763982-1.jpg"/>
          <p:cNvPicPr>
            <a:picLocks noGrp="1" noChangeAspect="1"/>
          </p:cNvPicPr>
          <p:nvPr>
            <p:ph type="pic" sz="quarter" idx="15"/>
          </p:nvPr>
        </p:nvPicPr>
        <p:blipFill>
          <a:blip r:embed="rId6" cstate="print"/>
          <a:srcRect t="17327" b="17327"/>
          <a:stretch>
            <a:fillRect/>
          </a:stretch>
        </p:blipFill>
        <p:spPr/>
      </p:pic>
      <p:pic>
        <p:nvPicPr>
          <p:cNvPr id="13" name="Picture Placeholder 12" descr="human_brain.jpg"/>
          <p:cNvPicPr>
            <a:picLocks noGrp="1" noChangeAspect="1"/>
          </p:cNvPicPr>
          <p:nvPr>
            <p:ph type="pic" sz="quarter" idx="16"/>
          </p:nvPr>
        </p:nvPicPr>
        <p:blipFill>
          <a:blip r:embed="rId7" cstate="print"/>
          <a:srcRect t="25566" b="25566"/>
          <a:stretch>
            <a:fillRect/>
          </a:stretch>
        </p:blipFill>
        <p:spPr/>
      </p:pic>
      <p:pic>
        <p:nvPicPr>
          <p:cNvPr id="11" name="Content Placeholder 9" descr="BCI-thumb.jpg"/>
          <p:cNvPicPr>
            <a:picLocks noChangeAspect="1"/>
          </p:cNvPicPr>
          <p:nvPr/>
        </p:nvPicPr>
        <p:blipFill>
          <a:blip r:embed="rId8" cstate="print"/>
          <a:stretch>
            <a:fillRect/>
          </a:stretch>
        </p:blipFill>
        <p:spPr>
          <a:xfrm>
            <a:off x="4191000" y="2971800"/>
            <a:ext cx="4470400" cy="335280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a:t>Human Computer Interaction (HCI) is a multi-disciplinary field and designing an effective interactive system from a single discipline in isolation is almost impossible.</a:t>
            </a:r>
          </a:p>
        </p:txBody>
      </p:sp>
      <p:pic>
        <p:nvPicPr>
          <p:cNvPr id="13" name="ClipArt Placeholder 12" descr="image001.gif"/>
          <p:cNvPicPr>
            <a:picLocks noGrp="1" noChangeAspect="1"/>
          </p:cNvPicPr>
          <p:nvPr>
            <p:ph type="clipArt" sz="quarter" idx="13"/>
          </p:nvPr>
        </p:nvPicPr>
        <p:blipFill>
          <a:blip r:embed="rId3" cstate="print"/>
          <a:stretch>
            <a:fillRect/>
          </a:stretch>
        </p:blipFill>
        <p:spPr>
          <a:xfrm>
            <a:off x="4191000" y="1320974"/>
            <a:ext cx="3361686" cy="3962400"/>
          </a:xfrm>
        </p:spPr>
      </p:pic>
      <p:sp>
        <p:nvSpPr>
          <p:cNvPr id="4" name="Title 3"/>
          <p:cNvSpPr>
            <a:spLocks noGrp="1"/>
          </p:cNvSpPr>
          <p:nvPr>
            <p:ph type="title"/>
          </p:nvPr>
        </p:nvSpPr>
        <p:spPr/>
        <p:txBody>
          <a:bodyPr>
            <a:normAutofit fontScale="90000"/>
          </a:bodyPr>
          <a:lstStyle/>
          <a:p>
            <a:r>
              <a:rPr lang="en-US" dirty="0"/>
              <a:t>HCI Supporting Areas</a:t>
            </a:r>
          </a:p>
        </p:txBody>
      </p:sp>
      <p:pic>
        <p:nvPicPr>
          <p:cNvPr id="14" name="Picture Placeholder 13" descr="200px-Artificial.intelligence.jpg"/>
          <p:cNvPicPr>
            <a:picLocks noGrp="1" noChangeAspect="1"/>
          </p:cNvPicPr>
          <p:nvPr>
            <p:ph type="pic" sz="quarter" idx="14"/>
          </p:nvPr>
        </p:nvPicPr>
        <p:blipFill>
          <a:blip r:embed="rId4" cstate="print"/>
          <a:srcRect t="25093" b="25093"/>
          <a:stretch>
            <a:fillRect/>
          </a:stretch>
        </p:blipFill>
        <p:spPr/>
      </p:pic>
      <p:pic>
        <p:nvPicPr>
          <p:cNvPr id="15" name="Picture Placeholder 14" descr="the_thinker.jpg"/>
          <p:cNvPicPr>
            <a:picLocks noGrp="1" noChangeAspect="1"/>
          </p:cNvPicPr>
          <p:nvPr>
            <p:ph type="pic" sz="quarter" idx="15"/>
          </p:nvPr>
        </p:nvPicPr>
        <p:blipFill>
          <a:blip r:embed="rId5" cstate="print"/>
          <a:srcRect t="25039" b="25039"/>
          <a:stretch>
            <a:fillRect/>
          </a:stretch>
        </p:blipFill>
        <p:spPr/>
      </p:pic>
      <p:pic>
        <p:nvPicPr>
          <p:cNvPr id="16" name="Picture Placeholder 15" descr="cognitive psychology.jpg"/>
          <p:cNvPicPr>
            <a:picLocks noGrp="1" noChangeAspect="1"/>
          </p:cNvPicPr>
          <p:nvPr>
            <p:ph type="pic" sz="quarter" idx="16"/>
          </p:nvPr>
        </p:nvPicPr>
        <p:blipFill>
          <a:blip r:embed="rId6" cstate="print"/>
          <a:srcRect t="25234" b="25234"/>
          <a:stretch>
            <a:fillRect/>
          </a:stretch>
        </p:blipFill>
        <p:spPr/>
      </p:pic>
      <p:pic>
        <p:nvPicPr>
          <p:cNvPr id="17" name="Picture Placeholder 16" descr="engineering1.jpg"/>
          <p:cNvPicPr>
            <a:picLocks noGrp="1" noChangeAspect="1"/>
          </p:cNvPicPr>
          <p:nvPr>
            <p:ph type="pic" sz="quarter" idx="17"/>
          </p:nvPr>
        </p:nvPicPr>
        <p:blipFill>
          <a:blip r:embed="rId7" cstate="print"/>
          <a:srcRect t="12978" b="12978"/>
          <a:stretch>
            <a:fillRect/>
          </a:stretch>
        </p:blipFill>
        <p:spPr/>
      </p:pic>
      <p:sp>
        <p:nvSpPr>
          <p:cNvPr id="3" name="TextBox 2">
            <a:extLst>
              <a:ext uri="{FF2B5EF4-FFF2-40B4-BE49-F238E27FC236}">
                <a16:creationId xmlns:a16="http://schemas.microsoft.com/office/drawing/2014/main" id="{58B49B32-5499-3BBD-4C3A-CCE1324785E1}"/>
              </a:ext>
            </a:extLst>
          </p:cNvPr>
          <p:cNvSpPr txBox="1"/>
          <p:nvPr/>
        </p:nvSpPr>
        <p:spPr>
          <a:xfrm>
            <a:off x="3771771" y="5559980"/>
            <a:ext cx="4581144" cy="923330"/>
          </a:xfrm>
          <a:prstGeom prst="rect">
            <a:avLst/>
          </a:prstGeom>
          <a:noFill/>
        </p:spPr>
        <p:txBody>
          <a:bodyPr wrap="square">
            <a:spAutoFit/>
          </a:bodyPr>
          <a:lstStyle/>
          <a:p>
            <a:r>
              <a:rPr lang="en-US" dirty="0"/>
              <a:t>Computer science, cognitive and behavioral psychology, anthropology, sociology, ergonomics, industrial design, and more...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39852"/>
            <a:ext cx="8229600" cy="1066800"/>
          </a:xfrm>
        </p:spPr>
        <p:txBody>
          <a:bodyPr/>
          <a:lstStyle/>
          <a:p>
            <a:r>
              <a:rPr lang="en-US" dirty="0"/>
              <a:t>Domains</a:t>
            </a:r>
          </a:p>
        </p:txBody>
      </p:sp>
      <p:sp>
        <p:nvSpPr>
          <p:cNvPr id="5" name="Content Placeholder 4"/>
          <p:cNvSpPr>
            <a:spLocks noGrp="1"/>
          </p:cNvSpPr>
          <p:nvPr>
            <p:ph idx="1"/>
          </p:nvPr>
        </p:nvSpPr>
        <p:spPr>
          <a:xfrm>
            <a:off x="457200" y="1498092"/>
            <a:ext cx="8229600" cy="4325112"/>
          </a:xfrm>
        </p:spPr>
        <p:txBody>
          <a:bodyPr>
            <a:normAutofit fontScale="85000" lnSpcReduction="20000"/>
          </a:bodyPr>
          <a:lstStyle/>
          <a:p>
            <a:r>
              <a:rPr lang="en-US" dirty="0"/>
              <a:t>Interaction design</a:t>
            </a:r>
          </a:p>
          <a:p>
            <a:pPr lvl="0"/>
            <a:r>
              <a:rPr lang="en-US" dirty="0"/>
              <a:t>Usability</a:t>
            </a:r>
          </a:p>
          <a:p>
            <a:pPr lvl="0"/>
            <a:r>
              <a:rPr lang="en-US" dirty="0"/>
              <a:t>User modeling</a:t>
            </a:r>
          </a:p>
          <a:p>
            <a:pPr lvl="0"/>
            <a:r>
              <a:rPr lang="en-US" dirty="0"/>
              <a:t>CSCW (Social computing)</a:t>
            </a:r>
          </a:p>
          <a:p>
            <a:pPr lvl="0"/>
            <a:r>
              <a:rPr lang="en-US" dirty="0"/>
              <a:t>Affective interaction</a:t>
            </a:r>
          </a:p>
          <a:p>
            <a:r>
              <a:rPr lang="en-US" dirty="0"/>
              <a:t>Info visualization</a:t>
            </a:r>
          </a:p>
          <a:p>
            <a:r>
              <a:rPr lang="en-US" dirty="0"/>
              <a:t>Ubiquitous and pervasive computing</a:t>
            </a:r>
          </a:p>
          <a:p>
            <a:r>
              <a:rPr lang="en-US" dirty="0"/>
              <a:t>Intelligent systems</a:t>
            </a:r>
          </a:p>
          <a:p>
            <a:r>
              <a:rPr lang="en-US" dirty="0"/>
              <a:t>Context-aware computing</a:t>
            </a:r>
          </a:p>
          <a:p>
            <a:r>
              <a:rPr lang="en-US" dirty="0"/>
              <a:t>Health HCI</a:t>
            </a:r>
          </a:p>
          <a:p>
            <a:r>
              <a:rPr lang="en-US" dirty="0"/>
              <a:t>Privacy and security</a:t>
            </a:r>
          </a:p>
          <a:p>
            <a:pPr lvl="1"/>
            <a:endParaRPr lang="en-US"/>
          </a:p>
          <a:p>
            <a:pPr lvl="1"/>
            <a:r>
              <a:rPr lang="en-US"/>
              <a:t>UI</a:t>
            </a:r>
            <a:r>
              <a:rPr lang="en-US" dirty="0"/>
              <a:t>/UX</a:t>
            </a:r>
          </a:p>
          <a:p>
            <a:pPr lvl="1"/>
            <a:endParaRPr lang="en-US" dirty="0"/>
          </a:p>
        </p:txBody>
      </p:sp>
      <p:pic>
        <p:nvPicPr>
          <p:cNvPr id="10" name="Picture Placeholder 9" descr="core1.jpg"/>
          <p:cNvPicPr>
            <a:picLocks noGrp="1" noChangeAspect="1"/>
          </p:cNvPicPr>
          <p:nvPr>
            <p:ph type="pic" sz="quarter" idx="13"/>
          </p:nvPr>
        </p:nvPicPr>
        <p:blipFill>
          <a:blip r:embed="rId3" cstate="print"/>
          <a:srcRect t="1860" b="1860"/>
          <a:stretch>
            <a:fillRect/>
          </a:stretch>
        </p:blipFill>
        <p:spPr/>
      </p:pic>
      <p:pic>
        <p:nvPicPr>
          <p:cNvPr id="11" name="Picture Placeholder 10" descr="usability.jpg"/>
          <p:cNvPicPr>
            <a:picLocks noGrp="1" noChangeAspect="1"/>
          </p:cNvPicPr>
          <p:nvPr>
            <p:ph type="pic" sz="quarter" idx="14"/>
          </p:nvPr>
        </p:nvPicPr>
        <p:blipFill>
          <a:blip r:embed="rId4" cstate="print"/>
          <a:srcRect t="6301" b="6301"/>
          <a:stretch>
            <a:fillRect/>
          </a:stretch>
        </p:blipFill>
        <p:spPr/>
      </p:pic>
      <p:pic>
        <p:nvPicPr>
          <p:cNvPr id="12" name="Picture Placeholder 11" descr="emotion.jpg"/>
          <p:cNvPicPr>
            <a:picLocks noGrp="1" noChangeAspect="1"/>
          </p:cNvPicPr>
          <p:nvPr>
            <p:ph type="pic" sz="quarter" idx="15"/>
          </p:nvPr>
        </p:nvPicPr>
        <p:blipFill>
          <a:blip r:embed="rId5" cstate="print"/>
          <a:srcRect t="8748" b="8748"/>
          <a:stretch>
            <a:fillRect/>
          </a:stretch>
        </p:blipFill>
        <p:spPr/>
      </p:pic>
      <p:pic>
        <p:nvPicPr>
          <p:cNvPr id="13" name="Picture Placeholder 12" descr="Minard_Napoleon.jpg"/>
          <p:cNvPicPr>
            <a:picLocks noGrp="1" noChangeAspect="1"/>
          </p:cNvPicPr>
          <p:nvPr>
            <p:ph type="pic" sz="quarter" idx="16"/>
          </p:nvPr>
        </p:nvPicPr>
        <p:blipFill>
          <a:blip r:embed="rId6" cstate="print"/>
          <a:srcRect l="13422" r="13422"/>
          <a:stretch>
            <a:fillRect/>
          </a:stretch>
        </p:blipFill>
        <p:spPr/>
      </p:pic>
      <p:pic>
        <p:nvPicPr>
          <p:cNvPr id="14" name="ClipArt Placeholder 12" descr="image001.gif"/>
          <p:cNvPicPr>
            <a:picLocks noChangeAspect="1"/>
          </p:cNvPicPr>
          <p:nvPr/>
        </p:nvPicPr>
        <p:blipFill>
          <a:blip r:embed="rId7" cstate="print"/>
          <a:stretch>
            <a:fillRect/>
          </a:stretch>
        </p:blipFill>
        <p:spPr>
          <a:xfrm>
            <a:off x="5713404" y="4535745"/>
            <a:ext cx="3361686" cy="2185095"/>
          </a:xfrm>
          <a:prstGeom prst="roundRect">
            <a:avLst/>
          </a:prstGeom>
          <a:ln w="19050">
            <a:solidFill>
              <a:schemeClr val="bg1"/>
            </a:solidFill>
          </a:ln>
          <a:effectLst>
            <a:outerShdw blurRad="63500" sx="102000" sy="102000" algn="ctr" rotWithShape="0">
              <a:srgbClr val="000000">
                <a:alpha val="40000"/>
              </a:srgbClr>
            </a:outerShdw>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Conclusion</a:t>
            </a:r>
          </a:p>
        </p:txBody>
      </p:sp>
      <p:pic>
        <p:nvPicPr>
          <p:cNvPr id="10" name="Content Placeholder 9" descr="xa03_FF_70_brain1_f.jpg"/>
          <p:cNvPicPr>
            <a:picLocks noGrp="1" noChangeAspect="1"/>
          </p:cNvPicPr>
          <p:nvPr>
            <p:ph idx="1"/>
          </p:nvPr>
        </p:nvPicPr>
        <p:blipFill>
          <a:blip r:embed="rId3" cstate="print"/>
          <a:stretch>
            <a:fillRect/>
          </a:stretch>
        </p:blipFill>
        <p:spPr>
          <a:xfrm>
            <a:off x="2190750" y="2627313"/>
            <a:ext cx="4762500" cy="3568700"/>
          </a:xfr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&amp; Answers</a:t>
            </a:r>
          </a:p>
        </p:txBody>
      </p:sp>
      <p:sp>
        <p:nvSpPr>
          <p:cNvPr id="5" name="Content Placeholder 4"/>
          <p:cNvSpPr>
            <a:spLocks noGrp="1"/>
          </p:cNvSpPr>
          <p:nvPr>
            <p:ph idx="1"/>
          </p:nvPr>
        </p:nvSpPr>
        <p:spPr/>
        <p:txBody>
          <a:bodyPr/>
          <a:lstStyle/>
          <a:p>
            <a:pPr algn="ctr">
              <a:buNone/>
            </a:pPr>
            <a:endParaRPr lang="en-US" dirty="0"/>
          </a:p>
          <a:p>
            <a:pPr algn="ctr">
              <a:buNone/>
            </a:pPr>
            <a:endParaRPr lang="en-US" dirty="0"/>
          </a:p>
          <a:p>
            <a:pPr algn="ctr">
              <a:buNone/>
            </a:pPr>
            <a:r>
              <a:rPr lang="en-US" dirty="0"/>
              <a:t>Questions?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pPr lvl="0"/>
            <a:r>
              <a:rPr lang="en-US" b="1" u="sng" dirty="0"/>
              <a:t>What is</a:t>
            </a:r>
            <a:br>
              <a:rPr lang="en-US" b="1" u="sng" dirty="0"/>
            </a:br>
            <a:r>
              <a:rPr lang="en-US" b="1" u="sng" dirty="0"/>
              <a:t>HCI- Human Computer Interaction?</a:t>
            </a:r>
            <a:br>
              <a:rPr lang="en-US" b="1" u="sng" dirty="0"/>
            </a:br>
            <a:endParaRPr lang="en-US" dirty="0"/>
          </a:p>
        </p:txBody>
      </p:sp>
      <p:pic>
        <p:nvPicPr>
          <p:cNvPr id="11" name="Picture Placeholder 10" descr="visual1.png"/>
          <p:cNvPicPr>
            <a:picLocks noGrp="1" noChangeAspect="1"/>
          </p:cNvPicPr>
          <p:nvPr>
            <p:ph type="pic" sz="quarter" idx="13"/>
          </p:nvPr>
        </p:nvPicPr>
        <p:blipFill>
          <a:blip r:embed="rId3" cstate="print"/>
          <a:srcRect t="249" b="249"/>
          <a:stretch>
            <a:fillRect/>
          </a:stretch>
        </p:blipFill>
        <p:spPr/>
      </p:pic>
      <p:pic>
        <p:nvPicPr>
          <p:cNvPr id="12" name="Picture Placeholder 11" descr="multi_touch_201001271.png"/>
          <p:cNvPicPr>
            <a:picLocks noGrp="1" noChangeAspect="1"/>
          </p:cNvPicPr>
          <p:nvPr>
            <p:ph type="pic" sz="quarter" idx="14"/>
          </p:nvPr>
        </p:nvPicPr>
        <p:blipFill>
          <a:blip r:embed="rId4" cstate="print"/>
          <a:srcRect t="21264" b="21264"/>
          <a:stretch>
            <a:fillRect/>
          </a:stretch>
        </p:blipFill>
        <p:spPr/>
      </p:pic>
      <p:pic>
        <p:nvPicPr>
          <p:cNvPr id="13" name="Picture Placeholder 12" descr="haptics_main.png"/>
          <p:cNvPicPr>
            <a:picLocks noGrp="1" noChangeAspect="1"/>
          </p:cNvPicPr>
          <p:nvPr>
            <p:ph type="pic" sz="quarter" idx="15"/>
          </p:nvPr>
        </p:nvPicPr>
        <p:blipFill>
          <a:blip r:embed="rId5" cstate="print"/>
          <a:srcRect l="4245" r="4245"/>
          <a:stretch>
            <a:fillRect/>
          </a:stretch>
        </p:blipFill>
        <p:spPr/>
      </p:pic>
      <p:pic>
        <p:nvPicPr>
          <p:cNvPr id="14" name="Picture Placeholder 13" descr="touchgestures.jpg"/>
          <p:cNvPicPr>
            <a:picLocks noGrp="1" noChangeAspect="1"/>
          </p:cNvPicPr>
          <p:nvPr>
            <p:ph type="pic" sz="quarter" idx="16"/>
          </p:nvPr>
        </p:nvPicPr>
        <p:blipFill>
          <a:blip r:embed="rId6" cstate="print"/>
          <a:srcRect t="5556" b="5556"/>
          <a:stretch>
            <a:fillRect/>
          </a:stretch>
        </p:blip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382000" cy="5714999"/>
          </a:xfrm>
        </p:spPr>
        <p:txBody>
          <a:bodyPr>
            <a:normAutofit fontScale="90000"/>
          </a:bodyPr>
          <a:lstStyle/>
          <a:p>
            <a:r>
              <a:rPr lang="en-US" dirty="0"/>
              <a:t>A survey undertaken by 350 US companies on over 8000 projects revealed that one third of the projects were never completed and one half succeeded only partially, that is, with partial functionalities, major cost overruns, or significant delays (Standish Group, 95). Managers identified poor requirements as the major source of problems (about half of the responses) - more specifically, the lack of user involvement (13%), requirements incompleteness (12%), changing requirements (11%), unrealistic expectations (6%), and unclear objectives (</a:t>
            </a:r>
            <a:r>
              <a:rPr lang="en-US"/>
              <a:t>5%). </a:t>
            </a:r>
            <a:r>
              <a:rPr lang="en-US" dirty="0"/>
              <a:t>This summed up 47% of failure is due to the absence of Methodology of Interaction Design which spruces up from the field of Human Computer Interaction (HCI), more generally called “Human Machine Interactions”.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EE6F-EEB0-469E-AC99-4791FC4799DD}"/>
              </a:ext>
            </a:extLst>
          </p:cNvPr>
          <p:cNvSpPr>
            <a:spLocks noGrp="1"/>
          </p:cNvSpPr>
          <p:nvPr>
            <p:ph type="ctrTitle"/>
          </p:nvPr>
        </p:nvSpPr>
        <p:spPr>
          <a:xfrm>
            <a:off x="457200" y="354569"/>
            <a:ext cx="8382000" cy="738664"/>
          </a:xfrm>
        </p:spPr>
        <p:txBody>
          <a:bodyPr lIns="0" tIns="0" rIns="0" bIns="0">
            <a:spAutoFit/>
          </a:bodyPr>
          <a:lstStyle/>
          <a:p>
            <a:r>
              <a:rPr lang="en-US" sz="4800" b="1" i="0" dirty="0">
                <a:solidFill>
                  <a:schemeClr val="accent2">
                    <a:lumMod val="60000"/>
                    <a:lumOff val="40000"/>
                  </a:schemeClr>
                </a:solidFill>
                <a:hlinkClick r:id="rId2"/>
              </a:rPr>
              <a:t>The $300 Million Button</a:t>
            </a:r>
            <a:endParaRPr lang="en-US" sz="4800" dirty="0">
              <a:solidFill>
                <a:schemeClr val="accent2">
                  <a:lumMod val="60000"/>
                  <a:lumOff val="40000"/>
                </a:schemeClr>
              </a:solidFill>
            </a:endParaRPr>
          </a:p>
        </p:txBody>
      </p:sp>
      <p:sp>
        <p:nvSpPr>
          <p:cNvPr id="7" name="Rectangle 6">
            <a:extLst>
              <a:ext uri="{FF2B5EF4-FFF2-40B4-BE49-F238E27FC236}">
                <a16:creationId xmlns:a16="http://schemas.microsoft.com/office/drawing/2014/main" id="{00399076-D567-4382-B935-08582063886F}"/>
              </a:ext>
            </a:extLst>
          </p:cNvPr>
          <p:cNvSpPr/>
          <p:nvPr/>
        </p:nvSpPr>
        <p:spPr>
          <a:xfrm>
            <a:off x="609600" y="1477323"/>
            <a:ext cx="8001000" cy="1477328"/>
          </a:xfrm>
          <a:prstGeom prst="rect">
            <a:avLst/>
          </a:prstGeom>
        </p:spPr>
        <p:txBody>
          <a:bodyPr wrap="square">
            <a:spAutoFit/>
          </a:bodyPr>
          <a:lstStyle/>
          <a:p>
            <a:r>
              <a:rPr lang="en-US" dirty="0">
                <a:solidFill>
                  <a:schemeClr val="bg1"/>
                </a:solidFill>
                <a:latin typeface="Source Sans Pro"/>
              </a:rPr>
              <a:t>The problem: The problem wasn’t as much about the form’s layout as it was where the form lived. Users would encounter it after they filled their shopping cart with products they wanted to purchase and pressed the </a:t>
            </a:r>
            <a:r>
              <a:rPr lang="en-US" i="1" dirty="0">
                <a:solidFill>
                  <a:schemeClr val="bg1"/>
                </a:solidFill>
                <a:latin typeface="Source Sans Pro"/>
              </a:rPr>
              <a:t>Checkout </a:t>
            </a:r>
            <a:r>
              <a:rPr lang="en-US" dirty="0">
                <a:solidFill>
                  <a:schemeClr val="bg1"/>
                </a:solidFill>
                <a:latin typeface="Source Sans Pro"/>
              </a:rPr>
              <a:t>button. It came before they could actually enter the information to pay for the product.</a:t>
            </a:r>
            <a:endParaRPr lang="en-US" dirty="0">
              <a:solidFill>
                <a:schemeClr val="bg1"/>
              </a:solidFill>
            </a:endParaRPr>
          </a:p>
        </p:txBody>
      </p:sp>
      <p:sp>
        <p:nvSpPr>
          <p:cNvPr id="8" name="Rectangle 7">
            <a:extLst>
              <a:ext uri="{FF2B5EF4-FFF2-40B4-BE49-F238E27FC236}">
                <a16:creationId xmlns:a16="http://schemas.microsoft.com/office/drawing/2014/main" id="{7C57902D-89A3-4228-B866-FBE8A6679DF8}"/>
              </a:ext>
            </a:extLst>
          </p:cNvPr>
          <p:cNvSpPr/>
          <p:nvPr/>
        </p:nvSpPr>
        <p:spPr>
          <a:xfrm>
            <a:off x="609600" y="3200241"/>
            <a:ext cx="7772400" cy="1477328"/>
          </a:xfrm>
          <a:prstGeom prst="rect">
            <a:avLst/>
          </a:prstGeom>
        </p:spPr>
        <p:txBody>
          <a:bodyPr wrap="square">
            <a:spAutoFit/>
          </a:bodyPr>
          <a:lstStyle/>
          <a:p>
            <a:r>
              <a:rPr lang="en-US" dirty="0">
                <a:solidFill>
                  <a:schemeClr val="bg1"/>
                </a:solidFill>
                <a:latin typeface="Source Sans Pro"/>
              </a:rPr>
              <a:t>The solution: The designers fixed the problem simply. They took away the Register button. In its place, they put a Continue button with a simple message: “You do not need to create an account to make purchases on our site. Simply click Continue to proceed to checkout. To make your future purchases even faster, you can create an account during checkout.”</a:t>
            </a:r>
          </a:p>
        </p:txBody>
      </p:sp>
      <p:sp>
        <p:nvSpPr>
          <p:cNvPr id="9" name="Rectangle 8">
            <a:extLst>
              <a:ext uri="{FF2B5EF4-FFF2-40B4-BE49-F238E27FC236}">
                <a16:creationId xmlns:a16="http://schemas.microsoft.com/office/drawing/2014/main" id="{8A4CD2FE-0A34-4C36-8823-950268CA9F2F}"/>
              </a:ext>
            </a:extLst>
          </p:cNvPr>
          <p:cNvSpPr/>
          <p:nvPr/>
        </p:nvSpPr>
        <p:spPr>
          <a:xfrm>
            <a:off x="574249" y="4923160"/>
            <a:ext cx="7751975" cy="923330"/>
          </a:xfrm>
          <a:prstGeom prst="rect">
            <a:avLst/>
          </a:prstGeom>
        </p:spPr>
        <p:txBody>
          <a:bodyPr wrap="square">
            <a:spAutoFit/>
          </a:bodyPr>
          <a:lstStyle/>
          <a:p>
            <a:r>
              <a:rPr lang="en-US" dirty="0">
                <a:solidFill>
                  <a:schemeClr val="bg1"/>
                </a:solidFill>
                <a:latin typeface="Source Sans Pro"/>
              </a:rPr>
              <a:t>The results: The number of customers purchasing went up by 45%. The extra purchases resulted in an extra $15 million the first month. For the first year, the site saw an additional $300,000,000.</a:t>
            </a:r>
          </a:p>
        </p:txBody>
      </p:sp>
    </p:spTree>
    <p:extLst>
      <p:ext uri="{BB962C8B-B14F-4D97-AF65-F5344CB8AC3E}">
        <p14:creationId xmlns:p14="http://schemas.microsoft.com/office/powerpoint/2010/main" val="381659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382000" cy="5638799"/>
          </a:xfrm>
        </p:spPr>
        <p:txBody>
          <a:bodyPr>
            <a:normAutofit/>
          </a:bodyPr>
          <a:lstStyle/>
          <a:p>
            <a:pPr algn="l"/>
            <a:r>
              <a:rPr lang="en-US" i="0" dirty="0">
                <a:latin typeface="helvetica" panose="020B0604020202020204" pitchFamily="34" charset="0"/>
              </a:rPr>
              <a:t>Future computer users will never know or bother about five things -</a:t>
            </a:r>
            <a:br>
              <a:rPr lang="en-US" i="0" dirty="0">
                <a:latin typeface="helvetica" panose="020B0604020202020204" pitchFamily="34" charset="0"/>
              </a:rPr>
            </a:br>
            <a:r>
              <a:rPr lang="en-US" i="0" dirty="0">
                <a:latin typeface="helvetica" panose="020B0604020202020204" pitchFamily="34" charset="0"/>
              </a:rPr>
              <a:t>1. </a:t>
            </a:r>
            <a:r>
              <a:rPr lang="en-US" i="0" dirty="0">
                <a:latin typeface="Times New Roman" panose="02020603050405020304" pitchFamily="18" charset="0"/>
                <a:cs typeface="Times New Roman" panose="02020603050405020304" pitchFamily="18" charset="0"/>
              </a:rPr>
              <a:t>What processor(s) they are using</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2. How much memory do they have</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3. How much storage do they use</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4. What is the speed of their Internet and</a:t>
            </a:r>
            <a:br>
              <a:rPr lang="en-US" i="0" dirty="0">
                <a:latin typeface="Times New Roman" panose="02020603050405020304" pitchFamily="18" charset="0"/>
                <a:cs typeface="Times New Roman" panose="02020603050405020304" pitchFamily="18" charset="0"/>
              </a:rPr>
            </a:br>
            <a:r>
              <a:rPr lang="en-US" i="0" dirty="0">
                <a:latin typeface="Times New Roman" panose="02020603050405020304" pitchFamily="18" charset="0"/>
                <a:cs typeface="Times New Roman" panose="02020603050405020304" pitchFamily="18" charset="0"/>
              </a:rPr>
              <a:t>5. What exactly a computer is</a:t>
            </a:r>
            <a:br>
              <a:rPr lang="en-US" i="0" dirty="0">
                <a:latin typeface="Times New Roman" panose="02020603050405020304" pitchFamily="18" charset="0"/>
                <a:cs typeface="Times New Roman" panose="02020603050405020304" pitchFamily="18" charset="0"/>
              </a:rPr>
            </a:br>
            <a:br>
              <a:rPr lang="en-US" i="0" dirty="0">
                <a:latin typeface="helvetica" panose="020B0604020202020204" pitchFamily="34" charset="0"/>
              </a:rPr>
            </a:br>
            <a:r>
              <a:rPr lang="en-US" i="0" dirty="0">
                <a:latin typeface="inherit"/>
              </a:rPr>
              <a:t>But they (will) always bother about one thing - how they would be interacting with them..</a:t>
            </a:r>
            <a:br>
              <a:rPr lang="en-US" i="0" dirty="0">
                <a:latin typeface="inherit"/>
              </a:rPr>
            </a:br>
            <a:endParaRPr lang="en-US" dirty="0"/>
          </a:p>
        </p:txBody>
      </p:sp>
    </p:spTree>
    <p:extLst>
      <p:ext uri="{BB962C8B-B14F-4D97-AF65-F5344CB8AC3E}">
        <p14:creationId xmlns:p14="http://schemas.microsoft.com/office/powerpoint/2010/main" val="349311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1994-45AB-4B2F-9234-745914EAAFC9}"/>
              </a:ext>
            </a:extLst>
          </p:cNvPr>
          <p:cNvSpPr>
            <a:spLocks noGrp="1"/>
          </p:cNvSpPr>
          <p:nvPr>
            <p:ph type="ctrTitle"/>
          </p:nvPr>
        </p:nvSpPr>
        <p:spPr>
          <a:xfrm>
            <a:off x="381000" y="14927"/>
            <a:ext cx="8382000" cy="1204274"/>
          </a:xfrm>
        </p:spPr>
        <p:txBody>
          <a:bodyPr>
            <a:normAutofit/>
          </a:bodyPr>
          <a:lstStyle/>
          <a:p>
            <a:r>
              <a:rPr lang="en-US" sz="5400" dirty="0"/>
              <a:t>Mark Weiser's vision</a:t>
            </a:r>
          </a:p>
        </p:txBody>
      </p:sp>
      <p:pic>
        <p:nvPicPr>
          <p:cNvPr id="8" name="Picture 7">
            <a:extLst>
              <a:ext uri="{FF2B5EF4-FFF2-40B4-BE49-F238E27FC236}">
                <a16:creationId xmlns:a16="http://schemas.microsoft.com/office/drawing/2014/main" id="{7E87B08B-9A46-4028-807A-F283A1B9C129}"/>
              </a:ext>
            </a:extLst>
          </p:cNvPr>
          <p:cNvPicPr>
            <a:picLocks noChangeAspect="1"/>
          </p:cNvPicPr>
          <p:nvPr/>
        </p:nvPicPr>
        <p:blipFill rotWithShape="1">
          <a:blip r:embed="rId3">
            <a:extLst>
              <a:ext uri="{28A0092B-C50C-407E-A947-70E740481C1C}">
                <a14:useLocalDpi xmlns:a14="http://schemas.microsoft.com/office/drawing/2010/main" val="0"/>
              </a:ext>
            </a:extLst>
          </a:blip>
          <a:srcRect r="-1145" b="-1145"/>
          <a:stretch/>
        </p:blipFill>
        <p:spPr>
          <a:xfrm>
            <a:off x="2209800" y="1066800"/>
            <a:ext cx="4872990" cy="2276772"/>
          </a:xfrm>
          <a:prstGeom prst="rect">
            <a:avLst/>
          </a:prstGeom>
        </p:spPr>
      </p:pic>
      <p:sp>
        <p:nvSpPr>
          <p:cNvPr id="9" name="Rectangle 8">
            <a:extLst>
              <a:ext uri="{FF2B5EF4-FFF2-40B4-BE49-F238E27FC236}">
                <a16:creationId xmlns:a16="http://schemas.microsoft.com/office/drawing/2014/main" id="{ADEED009-8DF2-46AF-866B-D19B5E2FD46E}"/>
              </a:ext>
            </a:extLst>
          </p:cNvPr>
          <p:cNvSpPr/>
          <p:nvPr/>
        </p:nvSpPr>
        <p:spPr>
          <a:xfrm>
            <a:off x="683895" y="3657600"/>
            <a:ext cx="7924800" cy="3139321"/>
          </a:xfrm>
          <a:prstGeom prst="rect">
            <a:avLst/>
          </a:prstGeom>
        </p:spPr>
        <p:txBody>
          <a:bodyPr wrap="square">
            <a:spAutoFit/>
          </a:bodyPr>
          <a:lstStyle/>
          <a:p>
            <a:r>
              <a:rPr lang="en-US" sz="2200" dirty="0">
                <a:solidFill>
                  <a:schemeClr val="bg1"/>
                </a:solidFill>
                <a:latin typeface="Arial" panose="020B0604020202020204" pitchFamily="34" charset="0"/>
              </a:rPr>
              <a:t>Weiser outlined a set of principles describing ubiquitous/pervasive computing: (1996)</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purpose of a computer is to help you do something else.</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best computer is a quiet, invisible servant.</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The more you can do by intuition the smarter you are; the computer should extend your </a:t>
            </a:r>
            <a:r>
              <a:rPr lang="en-US" sz="2200" i="1" dirty="0">
                <a:solidFill>
                  <a:schemeClr val="bg1"/>
                </a:solidFill>
                <a:latin typeface="Arial" panose="020B0604020202020204" pitchFamily="34" charset="0"/>
              </a:rPr>
              <a:t>unconscious</a:t>
            </a:r>
            <a:r>
              <a:rPr lang="en-US" sz="2200" dirty="0">
                <a:solidFill>
                  <a:schemeClr val="bg1"/>
                </a:solidFill>
                <a:latin typeface="Arial" panose="020B0604020202020204" pitchFamily="34" charset="0"/>
              </a:rPr>
              <a:t>.</a:t>
            </a:r>
          </a:p>
          <a:p>
            <a:pPr marL="342900" indent="-342900">
              <a:buFont typeface="Arial" panose="020B0604020202020204" pitchFamily="34" charset="0"/>
              <a:buChar char="•"/>
            </a:pPr>
            <a:r>
              <a:rPr lang="en-US" sz="2200" dirty="0">
                <a:solidFill>
                  <a:schemeClr val="bg1"/>
                </a:solidFill>
                <a:latin typeface="Arial" panose="020B0604020202020204" pitchFamily="34" charset="0"/>
              </a:rPr>
              <a:t>Technology should create calm, "that which informs but doesn't demand our focus or attention."</a:t>
            </a:r>
          </a:p>
        </p:txBody>
      </p:sp>
      <p:sp>
        <p:nvSpPr>
          <p:cNvPr id="4" name="TextBox 3">
            <a:extLst>
              <a:ext uri="{FF2B5EF4-FFF2-40B4-BE49-F238E27FC236}">
                <a16:creationId xmlns:a16="http://schemas.microsoft.com/office/drawing/2014/main" id="{6C761338-0368-01A2-8E2D-FA5BADA3E22C}"/>
              </a:ext>
            </a:extLst>
          </p:cNvPr>
          <p:cNvSpPr txBox="1"/>
          <p:nvPr/>
        </p:nvSpPr>
        <p:spPr>
          <a:xfrm>
            <a:off x="7079742" y="1542373"/>
            <a:ext cx="2064258" cy="1600438"/>
          </a:xfrm>
          <a:prstGeom prst="rect">
            <a:avLst/>
          </a:prstGeom>
          <a:noFill/>
        </p:spPr>
        <p:txBody>
          <a:bodyPr wrap="square">
            <a:spAutoFit/>
          </a:bodyPr>
          <a:lstStyle/>
          <a:p>
            <a:pPr algn="ctr"/>
            <a:r>
              <a:rPr lang="en-US" sz="1400" b="0" i="1" dirty="0">
                <a:solidFill>
                  <a:schemeClr val="bg1"/>
                </a:solidFill>
                <a:effectLst/>
                <a:latin typeface="Sitka Banner" panose="02000505000000020004" pitchFamily="2" charset="0"/>
              </a:rPr>
              <a:t>Mirror, mirror on the wall, who’s the fairest of them all?</a:t>
            </a:r>
          </a:p>
          <a:p>
            <a:pPr algn="ctr"/>
            <a:endParaRPr lang="en-US" sz="1400" b="0" i="1" dirty="0">
              <a:solidFill>
                <a:schemeClr val="bg1"/>
              </a:solidFill>
              <a:effectLst/>
              <a:latin typeface="Sitka Banner" panose="02000505000000020004" pitchFamily="2" charset="0"/>
            </a:endParaRPr>
          </a:p>
          <a:p>
            <a:pPr algn="ctr"/>
            <a:r>
              <a:rPr lang="en-US" sz="1400" b="0" i="1" dirty="0">
                <a:solidFill>
                  <a:schemeClr val="bg1"/>
                </a:solidFill>
                <a:effectLst/>
                <a:latin typeface="Sitka Banner" panose="02000505000000020004" pitchFamily="2" charset="0"/>
              </a:rPr>
              <a:t>“Thou, O Queen, art the fairest in the land,” said the mirror.</a:t>
            </a:r>
          </a:p>
        </p:txBody>
      </p:sp>
    </p:spTree>
    <p:extLst>
      <p:ext uri="{BB962C8B-B14F-4D97-AF65-F5344CB8AC3E}">
        <p14:creationId xmlns:p14="http://schemas.microsoft.com/office/powerpoint/2010/main" val="417799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A5D-051A-468C-A825-05B1D7CAE4D7}"/>
              </a:ext>
            </a:extLst>
          </p:cNvPr>
          <p:cNvSpPr>
            <a:spLocks noGrp="1"/>
          </p:cNvSpPr>
          <p:nvPr>
            <p:ph type="ctrTitle"/>
          </p:nvPr>
        </p:nvSpPr>
        <p:spPr>
          <a:xfrm>
            <a:off x="381000" y="914400"/>
            <a:ext cx="8382000" cy="5333999"/>
          </a:xfrm>
        </p:spPr>
        <p:txBody>
          <a:bodyPr>
            <a:normAutofit fontScale="90000"/>
          </a:bodyPr>
          <a:lstStyle/>
          <a:p>
            <a:r>
              <a:rPr lang="en-US" dirty="0"/>
              <a:t>ALIENATION (Marx) : The process whereby the worker is made to feel foreign to the products of his/her own labor. The design of the product and how it is produced are determined, not by the producers who make it (the workers), nor by the consumers of the product (the buyers), but by the capitalist class who besides accommodating the worker's manual </a:t>
            </a:r>
            <a:r>
              <a:rPr lang="en-US" dirty="0" err="1"/>
              <a:t>labour</a:t>
            </a:r>
            <a:r>
              <a:rPr lang="en-US" dirty="0"/>
              <a:t> also accommodate the intellectual </a:t>
            </a:r>
            <a:r>
              <a:rPr lang="en-US" dirty="0" err="1"/>
              <a:t>labour</a:t>
            </a:r>
            <a:r>
              <a:rPr lang="en-US" dirty="0"/>
              <a:t> of the engineer and the industrial designer who create the product in order to shape the taste of the consumer to buy the goods and services at a price that yields a maximal profit.</a:t>
            </a:r>
          </a:p>
        </p:txBody>
      </p:sp>
    </p:spTree>
    <p:extLst>
      <p:ext uri="{BB962C8B-B14F-4D97-AF65-F5344CB8AC3E}">
        <p14:creationId xmlns:p14="http://schemas.microsoft.com/office/powerpoint/2010/main" val="371611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11EA9003-40D6-4A3A-87EC-34FB089E786D}"/>
              </a:ext>
            </a:extLst>
          </p:cNvPr>
          <p:cNvSpPr/>
          <p:nvPr/>
        </p:nvSpPr>
        <p:spPr>
          <a:xfrm>
            <a:off x="190500" y="3737105"/>
            <a:ext cx="8801100" cy="3044695"/>
          </a:xfrm>
          <a:prstGeom prst="roundRect">
            <a:avLst/>
          </a:prstGeom>
          <a:solidFill>
            <a:schemeClr val="bg1">
              <a:alpha val="22000"/>
            </a:schemeClr>
          </a:solidFill>
          <a:ln>
            <a:noFill/>
          </a:ln>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a:solidFill>
                  <a:schemeClr val="bg1"/>
                </a:solidFill>
              </a:rPr>
              <a:t>                                    Complex System</a:t>
            </a:r>
          </a:p>
        </p:txBody>
      </p:sp>
      <p:sp>
        <p:nvSpPr>
          <p:cNvPr id="68" name="Rectangle: Rounded Corners 67">
            <a:extLst>
              <a:ext uri="{FF2B5EF4-FFF2-40B4-BE49-F238E27FC236}">
                <a16:creationId xmlns:a16="http://schemas.microsoft.com/office/drawing/2014/main" id="{A6229F5D-2A94-482B-87BD-84EF1A6DE412}"/>
              </a:ext>
            </a:extLst>
          </p:cNvPr>
          <p:cNvSpPr/>
          <p:nvPr/>
        </p:nvSpPr>
        <p:spPr>
          <a:xfrm>
            <a:off x="212774" y="906383"/>
            <a:ext cx="8763000" cy="2514600"/>
          </a:xfrm>
          <a:prstGeom prst="roundRect">
            <a:avLst/>
          </a:prstGeom>
          <a:gradFill>
            <a:gsLst>
              <a:gs pos="0">
                <a:schemeClr val="dk1">
                  <a:tint val="43000"/>
                  <a:satMod val="165000"/>
                </a:schemeClr>
              </a:gs>
              <a:gs pos="65000">
                <a:schemeClr val="dk1">
                  <a:tint val="83000"/>
                  <a:satMod val="155000"/>
                  <a:alpha val="41000"/>
                </a:schemeClr>
              </a:gs>
              <a:gs pos="100000">
                <a:schemeClr val="dk1">
                  <a:shade val="85000"/>
                </a:schemeClr>
              </a:gs>
            </a:gsLst>
          </a:gra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r>
              <a:rPr lang="en-US" dirty="0"/>
              <a:t>Basic System</a:t>
            </a:r>
          </a:p>
        </p:txBody>
      </p:sp>
      <p:sp>
        <p:nvSpPr>
          <p:cNvPr id="2" name="Title 1">
            <a:extLst>
              <a:ext uri="{FF2B5EF4-FFF2-40B4-BE49-F238E27FC236}">
                <a16:creationId xmlns:a16="http://schemas.microsoft.com/office/drawing/2014/main" id="{07DECBAD-CE6C-4E4A-AB5F-E2D09780FB33}"/>
              </a:ext>
            </a:extLst>
          </p:cNvPr>
          <p:cNvSpPr>
            <a:spLocks noGrp="1"/>
          </p:cNvSpPr>
          <p:nvPr>
            <p:ph type="title"/>
          </p:nvPr>
        </p:nvSpPr>
        <p:spPr>
          <a:xfrm>
            <a:off x="476250" y="128736"/>
            <a:ext cx="8229600" cy="934759"/>
          </a:xfrm>
        </p:spPr>
        <p:txBody>
          <a:bodyPr/>
          <a:lstStyle/>
          <a:p>
            <a:pPr algn="ctr"/>
            <a:r>
              <a:rPr lang="en-US" dirty="0"/>
              <a:t>Data-Process Model (DPM)</a:t>
            </a:r>
          </a:p>
        </p:txBody>
      </p:sp>
      <p:sp>
        <p:nvSpPr>
          <p:cNvPr id="8" name="Rectangle 7">
            <a:extLst>
              <a:ext uri="{FF2B5EF4-FFF2-40B4-BE49-F238E27FC236}">
                <a16:creationId xmlns:a16="http://schemas.microsoft.com/office/drawing/2014/main" id="{12396CA3-E1FA-49C6-8BDD-269013E09AFA}"/>
              </a:ext>
            </a:extLst>
          </p:cNvPr>
          <p:cNvSpPr/>
          <p:nvPr/>
        </p:nvSpPr>
        <p:spPr>
          <a:xfrm>
            <a:off x="685800" y="1981200"/>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10" name="Rectangle 9">
            <a:extLst>
              <a:ext uri="{FF2B5EF4-FFF2-40B4-BE49-F238E27FC236}">
                <a16:creationId xmlns:a16="http://schemas.microsoft.com/office/drawing/2014/main" id="{E7513D48-7868-4B4E-BE19-D0A46452C83A}"/>
              </a:ext>
            </a:extLst>
          </p:cNvPr>
          <p:cNvSpPr/>
          <p:nvPr/>
        </p:nvSpPr>
        <p:spPr>
          <a:xfrm>
            <a:off x="3505200" y="1981200"/>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sp>
        <p:nvSpPr>
          <p:cNvPr id="11" name="Cloud 10">
            <a:extLst>
              <a:ext uri="{FF2B5EF4-FFF2-40B4-BE49-F238E27FC236}">
                <a16:creationId xmlns:a16="http://schemas.microsoft.com/office/drawing/2014/main" id="{19864087-F445-4077-A6D6-87EDE3B8A046}"/>
              </a:ext>
            </a:extLst>
          </p:cNvPr>
          <p:cNvSpPr/>
          <p:nvPr/>
        </p:nvSpPr>
        <p:spPr>
          <a:xfrm>
            <a:off x="6135671" y="1333500"/>
            <a:ext cx="2514600" cy="198120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Environment</a:t>
            </a:r>
          </a:p>
        </p:txBody>
      </p:sp>
      <p:cxnSp>
        <p:nvCxnSpPr>
          <p:cNvPr id="15" name="Straight Arrow Connector 14">
            <a:extLst>
              <a:ext uri="{FF2B5EF4-FFF2-40B4-BE49-F238E27FC236}">
                <a16:creationId xmlns:a16="http://schemas.microsoft.com/office/drawing/2014/main" id="{2404079F-7B6D-4326-90FE-88DBE2CBC57A}"/>
              </a:ext>
            </a:extLst>
          </p:cNvPr>
          <p:cNvCxnSpPr/>
          <p:nvPr/>
        </p:nvCxnSpPr>
        <p:spPr>
          <a:xfrm flipH="1">
            <a:off x="5181600" y="2133600"/>
            <a:ext cx="95407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4BA7C54D-96FD-4026-BC5B-8FCCEAB6AE78}"/>
              </a:ext>
            </a:extLst>
          </p:cNvPr>
          <p:cNvCxnSpPr>
            <a:cxnSpLocks/>
          </p:cNvCxnSpPr>
          <p:nvPr/>
        </p:nvCxnSpPr>
        <p:spPr>
          <a:xfrm>
            <a:off x="5181600" y="2438400"/>
            <a:ext cx="95407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9BC0B060-A5A3-402A-9246-18062ADAE393}"/>
              </a:ext>
            </a:extLst>
          </p:cNvPr>
          <p:cNvCxnSpPr>
            <a:cxnSpLocks/>
            <a:stCxn id="10" idx="1"/>
            <a:endCxn id="8" idx="3"/>
          </p:cNvCxnSpPr>
          <p:nvPr/>
        </p:nvCxnSpPr>
        <p:spPr>
          <a:xfrm flipH="1">
            <a:off x="2362200" y="2324100"/>
            <a:ext cx="11430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Connector: Elbow 23">
            <a:extLst>
              <a:ext uri="{FF2B5EF4-FFF2-40B4-BE49-F238E27FC236}">
                <a16:creationId xmlns:a16="http://schemas.microsoft.com/office/drawing/2014/main" id="{EC9E2829-9362-4568-B2F8-4DDF210E507F}"/>
              </a:ext>
            </a:extLst>
          </p:cNvPr>
          <p:cNvCxnSpPr>
            <a:cxnSpLocks/>
          </p:cNvCxnSpPr>
          <p:nvPr/>
        </p:nvCxnSpPr>
        <p:spPr>
          <a:xfrm flipV="1">
            <a:off x="1524000" y="2667000"/>
            <a:ext cx="3048000" cy="334918"/>
          </a:xfrm>
          <a:prstGeom prst="bentConnector3">
            <a:avLst>
              <a:gd name="adj1" fmla="val 100308"/>
            </a:avLst>
          </a:prstGeom>
          <a:ln>
            <a:tailEnd type="triangle"/>
          </a:ln>
        </p:spPr>
        <p:style>
          <a:lnRef idx="3">
            <a:schemeClr val="accent4"/>
          </a:lnRef>
          <a:fillRef idx="0">
            <a:schemeClr val="accent4"/>
          </a:fillRef>
          <a:effectRef idx="2">
            <a:schemeClr val="accent4"/>
          </a:effectRef>
          <a:fontRef idx="minor">
            <a:schemeClr val="tx1"/>
          </a:fontRef>
        </p:style>
      </p:cxnSp>
      <p:sp>
        <p:nvSpPr>
          <p:cNvPr id="30" name="Rectangle 29">
            <a:extLst>
              <a:ext uri="{FF2B5EF4-FFF2-40B4-BE49-F238E27FC236}">
                <a16:creationId xmlns:a16="http://schemas.microsoft.com/office/drawing/2014/main" id="{74303EF1-DE00-40E7-A454-B2B0377E8C9B}"/>
              </a:ext>
            </a:extLst>
          </p:cNvPr>
          <p:cNvSpPr/>
          <p:nvPr/>
        </p:nvSpPr>
        <p:spPr>
          <a:xfrm>
            <a:off x="482960"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31" name="Rectangle 30">
            <a:extLst>
              <a:ext uri="{FF2B5EF4-FFF2-40B4-BE49-F238E27FC236}">
                <a16:creationId xmlns:a16="http://schemas.microsoft.com/office/drawing/2014/main" id="{1B3021E8-196D-42C0-B666-51A4AA5D10C1}"/>
              </a:ext>
            </a:extLst>
          </p:cNvPr>
          <p:cNvSpPr/>
          <p:nvPr/>
        </p:nvSpPr>
        <p:spPr>
          <a:xfrm>
            <a:off x="2534010"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32" name="Straight Arrow Connector 31">
            <a:extLst>
              <a:ext uri="{FF2B5EF4-FFF2-40B4-BE49-F238E27FC236}">
                <a16:creationId xmlns:a16="http://schemas.microsoft.com/office/drawing/2014/main" id="{47C576C2-0EE7-4A53-96D3-3FF9A1AD8909}"/>
              </a:ext>
            </a:extLst>
          </p:cNvPr>
          <p:cNvCxnSpPr>
            <a:cxnSpLocks/>
            <a:stCxn id="31" idx="1"/>
            <a:endCxn id="30" idx="3"/>
          </p:cNvCxnSpPr>
          <p:nvPr/>
        </p:nvCxnSpPr>
        <p:spPr>
          <a:xfrm flipH="1">
            <a:off x="2159360" y="5975646"/>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3" name="Connector: Elbow 32">
            <a:extLst>
              <a:ext uri="{FF2B5EF4-FFF2-40B4-BE49-F238E27FC236}">
                <a16:creationId xmlns:a16="http://schemas.microsoft.com/office/drawing/2014/main" id="{6754761D-7AF6-41A2-83A0-8B5A688146FE}"/>
              </a:ext>
            </a:extLst>
          </p:cNvPr>
          <p:cNvCxnSpPr>
            <a:cxnSpLocks/>
            <a:stCxn id="31" idx="2"/>
            <a:endCxn id="30" idx="2"/>
          </p:cNvCxnSpPr>
          <p:nvPr/>
        </p:nvCxnSpPr>
        <p:spPr>
          <a:xfrm rot="5400000">
            <a:off x="2346685" y="5293021"/>
            <a:ext cx="12700" cy="2051050"/>
          </a:xfrm>
          <a:prstGeom prst="bentConnector3">
            <a:avLst>
              <a:gd name="adj1" fmla="val 2764945"/>
            </a:avLst>
          </a:prstGeom>
          <a:ln>
            <a:tailEnd type="triangle"/>
          </a:ln>
        </p:spPr>
        <p:style>
          <a:lnRef idx="3">
            <a:schemeClr val="accent4"/>
          </a:lnRef>
          <a:fillRef idx="0">
            <a:schemeClr val="accent4"/>
          </a:fillRef>
          <a:effectRef idx="2">
            <a:schemeClr val="accent4"/>
          </a:effectRef>
          <a:fontRef idx="minor">
            <a:schemeClr val="tx1"/>
          </a:fontRef>
        </p:style>
      </p:cxnSp>
      <p:sp>
        <p:nvSpPr>
          <p:cNvPr id="37" name="Rectangle 36">
            <a:extLst>
              <a:ext uri="{FF2B5EF4-FFF2-40B4-BE49-F238E27FC236}">
                <a16:creationId xmlns:a16="http://schemas.microsoft.com/office/drawing/2014/main" id="{28F1038E-BA4F-44F3-AD2E-E2955ABF4773}"/>
              </a:ext>
            </a:extLst>
          </p:cNvPr>
          <p:cNvSpPr/>
          <p:nvPr/>
        </p:nvSpPr>
        <p:spPr>
          <a:xfrm>
            <a:off x="4670978"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38" name="Rectangle 37">
            <a:extLst>
              <a:ext uri="{FF2B5EF4-FFF2-40B4-BE49-F238E27FC236}">
                <a16:creationId xmlns:a16="http://schemas.microsoft.com/office/drawing/2014/main" id="{29850921-CF78-4513-84E7-D33D58966442}"/>
              </a:ext>
            </a:extLst>
          </p:cNvPr>
          <p:cNvSpPr/>
          <p:nvPr/>
        </p:nvSpPr>
        <p:spPr>
          <a:xfrm>
            <a:off x="6722028" y="5632746"/>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39" name="Straight Arrow Connector 38">
            <a:extLst>
              <a:ext uri="{FF2B5EF4-FFF2-40B4-BE49-F238E27FC236}">
                <a16:creationId xmlns:a16="http://schemas.microsoft.com/office/drawing/2014/main" id="{17E7E837-1FBD-4133-9784-8528C454E049}"/>
              </a:ext>
            </a:extLst>
          </p:cNvPr>
          <p:cNvCxnSpPr>
            <a:cxnSpLocks/>
            <a:stCxn id="38" idx="1"/>
            <a:endCxn id="37" idx="3"/>
          </p:cNvCxnSpPr>
          <p:nvPr/>
        </p:nvCxnSpPr>
        <p:spPr>
          <a:xfrm flipH="1">
            <a:off x="6347378" y="5975646"/>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onnector: Elbow 39">
            <a:extLst>
              <a:ext uri="{FF2B5EF4-FFF2-40B4-BE49-F238E27FC236}">
                <a16:creationId xmlns:a16="http://schemas.microsoft.com/office/drawing/2014/main" id="{604AB2B3-AA8D-4E50-A4F4-A8426D756EB3}"/>
              </a:ext>
            </a:extLst>
          </p:cNvPr>
          <p:cNvCxnSpPr>
            <a:cxnSpLocks/>
            <a:stCxn id="38" idx="2"/>
            <a:endCxn id="37" idx="2"/>
          </p:cNvCxnSpPr>
          <p:nvPr/>
        </p:nvCxnSpPr>
        <p:spPr>
          <a:xfrm rot="5400000">
            <a:off x="6534703" y="5293021"/>
            <a:ext cx="12700" cy="2051050"/>
          </a:xfrm>
          <a:prstGeom prst="bentConnector3">
            <a:avLst>
              <a:gd name="adj1" fmla="val 283917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Straight Arrow Connector 40">
            <a:extLst>
              <a:ext uri="{FF2B5EF4-FFF2-40B4-BE49-F238E27FC236}">
                <a16:creationId xmlns:a16="http://schemas.microsoft.com/office/drawing/2014/main" id="{F8C05C0A-14BB-4B29-81A6-0B66E3430B2F}"/>
              </a:ext>
            </a:extLst>
          </p:cNvPr>
          <p:cNvCxnSpPr>
            <a:cxnSpLocks/>
          </p:cNvCxnSpPr>
          <p:nvPr/>
        </p:nvCxnSpPr>
        <p:spPr>
          <a:xfrm flipH="1">
            <a:off x="4221180" y="5785146"/>
            <a:ext cx="449798"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CC97B12A-8C65-4581-A5E1-41648844D226}"/>
              </a:ext>
            </a:extLst>
          </p:cNvPr>
          <p:cNvCxnSpPr>
            <a:cxnSpLocks/>
          </p:cNvCxnSpPr>
          <p:nvPr/>
        </p:nvCxnSpPr>
        <p:spPr>
          <a:xfrm>
            <a:off x="4221179" y="6089946"/>
            <a:ext cx="449799" cy="0"/>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9" name="Rectangle 48">
            <a:extLst>
              <a:ext uri="{FF2B5EF4-FFF2-40B4-BE49-F238E27FC236}">
                <a16:creationId xmlns:a16="http://schemas.microsoft.com/office/drawing/2014/main" id="{267697E1-FA9F-43C3-ADCD-7FB4D995EB96}"/>
              </a:ext>
            </a:extLst>
          </p:cNvPr>
          <p:cNvSpPr/>
          <p:nvPr/>
        </p:nvSpPr>
        <p:spPr>
          <a:xfrm>
            <a:off x="493729" y="4082037"/>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
        <p:nvSpPr>
          <p:cNvPr id="50" name="Rectangle 49">
            <a:extLst>
              <a:ext uri="{FF2B5EF4-FFF2-40B4-BE49-F238E27FC236}">
                <a16:creationId xmlns:a16="http://schemas.microsoft.com/office/drawing/2014/main" id="{1C569724-6508-45B0-AF1A-3113B754C7D7}"/>
              </a:ext>
            </a:extLst>
          </p:cNvPr>
          <p:cNvSpPr/>
          <p:nvPr/>
        </p:nvSpPr>
        <p:spPr>
          <a:xfrm>
            <a:off x="2544779" y="4082037"/>
            <a:ext cx="16764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Process</a:t>
            </a:r>
          </a:p>
        </p:txBody>
      </p:sp>
      <p:cxnSp>
        <p:nvCxnSpPr>
          <p:cNvPr id="51" name="Straight Arrow Connector 50">
            <a:extLst>
              <a:ext uri="{FF2B5EF4-FFF2-40B4-BE49-F238E27FC236}">
                <a16:creationId xmlns:a16="http://schemas.microsoft.com/office/drawing/2014/main" id="{17AEC964-A527-4F85-883D-0DD8D1FC6085}"/>
              </a:ext>
            </a:extLst>
          </p:cNvPr>
          <p:cNvCxnSpPr>
            <a:cxnSpLocks/>
            <a:stCxn id="50" idx="1"/>
            <a:endCxn id="49" idx="3"/>
          </p:cNvCxnSpPr>
          <p:nvPr/>
        </p:nvCxnSpPr>
        <p:spPr>
          <a:xfrm flipH="1">
            <a:off x="2170129" y="4424937"/>
            <a:ext cx="37465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onnector: Elbow 51">
            <a:extLst>
              <a:ext uri="{FF2B5EF4-FFF2-40B4-BE49-F238E27FC236}">
                <a16:creationId xmlns:a16="http://schemas.microsoft.com/office/drawing/2014/main" id="{94FABECD-06B6-47F1-9C4C-F228BBDB7C41}"/>
              </a:ext>
            </a:extLst>
          </p:cNvPr>
          <p:cNvCxnSpPr>
            <a:cxnSpLocks/>
            <a:stCxn id="50" idx="2"/>
            <a:endCxn id="49" idx="2"/>
          </p:cNvCxnSpPr>
          <p:nvPr/>
        </p:nvCxnSpPr>
        <p:spPr>
          <a:xfrm rot="5400000">
            <a:off x="2357454" y="3742312"/>
            <a:ext cx="12700" cy="2051050"/>
          </a:xfrm>
          <a:prstGeom prst="bentConnector3">
            <a:avLst>
              <a:gd name="adj1" fmla="val 2616496"/>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Straight Arrow Connector 54">
            <a:extLst>
              <a:ext uri="{FF2B5EF4-FFF2-40B4-BE49-F238E27FC236}">
                <a16:creationId xmlns:a16="http://schemas.microsoft.com/office/drawing/2014/main" id="{C2AE8F96-0881-42EE-A2BD-CED6F553E9B3}"/>
              </a:ext>
            </a:extLst>
          </p:cNvPr>
          <p:cNvCxnSpPr>
            <a:cxnSpLocks/>
          </p:cNvCxnSpPr>
          <p:nvPr/>
        </p:nvCxnSpPr>
        <p:spPr>
          <a:xfrm flipV="1">
            <a:off x="3886200" y="4774190"/>
            <a:ext cx="0" cy="858556"/>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EC950948-3E4C-4951-8537-333E487E1B7F}"/>
              </a:ext>
            </a:extLst>
          </p:cNvPr>
          <p:cNvCxnSpPr>
            <a:cxnSpLocks/>
          </p:cNvCxnSpPr>
          <p:nvPr/>
        </p:nvCxnSpPr>
        <p:spPr>
          <a:xfrm>
            <a:off x="3598256" y="4774187"/>
            <a:ext cx="0" cy="858559"/>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8C755B93-5E50-4A37-B1C3-D55C48904D4F}"/>
              </a:ext>
            </a:extLst>
          </p:cNvPr>
          <p:cNvCxnSpPr>
            <a:cxnSpLocks/>
          </p:cNvCxnSpPr>
          <p:nvPr/>
        </p:nvCxnSpPr>
        <p:spPr>
          <a:xfrm flipV="1">
            <a:off x="7696200" y="3200400"/>
            <a:ext cx="0" cy="2432346"/>
          </a:xfrm>
          <a:prstGeom prst="straightConnector1">
            <a:avLst/>
          </a:prstGeom>
          <a:ln>
            <a:solidFill>
              <a:srgbClr val="FF0000"/>
            </a:solidFill>
            <a:headEnd type="triangl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64" name="Straight Arrow Connector 63">
            <a:extLst>
              <a:ext uri="{FF2B5EF4-FFF2-40B4-BE49-F238E27FC236}">
                <a16:creationId xmlns:a16="http://schemas.microsoft.com/office/drawing/2014/main" id="{57529CF1-7802-4FD1-8941-85CF04A0014B}"/>
              </a:ext>
            </a:extLst>
          </p:cNvPr>
          <p:cNvCxnSpPr>
            <a:cxnSpLocks/>
            <a:stCxn id="11" idx="1"/>
          </p:cNvCxnSpPr>
          <p:nvPr/>
        </p:nvCxnSpPr>
        <p:spPr>
          <a:xfrm>
            <a:off x="7392971" y="3312590"/>
            <a:ext cx="0" cy="2313806"/>
          </a:xfrm>
          <a:prstGeom prst="straightConnector1">
            <a:avLst/>
          </a:prstGeom>
          <a:ln>
            <a:solidFill>
              <a:srgbClr val="FF0000"/>
            </a:solidFill>
            <a:headEnd type="triangl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D0609FC6-803A-405A-BBF2-2A777FA21364}"/>
              </a:ext>
            </a:extLst>
          </p:cNvPr>
          <p:cNvCxnSpPr>
            <a:cxnSpLocks/>
          </p:cNvCxnSpPr>
          <p:nvPr/>
        </p:nvCxnSpPr>
        <p:spPr>
          <a:xfrm>
            <a:off x="1524000" y="2667000"/>
            <a:ext cx="0" cy="33491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5439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Interaction Modalities</a:t>
            </a:r>
          </a:p>
        </p:txBody>
      </p:sp>
      <p:sp>
        <p:nvSpPr>
          <p:cNvPr id="5" name="Content Placeholder 4"/>
          <p:cNvSpPr>
            <a:spLocks noGrp="1"/>
          </p:cNvSpPr>
          <p:nvPr>
            <p:ph idx="1"/>
          </p:nvPr>
        </p:nvSpPr>
        <p:spPr/>
        <p:txBody>
          <a:bodyPr/>
          <a:lstStyle/>
          <a:p>
            <a:pPr lvl="0"/>
            <a:r>
              <a:rPr lang="en-US" dirty="0"/>
              <a:t>Touch</a:t>
            </a:r>
          </a:p>
          <a:p>
            <a:pPr lvl="0"/>
            <a:r>
              <a:rPr lang="en-US" dirty="0"/>
              <a:t>Gesture</a:t>
            </a:r>
          </a:p>
          <a:p>
            <a:pPr lvl="0"/>
            <a:r>
              <a:rPr lang="en-US" dirty="0"/>
              <a:t>Haptic</a:t>
            </a:r>
          </a:p>
          <a:p>
            <a:pPr lvl="0"/>
            <a:r>
              <a:rPr lang="en-US" dirty="0"/>
              <a:t>Visual</a:t>
            </a:r>
          </a:p>
          <a:p>
            <a:pPr lvl="0"/>
            <a:r>
              <a:rPr lang="en-US" dirty="0"/>
              <a:t>Speech</a:t>
            </a:r>
          </a:p>
          <a:p>
            <a:r>
              <a:rPr lang="en-US" dirty="0"/>
              <a:t>Brain</a:t>
            </a:r>
          </a:p>
        </p:txBody>
      </p:sp>
      <p:pic>
        <p:nvPicPr>
          <p:cNvPr id="10" name="Picture Placeholder 9" descr="BCI-thumb.jpg"/>
          <p:cNvPicPr>
            <a:picLocks noGrp="1" noChangeAspect="1"/>
          </p:cNvPicPr>
          <p:nvPr>
            <p:ph type="pic" sz="quarter" idx="13"/>
          </p:nvPr>
        </p:nvPicPr>
        <p:blipFill>
          <a:blip r:embed="rId3" cstate="print"/>
          <a:srcRect t="6495" b="6495"/>
          <a:stretch>
            <a:fillRect/>
          </a:stretch>
        </p:blipFill>
        <p:spPr/>
      </p:pic>
      <p:pic>
        <p:nvPicPr>
          <p:cNvPr id="11" name="Picture Placeholder 10" descr="continuous-space.png"/>
          <p:cNvPicPr>
            <a:picLocks noGrp="1" noChangeAspect="1"/>
          </p:cNvPicPr>
          <p:nvPr>
            <p:ph type="pic" sz="quarter" idx="14"/>
          </p:nvPr>
        </p:nvPicPr>
        <p:blipFill>
          <a:blip r:embed="rId4" cstate="print"/>
          <a:srcRect t="28356" b="28356"/>
          <a:stretch>
            <a:fillRect/>
          </a:stretch>
        </p:blipFill>
        <p:spPr/>
      </p:pic>
      <p:pic>
        <p:nvPicPr>
          <p:cNvPr id="12" name="Picture Placeholder 11" descr="multi_touch_201001271.png"/>
          <p:cNvPicPr>
            <a:picLocks noGrp="1" noChangeAspect="1"/>
          </p:cNvPicPr>
          <p:nvPr>
            <p:ph type="pic" sz="quarter" idx="15"/>
          </p:nvPr>
        </p:nvPicPr>
        <p:blipFill>
          <a:blip r:embed="rId5" cstate="print"/>
          <a:srcRect t="21915" b="21915"/>
          <a:stretch>
            <a:fillRect/>
          </a:stretch>
        </p:blipFill>
        <p:spPr/>
      </p:pic>
      <p:pic>
        <p:nvPicPr>
          <p:cNvPr id="13" name="Picture Placeholder 12" descr="ai_dog2_03.jpg"/>
          <p:cNvPicPr>
            <a:picLocks noGrp="1" noChangeAspect="1"/>
          </p:cNvPicPr>
          <p:nvPr>
            <p:ph type="pic" sz="quarter" idx="16"/>
          </p:nvPr>
        </p:nvPicPr>
        <p:blipFill>
          <a:blip r:embed="rId6" cstate="print"/>
          <a:srcRect t="6561" b="6561"/>
          <a:stretch>
            <a:fillRect/>
          </a:stretch>
        </p:blipFill>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enericHistoryMonthPresentatio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BEC8C7F884F4BA1EE3108ABDFDA5A" ma:contentTypeVersion="3" ma:contentTypeDescription="Create a new document." ma:contentTypeScope="" ma:versionID="1aa26b762aff0f2ce6545ca68e5b5dc7">
  <xsd:schema xmlns:xsd="http://www.w3.org/2001/XMLSchema" xmlns:xs="http://www.w3.org/2001/XMLSchema" xmlns:p="http://schemas.microsoft.com/office/2006/metadata/properties" xmlns:ns2="fae36d57-088e-4709-87f5-33a5dbf6bdf3" targetNamespace="http://schemas.microsoft.com/office/2006/metadata/properties" ma:root="true" ma:fieldsID="babeb7496594afad335c2d23c2437856" ns2:_="">
    <xsd:import namespace="fae36d57-088e-4709-87f5-33a5dbf6bdf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e36d57-088e-4709-87f5-33a5dbf6bd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FD58DD-369C-433F-AF3B-19CDE3D158E6}"/>
</file>

<file path=customXml/itemProps2.xml><?xml version="1.0" encoding="utf-8"?>
<ds:datastoreItem xmlns:ds="http://schemas.openxmlformats.org/officeDocument/2006/customXml" ds:itemID="{C918C634-7047-465D-B986-25A34A8BD539}"/>
</file>

<file path=customXml/itemProps3.xml><?xml version="1.0" encoding="utf-8"?>
<ds:datastoreItem xmlns:ds="http://schemas.openxmlformats.org/officeDocument/2006/customXml" ds:itemID="{AA987FA5-5843-4AEE-9637-EDD5B6CA945C}"/>
</file>

<file path=docProps/app.xml><?xml version="1.0" encoding="utf-8"?>
<Properties xmlns="http://schemas.openxmlformats.org/officeDocument/2006/extended-properties" xmlns:vt="http://schemas.openxmlformats.org/officeDocument/2006/docPropsVTypes">
  <Template>GenericHistoryMonthPresentation</Template>
  <TotalTime>0</TotalTime>
  <Words>776</Words>
  <Application>Microsoft Office PowerPoint</Application>
  <PresentationFormat>On-screen Show (4:3)</PresentationFormat>
  <Paragraphs>83</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Georgia</vt:lpstr>
      <vt:lpstr>helvetica</vt:lpstr>
      <vt:lpstr>inherit</vt:lpstr>
      <vt:lpstr>Sitka Banner</vt:lpstr>
      <vt:lpstr>Source Sans Pro</vt:lpstr>
      <vt:lpstr>Times New Roman</vt:lpstr>
      <vt:lpstr>Wingdings 2</vt:lpstr>
      <vt:lpstr>GenericHistoryMonthPresentation</vt:lpstr>
      <vt:lpstr>Opportunities and Importance of “Human Computer Interaction” Research</vt:lpstr>
      <vt:lpstr>What is HCI- Human Computer Interaction? </vt:lpstr>
      <vt:lpstr>A survey undertaken by 350 US companies on over 8000 projects revealed that one third of the projects were never completed and one half succeeded only partially, that is, with partial functionalities, major cost overruns, or significant delays (Standish Group, 95). Managers identified poor requirements as the major source of problems (about half of the responses) - more specifically, the lack of user involvement (13%), requirements incompleteness (12%), changing requirements (11%), unrealistic expectations (6%), and unclear objectives (5%). This summed up 47% of failure is due to the absence of Methodology of Interaction Design which spruces up from the field of Human Computer Interaction (HCI), more generally called “Human Machine Interactions”.</vt:lpstr>
      <vt:lpstr>The $300 Million Button</vt:lpstr>
      <vt:lpstr>Future computer users will never know or bother about five things - 1. What processor(s) they are using 2. How much memory do they have 3. How much storage do they use 4. What is the speed of their Internet and 5. What exactly a computer is  But they (will) always bother about one thing - how they would be interacting with them.. </vt:lpstr>
      <vt:lpstr>Mark Weiser's vision</vt:lpstr>
      <vt:lpstr>ALIENATION (Marx) : The process whereby the worker is made to feel foreign to the products of his/her own labor. The design of the product and how it is produced are determined, not by the producers who make it (the workers), nor by the consumers of the product (the buyers), but by the capitalist class who besides accommodating the worker's manual labour also accommodate the intellectual labour of the engineer and the industrial designer who create the product in order to shape the taste of the consumer to buy the goods and services at a price that yields a maximal profit.</vt:lpstr>
      <vt:lpstr>Data-Process Model (DPM)</vt:lpstr>
      <vt:lpstr>Interaction Modalities</vt:lpstr>
      <vt:lpstr>Touch</vt:lpstr>
      <vt:lpstr>Gesture</vt:lpstr>
      <vt:lpstr>Haptic</vt:lpstr>
      <vt:lpstr>Visual</vt:lpstr>
      <vt:lpstr>Speech</vt:lpstr>
      <vt:lpstr>Brain</vt:lpstr>
      <vt:lpstr>HCI Supporting Areas</vt:lpstr>
      <vt:lpstr>Domains</vt:lpstr>
      <vt:lpstr>Conclusion</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2011-11-29T07:37:38Z</dcterms:created>
  <dcterms:modified xsi:type="dcterms:W3CDTF">2023-01-23T19:01:18Z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TC103524739990</vt:lpwstr>
  </property>
  <property fmtid="{D5CDD505-2E9C-101B-9397-08002B2CF9AE}" pid="3" name="ContentTypeId">
    <vt:lpwstr>0x010100BE3BEC8C7F884F4BA1EE3108ABDFDA5A</vt:lpwstr>
  </property>
</Properties>
</file>