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9"/>
  </p:notesMasterIdLst>
  <p:sldIdLst>
    <p:sldId id="388" r:id="rId2"/>
    <p:sldId id="305" r:id="rId3"/>
    <p:sldId id="347" r:id="rId4"/>
    <p:sldId id="348" r:id="rId5"/>
    <p:sldId id="349" r:id="rId6"/>
    <p:sldId id="350" r:id="rId7"/>
    <p:sldId id="351" r:id="rId8"/>
    <p:sldId id="352" r:id="rId9"/>
    <p:sldId id="353" r:id="rId10"/>
    <p:sldId id="354" r:id="rId11"/>
    <p:sldId id="355" r:id="rId12"/>
    <p:sldId id="385" r:id="rId13"/>
    <p:sldId id="357" r:id="rId14"/>
    <p:sldId id="387" r:id="rId15"/>
    <p:sldId id="358" r:id="rId16"/>
    <p:sldId id="359" r:id="rId17"/>
    <p:sldId id="360" r:id="rId18"/>
    <p:sldId id="384" r:id="rId19"/>
    <p:sldId id="361" r:id="rId20"/>
    <p:sldId id="362" r:id="rId21"/>
    <p:sldId id="366" r:id="rId22"/>
    <p:sldId id="368" r:id="rId23"/>
    <p:sldId id="369" r:id="rId24"/>
    <p:sldId id="370" r:id="rId25"/>
    <p:sldId id="373" r:id="rId26"/>
    <p:sldId id="374" r:id="rId27"/>
    <p:sldId id="303"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BC3"/>
    <a:srgbClr val="E250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24" autoAdjust="0"/>
  </p:normalViewPr>
  <p:slideViewPr>
    <p:cSldViewPr>
      <p:cViewPr varScale="1">
        <p:scale>
          <a:sx n="66" d="100"/>
          <a:sy n="66" d="100"/>
        </p:scale>
        <p:origin x="-14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E25218-CAA8-4201-8754-1EFB73576681}" type="doc">
      <dgm:prSet loTypeId="urn:microsoft.com/office/officeart/2005/8/layout/venn1" loCatId="relationship" qsTypeId="urn:microsoft.com/office/officeart/2005/8/quickstyle/simple1" qsCatId="simple" csTypeId="urn:microsoft.com/office/officeart/2005/8/colors/accent1_2" csCatId="accent1" phldr="1"/>
      <dgm:spPr/>
    </dgm:pt>
    <dgm:pt modelId="{3F1E9315-4488-453D-82A0-4DEAC592DCC6}">
      <dgm:prSet/>
      <dgm:spPr>
        <a:solidFill>
          <a:srgbClr val="FFFF00">
            <a:alpha val="50000"/>
          </a:srgbClr>
        </a:solidFill>
      </dgm:spPr>
      <dgm:t>
        <a:bodyPr/>
        <a:lstStyle/>
        <a:p>
          <a:endParaRPr lang="en-US"/>
        </a:p>
      </dgm:t>
    </dgm:pt>
    <dgm:pt modelId="{08CCF085-C683-4DC3-B5DC-42D3158B7015}" type="parTrans" cxnId="{75C42AE0-9B57-4DAC-AF98-6BD13B83C411}">
      <dgm:prSet/>
      <dgm:spPr/>
      <dgm:t>
        <a:bodyPr/>
        <a:lstStyle/>
        <a:p>
          <a:endParaRPr lang="en-US"/>
        </a:p>
      </dgm:t>
    </dgm:pt>
    <dgm:pt modelId="{61DC59E1-4C69-4074-985B-8C8C32450618}" type="sibTrans" cxnId="{75C42AE0-9B57-4DAC-AF98-6BD13B83C411}">
      <dgm:prSet/>
      <dgm:spPr/>
      <dgm:t>
        <a:bodyPr/>
        <a:lstStyle/>
        <a:p>
          <a:endParaRPr lang="en-US"/>
        </a:p>
      </dgm:t>
    </dgm:pt>
    <dgm:pt modelId="{43FD7213-5C95-40D6-9A29-00949CC30BDD}">
      <dgm:prSet/>
      <dgm:spPr>
        <a:solidFill>
          <a:srgbClr val="180BC3">
            <a:alpha val="50000"/>
          </a:srgbClr>
        </a:solidFill>
      </dgm:spPr>
      <dgm:t>
        <a:bodyPr/>
        <a:lstStyle/>
        <a:p>
          <a:endParaRPr lang="en-US"/>
        </a:p>
      </dgm:t>
    </dgm:pt>
    <dgm:pt modelId="{11AF4353-42F5-4097-A366-B8AA6904ADAA}" type="parTrans" cxnId="{534658A2-1AB7-43F6-85E2-1059B959E6BC}">
      <dgm:prSet/>
      <dgm:spPr/>
      <dgm:t>
        <a:bodyPr/>
        <a:lstStyle/>
        <a:p>
          <a:endParaRPr lang="en-US"/>
        </a:p>
      </dgm:t>
    </dgm:pt>
    <dgm:pt modelId="{1B13624A-6F70-4CEE-A1CF-D0BAD4CA3532}" type="sibTrans" cxnId="{534658A2-1AB7-43F6-85E2-1059B959E6BC}">
      <dgm:prSet/>
      <dgm:spPr/>
      <dgm:t>
        <a:bodyPr/>
        <a:lstStyle/>
        <a:p>
          <a:endParaRPr lang="en-US"/>
        </a:p>
      </dgm:t>
    </dgm:pt>
    <dgm:pt modelId="{7338D15F-7F96-4074-BA4B-E72710AA77E1}" type="pres">
      <dgm:prSet presAssocID="{B0E25218-CAA8-4201-8754-1EFB73576681}" presName="compositeShape" presStyleCnt="0">
        <dgm:presLayoutVars>
          <dgm:chMax val="7"/>
          <dgm:dir/>
          <dgm:resizeHandles val="exact"/>
        </dgm:presLayoutVars>
      </dgm:prSet>
      <dgm:spPr/>
    </dgm:pt>
    <dgm:pt modelId="{28984EA0-10F9-4D3B-9BE0-B7FB1CAC26D5}" type="pres">
      <dgm:prSet presAssocID="{3F1E9315-4488-453D-82A0-4DEAC592DCC6}" presName="circ1" presStyleLbl="vennNode1" presStyleIdx="0" presStyleCnt="2" custLinFactNeighborX="1408" custLinFactNeighborY="-10940"/>
      <dgm:spPr/>
      <dgm:t>
        <a:bodyPr/>
        <a:lstStyle/>
        <a:p>
          <a:endParaRPr lang="en-US"/>
        </a:p>
      </dgm:t>
    </dgm:pt>
    <dgm:pt modelId="{CAFF4FEE-A072-4939-BACA-ABC9C7BDEB67}" type="pres">
      <dgm:prSet presAssocID="{3F1E9315-4488-453D-82A0-4DEAC592DCC6}" presName="circ1Tx" presStyleLbl="revTx" presStyleIdx="0" presStyleCnt="0">
        <dgm:presLayoutVars>
          <dgm:chMax val="0"/>
          <dgm:chPref val="0"/>
          <dgm:bulletEnabled val="1"/>
        </dgm:presLayoutVars>
      </dgm:prSet>
      <dgm:spPr/>
      <dgm:t>
        <a:bodyPr/>
        <a:lstStyle/>
        <a:p>
          <a:endParaRPr lang="en-US"/>
        </a:p>
      </dgm:t>
    </dgm:pt>
    <dgm:pt modelId="{0B846C99-35A3-49F8-AF4E-87D0AF0CD240}" type="pres">
      <dgm:prSet presAssocID="{43FD7213-5C95-40D6-9A29-00949CC30BDD}" presName="circ2" presStyleLbl="vennNode1" presStyleIdx="1" presStyleCnt="2" custLinFactNeighborX="654" custLinFactNeighborY="-8534"/>
      <dgm:spPr/>
      <dgm:t>
        <a:bodyPr/>
        <a:lstStyle/>
        <a:p>
          <a:endParaRPr lang="en-US"/>
        </a:p>
      </dgm:t>
    </dgm:pt>
    <dgm:pt modelId="{E3D45FC1-2871-4EB7-AD71-0DD404751FB7}" type="pres">
      <dgm:prSet presAssocID="{43FD7213-5C95-40D6-9A29-00949CC30BDD}" presName="circ2Tx" presStyleLbl="revTx" presStyleIdx="0" presStyleCnt="0">
        <dgm:presLayoutVars>
          <dgm:chMax val="0"/>
          <dgm:chPref val="0"/>
          <dgm:bulletEnabled val="1"/>
        </dgm:presLayoutVars>
      </dgm:prSet>
      <dgm:spPr/>
      <dgm:t>
        <a:bodyPr/>
        <a:lstStyle/>
        <a:p>
          <a:endParaRPr lang="en-US"/>
        </a:p>
      </dgm:t>
    </dgm:pt>
  </dgm:ptLst>
  <dgm:cxnLst>
    <dgm:cxn modelId="{E4314968-F231-4D5C-9F86-C2D51447D1BE}" type="presOf" srcId="{3F1E9315-4488-453D-82A0-4DEAC592DCC6}" destId="{CAFF4FEE-A072-4939-BACA-ABC9C7BDEB67}" srcOrd="1" destOrd="0" presId="urn:microsoft.com/office/officeart/2005/8/layout/venn1"/>
    <dgm:cxn modelId="{DC063411-7FD8-4290-84D2-04ADC6ACD55E}" type="presOf" srcId="{43FD7213-5C95-40D6-9A29-00949CC30BDD}" destId="{E3D45FC1-2871-4EB7-AD71-0DD404751FB7}" srcOrd="1" destOrd="0" presId="urn:microsoft.com/office/officeart/2005/8/layout/venn1"/>
    <dgm:cxn modelId="{534658A2-1AB7-43F6-85E2-1059B959E6BC}" srcId="{B0E25218-CAA8-4201-8754-1EFB73576681}" destId="{43FD7213-5C95-40D6-9A29-00949CC30BDD}" srcOrd="1" destOrd="0" parTransId="{11AF4353-42F5-4097-A366-B8AA6904ADAA}" sibTransId="{1B13624A-6F70-4CEE-A1CF-D0BAD4CA3532}"/>
    <dgm:cxn modelId="{51905E6F-C68D-41AE-9BF5-1A70DDB01C2C}" type="presOf" srcId="{B0E25218-CAA8-4201-8754-1EFB73576681}" destId="{7338D15F-7F96-4074-BA4B-E72710AA77E1}" srcOrd="0" destOrd="0" presId="urn:microsoft.com/office/officeart/2005/8/layout/venn1"/>
    <dgm:cxn modelId="{BD944EAE-F5E3-4957-8C0A-57C2E38C8FC2}" type="presOf" srcId="{3F1E9315-4488-453D-82A0-4DEAC592DCC6}" destId="{28984EA0-10F9-4D3B-9BE0-B7FB1CAC26D5}" srcOrd="0" destOrd="0" presId="urn:microsoft.com/office/officeart/2005/8/layout/venn1"/>
    <dgm:cxn modelId="{75C42AE0-9B57-4DAC-AF98-6BD13B83C411}" srcId="{B0E25218-CAA8-4201-8754-1EFB73576681}" destId="{3F1E9315-4488-453D-82A0-4DEAC592DCC6}" srcOrd="0" destOrd="0" parTransId="{08CCF085-C683-4DC3-B5DC-42D3158B7015}" sibTransId="{61DC59E1-4C69-4074-985B-8C8C32450618}"/>
    <dgm:cxn modelId="{01D7B465-D0E4-4A8C-860B-ED19420433AC}" type="presOf" srcId="{43FD7213-5C95-40D6-9A29-00949CC30BDD}" destId="{0B846C99-35A3-49F8-AF4E-87D0AF0CD240}" srcOrd="0" destOrd="0" presId="urn:microsoft.com/office/officeart/2005/8/layout/venn1"/>
    <dgm:cxn modelId="{CFEE2BDE-09BA-42A2-9AF0-61720F2FC88A}" type="presParOf" srcId="{7338D15F-7F96-4074-BA4B-E72710AA77E1}" destId="{28984EA0-10F9-4D3B-9BE0-B7FB1CAC26D5}" srcOrd="0" destOrd="0" presId="urn:microsoft.com/office/officeart/2005/8/layout/venn1"/>
    <dgm:cxn modelId="{B9F29DA9-A3E7-4795-9A57-18FB906357AC}" type="presParOf" srcId="{7338D15F-7F96-4074-BA4B-E72710AA77E1}" destId="{CAFF4FEE-A072-4939-BACA-ABC9C7BDEB67}" srcOrd="1" destOrd="0" presId="urn:microsoft.com/office/officeart/2005/8/layout/venn1"/>
    <dgm:cxn modelId="{D0789E96-36F5-4176-BCCF-4BE887F8AA19}" type="presParOf" srcId="{7338D15F-7F96-4074-BA4B-E72710AA77E1}" destId="{0B846C99-35A3-49F8-AF4E-87D0AF0CD240}" srcOrd="2" destOrd="0" presId="urn:microsoft.com/office/officeart/2005/8/layout/venn1"/>
    <dgm:cxn modelId="{596A52E1-4580-4D90-B965-143BE940B9E3}" type="presParOf" srcId="{7338D15F-7F96-4074-BA4B-E72710AA77E1}" destId="{E3D45FC1-2871-4EB7-AD71-0DD404751FB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84EA0-10F9-4D3B-9BE0-B7FB1CAC26D5}">
      <dsp:nvSpPr>
        <dsp:cNvPr id="0" name=""/>
        <dsp:cNvSpPr/>
      </dsp:nvSpPr>
      <dsp:spPr>
        <a:xfrm>
          <a:off x="122427" y="654170"/>
          <a:ext cx="2241423" cy="2241422"/>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a:p>
      </dsp:txBody>
      <dsp:txXfrm>
        <a:off x="435419" y="918482"/>
        <a:ext cx="1292352" cy="1712799"/>
      </dsp:txXfrm>
    </dsp:sp>
    <dsp:sp modelId="{0B846C99-35A3-49F8-AF4E-87D0AF0CD240}">
      <dsp:nvSpPr>
        <dsp:cNvPr id="0" name=""/>
        <dsp:cNvSpPr/>
      </dsp:nvSpPr>
      <dsp:spPr>
        <a:xfrm>
          <a:off x="1720967" y="708099"/>
          <a:ext cx="2241423" cy="2241422"/>
        </a:xfrm>
        <a:prstGeom prst="ellipse">
          <a:avLst/>
        </a:prstGeom>
        <a:solidFill>
          <a:srgbClr val="180BC3">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a:p>
      </dsp:txBody>
      <dsp:txXfrm>
        <a:off x="2357046" y="972411"/>
        <a:ext cx="1292352" cy="17127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C8103-75BD-4C79-95B9-E2313E611BF1}" type="datetimeFigureOut">
              <a:rPr lang="en-US" smtClean="0"/>
              <a:pPr/>
              <a:t>5/31/2022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BDB38-DD96-47F6-9F35-E4BD7A1C43B4}" type="slidenum">
              <a:rPr lang="en-US" smtClean="0"/>
              <a:pPr/>
              <a:t>‹#›</a:t>
            </a:fld>
            <a:endParaRPr lang="en-US"/>
          </a:p>
        </p:txBody>
      </p:sp>
    </p:spTree>
    <p:extLst>
      <p:ext uri="{BB962C8B-B14F-4D97-AF65-F5344CB8AC3E}">
        <p14:creationId xmlns:p14="http://schemas.microsoft.com/office/powerpoint/2010/main" val="296276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BDB38-DD96-47F6-9F35-E4BD7A1C43B4}" type="slidenum">
              <a:rPr lang="en-US" smtClean="0"/>
              <a:pPr/>
              <a:t>17</a:t>
            </a:fld>
            <a:endParaRPr lang="en-US"/>
          </a:p>
        </p:txBody>
      </p:sp>
    </p:spTree>
    <p:extLst>
      <p:ext uri="{BB962C8B-B14F-4D97-AF65-F5344CB8AC3E}">
        <p14:creationId xmlns:p14="http://schemas.microsoft.com/office/powerpoint/2010/main" val="21372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xmlns="" id="{DEA1540C-A4BC-4C9F-A998-6D64C292410B}"/>
              </a:ext>
            </a:extLst>
          </p:cNvPr>
          <p:cNvSpPr>
            <a:spLocks noGrp="1" noChangeArrowheads="1"/>
          </p:cNvSpPr>
          <p:nvPr>
            <p:ph type="dt" sz="half" idx="10"/>
          </p:nvPr>
        </p:nvSpPr>
        <p:spPr>
          <a:ln/>
        </p:spPr>
        <p:txBody>
          <a:bodyPr/>
          <a:lstStyle>
            <a:lvl1pPr>
              <a:defRPr/>
            </a:lvl1pPr>
          </a:lstStyle>
          <a:p>
            <a:fld id="{FDEDB541-145B-4629-9E6B-C28090C87393}" type="datetime1">
              <a:rPr lang="en-US" smtClean="0"/>
              <a:t>5/31/2022</a:t>
            </a:fld>
            <a:endParaRPr lang="en-US"/>
          </a:p>
        </p:txBody>
      </p:sp>
      <p:sp>
        <p:nvSpPr>
          <p:cNvPr id="5" name="Rectangle 5">
            <a:extLst>
              <a:ext uri="{FF2B5EF4-FFF2-40B4-BE49-F238E27FC236}">
                <a16:creationId xmlns:a16="http://schemas.microsoft.com/office/drawing/2014/main" xmlns="" id="{C0857333-9433-4118-A899-509FA62C11F2}"/>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F99F41BE-0E2D-4DA4-8CA3-D3FC0A2105DD}"/>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7448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E4F31E9-F7BF-49EA-8560-94488D934330}"/>
              </a:ext>
            </a:extLst>
          </p:cNvPr>
          <p:cNvSpPr>
            <a:spLocks noGrp="1" noChangeArrowheads="1"/>
          </p:cNvSpPr>
          <p:nvPr>
            <p:ph type="dt" sz="half" idx="10"/>
          </p:nvPr>
        </p:nvSpPr>
        <p:spPr>
          <a:ln/>
        </p:spPr>
        <p:txBody>
          <a:bodyPr/>
          <a:lstStyle>
            <a:lvl1pPr>
              <a:defRPr/>
            </a:lvl1pPr>
          </a:lstStyle>
          <a:p>
            <a:fld id="{1F23DB2A-2A36-441E-AE6D-9312B213984A}" type="datetime1">
              <a:rPr lang="en-US" smtClean="0"/>
              <a:t>5/31/2022</a:t>
            </a:fld>
            <a:endParaRPr lang="en-US"/>
          </a:p>
        </p:txBody>
      </p:sp>
      <p:sp>
        <p:nvSpPr>
          <p:cNvPr id="5" name="Rectangle 5">
            <a:extLst>
              <a:ext uri="{FF2B5EF4-FFF2-40B4-BE49-F238E27FC236}">
                <a16:creationId xmlns:a16="http://schemas.microsoft.com/office/drawing/2014/main" xmlns="" id="{31A064C0-97EF-4B75-901C-E4B570D211B0}"/>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5EB728C1-200E-4294-9BB0-2966274E358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4209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973C4887-B811-4185-8354-3BCCE2711B16}"/>
              </a:ext>
            </a:extLst>
          </p:cNvPr>
          <p:cNvSpPr>
            <a:spLocks noGrp="1" noChangeArrowheads="1"/>
          </p:cNvSpPr>
          <p:nvPr>
            <p:ph type="dt" sz="half" idx="10"/>
          </p:nvPr>
        </p:nvSpPr>
        <p:spPr>
          <a:ln/>
        </p:spPr>
        <p:txBody>
          <a:bodyPr/>
          <a:lstStyle>
            <a:lvl1pPr>
              <a:defRPr/>
            </a:lvl1pPr>
          </a:lstStyle>
          <a:p>
            <a:fld id="{65F2A10D-DBA0-439F-910D-F810943F4458}" type="datetime1">
              <a:rPr lang="en-US" smtClean="0"/>
              <a:t>5/31/2022</a:t>
            </a:fld>
            <a:endParaRPr lang="en-US"/>
          </a:p>
        </p:txBody>
      </p:sp>
      <p:sp>
        <p:nvSpPr>
          <p:cNvPr id="5" name="Rectangle 5">
            <a:extLst>
              <a:ext uri="{FF2B5EF4-FFF2-40B4-BE49-F238E27FC236}">
                <a16:creationId xmlns:a16="http://schemas.microsoft.com/office/drawing/2014/main" xmlns="" id="{16673BA1-263B-4882-AC55-FA12FCB307F1}"/>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9ACF8E61-B435-4D8A-9E70-40E806396BC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204555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urse Outcome">
    <p:spTree>
      <p:nvGrpSpPr>
        <p:cNvPr id="1" name=""/>
        <p:cNvGrpSpPr/>
        <p:nvPr/>
      </p:nvGrpSpPr>
      <p:grpSpPr>
        <a:xfrm>
          <a:off x="0" y="0"/>
          <a:ext cx="0" cy="0"/>
          <a:chOff x="0" y="0"/>
          <a:chExt cx="0" cy="0"/>
        </a:xfrm>
      </p:grpSpPr>
      <p:sp>
        <p:nvSpPr>
          <p:cNvPr id="7" name="Rectangle 6"/>
          <p:cNvSpPr/>
          <p:nvPr/>
        </p:nvSpPr>
        <p:spPr>
          <a:xfrm>
            <a:off x="-794" y="4"/>
            <a:ext cx="9144000" cy="1468437"/>
          </a:xfrm>
          <a:prstGeom prst="rect">
            <a:avLst/>
          </a:prstGeom>
          <a:solidFill>
            <a:schemeClr val="accent1">
              <a:lumMod val="90000"/>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xmlns="" id="{3396FECD-FE63-4645-83B6-B26F0B108532}"/>
              </a:ext>
            </a:extLst>
          </p:cNvPr>
          <p:cNvSpPr>
            <a:spLocks noGrp="1"/>
          </p:cNvSpPr>
          <p:nvPr>
            <p:ph type="body" sz="quarter" idx="12" hasCustomPrompt="1"/>
          </p:nvPr>
        </p:nvSpPr>
        <p:spPr>
          <a:xfrm>
            <a:off x="101602" y="1620837"/>
            <a:ext cx="8940800" cy="4570413"/>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xmlns="" id="{D0B1577D-1333-4D08-A3E2-242C75C0B97A}"/>
              </a:ext>
            </a:extLst>
          </p:cNvPr>
          <p:cNvSpPr txBox="1"/>
          <p:nvPr/>
        </p:nvSpPr>
        <p:spPr>
          <a:xfrm>
            <a:off x="101602" y="152400"/>
            <a:ext cx="7621950" cy="1188720"/>
          </a:xfrm>
          <a:prstGeom prst="rect">
            <a:avLst/>
          </a:prstGeom>
          <a:solidFill>
            <a:schemeClr val="accent2"/>
          </a:solidFill>
        </p:spPr>
        <p:txBody>
          <a:bodyPr wrap="square" rtlCol="0" anchor="ctr">
            <a:spAutoFit/>
          </a:bodyPr>
          <a:lstStyle/>
          <a:p>
            <a:pPr algn="ctr"/>
            <a:endParaRPr lang="en-US" sz="1000" b="1" i="0" cap="small" baseline="0" dirty="0">
              <a:solidFill>
                <a:schemeClr val="bg1"/>
              </a:solidFill>
            </a:endParaRPr>
          </a:p>
          <a:p>
            <a:pPr algn="ctr"/>
            <a:endParaRPr lang="en-US" sz="1000" b="1" i="0" cap="small" baseline="0" dirty="0">
              <a:solidFill>
                <a:schemeClr val="bg1"/>
              </a:solidFill>
            </a:endParaRPr>
          </a:p>
        </p:txBody>
      </p:sp>
      <p:sp>
        <p:nvSpPr>
          <p:cNvPr id="16" name="Date Placeholder 2">
            <a:extLst>
              <a:ext uri="{FF2B5EF4-FFF2-40B4-BE49-F238E27FC236}">
                <a16:creationId xmlns:a16="http://schemas.microsoft.com/office/drawing/2014/main" xmlns="" id="{BD8070E0-4CEE-41B4-8406-1EE8ACA7ACC1}"/>
              </a:ext>
            </a:extLst>
          </p:cNvPr>
          <p:cNvSpPr>
            <a:spLocks noGrp="1"/>
          </p:cNvSpPr>
          <p:nvPr>
            <p:ph type="dt" sz="half" idx="10"/>
          </p:nvPr>
        </p:nvSpPr>
        <p:spPr>
          <a:xfrm>
            <a:off x="457200" y="6583680"/>
            <a:ext cx="2133600" cy="274320"/>
          </a:xfrm>
        </p:spPr>
        <p:txBody>
          <a:bodyPr/>
          <a:lstStyle>
            <a:lvl1pPr>
              <a:defRPr sz="1100"/>
            </a:lvl1pPr>
          </a:lstStyle>
          <a:p>
            <a:fld id="{3913B548-C9BE-4040-9BF6-F3E40A6B7A2B}" type="datetime1">
              <a:rPr lang="en-US" smtClean="0"/>
              <a:t>5/31/2022</a:t>
            </a:fld>
            <a:endParaRPr lang="en-US"/>
          </a:p>
        </p:txBody>
      </p:sp>
      <p:sp>
        <p:nvSpPr>
          <p:cNvPr id="17" name="Footer Placeholder 3">
            <a:extLst>
              <a:ext uri="{FF2B5EF4-FFF2-40B4-BE49-F238E27FC236}">
                <a16:creationId xmlns:a16="http://schemas.microsoft.com/office/drawing/2014/main" xmlns="" id="{9EE3C3CE-A045-4ED3-B5FC-868A289D2963}"/>
              </a:ext>
            </a:extLst>
          </p:cNvPr>
          <p:cNvSpPr>
            <a:spLocks noGrp="1"/>
          </p:cNvSpPr>
          <p:nvPr>
            <p:ph type="ftr" sz="quarter" idx="11"/>
          </p:nvPr>
        </p:nvSpPr>
        <p:spPr>
          <a:xfrm>
            <a:off x="3124200" y="6583680"/>
            <a:ext cx="2895600" cy="274320"/>
          </a:xfrm>
        </p:spPr>
        <p:txBody>
          <a:bodyPr/>
          <a:lstStyle>
            <a:lvl1pPr>
              <a:defRPr sz="1100"/>
            </a:lvl1pPr>
          </a:lstStyle>
          <a:p>
            <a:r>
              <a:rPr lang="en-US"/>
              <a:t>Dr. Afroza Nahar</a:t>
            </a:r>
          </a:p>
        </p:txBody>
      </p:sp>
      <p:sp>
        <p:nvSpPr>
          <p:cNvPr id="19" name="Slide Number Placeholder 4">
            <a:extLst>
              <a:ext uri="{FF2B5EF4-FFF2-40B4-BE49-F238E27FC236}">
                <a16:creationId xmlns:a16="http://schemas.microsoft.com/office/drawing/2014/main" xmlns="" id="{474FAF69-FA67-4332-94A5-B7A64FFC768D}"/>
              </a:ext>
            </a:extLst>
          </p:cNvPr>
          <p:cNvSpPr>
            <a:spLocks noGrp="1"/>
          </p:cNvSpPr>
          <p:nvPr>
            <p:ph type="sldNum" sz="quarter" idx="14"/>
          </p:nvPr>
        </p:nvSpPr>
        <p:spPr>
          <a:xfrm>
            <a:off x="6553200" y="6583680"/>
            <a:ext cx="2133600" cy="274320"/>
          </a:xfrm>
        </p:spPr>
        <p:txBody>
          <a:bodyPr/>
          <a:lstStyle>
            <a:lvl1pPr>
              <a:defRPr sz="1100"/>
            </a:lvl1pPr>
          </a:lstStyle>
          <a:p>
            <a:fld id="{0F2E6242-C6BF-4FE0-9BB3-5CE447D93121}" type="slidenum">
              <a:rPr lang="en-US" smtClean="0"/>
              <a:pPr/>
              <a:t>‹#›</a:t>
            </a:fld>
            <a:endParaRPr lang="en-US"/>
          </a:p>
        </p:txBody>
      </p:sp>
      <p:sp>
        <p:nvSpPr>
          <p:cNvPr id="2" name="Rectangle 1">
            <a:extLst>
              <a:ext uri="{FF2B5EF4-FFF2-40B4-BE49-F238E27FC236}">
                <a16:creationId xmlns:a16="http://schemas.microsoft.com/office/drawing/2014/main" xmlns="" id="{68CBFAF0-C866-4F4F-8983-31F16CC2509C}"/>
              </a:ext>
            </a:extLst>
          </p:cNvPr>
          <p:cNvSpPr/>
          <p:nvPr/>
        </p:nvSpPr>
        <p:spPr>
          <a:xfrm>
            <a:off x="101602" y="152400"/>
            <a:ext cx="7621950" cy="1316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89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xmlns=""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xmlns=""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xmlns=""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5/31/2022</a:t>
            </a:fld>
            <a:endParaRPr lang="en-US"/>
          </a:p>
        </p:txBody>
      </p:sp>
      <p:sp>
        <p:nvSpPr>
          <p:cNvPr id="13" name="Rectangle 5">
            <a:extLst>
              <a:ext uri="{FF2B5EF4-FFF2-40B4-BE49-F238E27FC236}">
                <a16:creationId xmlns:a16="http://schemas.microsoft.com/office/drawing/2014/main" xmlns=""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xmlns=""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42071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05701"/>
            <a:ext cx="8763000" cy="48806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AE9F7B16-B8B9-4701-90F8-639B9942BADF}"/>
              </a:ext>
            </a:extLst>
          </p:cNvPr>
          <p:cNvSpPr>
            <a:spLocks noGrp="1"/>
          </p:cNvSpPr>
          <p:nvPr>
            <p:ph type="dt" sz="half" idx="10"/>
          </p:nvPr>
        </p:nvSpPr>
        <p:spPr>
          <a:xfrm>
            <a:off x="152400" y="6645275"/>
            <a:ext cx="2133600" cy="365125"/>
          </a:xfrm>
        </p:spPr>
        <p:txBody>
          <a:bodyPr/>
          <a:lstStyle>
            <a:lvl1pPr>
              <a:defRPr sz="1100"/>
            </a:lvl1pPr>
          </a:lstStyle>
          <a:p>
            <a:fld id="{9CCE69FC-71E4-424E-A5BC-720B0F15A5C9}" type="datetime1">
              <a:rPr lang="en-US" smtClean="0"/>
              <a:t>5/31/2022</a:t>
            </a:fld>
            <a:endParaRPr lang="en-US"/>
          </a:p>
        </p:txBody>
      </p:sp>
      <p:sp>
        <p:nvSpPr>
          <p:cNvPr id="5" name="Footer Placeholder 4">
            <a:extLst>
              <a:ext uri="{FF2B5EF4-FFF2-40B4-BE49-F238E27FC236}">
                <a16:creationId xmlns:a16="http://schemas.microsoft.com/office/drawing/2014/main" xmlns="" id="{89E8C73B-E3F5-491D-8417-5AC6D4F74BED}"/>
              </a:ext>
            </a:extLst>
          </p:cNvPr>
          <p:cNvSpPr>
            <a:spLocks noGrp="1"/>
          </p:cNvSpPr>
          <p:nvPr>
            <p:ph type="ftr" sz="quarter" idx="11"/>
          </p:nvPr>
        </p:nvSpPr>
        <p:spPr>
          <a:xfrm>
            <a:off x="3124200" y="6645275"/>
            <a:ext cx="2895600" cy="365125"/>
          </a:xfrm>
        </p:spPr>
        <p:txBody>
          <a:bodyPr/>
          <a:lstStyle>
            <a:lvl1pPr>
              <a:defRPr sz="1100"/>
            </a:lvl1pPr>
          </a:lstStyle>
          <a:p>
            <a:r>
              <a:rPr lang="en-US"/>
              <a:t>Dr. Afroza Nahar</a:t>
            </a:r>
          </a:p>
        </p:txBody>
      </p:sp>
      <p:sp>
        <p:nvSpPr>
          <p:cNvPr id="6" name="Slide Number Placeholder 5">
            <a:extLst>
              <a:ext uri="{FF2B5EF4-FFF2-40B4-BE49-F238E27FC236}">
                <a16:creationId xmlns:a16="http://schemas.microsoft.com/office/drawing/2014/main" xmlns="" id="{FE6E5C5A-E6A2-4005-9D95-61416A2F782A}"/>
              </a:ext>
            </a:extLst>
          </p:cNvPr>
          <p:cNvSpPr>
            <a:spLocks noGrp="1"/>
          </p:cNvSpPr>
          <p:nvPr>
            <p:ph type="sldNum" sz="quarter" idx="12"/>
          </p:nvPr>
        </p:nvSpPr>
        <p:spPr>
          <a:xfrm>
            <a:off x="6553200" y="6645275"/>
            <a:ext cx="2133600" cy="365125"/>
          </a:xfrm>
        </p:spPr>
        <p:txBody>
          <a:bodyPr/>
          <a:lstStyle>
            <a:lvl1pPr>
              <a:defRPr sz="1100" smtClean="0"/>
            </a:lvl1pPr>
          </a:lstStyle>
          <a:p>
            <a:fld id="{0F2E6242-C6BF-4FE0-9BB3-5CE447D93121}" type="slidenum">
              <a:rPr lang="en-US" smtClean="0"/>
              <a:pPr/>
              <a:t>‹#›</a:t>
            </a:fld>
            <a:endParaRPr lang="en-US"/>
          </a:p>
        </p:txBody>
      </p:sp>
      <p:sp>
        <p:nvSpPr>
          <p:cNvPr id="8" name="Rectangle 7">
            <a:extLst>
              <a:ext uri="{FF2B5EF4-FFF2-40B4-BE49-F238E27FC236}">
                <a16:creationId xmlns:a16="http://schemas.microsoft.com/office/drawing/2014/main" xmlns="" id="{B791D87D-1D23-4420-AA64-EB7382E7CA79}"/>
              </a:ext>
            </a:extLst>
          </p:cNvPr>
          <p:cNvSpPr/>
          <p:nvPr userDrawn="1"/>
        </p:nvSpPr>
        <p:spPr>
          <a:xfrm>
            <a:off x="95251" y="77175"/>
            <a:ext cx="8762999" cy="1097280"/>
          </a:xfrm>
          <a:prstGeom prst="rect">
            <a:avLst/>
          </a:prstGeom>
          <a:solidFill>
            <a:schemeClr val="accent2">
              <a:alpha val="85000"/>
            </a:schemeClr>
          </a:solidFill>
          <a:ln>
            <a:solidFill>
              <a:schemeClr val="accent1"/>
            </a:solidFill>
          </a:ln>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16">
            <a:extLst>
              <a:ext uri="{FF2B5EF4-FFF2-40B4-BE49-F238E27FC236}">
                <a16:creationId xmlns:a16="http://schemas.microsoft.com/office/drawing/2014/main" xmlns="" id="{6CAB9980-2A0A-4758-B505-AEEDDF517C0B}"/>
              </a:ext>
            </a:extLst>
          </p:cNvPr>
          <p:cNvGrpSpPr/>
          <p:nvPr userDrawn="1"/>
        </p:nvGrpSpPr>
        <p:grpSpPr>
          <a:xfrm>
            <a:off x="284163" y="1144134"/>
            <a:ext cx="8576373" cy="137411"/>
            <a:chOff x="284163" y="1759424"/>
            <a:chExt cx="8576373" cy="137411"/>
          </a:xfrm>
        </p:grpSpPr>
        <p:sp>
          <p:nvSpPr>
            <p:cNvPr id="10" name="Rectangle 9">
              <a:extLst>
                <a:ext uri="{FF2B5EF4-FFF2-40B4-BE49-F238E27FC236}">
                  <a16:creationId xmlns:a16="http://schemas.microsoft.com/office/drawing/2014/main" xmlns="" id="{3C08E4FD-02AF-4F43-896E-146B66328E69}"/>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xmlns="" id="{F8130790-5BEF-43A7-BFD8-723EED50DE51}"/>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xmlns="" id="{F46F04F7-1802-45D1-B7D6-DBA545A1F890}"/>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itle 1">
            <a:extLst>
              <a:ext uri="{FF2B5EF4-FFF2-40B4-BE49-F238E27FC236}">
                <a16:creationId xmlns:a16="http://schemas.microsoft.com/office/drawing/2014/main" xmlns="" id="{445914B6-6DC2-4177-8BED-52EF440B0AC8}"/>
              </a:ext>
            </a:extLst>
          </p:cNvPr>
          <p:cNvSpPr>
            <a:spLocks noGrp="1"/>
          </p:cNvSpPr>
          <p:nvPr>
            <p:ph type="ctrTitle"/>
          </p:nvPr>
        </p:nvSpPr>
        <p:spPr>
          <a:xfrm>
            <a:off x="421341" y="81452"/>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dirty="0"/>
              <a:t>Click to edit Master title style</a:t>
            </a:r>
            <a:endParaRPr dirty="0"/>
          </a:p>
        </p:txBody>
      </p:sp>
      <p:pic>
        <p:nvPicPr>
          <p:cNvPr id="15" name="Picture 2" descr="Image result for AIUB logo">
            <a:extLst>
              <a:ext uri="{FF2B5EF4-FFF2-40B4-BE49-F238E27FC236}">
                <a16:creationId xmlns:a16="http://schemas.microsoft.com/office/drawing/2014/main" xmlns="" id="{9FA4D021-08D3-4313-936A-32BAD208DC0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0"/>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7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xmlns="" id="{87E0C589-EE9C-4F6D-A0C0-948A50C1878E}"/>
              </a:ext>
            </a:extLst>
          </p:cNvPr>
          <p:cNvSpPr>
            <a:spLocks noGrp="1" noChangeArrowheads="1"/>
          </p:cNvSpPr>
          <p:nvPr>
            <p:ph type="dt" sz="half" idx="10"/>
          </p:nvPr>
        </p:nvSpPr>
        <p:spPr>
          <a:ln/>
        </p:spPr>
        <p:txBody>
          <a:bodyPr/>
          <a:lstStyle>
            <a:lvl1pPr>
              <a:defRPr/>
            </a:lvl1pPr>
          </a:lstStyle>
          <a:p>
            <a:fld id="{D2FEA081-5D0B-4CCB-8477-1EB1900C63C2}" type="datetime1">
              <a:rPr lang="en-US" smtClean="0"/>
              <a:t>5/31/2022</a:t>
            </a:fld>
            <a:endParaRPr lang="en-US"/>
          </a:p>
        </p:txBody>
      </p:sp>
      <p:sp>
        <p:nvSpPr>
          <p:cNvPr id="5" name="Rectangle 5">
            <a:extLst>
              <a:ext uri="{FF2B5EF4-FFF2-40B4-BE49-F238E27FC236}">
                <a16:creationId xmlns:a16="http://schemas.microsoft.com/office/drawing/2014/main" xmlns="" id="{20247418-EF87-4436-9704-AEE5F06A1B5C}"/>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6" name="Rectangle 6">
            <a:extLst>
              <a:ext uri="{FF2B5EF4-FFF2-40B4-BE49-F238E27FC236}">
                <a16:creationId xmlns:a16="http://schemas.microsoft.com/office/drawing/2014/main" xmlns="" id="{D8E28BE4-110D-47F2-A3E3-EAD47E8AA682}"/>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79138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1402"/>
            <a:ext cx="9144000" cy="822960"/>
          </a:xfrm>
        </p:spPr>
        <p:txBody>
          <a:bodyPr/>
          <a:lstStyle>
            <a:lvl1pPr algn="l">
              <a:defRPr sz="4000">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FA94D47C-8F2A-41A8-8669-1D7D5B3E0B15}"/>
              </a:ext>
            </a:extLst>
          </p:cNvPr>
          <p:cNvSpPr>
            <a:spLocks noGrp="1" noChangeArrowheads="1"/>
          </p:cNvSpPr>
          <p:nvPr>
            <p:ph type="dt" sz="half" idx="10"/>
          </p:nvPr>
        </p:nvSpPr>
        <p:spPr>
          <a:ln/>
        </p:spPr>
        <p:txBody>
          <a:bodyPr/>
          <a:lstStyle>
            <a:lvl1pPr>
              <a:defRPr/>
            </a:lvl1pPr>
          </a:lstStyle>
          <a:p>
            <a:fld id="{270FD7C0-EAD7-4CB6-836F-150A00813972}" type="datetime1">
              <a:rPr lang="en-US" smtClean="0"/>
              <a:t>5/31/2022</a:t>
            </a:fld>
            <a:endParaRPr lang="en-US"/>
          </a:p>
        </p:txBody>
      </p:sp>
      <p:sp>
        <p:nvSpPr>
          <p:cNvPr id="6" name="Rectangle 5">
            <a:extLst>
              <a:ext uri="{FF2B5EF4-FFF2-40B4-BE49-F238E27FC236}">
                <a16:creationId xmlns:a16="http://schemas.microsoft.com/office/drawing/2014/main" xmlns="" id="{27307531-B355-4758-84C6-7515A176686D}"/>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xmlns="" id="{14DF5BF3-DA64-485B-88D0-22AA96C27F0F}"/>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77120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 y="5555"/>
            <a:ext cx="8877300" cy="822960"/>
          </a:xfrm>
        </p:spPr>
        <p:txBody>
          <a:bodyPr/>
          <a:lstStyle>
            <a:lvl1pPr algn="l">
              <a:defRPr sz="4000">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C1EFE8C4-68DD-4519-9F2F-FC53A713E5A9}"/>
              </a:ext>
            </a:extLst>
          </p:cNvPr>
          <p:cNvSpPr>
            <a:spLocks noGrp="1" noChangeArrowheads="1"/>
          </p:cNvSpPr>
          <p:nvPr>
            <p:ph type="dt" sz="half" idx="10"/>
          </p:nvPr>
        </p:nvSpPr>
        <p:spPr>
          <a:xfrm>
            <a:off x="457200" y="6492875"/>
            <a:ext cx="2133600" cy="365125"/>
          </a:xfrm>
        </p:spPr>
        <p:txBody>
          <a:bodyPr/>
          <a:lstStyle>
            <a:lvl1pPr>
              <a:defRPr/>
            </a:lvl1pPr>
          </a:lstStyle>
          <a:p>
            <a:fld id="{618E7D14-D7A1-4FCC-963A-3547F7B8700E}" type="datetime1">
              <a:rPr lang="en-US" smtClean="0"/>
              <a:t>5/31/2022</a:t>
            </a:fld>
            <a:endParaRPr lang="en-US"/>
          </a:p>
        </p:txBody>
      </p:sp>
      <p:sp>
        <p:nvSpPr>
          <p:cNvPr id="8" name="Rectangle 5">
            <a:extLst>
              <a:ext uri="{FF2B5EF4-FFF2-40B4-BE49-F238E27FC236}">
                <a16:creationId xmlns:a16="http://schemas.microsoft.com/office/drawing/2014/main" xmlns="" id="{246BFCE2-03C3-4A47-A1C5-CECDDFBFDEE1}"/>
              </a:ext>
            </a:extLst>
          </p:cNvPr>
          <p:cNvSpPr>
            <a:spLocks noGrp="1" noChangeArrowheads="1"/>
          </p:cNvSpPr>
          <p:nvPr>
            <p:ph type="ftr" sz="quarter" idx="11"/>
          </p:nvPr>
        </p:nvSpPr>
        <p:spPr>
          <a:xfrm>
            <a:off x="3124200" y="6492875"/>
            <a:ext cx="2895600" cy="365125"/>
          </a:xfrm>
        </p:spPr>
        <p:txBody>
          <a:bodyPr/>
          <a:lstStyle>
            <a:lvl1pPr>
              <a:defRPr/>
            </a:lvl1pPr>
          </a:lstStyle>
          <a:p>
            <a:r>
              <a:rPr lang="en-US"/>
              <a:t>Dr. Afroza Nahar</a:t>
            </a:r>
          </a:p>
        </p:txBody>
      </p:sp>
      <p:sp>
        <p:nvSpPr>
          <p:cNvPr id="9" name="Rectangle 6">
            <a:extLst>
              <a:ext uri="{FF2B5EF4-FFF2-40B4-BE49-F238E27FC236}">
                <a16:creationId xmlns:a16="http://schemas.microsoft.com/office/drawing/2014/main" xmlns="" id="{F666D303-075B-476B-8F32-215B706A6D07}"/>
              </a:ext>
            </a:extLst>
          </p:cNvPr>
          <p:cNvSpPr>
            <a:spLocks noGrp="1" noChangeArrowheads="1"/>
          </p:cNvSpPr>
          <p:nvPr>
            <p:ph type="sldNum" sz="quarter" idx="12"/>
          </p:nvPr>
        </p:nvSpPr>
        <p:spPr>
          <a:xfrm>
            <a:off x="6553200" y="6492875"/>
            <a:ext cx="2133600" cy="365125"/>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62388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8778240" cy="822960"/>
          </a:xfrm>
        </p:spPr>
        <p:txBody>
          <a:bodyPr/>
          <a:lstStyle>
            <a:lvl1pPr algn="l">
              <a:defRPr>
                <a:solidFill>
                  <a:srgbClr val="FF0000"/>
                </a:solidFill>
              </a:defRPr>
            </a:lvl1pPr>
          </a:lstStyle>
          <a:p>
            <a:r>
              <a:rPr lang="en-US"/>
              <a:t>Click to edit Master title style</a:t>
            </a:r>
          </a:p>
        </p:txBody>
      </p:sp>
      <p:sp>
        <p:nvSpPr>
          <p:cNvPr id="3" name="Date Placeholder 2">
            <a:extLst>
              <a:ext uri="{FF2B5EF4-FFF2-40B4-BE49-F238E27FC236}">
                <a16:creationId xmlns:a16="http://schemas.microsoft.com/office/drawing/2014/main" xmlns="" id="{67D4ECB7-45E1-4896-A362-C9F8F9658E8B}"/>
              </a:ext>
            </a:extLst>
          </p:cNvPr>
          <p:cNvSpPr>
            <a:spLocks noGrp="1"/>
          </p:cNvSpPr>
          <p:nvPr>
            <p:ph type="dt" sz="half" idx="10"/>
          </p:nvPr>
        </p:nvSpPr>
        <p:spPr>
          <a:xfrm>
            <a:off x="0" y="6534150"/>
            <a:ext cx="2133600" cy="365125"/>
          </a:xfrm>
        </p:spPr>
        <p:txBody>
          <a:bodyPr/>
          <a:lstStyle>
            <a:lvl1pPr>
              <a:defRPr sz="1100"/>
            </a:lvl1pPr>
          </a:lstStyle>
          <a:p>
            <a:fld id="{94D8CA5D-0C27-4251-8538-E2EC2E263D8F}" type="datetime1">
              <a:rPr lang="en-US" smtClean="0"/>
              <a:t>5/31/2022</a:t>
            </a:fld>
            <a:endParaRPr lang="en-US"/>
          </a:p>
        </p:txBody>
      </p:sp>
      <p:sp>
        <p:nvSpPr>
          <p:cNvPr id="4" name="Footer Placeholder 3">
            <a:extLst>
              <a:ext uri="{FF2B5EF4-FFF2-40B4-BE49-F238E27FC236}">
                <a16:creationId xmlns:a16="http://schemas.microsoft.com/office/drawing/2014/main" xmlns="" id="{8BD2D9B7-E6B8-4036-8FD5-20B4BA385D1F}"/>
              </a:ext>
            </a:extLst>
          </p:cNvPr>
          <p:cNvSpPr>
            <a:spLocks noGrp="1"/>
          </p:cNvSpPr>
          <p:nvPr>
            <p:ph type="ftr" sz="quarter" idx="11"/>
          </p:nvPr>
        </p:nvSpPr>
        <p:spPr>
          <a:xfrm>
            <a:off x="3124200" y="6499225"/>
            <a:ext cx="2895600" cy="365125"/>
          </a:xfrm>
        </p:spPr>
        <p:txBody>
          <a:bodyPr/>
          <a:lstStyle>
            <a:lvl1pPr>
              <a:defRPr sz="1100"/>
            </a:lvl1pPr>
          </a:lstStyle>
          <a:p>
            <a:r>
              <a:rPr lang="en-US"/>
              <a:t>Dr. Afroza Nahar</a:t>
            </a:r>
          </a:p>
        </p:txBody>
      </p:sp>
      <p:sp>
        <p:nvSpPr>
          <p:cNvPr id="5" name="Slide Number Placeholder 4">
            <a:extLst>
              <a:ext uri="{FF2B5EF4-FFF2-40B4-BE49-F238E27FC236}">
                <a16:creationId xmlns:a16="http://schemas.microsoft.com/office/drawing/2014/main" xmlns="" id="{00203C40-F6CD-4BBC-B038-36B9520DE82C}"/>
              </a:ext>
            </a:extLst>
          </p:cNvPr>
          <p:cNvSpPr>
            <a:spLocks noGrp="1"/>
          </p:cNvSpPr>
          <p:nvPr>
            <p:ph type="sldNum" sz="quarter" idx="12"/>
          </p:nvPr>
        </p:nvSpPr>
        <p:spPr>
          <a:xfrm>
            <a:off x="6637338" y="6496050"/>
            <a:ext cx="2133600" cy="365125"/>
          </a:xfrm>
        </p:spPr>
        <p:txBody>
          <a:bodyPr/>
          <a:lstStyle>
            <a:lvl1pPr>
              <a:defRPr sz="11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50039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FDC3F4B4-CD3E-4C32-9688-FB4A6ED2729F}"/>
              </a:ext>
            </a:extLst>
          </p:cNvPr>
          <p:cNvSpPr>
            <a:spLocks noGrp="1" noChangeArrowheads="1"/>
          </p:cNvSpPr>
          <p:nvPr>
            <p:ph type="dt" sz="half" idx="10"/>
          </p:nvPr>
        </p:nvSpPr>
        <p:spPr>
          <a:xfrm>
            <a:off x="457200" y="6569075"/>
            <a:ext cx="2133600" cy="274638"/>
          </a:xfrm>
        </p:spPr>
        <p:txBody>
          <a:bodyPr/>
          <a:lstStyle>
            <a:lvl1pPr>
              <a:defRPr/>
            </a:lvl1pPr>
          </a:lstStyle>
          <a:p>
            <a:fld id="{4FD142FA-28EA-463F-95F1-E913C9EE7259}" type="datetime1">
              <a:rPr lang="en-US" smtClean="0"/>
              <a:t>5/31/2022</a:t>
            </a:fld>
            <a:endParaRPr lang="en-US"/>
          </a:p>
        </p:txBody>
      </p:sp>
      <p:sp>
        <p:nvSpPr>
          <p:cNvPr id="3" name="Rectangle 5">
            <a:extLst>
              <a:ext uri="{FF2B5EF4-FFF2-40B4-BE49-F238E27FC236}">
                <a16:creationId xmlns:a16="http://schemas.microsoft.com/office/drawing/2014/main" xmlns="" id="{24BCEC61-7C9B-43DF-A673-C574103FD794}"/>
              </a:ext>
            </a:extLst>
          </p:cNvPr>
          <p:cNvSpPr>
            <a:spLocks noGrp="1" noChangeArrowheads="1"/>
          </p:cNvSpPr>
          <p:nvPr>
            <p:ph type="ftr" sz="quarter" idx="11"/>
          </p:nvPr>
        </p:nvSpPr>
        <p:spPr>
          <a:xfrm>
            <a:off x="3124200" y="6569075"/>
            <a:ext cx="2895600" cy="274638"/>
          </a:xfrm>
        </p:spPr>
        <p:txBody>
          <a:bodyPr/>
          <a:lstStyle>
            <a:lvl1pPr>
              <a:defRPr/>
            </a:lvl1pPr>
          </a:lstStyle>
          <a:p>
            <a:r>
              <a:rPr lang="en-US"/>
              <a:t>Dr. Afroza Nahar</a:t>
            </a:r>
          </a:p>
        </p:txBody>
      </p:sp>
      <p:sp>
        <p:nvSpPr>
          <p:cNvPr id="4" name="Rectangle 6">
            <a:extLst>
              <a:ext uri="{FF2B5EF4-FFF2-40B4-BE49-F238E27FC236}">
                <a16:creationId xmlns:a16="http://schemas.microsoft.com/office/drawing/2014/main" xmlns="" id="{DA4AC28C-15CD-4D2A-AC3A-97BB4CFC4A4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198366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ABFC55F8-FD8E-45E4-BCC5-5DB0A43D97FB}"/>
              </a:ext>
            </a:extLst>
          </p:cNvPr>
          <p:cNvSpPr>
            <a:spLocks noGrp="1" noChangeArrowheads="1"/>
          </p:cNvSpPr>
          <p:nvPr>
            <p:ph type="dt" sz="half" idx="10"/>
          </p:nvPr>
        </p:nvSpPr>
        <p:spPr>
          <a:ln/>
        </p:spPr>
        <p:txBody>
          <a:bodyPr/>
          <a:lstStyle>
            <a:lvl1pPr>
              <a:defRPr/>
            </a:lvl1pPr>
          </a:lstStyle>
          <a:p>
            <a:fld id="{31244E62-28F7-4C8C-BC47-8D44A7081A31}" type="datetime1">
              <a:rPr lang="en-US" smtClean="0"/>
              <a:t>5/31/2022</a:t>
            </a:fld>
            <a:endParaRPr lang="en-US"/>
          </a:p>
        </p:txBody>
      </p:sp>
      <p:sp>
        <p:nvSpPr>
          <p:cNvPr id="6" name="Rectangle 5">
            <a:extLst>
              <a:ext uri="{FF2B5EF4-FFF2-40B4-BE49-F238E27FC236}">
                <a16:creationId xmlns:a16="http://schemas.microsoft.com/office/drawing/2014/main" xmlns="" id="{EF8A7E75-A86A-437E-A330-49C33ACFADEF}"/>
              </a:ext>
            </a:extLst>
          </p:cNvPr>
          <p:cNvSpPr>
            <a:spLocks noGrp="1" noChangeArrowheads="1"/>
          </p:cNvSpPr>
          <p:nvPr>
            <p:ph type="ftr" sz="quarter" idx="11"/>
          </p:nvPr>
        </p:nvSpPr>
        <p:spPr>
          <a:ln/>
        </p:spPr>
        <p:txBody>
          <a:bodyPr/>
          <a:lstStyle>
            <a:lvl1pPr>
              <a:defRPr/>
            </a:lvl1pPr>
          </a:lstStyle>
          <a:p>
            <a:r>
              <a:rPr lang="en-US"/>
              <a:t>Dr. Afroza Nahar</a:t>
            </a:r>
          </a:p>
        </p:txBody>
      </p:sp>
      <p:sp>
        <p:nvSpPr>
          <p:cNvPr id="7" name="Rectangle 6">
            <a:extLst>
              <a:ext uri="{FF2B5EF4-FFF2-40B4-BE49-F238E27FC236}">
                <a16:creationId xmlns:a16="http://schemas.microsoft.com/office/drawing/2014/main" xmlns="" id="{8FF3F4F0-EF94-4D84-B6E6-12642C25A921}"/>
              </a:ext>
            </a:extLst>
          </p:cNvPr>
          <p:cNvSpPr>
            <a:spLocks noGrp="1" noChangeArrowheads="1"/>
          </p:cNvSpPr>
          <p:nvPr>
            <p:ph type="sldNum" sz="quarter" idx="12"/>
          </p:nvPr>
        </p:nvSpPr>
        <p:spPr>
          <a:ln/>
        </p:spPr>
        <p:txBody>
          <a:bodyPr/>
          <a:lstStyle>
            <a:lvl1pPr>
              <a:defRPr/>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286804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xmlns="" id="{A11B27F4-AEA9-48F0-92A9-6C3C835F990B}"/>
              </a:ext>
            </a:extLst>
          </p:cNvPr>
          <p:cNvSpPr>
            <a:spLocks noGrp="1" noChangeArrowheads="1"/>
          </p:cNvSpPr>
          <p:nvPr>
            <p:ph type="dt" sz="half" idx="10"/>
          </p:nvPr>
        </p:nvSpPr>
        <p:spPr>
          <a:xfrm>
            <a:off x="457200" y="6569075"/>
            <a:ext cx="2133600" cy="274638"/>
          </a:xfrm>
        </p:spPr>
        <p:txBody>
          <a:bodyPr/>
          <a:lstStyle>
            <a:lvl1pPr>
              <a:defRPr sz="1200"/>
            </a:lvl1pPr>
          </a:lstStyle>
          <a:p>
            <a:fld id="{CA65403D-E3B1-4B53-8F23-8C39021C60C4}" type="datetime1">
              <a:rPr lang="en-US" smtClean="0"/>
              <a:t>5/31/2022</a:t>
            </a:fld>
            <a:endParaRPr lang="en-US"/>
          </a:p>
        </p:txBody>
      </p:sp>
      <p:sp>
        <p:nvSpPr>
          <p:cNvPr id="6" name="Footer Placeholder 7">
            <a:extLst>
              <a:ext uri="{FF2B5EF4-FFF2-40B4-BE49-F238E27FC236}">
                <a16:creationId xmlns:a16="http://schemas.microsoft.com/office/drawing/2014/main" xmlns="" id="{361B271F-09D7-453E-9E9C-EB096E07F61C}"/>
              </a:ext>
            </a:extLst>
          </p:cNvPr>
          <p:cNvSpPr>
            <a:spLocks noGrp="1" noChangeArrowheads="1"/>
          </p:cNvSpPr>
          <p:nvPr>
            <p:ph type="ftr" sz="quarter" idx="11"/>
          </p:nvPr>
        </p:nvSpPr>
        <p:spPr>
          <a:xfrm>
            <a:off x="3124200" y="6569075"/>
            <a:ext cx="2895600" cy="274638"/>
          </a:xfrm>
        </p:spPr>
        <p:txBody>
          <a:bodyPr/>
          <a:lstStyle>
            <a:lvl1pPr>
              <a:defRPr sz="1200"/>
            </a:lvl1pPr>
          </a:lstStyle>
          <a:p>
            <a:r>
              <a:rPr lang="en-US"/>
              <a:t>Dr. Afroza Nahar</a:t>
            </a:r>
          </a:p>
        </p:txBody>
      </p:sp>
      <p:sp>
        <p:nvSpPr>
          <p:cNvPr id="7" name="Slide Number Placeholder 8">
            <a:extLst>
              <a:ext uri="{FF2B5EF4-FFF2-40B4-BE49-F238E27FC236}">
                <a16:creationId xmlns:a16="http://schemas.microsoft.com/office/drawing/2014/main" xmlns="" id="{8407DA8E-0B83-456A-98F8-FAE2EB36BB69}"/>
              </a:ext>
            </a:extLst>
          </p:cNvPr>
          <p:cNvSpPr>
            <a:spLocks noGrp="1" noChangeArrowheads="1"/>
          </p:cNvSpPr>
          <p:nvPr>
            <p:ph type="sldNum" sz="quarter" idx="12"/>
          </p:nvPr>
        </p:nvSpPr>
        <p:spPr>
          <a:xfrm>
            <a:off x="6553200" y="6569075"/>
            <a:ext cx="2133600" cy="274638"/>
          </a:xfrm>
        </p:spPr>
        <p:txBody>
          <a:bodyPr/>
          <a:lstStyle>
            <a:lvl1pPr>
              <a:defRPr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92725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53A5AEBF-19F4-4FDE-8D8B-F3383594D7D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E7D6DB69-0C37-4716-B0A4-D924DA3D73B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988" name="Rectangle 4">
            <a:extLst>
              <a:ext uri="{FF2B5EF4-FFF2-40B4-BE49-F238E27FC236}">
                <a16:creationId xmlns:a16="http://schemas.microsoft.com/office/drawing/2014/main" xmlns="" id="{40125F7A-B259-48B8-8E99-29EDF3E38E40}"/>
              </a:ext>
            </a:extLst>
          </p:cNvPr>
          <p:cNvSpPr>
            <a:spLocks noGrp="1" noChangeArrowheads="1"/>
          </p:cNvSpPr>
          <p:nvPr>
            <p:ph type="dt" sz="half" idx="2"/>
          </p:nvPr>
        </p:nvSpPr>
        <p:spPr bwMode="auto">
          <a:xfrm>
            <a:off x="457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fld id="{E1F560D3-12B1-4D30-89E8-7FB017AEA33A}" type="datetime1">
              <a:rPr lang="en-US" smtClean="0"/>
              <a:t>5/31/2022</a:t>
            </a:fld>
            <a:endParaRPr lang="en-US"/>
          </a:p>
        </p:txBody>
      </p:sp>
      <p:sp>
        <p:nvSpPr>
          <p:cNvPr id="41989" name="Rectangle 5">
            <a:extLst>
              <a:ext uri="{FF2B5EF4-FFF2-40B4-BE49-F238E27FC236}">
                <a16:creationId xmlns:a16="http://schemas.microsoft.com/office/drawing/2014/main" xmlns="" id="{290832D1-3A0F-4B37-860E-12E0E9CED9AF}"/>
              </a:ext>
            </a:extLst>
          </p:cNvPr>
          <p:cNvSpPr>
            <a:spLocks noGrp="1" noChangeArrowheads="1"/>
          </p:cNvSpPr>
          <p:nvPr>
            <p:ph type="ftr" sz="quarter" idx="3"/>
          </p:nvPr>
        </p:nvSpPr>
        <p:spPr bwMode="auto">
          <a:xfrm>
            <a:off x="3124200" y="6416675"/>
            <a:ext cx="2895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r>
              <a:rPr lang="en-US"/>
              <a:t>Dr. Afroza Nahar</a:t>
            </a:r>
          </a:p>
        </p:txBody>
      </p:sp>
      <p:sp>
        <p:nvSpPr>
          <p:cNvPr id="41990" name="Rectangle 6">
            <a:extLst>
              <a:ext uri="{FF2B5EF4-FFF2-40B4-BE49-F238E27FC236}">
                <a16:creationId xmlns:a16="http://schemas.microsoft.com/office/drawing/2014/main" xmlns="" id="{9F1DE72A-54B0-4AEB-85BF-22DD7340C252}"/>
              </a:ext>
            </a:extLst>
          </p:cNvPr>
          <p:cNvSpPr>
            <a:spLocks noGrp="1" noChangeArrowheads="1"/>
          </p:cNvSpPr>
          <p:nvPr>
            <p:ph type="sldNum" sz="quarter" idx="4"/>
          </p:nvPr>
        </p:nvSpPr>
        <p:spPr bwMode="auto">
          <a:xfrm>
            <a:off x="6553200" y="6416675"/>
            <a:ext cx="2133600" cy="365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fld id="{0F2E6242-C6BF-4FE0-9BB3-5CE447D93121}" type="slidenum">
              <a:rPr lang="en-US" smtClean="0"/>
              <a:pPr/>
              <a:t>‹#›</a:t>
            </a:fld>
            <a:endParaRPr lang="en-US"/>
          </a:p>
        </p:txBody>
      </p:sp>
    </p:spTree>
    <p:extLst>
      <p:ext uri="{BB962C8B-B14F-4D97-AF65-F5344CB8AC3E}">
        <p14:creationId xmlns:p14="http://schemas.microsoft.com/office/powerpoint/2010/main" val="30005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6" r:id="rId13"/>
  </p:sldLayoutIdLst>
  <p:hf hd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Lecture 2</a:t>
            </a:r>
          </a:p>
          <a:p>
            <a:pPr marL="0" indent="0" algn="ctr">
              <a:buNone/>
            </a:pPr>
            <a:r>
              <a:rPr lang="en-US" b="1" cap="small" dirty="0"/>
              <a:t>Problem Identification</a:t>
            </a:r>
            <a:endParaRPr lang="en-US" dirty="0"/>
          </a:p>
        </p:txBody>
      </p:sp>
      <p:sp>
        <p:nvSpPr>
          <p:cNvPr id="3" name="Date Placeholder 2"/>
          <p:cNvSpPr>
            <a:spLocks noGrp="1"/>
          </p:cNvSpPr>
          <p:nvPr>
            <p:ph type="dt" sz="half" idx="10"/>
          </p:nvPr>
        </p:nvSpPr>
        <p:spPr/>
        <p:txBody>
          <a:bodyPr/>
          <a:lstStyle/>
          <a:p>
            <a:fld id="{9CCE69FC-71E4-424E-A5BC-720B0F15A5C9}" type="datetime1">
              <a:rPr lang="en-US" smtClean="0"/>
              <a:t>5/31/2022</a:t>
            </a:fld>
            <a:endParaRPr lang="en-US"/>
          </a:p>
        </p:txBody>
      </p:sp>
      <p:sp>
        <p:nvSpPr>
          <p:cNvPr id="5" name="Slide Number Placeholder 4"/>
          <p:cNvSpPr>
            <a:spLocks noGrp="1"/>
          </p:cNvSpPr>
          <p:nvPr>
            <p:ph type="sldNum" sz="quarter" idx="12"/>
          </p:nvPr>
        </p:nvSpPr>
        <p:spPr/>
        <p:txBody>
          <a:bodyPr/>
          <a:lstStyle/>
          <a:p>
            <a:fld id="{0F2E6242-C6BF-4FE0-9BB3-5CE447D93121}" type="slidenum">
              <a:rPr lang="en-US" smtClean="0"/>
              <a:pPr/>
              <a:t>1</a:t>
            </a:fld>
            <a:endParaRPr lang="en-US"/>
          </a:p>
        </p:txBody>
      </p:sp>
      <p:sp>
        <p:nvSpPr>
          <p:cNvPr id="6" name="Title 5"/>
          <p:cNvSpPr>
            <a:spLocks noGrp="1"/>
          </p:cNvSpPr>
          <p:nvPr>
            <p:ph type="ctrTitle"/>
          </p:nvPr>
        </p:nvSpPr>
        <p:spPr/>
        <p:txBody>
          <a:bodyPr/>
          <a:lstStyle/>
          <a:p>
            <a:endParaRPr lang="en-US"/>
          </a:p>
        </p:txBody>
      </p:sp>
    </p:spTree>
    <p:extLst>
      <p:ext uri="{BB962C8B-B14F-4D97-AF65-F5344CB8AC3E}">
        <p14:creationId xmlns:p14="http://schemas.microsoft.com/office/powerpoint/2010/main" val="108986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spcBef>
                <a:spcPts val="600"/>
              </a:spcBef>
              <a:spcAft>
                <a:spcPts val="600"/>
              </a:spcAft>
              <a:buFont typeface="Wingdings" panose="05000000000000000000" pitchFamily="2" charset="2"/>
              <a:buChar char="q"/>
            </a:pPr>
            <a:r>
              <a:rPr lang="en-US" b="1" dirty="0">
                <a:solidFill>
                  <a:srgbClr val="180BC3"/>
                </a:solidFill>
              </a:rPr>
              <a:t>Human-computer interaction</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H-C interface design to detect emotions, intent, level of skill)</a:t>
            </a:r>
          </a:p>
          <a:p>
            <a:pPr lvl="1">
              <a:spcBef>
                <a:spcPts val="600"/>
              </a:spcBef>
              <a:spcAft>
                <a:spcPts val="600"/>
              </a:spcAft>
              <a:buFont typeface="Wingdings" panose="05000000000000000000" pitchFamily="2" charset="2"/>
              <a:buChar char="Ø"/>
            </a:pPr>
            <a:r>
              <a:rPr lang="en-US" sz="2000" dirty="0"/>
              <a:t>design of human-facing software (social networks) and hardware (talking smart-phones and self-driving cars)</a:t>
            </a:r>
          </a:p>
          <a:p>
            <a:pPr>
              <a:spcBef>
                <a:spcPts val="600"/>
              </a:spcBef>
              <a:spcAft>
                <a:spcPts val="600"/>
              </a:spcAft>
              <a:buFont typeface="Wingdings" panose="05000000000000000000" pitchFamily="2" charset="2"/>
              <a:buChar char="q"/>
            </a:pPr>
            <a:r>
              <a:rPr lang="en-US" b="1" dirty="0">
                <a:solidFill>
                  <a:srgbClr val="180BC3"/>
                </a:solidFill>
              </a:rPr>
              <a:t>Large-scale networking</a:t>
            </a:r>
            <a:r>
              <a:rPr lang="en-US" dirty="0">
                <a:solidFill>
                  <a:srgbClr val="180BC3"/>
                </a:solidFill>
              </a:rPr>
              <a:t>: </a:t>
            </a:r>
          </a:p>
          <a:p>
            <a:pPr lvl="1">
              <a:spcBef>
                <a:spcPts val="600"/>
              </a:spcBef>
              <a:spcAft>
                <a:spcPts val="600"/>
              </a:spcAft>
              <a:buFont typeface="Wingdings" panose="05000000000000000000" pitchFamily="2" charset="2"/>
              <a:buChar char="Ø"/>
            </a:pPr>
            <a:r>
              <a:rPr lang="en-US" sz="2000" dirty="0"/>
              <a:t>high-performance hardware for data centers </a:t>
            </a:r>
          </a:p>
          <a:p>
            <a:pPr lvl="1">
              <a:spcBef>
                <a:spcPts val="600"/>
              </a:spcBef>
              <a:spcAft>
                <a:spcPts val="600"/>
              </a:spcAft>
              <a:buFont typeface="Wingdings" panose="05000000000000000000" pitchFamily="2" charset="2"/>
              <a:buChar char="Ø"/>
            </a:pPr>
            <a:r>
              <a:rPr lang="en-US" sz="2000" dirty="0"/>
              <a:t>mobile networking</a:t>
            </a:r>
          </a:p>
          <a:p>
            <a:pPr lvl="1">
              <a:spcBef>
                <a:spcPts val="600"/>
              </a:spcBef>
              <a:spcAft>
                <a:spcPts val="600"/>
              </a:spcAft>
              <a:buFont typeface="Wingdings" panose="05000000000000000000" pitchFamily="2" charset="2"/>
              <a:buChar char="Ø"/>
            </a:pPr>
            <a:r>
              <a:rPr lang="en-US" sz="2000" dirty="0"/>
              <a:t>support for more efficient multicast </a:t>
            </a:r>
          </a:p>
          <a:p>
            <a:pPr lvl="1">
              <a:spcBef>
                <a:spcPts val="600"/>
              </a:spcBef>
              <a:spcAft>
                <a:spcPts val="600"/>
              </a:spcAft>
              <a:buFont typeface="Wingdings" panose="05000000000000000000" pitchFamily="2" charset="2"/>
              <a:buChar char="Ø"/>
            </a:pPr>
            <a:r>
              <a:rPr lang="en-US" sz="2000" dirty="0"/>
              <a:t>high-level user-facing services (social networks), networking services for developing countries (without permanent high-bandwidth connections) </a:t>
            </a:r>
          </a:p>
          <a:p>
            <a:pPr lvl="1">
              <a:spcBef>
                <a:spcPts val="600"/>
              </a:spcBef>
              <a:spcAft>
                <a:spcPts val="600"/>
              </a:spcAft>
              <a:buFont typeface="Wingdings" panose="05000000000000000000" pitchFamily="2" charset="2"/>
              <a:buChar char="Ø"/>
            </a:pPr>
            <a:r>
              <a:rPr lang="en-US" sz="2000" dirty="0"/>
              <a:t>Outer-space communication networks. </a:t>
            </a:r>
          </a:p>
          <a:p>
            <a:pPr lvl="1">
              <a:spcBef>
                <a:spcPts val="600"/>
              </a:spcBef>
              <a:spcAft>
                <a:spcPts val="600"/>
              </a:spcAft>
              <a:buFont typeface="Wingdings" panose="05000000000000000000" pitchFamily="2" charset="2"/>
              <a:buChar char="Ø"/>
            </a:pPr>
            <a:r>
              <a:rPr lang="en-US" sz="2000" dirty="0"/>
              <a:t>Network security is also a big deal.</a:t>
            </a:r>
          </a:p>
          <a:p>
            <a:pPr>
              <a:spcBef>
                <a:spcPts val="600"/>
              </a:spcBef>
              <a:spcAft>
                <a:spcPts val="6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33711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b="1" dirty="0">
                <a:solidFill>
                  <a:srgbClr val="180BC3"/>
                </a:solidFill>
              </a:rPr>
              <a:t>Multimedia:</a:t>
            </a:r>
            <a:r>
              <a:rPr lang="en-US" dirty="0">
                <a:solidFill>
                  <a:srgbClr val="180BC3"/>
                </a:solidFill>
              </a:rPr>
              <a:t> </a:t>
            </a:r>
          </a:p>
          <a:p>
            <a:pPr lvl="1">
              <a:buFont typeface="Wingdings" panose="05000000000000000000" pitchFamily="2" charset="2"/>
              <a:buChar char="Ø"/>
            </a:pPr>
            <a:r>
              <a:rPr lang="en-US" sz="2000" dirty="0"/>
              <a:t>graphics, audio , video – analysis, compression, generation, playback, multi-channel communication etc. </a:t>
            </a:r>
          </a:p>
          <a:p>
            <a:pPr lvl="1">
              <a:buFont typeface="Wingdings" panose="05000000000000000000" pitchFamily="2" charset="2"/>
              <a:buChar char="Ø"/>
            </a:pPr>
            <a:r>
              <a:rPr lang="en-US" sz="2000" dirty="0"/>
              <a:t>synthesizing realistic multimedia, etc.</a:t>
            </a:r>
          </a:p>
          <a:p>
            <a:pPr>
              <a:buFont typeface="Wingdings" panose="05000000000000000000" pitchFamily="2" charset="2"/>
              <a:buChar char="q"/>
            </a:pPr>
            <a:r>
              <a:rPr lang="en-US" b="1" dirty="0">
                <a:solidFill>
                  <a:srgbClr val="180BC3"/>
                </a:solidFill>
              </a:rPr>
              <a:t>Programming languages and environments</a:t>
            </a:r>
            <a:r>
              <a:rPr lang="en-US" dirty="0">
                <a:solidFill>
                  <a:srgbClr val="180BC3"/>
                </a:solidFill>
              </a:rPr>
              <a:t>: a</a:t>
            </a:r>
          </a:p>
          <a:p>
            <a:pPr lvl="1">
              <a:buFont typeface="Wingdings" panose="05000000000000000000" pitchFamily="2" charset="2"/>
              <a:buChar char="Ø"/>
            </a:pPr>
            <a:r>
              <a:rPr lang="en-US" sz="2000" dirty="0"/>
              <a:t>Automated analysis of programs in terms of correctness and resource requirements</a:t>
            </a:r>
          </a:p>
          <a:p>
            <a:pPr lvl="1">
              <a:buFont typeface="Wingdings" panose="05000000000000000000" pitchFamily="2" charset="2"/>
              <a:buChar char="Ø"/>
            </a:pPr>
            <a:r>
              <a:rPr lang="en-US" sz="2000" dirty="0"/>
              <a:t>Software support for languages, program optimization, support for parallel programming,</a:t>
            </a:r>
          </a:p>
          <a:p>
            <a:pPr>
              <a:buFont typeface="Wingdings" panose="05000000000000000000" pitchFamily="2" charset="2"/>
              <a:buChar char="q"/>
            </a:pPr>
            <a:r>
              <a:rPr lang="en-US" b="1" dirty="0">
                <a:solidFill>
                  <a:srgbClr val="180BC3"/>
                </a:solidFill>
              </a:rPr>
              <a:t>Security of computer systems and support for digital democracy</a:t>
            </a:r>
          </a:p>
          <a:p>
            <a:pPr lvl="1">
              <a:buFont typeface="Wingdings" panose="05000000000000000000" pitchFamily="2" charset="2"/>
              <a:buChar char="Ø"/>
            </a:pPr>
            <a:r>
              <a:rPr lang="en-US" sz="2000" dirty="0"/>
              <a:t>network-level security </a:t>
            </a:r>
          </a:p>
          <a:p>
            <a:pPr lvl="1">
              <a:buFont typeface="Wingdings" panose="05000000000000000000" pitchFamily="2" charset="2"/>
              <a:buChar char="Ø"/>
            </a:pPr>
            <a:r>
              <a:rPr lang="en-US" sz="2000" dirty="0"/>
              <a:t>OS-level security </a:t>
            </a:r>
          </a:p>
          <a:p>
            <a:pPr lvl="1">
              <a:buFont typeface="Wingdings" panose="05000000000000000000" pitchFamily="2" charset="2"/>
              <a:buChar char="Ø"/>
            </a:pPr>
            <a:r>
              <a:rPr lang="en-US" sz="2000" dirty="0"/>
              <a:t>physical security (biometrics, tamper-proof packaging, trusted computing on untrusted platforms), </a:t>
            </a:r>
          </a:p>
          <a:p>
            <a:pPr lvl="1">
              <a:buFont typeface="Wingdings" panose="05000000000000000000" pitchFamily="2" charset="2"/>
              <a:buChar char="Ø"/>
            </a:pPr>
            <a:r>
              <a:rPr lang="en-US" sz="2000" dirty="0"/>
              <a:t>support for personal privacy (efficient and user-friendly encryption), </a:t>
            </a:r>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31770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B9DD8D7-5A43-4C86-A461-D0A442F535BB}"/>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xmlns="" id="{B4CDECD8-56A9-4357-9F85-814833B7FDEA}"/>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A01134B-7D4B-4FC1-8B4A-B206141F5CB1}"/>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pic>
        <p:nvPicPr>
          <p:cNvPr id="1026" name="Picture 2" descr="May be an image of text that says 'Flowchart of a search strategy Choose a topic Find ackground information Reference materials Textbooks Books Newspapers The Web Periodicals YES Is the topic &quot;good?&quot; Is the topic narrow enough? NO Online catalog Electronic databases Find materials. Bibliographies Reference Materials Locate, read, evaluate, and take notes. Articles from refereed journals Web pages Newspaper Books articles Magazine articles Additional resources Refine topic YES Enough information NO Organize materials Think and synthesize Repeat process until ready to write WRITE'">
            <a:extLst>
              <a:ext uri="{FF2B5EF4-FFF2-40B4-BE49-F238E27FC236}">
                <a16:creationId xmlns:a16="http://schemas.microsoft.com/office/drawing/2014/main" xmlns="" id="{200A051D-6C49-4ACB-9E09-43D331687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5228"/>
            <a:ext cx="5181600" cy="61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8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a:xfrm>
            <a:off x="2" y="1143000"/>
            <a:ext cx="9136063" cy="5294317"/>
          </a:xfrm>
        </p:spPr>
        <p:txBody>
          <a:bodyPr>
            <a:noAutofit/>
          </a:bodyPr>
          <a:lstStyle/>
          <a:p>
            <a:pPr marL="0" indent="0" algn="ctr">
              <a:buNone/>
            </a:pPr>
            <a:r>
              <a:rPr lang="en-US" dirty="0">
                <a:solidFill>
                  <a:srgbClr val="0070C0"/>
                </a:solidFill>
                <a:latin typeface="Arial-BoldMT"/>
              </a:rPr>
              <a:t>Identification Research Problem</a:t>
            </a:r>
          </a:p>
          <a:p>
            <a:pPr marL="0" indent="0" algn="ctr">
              <a:buNone/>
            </a:pPr>
            <a:r>
              <a:rPr lang="en-US" dirty="0">
                <a:solidFill>
                  <a:srgbClr val="000000"/>
                </a:solidFill>
                <a:latin typeface="Arial-BoldMT"/>
              </a:rPr>
              <a:t/>
            </a:r>
            <a:br>
              <a:rPr lang="en-US" dirty="0">
                <a:solidFill>
                  <a:srgbClr val="000000"/>
                </a:solidFill>
                <a:latin typeface="Arial-BoldMT"/>
              </a:rPr>
            </a:br>
            <a:r>
              <a:rPr lang="en-US" dirty="0">
                <a:solidFill>
                  <a:srgbClr val="000000"/>
                </a:solidFill>
                <a:latin typeface="Arial-BoldMT"/>
              </a:rPr>
              <a:t>Identification Scope of Research</a:t>
            </a:r>
          </a:p>
          <a:p>
            <a:pPr marL="0" indent="0" algn="ctr">
              <a:buNone/>
            </a:pPr>
            <a:r>
              <a:rPr lang="en-US" dirty="0">
                <a:solidFill>
                  <a:srgbClr val="7030A0"/>
                </a:solidFill>
                <a:latin typeface="Arial-BoldMT"/>
              </a:rPr>
              <a:t/>
            </a:r>
            <a:br>
              <a:rPr lang="en-US" dirty="0">
                <a:solidFill>
                  <a:srgbClr val="7030A0"/>
                </a:solidFill>
                <a:latin typeface="Arial-BoldMT"/>
              </a:rPr>
            </a:br>
            <a:r>
              <a:rPr lang="en-US" dirty="0">
                <a:solidFill>
                  <a:srgbClr val="7030A0"/>
                </a:solidFill>
                <a:latin typeface="Arial-BoldMT"/>
              </a:rPr>
              <a:t>Identification Research Questions</a:t>
            </a:r>
          </a:p>
          <a:p>
            <a:pPr marL="0" indent="0" algn="ctr">
              <a:buNone/>
            </a:pPr>
            <a:r>
              <a:rPr lang="en-US" dirty="0">
                <a:solidFill>
                  <a:srgbClr val="000000"/>
                </a:solidFill>
                <a:latin typeface="Arial-BoldMT"/>
              </a:rPr>
              <a:t/>
            </a:r>
            <a:br>
              <a:rPr lang="en-US" dirty="0">
                <a:solidFill>
                  <a:srgbClr val="000000"/>
                </a:solidFill>
                <a:latin typeface="Arial-BoldMT"/>
              </a:rPr>
            </a:br>
            <a:r>
              <a:rPr lang="en-US" dirty="0">
                <a:solidFill>
                  <a:srgbClr val="E250A7"/>
                </a:solidFill>
                <a:latin typeface="Arial-BoldMT"/>
              </a:rPr>
              <a:t>Identification Research Objectives</a:t>
            </a:r>
            <a:r>
              <a:rPr lang="en-US" sz="6000" dirty="0">
                <a:solidFill>
                  <a:srgbClr val="265D90"/>
                </a:solidFill>
                <a:latin typeface="Garamond"/>
              </a:rPr>
              <a:t/>
            </a:r>
            <a:br>
              <a:rPr lang="en-US" sz="6000" dirty="0">
                <a:solidFill>
                  <a:srgbClr val="265D90"/>
                </a:solidFill>
                <a:latin typeface="Garamond"/>
              </a:rPr>
            </a:br>
            <a:endParaRPr lang="en-US"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grpSp>
        <p:nvGrpSpPr>
          <p:cNvPr id="7" name="Group 6">
            <a:extLst>
              <a:ext uri="{FF2B5EF4-FFF2-40B4-BE49-F238E27FC236}">
                <a16:creationId xmlns:a16="http://schemas.microsoft.com/office/drawing/2014/main" xmlns="" id="{B417793F-2445-47DF-A1A9-D9E284DEC24B}"/>
              </a:ext>
            </a:extLst>
          </p:cNvPr>
          <p:cNvGrpSpPr/>
          <p:nvPr/>
        </p:nvGrpSpPr>
        <p:grpSpPr>
          <a:xfrm>
            <a:off x="4191000" y="1600200"/>
            <a:ext cx="381000" cy="3048000"/>
            <a:chOff x="4114800" y="2044005"/>
            <a:chExt cx="381000" cy="3048000"/>
          </a:xfrm>
        </p:grpSpPr>
        <p:sp>
          <p:nvSpPr>
            <p:cNvPr id="8" name="Down Arrow 2">
              <a:extLst>
                <a:ext uri="{FF2B5EF4-FFF2-40B4-BE49-F238E27FC236}">
                  <a16:creationId xmlns:a16="http://schemas.microsoft.com/office/drawing/2014/main" xmlns="" id="{D3D9A893-3436-460E-82F4-0E4FA7AAA1F8}"/>
                </a:ext>
              </a:extLst>
            </p:cNvPr>
            <p:cNvSpPr/>
            <p:nvPr/>
          </p:nvSpPr>
          <p:spPr>
            <a:xfrm>
              <a:off x="4114800" y="2044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3">
              <a:extLst>
                <a:ext uri="{FF2B5EF4-FFF2-40B4-BE49-F238E27FC236}">
                  <a16:creationId xmlns:a16="http://schemas.microsoft.com/office/drawing/2014/main" xmlns="" id="{D19AC97C-6675-430C-BAE4-EC18A4026480}"/>
                </a:ext>
              </a:extLst>
            </p:cNvPr>
            <p:cNvSpPr/>
            <p:nvPr/>
          </p:nvSpPr>
          <p:spPr>
            <a:xfrm>
              <a:off x="4114800" y="28060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4">
              <a:extLst>
                <a:ext uri="{FF2B5EF4-FFF2-40B4-BE49-F238E27FC236}">
                  <a16:creationId xmlns:a16="http://schemas.microsoft.com/office/drawing/2014/main" xmlns="" id="{DAA2FE7A-6166-46A7-A49A-C517169DC3C3}"/>
                </a:ext>
              </a:extLst>
            </p:cNvPr>
            <p:cNvSpPr/>
            <p:nvPr/>
          </p:nvSpPr>
          <p:spPr>
            <a:xfrm>
              <a:off x="4114800" y="36442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5">
              <a:extLst>
                <a:ext uri="{FF2B5EF4-FFF2-40B4-BE49-F238E27FC236}">
                  <a16:creationId xmlns:a16="http://schemas.microsoft.com/office/drawing/2014/main" xmlns="" id="{DD50FA0E-A9BA-4E58-996B-9AE7D350EEFB}"/>
                </a:ext>
              </a:extLst>
            </p:cNvPr>
            <p:cNvSpPr/>
            <p:nvPr/>
          </p:nvSpPr>
          <p:spPr>
            <a:xfrm>
              <a:off x="4114800" y="4634805"/>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xmlns="" id="{0E23196E-2EAF-4B3B-B168-472F74461A8A}"/>
              </a:ext>
            </a:extLst>
          </p:cNvPr>
          <p:cNvSpPr/>
          <p:nvPr/>
        </p:nvSpPr>
        <p:spPr>
          <a:xfrm>
            <a:off x="838200" y="5225649"/>
            <a:ext cx="7391400" cy="1077218"/>
          </a:xfrm>
          <a:prstGeom prst="rect">
            <a:avLst/>
          </a:prstGeom>
          <a:ln>
            <a:solidFill>
              <a:schemeClr val="tx1"/>
            </a:solidFill>
          </a:ln>
        </p:spPr>
        <p:txBody>
          <a:bodyPr wrap="square">
            <a:spAutoFit/>
          </a:bodyPr>
          <a:lstStyle/>
          <a:p>
            <a:pPr marL="342900" indent="-342900" algn="ctr"/>
            <a:r>
              <a:rPr lang="en-US" sz="4000" dirty="0">
                <a:solidFill>
                  <a:srgbClr val="FF0000"/>
                </a:solidFill>
              </a:rPr>
              <a:t>Hypothesis</a:t>
            </a:r>
          </a:p>
          <a:p>
            <a:pPr marL="342900" indent="-342900" algn="ctr"/>
            <a:r>
              <a:rPr lang="en-US" sz="2400" dirty="0">
                <a:solidFill>
                  <a:schemeClr val="tx1">
                    <a:lumMod val="50000"/>
                    <a:lumOff val="50000"/>
                  </a:schemeClr>
                </a:solidFill>
              </a:rPr>
              <a:t>(tentative solution of your problem(s))</a:t>
            </a:r>
          </a:p>
        </p:txBody>
      </p:sp>
      <p:sp>
        <p:nvSpPr>
          <p:cNvPr id="13" name="Text Placeholder 12">
            <a:extLst>
              <a:ext uri="{FF2B5EF4-FFF2-40B4-BE49-F238E27FC236}">
                <a16:creationId xmlns:a16="http://schemas.microsoft.com/office/drawing/2014/main" xmlns="" id="{3477F73E-1FE8-4EC8-BD30-E5DDF41CB10F}"/>
              </a:ext>
            </a:extLst>
          </p:cNvPr>
          <p:cNvSpPr>
            <a:spLocks noGrp="1"/>
          </p:cNvSpPr>
          <p:nvPr>
            <p:ph type="body" sz="quarter" idx="12"/>
          </p:nvPr>
        </p:nvSpPr>
        <p:spPr/>
        <p:txBody>
          <a:bodyPr/>
          <a:lstStyle/>
          <a:p>
            <a:r>
              <a:rPr lang="en-US" dirty="0">
                <a:solidFill>
                  <a:srgbClr val="FF0000"/>
                </a:solidFill>
              </a:rPr>
              <a:t>A Search Steps</a:t>
            </a:r>
          </a:p>
        </p:txBody>
      </p:sp>
    </p:spTree>
    <p:extLst>
      <p:ext uri="{BB962C8B-B14F-4D97-AF65-F5344CB8AC3E}">
        <p14:creationId xmlns:p14="http://schemas.microsoft.com/office/powerpoint/2010/main" val="14355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7E38CD0-194A-4F9F-B385-FF50E1D047D7}"/>
              </a:ext>
            </a:extLst>
          </p:cNvPr>
          <p:cNvSpPr>
            <a:spLocks noGrp="1"/>
          </p:cNvSpPr>
          <p:nvPr>
            <p:ph type="body" sz="quarter" idx="12"/>
          </p:nvPr>
        </p:nvSpPr>
        <p:spPr/>
        <p:txBody>
          <a:bodyPr/>
          <a:lstStyle/>
          <a:p>
            <a:r>
              <a:rPr lang="en-US" sz="4400" dirty="0">
                <a:solidFill>
                  <a:srgbClr val="FF0000"/>
                </a:solidFill>
              </a:rPr>
              <a:t>Example</a:t>
            </a:r>
          </a:p>
        </p:txBody>
      </p:sp>
      <p:sp>
        <p:nvSpPr>
          <p:cNvPr id="3" name="Text Placeholder 2">
            <a:extLst>
              <a:ext uri="{FF2B5EF4-FFF2-40B4-BE49-F238E27FC236}">
                <a16:creationId xmlns:a16="http://schemas.microsoft.com/office/drawing/2014/main" xmlns="" id="{39952465-3CA3-4081-B4BD-A31BD9D0ACBD}"/>
              </a:ext>
            </a:extLst>
          </p:cNvPr>
          <p:cNvSpPr>
            <a:spLocks noGrp="1"/>
          </p:cNvSpPr>
          <p:nvPr>
            <p:ph type="body" sz="quarter" idx="13"/>
          </p:nvPr>
        </p:nvSpPr>
        <p:spPr/>
        <p:txBody>
          <a:bodyPr/>
          <a:lstStyle/>
          <a:p>
            <a:pPr>
              <a:spcBef>
                <a:spcPts val="0"/>
              </a:spcBef>
              <a:spcAft>
                <a:spcPts val="1800"/>
              </a:spcAft>
              <a:buFont typeface="Wingdings" panose="05000000000000000000" pitchFamily="2" charset="2"/>
              <a:buChar char="q"/>
            </a:pPr>
            <a:r>
              <a:rPr lang="en-US" dirty="0"/>
              <a:t>Research Question: What is  the impact of on-job training employee performance?</a:t>
            </a:r>
          </a:p>
          <a:p>
            <a:pPr>
              <a:spcBef>
                <a:spcPts val="0"/>
              </a:spcBef>
              <a:spcAft>
                <a:spcPts val="1800"/>
              </a:spcAft>
              <a:buFont typeface="Wingdings" panose="05000000000000000000" pitchFamily="2" charset="2"/>
              <a:buChar char="q"/>
            </a:pPr>
            <a:r>
              <a:rPr lang="en-US" dirty="0">
                <a:solidFill>
                  <a:srgbClr val="180BC3"/>
                </a:solidFill>
              </a:rPr>
              <a:t>Specific Objective: To examine the impact of on-job training employee performance.</a:t>
            </a:r>
          </a:p>
          <a:p>
            <a:pPr>
              <a:spcBef>
                <a:spcPts val="0"/>
              </a:spcBef>
              <a:spcAft>
                <a:spcPts val="1800"/>
              </a:spcAft>
              <a:buFont typeface="Wingdings" panose="05000000000000000000" pitchFamily="2" charset="2"/>
              <a:buChar char="q"/>
            </a:pPr>
            <a:r>
              <a:rPr lang="en-US" dirty="0"/>
              <a:t>Hypothesis: On-job training has positive and significant impact of on-job training employee performance.</a:t>
            </a:r>
          </a:p>
          <a:p>
            <a:pPr>
              <a:spcBef>
                <a:spcPts val="0"/>
              </a:spcBef>
              <a:spcAft>
                <a:spcPts val="1800"/>
              </a:spcAft>
              <a:buFont typeface="Wingdings" panose="05000000000000000000" pitchFamily="2" charset="2"/>
              <a:buChar char="q"/>
            </a:pPr>
            <a:endParaRPr lang="en-US" dirty="0"/>
          </a:p>
          <a:p>
            <a:pPr>
              <a:spcBef>
                <a:spcPts val="0"/>
              </a:spcBef>
              <a:spcAft>
                <a:spcPts val="1800"/>
              </a:spcAft>
              <a:buFont typeface="Wingdings" panose="05000000000000000000" pitchFamily="2" charset="2"/>
              <a:buChar char="q"/>
            </a:pPr>
            <a:r>
              <a:rPr lang="en-US" dirty="0">
                <a:solidFill>
                  <a:srgbClr val="180BC3"/>
                </a:solidFill>
              </a:rPr>
              <a:t>As a general Rule:</a:t>
            </a:r>
          </a:p>
          <a:p>
            <a:pPr marL="0" indent="0">
              <a:spcBef>
                <a:spcPts val="0"/>
              </a:spcBef>
              <a:spcAft>
                <a:spcPts val="1800"/>
              </a:spcAft>
              <a:buNone/>
            </a:pPr>
            <a:r>
              <a:rPr lang="en-US" dirty="0"/>
              <a:t>Research question, research objective and hypothesis explain similar issue.</a:t>
            </a:r>
          </a:p>
        </p:txBody>
      </p:sp>
      <p:sp>
        <p:nvSpPr>
          <p:cNvPr id="4" name="Date Placeholder 3">
            <a:extLst>
              <a:ext uri="{FF2B5EF4-FFF2-40B4-BE49-F238E27FC236}">
                <a16:creationId xmlns:a16="http://schemas.microsoft.com/office/drawing/2014/main" xmlns="" id="{17EB9332-60B6-40A9-9790-472A784F2851}"/>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D7B39790-7ED6-4BDA-AC5F-B84FC55C81EE}"/>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21324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AF62FD-A23F-48E3-B392-3800153440B1}"/>
              </a:ext>
            </a:extLst>
          </p:cNvPr>
          <p:cNvSpPr>
            <a:spLocks noGrp="1"/>
          </p:cNvSpPr>
          <p:nvPr>
            <p:ph type="body" sz="quarter" idx="12"/>
          </p:nvPr>
        </p:nvSpPr>
        <p:spPr/>
        <p:txBody>
          <a:bodyPr/>
          <a:lstStyle/>
          <a:p>
            <a:r>
              <a:rPr lang="en-US" dirty="0">
                <a:solidFill>
                  <a:srgbClr val="FF0000"/>
                </a:solidFill>
              </a:rPr>
              <a:t>Determine Research Objectives</a:t>
            </a:r>
          </a:p>
        </p:txBody>
      </p:sp>
      <p:sp>
        <p:nvSpPr>
          <p:cNvPr id="3" name="Text Placeholder 2">
            <a:extLst>
              <a:ext uri="{FF2B5EF4-FFF2-40B4-BE49-F238E27FC236}">
                <a16:creationId xmlns:a16="http://schemas.microsoft.com/office/drawing/2014/main" xmlns="" id="{92E17706-2838-4D11-95F2-B950C7EFE0AE}"/>
              </a:ext>
            </a:extLst>
          </p:cNvPr>
          <p:cNvSpPr>
            <a:spLocks noGrp="1"/>
          </p:cNvSpPr>
          <p:nvPr>
            <p:ph type="body" sz="quarter" idx="13"/>
          </p:nvPr>
        </p:nvSpPr>
        <p:spPr>
          <a:xfrm>
            <a:off x="2" y="1066800"/>
            <a:ext cx="9136063" cy="5370517"/>
          </a:xfrm>
        </p:spPr>
        <p:txBody>
          <a:bodyPr/>
          <a:lstStyle/>
          <a:p>
            <a:pPr marL="571500" indent="-571500">
              <a:buFont typeface="Wingdings" panose="05000000000000000000" pitchFamily="2" charset="2"/>
              <a:buChar char="q"/>
            </a:pPr>
            <a:r>
              <a:rPr lang="en-US" dirty="0"/>
              <a:t>Make sure you have a strong reason why such</a:t>
            </a:r>
            <a:br>
              <a:rPr lang="en-US" dirty="0"/>
            </a:br>
            <a:r>
              <a:rPr lang="en-US" dirty="0"/>
              <a:t>	research is worth of doing</a:t>
            </a:r>
          </a:p>
          <a:p>
            <a:pPr marL="1312863" lvl="2" indent="-398463">
              <a:buFont typeface="Wingdings" panose="05000000000000000000" pitchFamily="2" charset="2"/>
              <a:buChar char="Ø"/>
            </a:pPr>
            <a:r>
              <a:rPr lang="en-US" dirty="0">
                <a:solidFill>
                  <a:srgbClr val="180BC3"/>
                </a:solidFill>
              </a:rPr>
              <a:t>Study the impact?</a:t>
            </a:r>
          </a:p>
          <a:p>
            <a:pPr marL="1257300" lvl="2" indent="-342900">
              <a:buFont typeface="Wingdings" panose="05000000000000000000" pitchFamily="2" charset="2"/>
              <a:buChar char="Ø"/>
            </a:pPr>
            <a:r>
              <a:rPr lang="en-US" dirty="0">
                <a:solidFill>
                  <a:srgbClr val="180BC3"/>
                </a:solidFill>
              </a:rPr>
              <a:t>Study the usage?</a:t>
            </a:r>
          </a:p>
          <a:p>
            <a:pPr marL="1257300" lvl="2" indent="-342900">
              <a:buFont typeface="Wingdings" panose="05000000000000000000" pitchFamily="2" charset="2"/>
              <a:buChar char="Ø"/>
            </a:pPr>
            <a:r>
              <a:rPr lang="en-US" dirty="0">
                <a:solidFill>
                  <a:srgbClr val="180BC3"/>
                </a:solidFill>
              </a:rPr>
              <a:t>Etc.</a:t>
            </a:r>
            <a:br>
              <a:rPr lang="en-US" dirty="0">
                <a:solidFill>
                  <a:srgbClr val="180BC3"/>
                </a:solidFill>
              </a:rPr>
            </a:br>
            <a:r>
              <a:rPr lang="en-US" sz="2400" dirty="0">
                <a:solidFill>
                  <a:srgbClr val="000000"/>
                </a:solidFill>
                <a:latin typeface="Helvetica"/>
              </a:rPr>
              <a:t>  </a:t>
            </a:r>
          </a:p>
          <a:p>
            <a:pPr>
              <a:buFont typeface="Wingdings" panose="05000000000000000000" pitchFamily="2" charset="2"/>
              <a:buChar char="q"/>
            </a:pPr>
            <a:r>
              <a:rPr lang="en-US" dirty="0">
                <a:solidFill>
                  <a:srgbClr val="000000"/>
                </a:solidFill>
              </a:rPr>
              <a:t>Research objective should reflect the solution of the</a:t>
            </a:r>
            <a:br>
              <a:rPr lang="en-US" dirty="0">
                <a:solidFill>
                  <a:srgbClr val="000000"/>
                </a:solidFill>
              </a:rPr>
            </a:br>
            <a:r>
              <a:rPr lang="en-US" dirty="0">
                <a:solidFill>
                  <a:srgbClr val="000000"/>
                </a:solidFill>
              </a:rPr>
              <a:t>	problem</a:t>
            </a:r>
          </a:p>
          <a:p>
            <a:pPr marL="1371600" lvl="2" indent="-457200">
              <a:buFont typeface="Wingdings" panose="05000000000000000000" pitchFamily="2" charset="2"/>
              <a:buChar char="Ø"/>
            </a:pPr>
            <a:r>
              <a:rPr lang="en-US" dirty="0">
                <a:solidFill>
                  <a:srgbClr val="000000"/>
                </a:solidFill>
                <a:latin typeface="Helvetica"/>
              </a:rPr>
              <a:t>  </a:t>
            </a:r>
            <a:r>
              <a:rPr lang="en-US" dirty="0">
                <a:solidFill>
                  <a:srgbClr val="000000"/>
                </a:solidFill>
              </a:rPr>
              <a:t>If you can not state the problem, you can not state the</a:t>
            </a:r>
            <a:br>
              <a:rPr lang="en-US" dirty="0">
                <a:solidFill>
                  <a:srgbClr val="000000"/>
                </a:solidFill>
              </a:rPr>
            </a:br>
            <a:r>
              <a:rPr lang="en-US" dirty="0">
                <a:solidFill>
                  <a:srgbClr val="000000"/>
                </a:solidFill>
              </a:rPr>
              <a:t>objective</a:t>
            </a:r>
          </a:p>
          <a:p>
            <a:pPr>
              <a:buFont typeface="Wingdings" panose="05000000000000000000" pitchFamily="2" charset="2"/>
              <a:buChar char="q"/>
            </a:pPr>
            <a:r>
              <a:rPr lang="en-US" dirty="0">
                <a:solidFill>
                  <a:srgbClr val="180BC3"/>
                </a:solidFill>
              </a:rPr>
              <a:t>Build your reasons based on facts (previous studies,</a:t>
            </a:r>
            <a:br>
              <a:rPr lang="en-US" dirty="0">
                <a:solidFill>
                  <a:srgbClr val="180BC3"/>
                </a:solidFill>
              </a:rPr>
            </a:br>
            <a:r>
              <a:rPr lang="en-US" dirty="0">
                <a:solidFill>
                  <a:srgbClr val="180BC3"/>
                </a:solidFill>
              </a:rPr>
              <a:t>existing problems, etc.)</a:t>
            </a:r>
            <a:r>
              <a:rPr lang="en-US" dirty="0">
                <a:solidFill>
                  <a:srgbClr val="000000"/>
                </a:solidFill>
                <a:latin typeface="ArialMT"/>
              </a:rPr>
              <a:t/>
            </a:r>
            <a:br>
              <a:rPr lang="en-US" dirty="0">
                <a:solidFill>
                  <a:srgbClr val="000000"/>
                </a:solidFill>
                <a:latin typeface="ArialMT"/>
              </a:rPr>
            </a:br>
            <a:endParaRPr lang="en-US" dirty="0"/>
          </a:p>
          <a:p>
            <a:endParaRPr lang="en-US" dirty="0"/>
          </a:p>
        </p:txBody>
      </p:sp>
      <p:sp>
        <p:nvSpPr>
          <p:cNvPr id="4" name="Date Placeholder 3">
            <a:extLst>
              <a:ext uri="{FF2B5EF4-FFF2-40B4-BE49-F238E27FC236}">
                <a16:creationId xmlns:a16="http://schemas.microsoft.com/office/drawing/2014/main" xmlns="" id="{EF305229-50C3-4F7B-BFE2-D972C7672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262277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DAF62FD-A23F-48E3-B392-3800153440B1}"/>
              </a:ext>
            </a:extLst>
          </p:cNvPr>
          <p:cNvSpPr>
            <a:spLocks noGrp="1"/>
          </p:cNvSpPr>
          <p:nvPr>
            <p:ph type="body" sz="quarter" idx="12"/>
          </p:nvPr>
        </p:nvSpPr>
        <p:spPr/>
        <p:txBody>
          <a:bodyPr/>
          <a:lstStyle/>
          <a:p>
            <a:r>
              <a:rPr lang="en-US" dirty="0">
                <a:solidFill>
                  <a:srgbClr val="FF0000"/>
                </a:solidFill>
              </a:rPr>
              <a:t>Hypothesis</a:t>
            </a:r>
          </a:p>
        </p:txBody>
      </p:sp>
      <p:sp>
        <p:nvSpPr>
          <p:cNvPr id="3" name="Text Placeholder 2">
            <a:extLst>
              <a:ext uri="{FF2B5EF4-FFF2-40B4-BE49-F238E27FC236}">
                <a16:creationId xmlns:a16="http://schemas.microsoft.com/office/drawing/2014/main" xmlns="" id="{92E17706-2838-4D11-95F2-B950C7EFE0AE}"/>
              </a:ext>
            </a:extLst>
          </p:cNvPr>
          <p:cNvSpPr>
            <a:spLocks noGrp="1"/>
          </p:cNvSpPr>
          <p:nvPr>
            <p:ph type="body" sz="quarter" idx="13"/>
          </p:nvPr>
        </p:nvSpPr>
        <p:spPr>
          <a:xfrm>
            <a:off x="228600" y="1066800"/>
            <a:ext cx="8907465" cy="5370517"/>
          </a:xfrm>
        </p:spPr>
        <p:txBody>
          <a:bodyPr>
            <a:normAutofit/>
          </a:bodyPr>
          <a:lstStyle/>
          <a:p>
            <a:pPr>
              <a:spcBef>
                <a:spcPts val="600"/>
              </a:spcBef>
              <a:spcAft>
                <a:spcPts val="600"/>
              </a:spcAft>
              <a:buFont typeface="Wingdings" panose="05000000000000000000" pitchFamily="2" charset="2"/>
              <a:buChar char="q"/>
            </a:pPr>
            <a:r>
              <a:rPr lang="en-US" sz="2800" dirty="0"/>
              <a:t>Basically, there are two types of hypotheses:</a:t>
            </a:r>
          </a:p>
          <a:p>
            <a:pPr lvl="1">
              <a:spcBef>
                <a:spcPts val="600"/>
              </a:spcBef>
              <a:spcAft>
                <a:spcPts val="600"/>
              </a:spcAft>
              <a:buFont typeface="Wingdings" panose="05000000000000000000" pitchFamily="2" charset="2"/>
              <a:buChar char="Ø"/>
            </a:pPr>
            <a:r>
              <a:rPr lang="en-US" sz="2800" dirty="0"/>
              <a:t>	</a:t>
            </a:r>
            <a:r>
              <a:rPr lang="en-US" dirty="0"/>
              <a:t>Hypothetical statement</a:t>
            </a:r>
          </a:p>
          <a:p>
            <a:pPr lvl="1">
              <a:spcBef>
                <a:spcPts val="600"/>
              </a:spcBef>
              <a:spcAft>
                <a:spcPts val="600"/>
              </a:spcAft>
              <a:buFont typeface="Wingdings" panose="05000000000000000000" pitchFamily="2" charset="2"/>
              <a:buChar char="Ø"/>
            </a:pPr>
            <a:r>
              <a:rPr lang="en-US" dirty="0"/>
              <a:t>	Statistical hypothesis</a:t>
            </a:r>
          </a:p>
          <a:p>
            <a:pPr>
              <a:spcBef>
                <a:spcPts val="600"/>
              </a:spcBef>
              <a:spcAft>
                <a:spcPts val="600"/>
              </a:spcAft>
              <a:buFont typeface="Wingdings" panose="05000000000000000000" pitchFamily="2" charset="2"/>
              <a:buChar char="q"/>
            </a:pPr>
            <a:r>
              <a:rPr lang="en-US" sz="2800" dirty="0">
                <a:solidFill>
                  <a:srgbClr val="180BC3"/>
                </a:solidFill>
              </a:rPr>
              <a:t>Hypothetical statement does not use statistical analysis</a:t>
            </a:r>
          </a:p>
          <a:p>
            <a:pPr lvl="1">
              <a:spcBef>
                <a:spcPts val="600"/>
              </a:spcBef>
              <a:spcAft>
                <a:spcPts val="600"/>
              </a:spcAft>
              <a:buFont typeface="Wingdings" panose="05000000000000000000" pitchFamily="2" charset="2"/>
              <a:buChar char="Ø"/>
            </a:pPr>
            <a:r>
              <a:rPr lang="en-US" dirty="0">
                <a:solidFill>
                  <a:srgbClr val="180BC3"/>
                </a:solidFill>
              </a:rPr>
              <a:t> Usually using a qualitative approach </a:t>
            </a:r>
            <a:r>
              <a:rPr lang="en-US" dirty="0">
                <a:solidFill>
                  <a:srgbClr val="E250A7"/>
                </a:solidFill>
              </a:rPr>
              <a:t/>
            </a:r>
            <a:br>
              <a:rPr lang="en-US" dirty="0">
                <a:solidFill>
                  <a:srgbClr val="E250A7"/>
                </a:solidFill>
              </a:rPr>
            </a:br>
            <a:endParaRPr lang="en-US" sz="2800" dirty="0">
              <a:solidFill>
                <a:srgbClr val="E250A7"/>
              </a:solidFill>
              <a:latin typeface="Helvetica"/>
            </a:endParaRPr>
          </a:p>
          <a:p>
            <a:pPr>
              <a:spcBef>
                <a:spcPts val="0"/>
              </a:spcBef>
              <a:spcAft>
                <a:spcPts val="0"/>
              </a:spcAft>
              <a:buFont typeface="Wingdings" panose="05000000000000000000" pitchFamily="2" charset="2"/>
              <a:buChar char="q"/>
            </a:pPr>
            <a:r>
              <a:rPr lang="en-US" sz="2800" dirty="0">
                <a:solidFill>
                  <a:srgbClr val="000000"/>
                </a:solidFill>
              </a:rPr>
              <a:t>Statistical hypothesis uses statistical analysis.</a:t>
            </a:r>
          </a:p>
          <a:p>
            <a:pPr lvl="1">
              <a:spcBef>
                <a:spcPts val="0"/>
              </a:spcBef>
              <a:spcAft>
                <a:spcPts val="0"/>
              </a:spcAft>
              <a:buFont typeface="Wingdings" panose="05000000000000000000" pitchFamily="2" charset="2"/>
              <a:buChar char="Ø"/>
            </a:pPr>
            <a:r>
              <a:rPr lang="en-US" dirty="0">
                <a:solidFill>
                  <a:srgbClr val="000000"/>
                </a:solidFill>
              </a:rPr>
              <a:t> Using a quantitative approach.</a:t>
            </a:r>
            <a:endParaRPr lang="en-US" sz="2800" dirty="0"/>
          </a:p>
        </p:txBody>
      </p:sp>
      <p:sp>
        <p:nvSpPr>
          <p:cNvPr id="4" name="Date Placeholder 3">
            <a:extLst>
              <a:ext uri="{FF2B5EF4-FFF2-40B4-BE49-F238E27FC236}">
                <a16:creationId xmlns:a16="http://schemas.microsoft.com/office/drawing/2014/main" xmlns="" id="{EF305229-50C3-4F7B-BFE2-D972C7672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67CFA60F-F768-4719-B722-739AA75DDF2C}"/>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1907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normAutofit fontScale="92500" lnSpcReduction="10000"/>
          </a:bodyPr>
          <a:lstStyle/>
          <a:p>
            <a:pPr>
              <a:buFont typeface="Wingdings" panose="05000000000000000000" pitchFamily="2" charset="2"/>
              <a:buChar char="q"/>
            </a:pPr>
            <a:r>
              <a:rPr lang="en-US" dirty="0" err="1"/>
              <a:t>Qua</a:t>
            </a:r>
            <a:r>
              <a:rPr lang="en-US" sz="4400" dirty="0" err="1"/>
              <a:t>L</a:t>
            </a:r>
            <a:r>
              <a:rPr lang="en-US" dirty="0" err="1"/>
              <a:t>itative</a:t>
            </a:r>
            <a:r>
              <a:rPr lang="en-US" dirty="0"/>
              <a:t> Measures</a:t>
            </a:r>
          </a:p>
          <a:p>
            <a:pPr lvl="1">
              <a:buFont typeface="Wingdings" panose="05000000000000000000" pitchFamily="2" charset="2"/>
              <a:buChar char="Ø"/>
            </a:pPr>
            <a:r>
              <a:rPr lang="en-US" dirty="0"/>
              <a:t>Descriptive</a:t>
            </a:r>
          </a:p>
          <a:p>
            <a:pPr lvl="1">
              <a:buFont typeface="Wingdings" panose="05000000000000000000" pitchFamily="2" charset="2"/>
              <a:buChar char="Ø"/>
            </a:pPr>
            <a:r>
              <a:rPr lang="en-US" dirty="0"/>
              <a:t>Numbers not the primary focus</a:t>
            </a:r>
          </a:p>
          <a:p>
            <a:pPr lvl="1">
              <a:buFont typeface="Wingdings" panose="05000000000000000000" pitchFamily="2" charset="2"/>
              <a:buChar char="Ø"/>
            </a:pPr>
            <a:r>
              <a:rPr lang="en-US" dirty="0"/>
              <a:t>Interpretive, ethnographic, naturalistic</a:t>
            </a:r>
          </a:p>
          <a:p>
            <a:pPr>
              <a:buFont typeface="Wingdings" panose="05000000000000000000" pitchFamily="2" charset="2"/>
              <a:buChar char="q"/>
            </a:pPr>
            <a:r>
              <a:rPr lang="en-US" dirty="0" err="1">
                <a:solidFill>
                  <a:srgbClr val="0070C0"/>
                </a:solidFill>
              </a:rPr>
              <a:t>Qua</a:t>
            </a:r>
            <a:r>
              <a:rPr lang="en-US" sz="4400" dirty="0" err="1">
                <a:solidFill>
                  <a:srgbClr val="0070C0"/>
                </a:solidFill>
              </a:rPr>
              <a:t>N</a:t>
            </a:r>
            <a:r>
              <a:rPr lang="en-US" dirty="0" err="1">
                <a:solidFill>
                  <a:srgbClr val="0070C0"/>
                </a:solidFill>
              </a:rPr>
              <a:t>titative</a:t>
            </a:r>
            <a:r>
              <a:rPr lang="en-US" dirty="0">
                <a:solidFill>
                  <a:srgbClr val="0070C0"/>
                </a:solidFill>
              </a:rPr>
              <a:t> Measures</a:t>
            </a:r>
          </a:p>
          <a:p>
            <a:pPr lvl="1">
              <a:buFont typeface="Wingdings" panose="05000000000000000000" pitchFamily="2" charset="2"/>
              <a:buChar char="Ø"/>
            </a:pPr>
            <a:r>
              <a:rPr lang="en-US" dirty="0">
                <a:solidFill>
                  <a:srgbClr val="0070C0"/>
                </a:solidFill>
              </a:rPr>
              <a:t>N for numbers</a:t>
            </a:r>
          </a:p>
          <a:p>
            <a:pPr lvl="1">
              <a:buFont typeface="Wingdings" panose="05000000000000000000" pitchFamily="2" charset="2"/>
              <a:buChar char="Ø"/>
            </a:pPr>
            <a:r>
              <a:rPr lang="en-US" dirty="0">
                <a:solidFill>
                  <a:srgbClr val="0070C0"/>
                </a:solidFill>
              </a:rPr>
              <a:t>Statistical</a:t>
            </a:r>
          </a:p>
          <a:p>
            <a:pPr lvl="1">
              <a:buFont typeface="Wingdings" panose="05000000000000000000" pitchFamily="2" charset="2"/>
              <a:buChar char="Ø"/>
            </a:pPr>
            <a:r>
              <a:rPr lang="en-US" dirty="0">
                <a:solidFill>
                  <a:srgbClr val="0070C0"/>
                </a:solidFill>
              </a:rPr>
              <a:t>Quantifiable</a:t>
            </a:r>
          </a:p>
          <a:p>
            <a:pPr lvl="1">
              <a:buFont typeface="Wingdings" panose="05000000000000000000" pitchFamily="2" charset="2"/>
              <a:buChar char="Ø"/>
            </a:pPr>
            <a:endParaRPr lang="en-US" dirty="0">
              <a:solidFill>
                <a:srgbClr val="0070C0"/>
              </a:solidFill>
            </a:endParaRPr>
          </a:p>
          <a:p>
            <a:pPr marL="457200" lvl="1" indent="0" algn="just">
              <a:buNone/>
            </a:pPr>
            <a:r>
              <a:rPr lang="en-US" dirty="0"/>
              <a:t>N B: Ethnography is a form of field research that seeks to learn the culture of a particular setting or environment. It often relies on </a:t>
            </a:r>
            <a:r>
              <a:rPr lang="en-US" b="1" dirty="0"/>
              <a:t>participant observation</a:t>
            </a:r>
            <a:r>
              <a:rPr lang="en-US" dirty="0"/>
              <a:t> through prolonged field work and may include other qualitative and quantitative methods.</a:t>
            </a:r>
            <a:r>
              <a:rPr lang="en-US" sz="1900" dirty="0"/>
              <a:t>.</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413936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9C8DF29-0580-4FFC-8161-54602B31DFE1}"/>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xmlns="" id="{BB919E06-D234-442B-BCA9-4268BF7A498B}"/>
              </a:ext>
            </a:extLst>
          </p:cNvPr>
          <p:cNvSpPr>
            <a:spLocks noGrp="1"/>
          </p:cNvSpPr>
          <p:nvPr>
            <p:ph type="body" sz="quarter" idx="13"/>
          </p:nvPr>
        </p:nvSpPr>
        <p:spPr/>
        <p:txBody>
          <a:bodyPr>
            <a:normAutofit fontScale="85000" lnSpcReduction="10000"/>
          </a:bodyPr>
          <a:lstStyle/>
          <a:p>
            <a:pPr algn="just"/>
            <a:endParaRPr lang="en-US" sz="2000" b="1" dirty="0"/>
          </a:p>
          <a:p>
            <a:pPr algn="just">
              <a:buFont typeface="Wingdings" panose="05000000000000000000" pitchFamily="2" charset="2"/>
              <a:buChar char="q"/>
            </a:pPr>
            <a:r>
              <a:rPr lang="en-US" sz="2000" b="1" dirty="0"/>
              <a:t>Ethnography</a:t>
            </a:r>
            <a:r>
              <a:rPr lang="en-US" sz="2000" dirty="0"/>
              <a:t> is a form of field research that seeks to learn the culture of a particular setting or environment. It often relies on </a:t>
            </a:r>
            <a:r>
              <a:rPr lang="en-US" sz="2000" b="1" dirty="0"/>
              <a:t>participant observation</a:t>
            </a:r>
            <a:r>
              <a:rPr lang="en-US" sz="2000" dirty="0"/>
              <a:t> through prolonged field work and may include other qualitative and quantitative methods.</a:t>
            </a:r>
            <a:endParaRPr lang="en-US" sz="1800" dirty="0"/>
          </a:p>
          <a:p>
            <a:pPr lvl="1" algn="just">
              <a:spcBef>
                <a:spcPts val="1200"/>
              </a:spcBef>
              <a:buFont typeface="Wingdings" panose="05000000000000000000" pitchFamily="2" charset="2"/>
              <a:buChar char="q"/>
            </a:pPr>
            <a:r>
              <a:rPr lang="en-US" sz="2100" dirty="0"/>
              <a:t>Today, </a:t>
            </a:r>
            <a:r>
              <a:rPr lang="en-US" sz="2100" b="1" dirty="0"/>
              <a:t>ethnography</a:t>
            </a:r>
            <a:r>
              <a:rPr lang="en-US" sz="2100" dirty="0"/>
              <a:t> is a common approach in various social science fields, not just anthropology. It is </a:t>
            </a:r>
            <a:r>
              <a:rPr lang="en-US" sz="2100" b="1" dirty="0"/>
              <a:t>used</a:t>
            </a:r>
            <a:r>
              <a:rPr lang="en-US" sz="2100" dirty="0"/>
              <a:t> not only to </a:t>
            </a:r>
            <a:r>
              <a:rPr lang="en-US" sz="2100" b="1" dirty="0"/>
              <a:t>study</a:t>
            </a:r>
            <a:r>
              <a:rPr lang="en-US" sz="2100" dirty="0"/>
              <a:t> distant or unfamiliar cultures, but also to </a:t>
            </a:r>
            <a:r>
              <a:rPr lang="en-US" sz="2100" b="1" dirty="0"/>
              <a:t>study</a:t>
            </a:r>
            <a:r>
              <a:rPr lang="en-US" sz="2100" dirty="0"/>
              <a:t> specific communities within the researcher's own society.</a:t>
            </a:r>
            <a:endParaRPr lang="en-US" sz="1600" dirty="0"/>
          </a:p>
          <a:p>
            <a:pPr algn="just"/>
            <a:endParaRPr lang="en-US" sz="2000" b="1" dirty="0"/>
          </a:p>
          <a:p>
            <a:pPr algn="just"/>
            <a:endParaRPr lang="en-US" sz="2000" b="1" dirty="0"/>
          </a:p>
          <a:p>
            <a:pPr algn="just">
              <a:buFont typeface="Wingdings" panose="05000000000000000000" pitchFamily="2" charset="2"/>
              <a:buChar char="q"/>
            </a:pPr>
            <a:r>
              <a:rPr lang="en-US" sz="2000" b="1" dirty="0"/>
              <a:t>Naturalistic</a:t>
            </a:r>
            <a:r>
              <a:rPr lang="en-US" sz="2000" dirty="0"/>
              <a:t> inquiry involves the </a:t>
            </a:r>
            <a:r>
              <a:rPr lang="en-US" sz="2000" b="1" dirty="0"/>
              <a:t>study</a:t>
            </a:r>
            <a:r>
              <a:rPr lang="en-US" sz="2000" dirty="0"/>
              <a:t> of a single case, usually a self-identified group or community. Self-identified group members are conscious of boundaries that set them apart from others. When </a:t>
            </a:r>
            <a:r>
              <a:rPr lang="en-US" sz="2000" b="1" dirty="0"/>
              <a:t>qualitative</a:t>
            </a:r>
            <a:r>
              <a:rPr lang="en-US" sz="2000" dirty="0"/>
              <a:t> (</a:t>
            </a:r>
            <a:r>
              <a:rPr lang="en-US" sz="2000" b="1" dirty="0"/>
              <a:t>naturalistic</a:t>
            </a:r>
            <a:r>
              <a:rPr lang="en-US" sz="2000" dirty="0"/>
              <a:t>) </a:t>
            </a:r>
            <a:r>
              <a:rPr lang="en-US" sz="2000" b="1" dirty="0"/>
              <a:t>researchers</a:t>
            </a:r>
            <a:r>
              <a:rPr lang="en-US" sz="2000" dirty="0"/>
              <a:t> select a case for </a:t>
            </a:r>
            <a:r>
              <a:rPr lang="en-US" sz="2000" b="1" dirty="0"/>
              <a:t>study</a:t>
            </a:r>
            <a:r>
              <a:rPr lang="en-US" sz="2000" dirty="0"/>
              <a:t>, they do so because it is of interest in its own right.</a:t>
            </a:r>
          </a:p>
          <a:p>
            <a:pPr lvl="2" algn="just"/>
            <a:r>
              <a:rPr lang="en-US" sz="1400" dirty="0"/>
              <a:t>Case study</a:t>
            </a:r>
          </a:p>
          <a:p>
            <a:pPr lvl="2" algn="just"/>
            <a:r>
              <a:rPr lang="en-US" sz="1400" dirty="0"/>
              <a:t>Comparative studies</a:t>
            </a:r>
          </a:p>
          <a:p>
            <a:pPr lvl="2" algn="just"/>
            <a:r>
              <a:rPr lang="en-US" sz="1400" dirty="0"/>
              <a:t>Retrospective studies</a:t>
            </a:r>
          </a:p>
          <a:p>
            <a:pPr lvl="2" algn="just"/>
            <a:r>
              <a:rPr lang="en-US" sz="1400" dirty="0"/>
              <a:t>Snapshots</a:t>
            </a:r>
          </a:p>
          <a:p>
            <a:pPr lvl="2" algn="just"/>
            <a:r>
              <a:rPr lang="en-US" sz="1400" dirty="0"/>
              <a:t>Longitudinal studies</a:t>
            </a:r>
          </a:p>
          <a:p>
            <a:pPr lvl="2" algn="just"/>
            <a:r>
              <a:rPr lang="en-US" sz="1400" dirty="0"/>
              <a:t>Ethnography</a:t>
            </a:r>
          </a:p>
          <a:p>
            <a:pPr lvl="2" algn="just"/>
            <a:r>
              <a:rPr lang="en-US" sz="1400" dirty="0"/>
              <a:t>Grounded theory</a:t>
            </a:r>
          </a:p>
          <a:p>
            <a:pPr lvl="2" algn="just"/>
            <a:r>
              <a:rPr lang="en-US" sz="1400" dirty="0"/>
              <a:t>Biography</a:t>
            </a:r>
          </a:p>
          <a:p>
            <a:pPr lvl="2" algn="just"/>
            <a:r>
              <a:rPr lang="en-US" sz="1400" dirty="0"/>
              <a:t>Phenomenology</a:t>
            </a:r>
            <a:endParaRPr lang="en-US" sz="1200" dirty="0"/>
          </a:p>
        </p:txBody>
      </p:sp>
      <p:sp>
        <p:nvSpPr>
          <p:cNvPr id="4" name="Date Placeholder 3">
            <a:extLst>
              <a:ext uri="{FF2B5EF4-FFF2-40B4-BE49-F238E27FC236}">
                <a16:creationId xmlns:a16="http://schemas.microsoft.com/office/drawing/2014/main" xmlns="" id="{CE104B9D-9DEF-4F28-B7AE-958D57A06661}"/>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41F34160-F8A2-4687-8428-EEA8333870B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81605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lstStyle/>
          <a:p>
            <a:pPr>
              <a:buFont typeface="Wingdings" panose="05000000000000000000" pitchFamily="2" charset="2"/>
              <a:buChar char="q"/>
            </a:pPr>
            <a:r>
              <a:rPr lang="en-US" sz="2800" dirty="0">
                <a:solidFill>
                  <a:srgbClr val="180BC3"/>
                </a:solidFill>
              </a:rPr>
              <a:t> Inductive logical of thinking</a:t>
            </a:r>
          </a:p>
          <a:p>
            <a:pPr lvl="1">
              <a:buFont typeface="Wingdings" panose="05000000000000000000" pitchFamily="2" charset="2"/>
              <a:buChar char="Ø"/>
            </a:pPr>
            <a:r>
              <a:rPr lang="en-US" dirty="0"/>
              <a:t>The principle of reasoning to a conclusion about</a:t>
            </a:r>
          </a:p>
          <a:p>
            <a:pPr marL="457200" lvl="1" indent="0">
              <a:buNone/>
            </a:pPr>
            <a:r>
              <a:rPr lang="en-US" u="sng" dirty="0"/>
              <a:t>all the members of a class </a:t>
            </a:r>
            <a:r>
              <a:rPr lang="en-US" dirty="0"/>
              <a:t>from examination of </a:t>
            </a:r>
            <a:r>
              <a:rPr lang="en-US" u="sng" dirty="0"/>
              <a:t>only a few members of the class </a:t>
            </a:r>
            <a:r>
              <a:rPr lang="en-US" dirty="0"/>
              <a:t>Reasoning from particular to general</a:t>
            </a:r>
            <a:r>
              <a:rPr lang="en-US" dirty="0">
                <a:solidFill>
                  <a:srgbClr val="000000"/>
                </a:solidFill>
              </a:rPr>
              <a:t/>
            </a:r>
            <a:br>
              <a:rPr lang="en-US" dirty="0">
                <a:solidFill>
                  <a:srgbClr val="000000"/>
                </a:solidFill>
              </a:rPr>
            </a:br>
            <a:endParaRPr lang="en-US" dirty="0">
              <a:solidFill>
                <a:srgbClr val="000000"/>
              </a:solidFill>
            </a:endParaRPr>
          </a:p>
          <a:p>
            <a:pPr>
              <a:buFont typeface="Wingdings" panose="05000000000000000000" pitchFamily="2" charset="2"/>
              <a:buChar char="q"/>
              <a:tabLst>
                <a:tab pos="749300" algn="l"/>
              </a:tabLst>
            </a:pPr>
            <a:r>
              <a:rPr lang="en-US" sz="2800" dirty="0">
                <a:solidFill>
                  <a:srgbClr val="000000"/>
                </a:solidFill>
                <a:latin typeface="Helvetica"/>
              </a:rPr>
              <a:t> </a:t>
            </a:r>
            <a:r>
              <a:rPr lang="en-US" sz="2800" dirty="0">
                <a:solidFill>
                  <a:srgbClr val="180BC3"/>
                </a:solidFill>
              </a:rPr>
              <a:t>Deductive logical of thinking</a:t>
            </a:r>
          </a:p>
          <a:p>
            <a:pPr lvl="1">
              <a:buFont typeface="Wingdings" panose="05000000000000000000" pitchFamily="2" charset="2"/>
              <a:buChar char="Ø"/>
              <a:tabLst>
                <a:tab pos="749300" algn="l"/>
              </a:tabLst>
            </a:pPr>
            <a:r>
              <a:rPr lang="en-US" dirty="0"/>
              <a:t>Reasoning from general to particular</a:t>
            </a:r>
          </a:p>
          <a:p>
            <a:pPr lvl="1">
              <a:buFont typeface="Wingdings" panose="05000000000000000000" pitchFamily="2" charset="2"/>
              <a:buChar char="Ø"/>
              <a:tabLst>
                <a:tab pos="749300" algn="l"/>
              </a:tabLst>
            </a:pPr>
            <a:r>
              <a:rPr lang="en-US" dirty="0"/>
              <a:t>	Conclusion follows from the premises</a:t>
            </a:r>
          </a:p>
          <a:p>
            <a:pPr lvl="1">
              <a:buFont typeface="Wingdings" panose="05000000000000000000" pitchFamily="2" charset="2"/>
              <a:buChar char="Ø"/>
              <a:tabLst>
                <a:tab pos="749300" algn="l"/>
              </a:tabLst>
            </a:pPr>
            <a:r>
              <a:rPr lang="en-US" dirty="0"/>
              <a:t>	The premises logically imply the conclusion</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spTree>
    <p:extLst>
      <p:ext uri="{BB962C8B-B14F-4D97-AF65-F5344CB8AC3E}">
        <p14:creationId xmlns:p14="http://schemas.microsoft.com/office/powerpoint/2010/main" val="339486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382000" cy="5555367"/>
          </a:xfrm>
          <a:prstGeom prst="rect">
            <a:avLst/>
          </a:prstGeom>
        </p:spPr>
        <p:txBody>
          <a:bodyPr wrap="square">
            <a:spAutoFit/>
          </a:bodyPr>
          <a:lstStyle/>
          <a:p>
            <a:pPr marL="457200" indent="-457200">
              <a:spcAft>
                <a:spcPts val="1200"/>
              </a:spcAft>
              <a:buFont typeface="Wingdings" panose="05000000000000000000" pitchFamily="2" charset="2"/>
              <a:buChar char="q"/>
            </a:pPr>
            <a:endParaRPr lang="en-US" sz="1100" dirty="0">
              <a:solidFill>
                <a:srgbClr val="0070C0"/>
              </a:solidFill>
            </a:endParaRPr>
          </a:p>
          <a:p>
            <a:pPr marL="457200" indent="-457200">
              <a:spcAft>
                <a:spcPts val="1200"/>
              </a:spcAft>
              <a:buFont typeface="Wingdings" panose="05000000000000000000" pitchFamily="2" charset="2"/>
              <a:buChar char="q"/>
            </a:pPr>
            <a:r>
              <a:rPr lang="en-US" sz="2400" dirty="0"/>
              <a:t>Determine a well define general problem</a:t>
            </a:r>
          </a:p>
          <a:p>
            <a:pPr marL="1371600" lvl="2" indent="-457200">
              <a:spcAft>
                <a:spcPts val="1200"/>
              </a:spcAft>
              <a:buFont typeface="Wingdings" panose="05000000000000000000" pitchFamily="2" charset="2"/>
              <a:buChar char="Ø"/>
            </a:pPr>
            <a:r>
              <a:rPr lang="en-US" sz="2000" b="1" dirty="0">
                <a:solidFill>
                  <a:srgbClr val="180BC3"/>
                </a:solidFill>
              </a:rPr>
              <a:t>Sources: </a:t>
            </a:r>
            <a:r>
              <a:rPr lang="en-US" sz="2000" dirty="0">
                <a:solidFill>
                  <a:srgbClr val="180BC3"/>
                </a:solidFill>
              </a:rPr>
              <a:t>research articles, scientific discussion,     experience, etc.</a:t>
            </a:r>
          </a:p>
          <a:p>
            <a:pPr marL="1371600" lvl="2" indent="-457200">
              <a:spcAft>
                <a:spcPts val="1200"/>
              </a:spcAft>
              <a:buFont typeface="Wingdings" panose="05000000000000000000" pitchFamily="2" charset="2"/>
              <a:buChar char="Ø"/>
            </a:pPr>
            <a:r>
              <a:rPr lang="en-US" sz="2000" b="1" dirty="0">
                <a:solidFill>
                  <a:srgbClr val="180BC3"/>
                </a:solidFill>
              </a:rPr>
              <a:t>Point of interest: </a:t>
            </a:r>
            <a:r>
              <a:rPr lang="en-US" sz="2000" dirty="0">
                <a:solidFill>
                  <a:srgbClr val="180BC3"/>
                </a:solidFill>
              </a:rPr>
              <a:t>phenomena, theories, previous research results, etc.</a:t>
            </a:r>
          </a:p>
          <a:p>
            <a:pPr marL="457200" indent="-457200">
              <a:spcAft>
                <a:spcPts val="1200"/>
              </a:spcAft>
              <a:buFont typeface="Wingdings" panose="05000000000000000000" pitchFamily="2" charset="2"/>
              <a:buChar char="q"/>
            </a:pPr>
            <a:r>
              <a:rPr lang="en-US" sz="2400" dirty="0"/>
              <a:t>Exercise your thought to express the problems</a:t>
            </a:r>
          </a:p>
          <a:p>
            <a:pPr marL="457200" indent="-457200">
              <a:spcAft>
                <a:spcPts val="1200"/>
              </a:spcAft>
              <a:buFont typeface="Wingdings" panose="05000000000000000000" pitchFamily="2" charset="2"/>
              <a:buChar char="q"/>
            </a:pPr>
            <a:r>
              <a:rPr lang="en-US" sz="2400" dirty="0">
                <a:solidFill>
                  <a:srgbClr val="180BC3"/>
                </a:solidFill>
              </a:rPr>
              <a:t>Write them as quickly as possible</a:t>
            </a:r>
          </a:p>
          <a:p>
            <a:pPr marL="457200" indent="-457200">
              <a:spcAft>
                <a:spcPts val="1200"/>
              </a:spcAft>
              <a:buFont typeface="Wingdings" panose="05000000000000000000" pitchFamily="2" charset="2"/>
              <a:buChar char="q"/>
            </a:pPr>
            <a:r>
              <a:rPr lang="en-US" sz="2400" dirty="0"/>
              <a:t>Be ready, that some (may be all) of your general      </a:t>
            </a:r>
          </a:p>
          <a:p>
            <a:pPr>
              <a:spcAft>
                <a:spcPts val="1200"/>
              </a:spcAft>
            </a:pPr>
            <a:r>
              <a:rPr lang="en-US" sz="2400" dirty="0"/>
              <a:t>    problems are not researchable</a:t>
            </a:r>
          </a:p>
          <a:p>
            <a:pPr marL="1371600" lvl="2" indent="-457200">
              <a:spcAft>
                <a:spcPts val="0"/>
              </a:spcAft>
              <a:buFont typeface="Wingdings" panose="05000000000000000000" pitchFamily="2" charset="2"/>
              <a:buChar char="Ø"/>
            </a:pPr>
            <a:r>
              <a:rPr lang="en-US" sz="2000" dirty="0">
                <a:solidFill>
                  <a:srgbClr val="180BC3"/>
                </a:solidFill>
              </a:rPr>
              <a:t>Conduct literature search</a:t>
            </a:r>
          </a:p>
          <a:p>
            <a:pPr marL="1371600" lvl="2" indent="-457200">
              <a:spcAft>
                <a:spcPts val="0"/>
              </a:spcAft>
              <a:buFont typeface="Wingdings" panose="05000000000000000000" pitchFamily="2" charset="2"/>
              <a:buChar char="Ø"/>
            </a:pPr>
            <a:r>
              <a:rPr lang="en-US" sz="2000" dirty="0">
                <a:solidFill>
                  <a:srgbClr val="180BC3"/>
                </a:solidFill>
              </a:rPr>
              <a:t>Consult experts</a:t>
            </a:r>
            <a:r>
              <a:rPr lang="en-US" sz="1600" dirty="0">
                <a:solidFill>
                  <a:srgbClr val="E250A7"/>
                </a:solidFill>
                <a:latin typeface="Helvetica"/>
              </a:rPr>
              <a:t/>
            </a:r>
            <a:br>
              <a:rPr lang="en-US" sz="1600" dirty="0">
                <a:solidFill>
                  <a:srgbClr val="E250A7"/>
                </a:solidFill>
                <a:latin typeface="Helvetica"/>
              </a:rPr>
            </a:br>
            <a:endParaRPr lang="en-US" sz="1600" dirty="0">
              <a:solidFill>
                <a:srgbClr val="E250A7"/>
              </a:solidFill>
            </a:endParaRPr>
          </a:p>
        </p:txBody>
      </p:sp>
      <p:sp>
        <p:nvSpPr>
          <p:cNvPr id="8" name="Title 1">
            <a:extLst>
              <a:ext uri="{FF2B5EF4-FFF2-40B4-BE49-F238E27FC236}">
                <a16:creationId xmlns:a16="http://schemas.microsoft.com/office/drawing/2014/main" xmlns="" id="{A6EE9330-DA41-4B91-B339-FEE7853D5A83}"/>
              </a:ext>
            </a:extLst>
          </p:cNvPr>
          <p:cNvSpPr>
            <a:spLocks noGrp="1"/>
          </p:cNvSpPr>
          <p:nvPr>
            <p:ph type="title"/>
          </p:nvPr>
        </p:nvSpPr>
        <p:spPr>
          <a:xfrm>
            <a:off x="457200" y="152400"/>
            <a:ext cx="8229600" cy="914400"/>
          </a:xfrm>
        </p:spPr>
        <p:txBody>
          <a:bodyPr>
            <a:normAutofit/>
          </a:bodyPr>
          <a:lstStyle/>
          <a:p>
            <a:pPr algn="l"/>
            <a:r>
              <a:rPr lang="en-US" b="1" cap="small" dirty="0"/>
              <a:t>Problem Identification</a:t>
            </a:r>
            <a:endParaRPr lang="en-US" cap="small" dirty="0"/>
          </a:p>
        </p:txBody>
      </p:sp>
      <p:sp>
        <p:nvSpPr>
          <p:cNvPr id="3" name="Date Placeholder 2">
            <a:extLst>
              <a:ext uri="{FF2B5EF4-FFF2-40B4-BE49-F238E27FC236}">
                <a16:creationId xmlns:a16="http://schemas.microsoft.com/office/drawing/2014/main" xmlns="" id="{E3ABC669-DFDE-447D-9811-459E55019BE4}"/>
              </a:ext>
            </a:extLst>
          </p:cNvPr>
          <p:cNvSpPr>
            <a:spLocks noGrp="1"/>
          </p:cNvSpPr>
          <p:nvPr>
            <p:ph type="dt" sz="half" idx="10"/>
          </p:nvPr>
        </p:nvSpPr>
        <p:spPr/>
        <p:txBody>
          <a:bodyPr/>
          <a:lstStyle/>
          <a:p>
            <a:fld id="{E1CCA1EB-5500-489D-A39A-24D7E94336A9}" type="datetime1">
              <a:rPr lang="en-US" smtClean="0"/>
              <a:t>5/31/2022</a:t>
            </a:fld>
            <a:endParaRPr lang="en-US"/>
          </a:p>
        </p:txBody>
      </p:sp>
      <p:sp>
        <p:nvSpPr>
          <p:cNvPr id="5" name="Slide Number Placeholder 4">
            <a:extLst>
              <a:ext uri="{FF2B5EF4-FFF2-40B4-BE49-F238E27FC236}">
                <a16:creationId xmlns:a16="http://schemas.microsoft.com/office/drawing/2014/main" xmlns="" id="{31CDFF35-AA91-47F4-89DC-59BDB9A9D7DD}"/>
              </a:ext>
            </a:extLst>
          </p:cNvPr>
          <p:cNvSpPr>
            <a:spLocks noGrp="1"/>
          </p:cNvSpPr>
          <p:nvPr>
            <p:ph type="sldNum" sz="quarter" idx="12"/>
          </p:nvPr>
        </p:nvSpPr>
        <p:spPr/>
        <p:txBody>
          <a:bodyPr/>
          <a:lstStyle/>
          <a:p>
            <a:fld id="{0F2E6242-C6BF-4FE0-9BB3-5CE447D93121}"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Types of methodologies</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2" y="914400"/>
            <a:ext cx="9136063" cy="5522917"/>
          </a:xfrm>
        </p:spPr>
        <p:txBody>
          <a:bodyPr/>
          <a:lstStyle/>
          <a:p>
            <a:r>
              <a:rPr lang="en-US" sz="2800" dirty="0">
                <a:solidFill>
                  <a:srgbClr val="180BC3"/>
                </a:solidFill>
              </a:rPr>
              <a:t> </a:t>
            </a:r>
            <a:r>
              <a:rPr lang="en-US" sz="2800" dirty="0">
                <a:solidFill>
                  <a:srgbClr val="FF0000"/>
                </a:solidFill>
              </a:rPr>
              <a:t>Deductive reasoning</a:t>
            </a:r>
            <a:r>
              <a:rPr lang="en-US" sz="2800" dirty="0"/>
              <a:t>: </a:t>
            </a:r>
            <a:r>
              <a:rPr lang="en-US" sz="2800" dirty="0">
                <a:latin typeface="Constantia" pitchFamily="18" charset="0"/>
              </a:rPr>
              <a:t>if something is true of a class of things in general, it is also true for all members of that class.</a:t>
            </a:r>
          </a:p>
          <a:p>
            <a:endParaRPr lang="en-US" sz="2800" dirty="0">
              <a:latin typeface="Constantia" pitchFamily="18" charset="0"/>
            </a:endParaRPr>
          </a:p>
          <a:p>
            <a:r>
              <a:rPr lang="en-US" sz="2800" dirty="0"/>
              <a:t>Inductive reasoning is the </a:t>
            </a:r>
            <a:r>
              <a:rPr lang="en-US" sz="2800" dirty="0">
                <a:solidFill>
                  <a:srgbClr val="FF0000"/>
                </a:solidFill>
              </a:rPr>
              <a:t>opposite</a:t>
            </a:r>
            <a:r>
              <a:rPr lang="en-US" sz="2800" dirty="0"/>
              <a:t> of deductive reasoning.</a:t>
            </a:r>
          </a:p>
          <a:p>
            <a:endParaRPr lang="en-US" sz="2800" dirty="0"/>
          </a:p>
          <a:p>
            <a:r>
              <a:rPr lang="en-US" sz="2800" dirty="0">
                <a:solidFill>
                  <a:srgbClr val="FF0000"/>
                </a:solidFill>
              </a:rPr>
              <a:t>Inductive reasoning </a:t>
            </a:r>
            <a:r>
              <a:rPr lang="en-US" sz="2800" dirty="0"/>
              <a:t>makes broad generalizations from specific observations. "In inductive inference, we go from the specific to the general.</a:t>
            </a: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31890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9425668-4A89-47AF-A78D-2F1B70AF346E}"/>
              </a:ext>
            </a:extLst>
          </p:cNvPr>
          <p:cNvSpPr>
            <a:spLocks noGrp="1"/>
          </p:cNvSpPr>
          <p:nvPr>
            <p:ph type="body" sz="quarter" idx="12"/>
          </p:nvPr>
        </p:nvSpPr>
        <p:spPr/>
        <p:txBody>
          <a:bodyPr/>
          <a:lstStyle/>
          <a:p>
            <a:r>
              <a:rPr lang="en-US" dirty="0">
                <a:solidFill>
                  <a:srgbClr val="FF0000"/>
                </a:solidFill>
              </a:rPr>
              <a:t>Deductive Reasoning</a:t>
            </a:r>
          </a:p>
        </p:txBody>
      </p:sp>
      <p:sp>
        <p:nvSpPr>
          <p:cNvPr id="3" name="Text Placeholder 2">
            <a:extLst>
              <a:ext uri="{FF2B5EF4-FFF2-40B4-BE49-F238E27FC236}">
                <a16:creationId xmlns:a16="http://schemas.microsoft.com/office/drawing/2014/main" xmlns="" id="{A4BDA848-D8AE-4C1F-AAFB-A1BC38F88AF8}"/>
              </a:ext>
            </a:extLst>
          </p:cNvPr>
          <p:cNvSpPr>
            <a:spLocks noGrp="1"/>
          </p:cNvSpPr>
          <p:nvPr>
            <p:ph type="body" sz="quarter" idx="13"/>
          </p:nvPr>
        </p:nvSpPr>
        <p:spPr>
          <a:xfrm>
            <a:off x="152400" y="914400"/>
            <a:ext cx="8983665" cy="5522917"/>
          </a:xfrm>
        </p:spPr>
        <p:txBody>
          <a:bodyPr>
            <a:normAutofit/>
          </a:bodyPr>
          <a:lstStyle/>
          <a:p>
            <a:pPr marL="609600" indent="-609600">
              <a:lnSpc>
                <a:spcPct val="90000"/>
              </a:lnSpc>
              <a:buNone/>
            </a:pPr>
            <a:r>
              <a:rPr lang="en-US" dirty="0">
                <a:solidFill>
                  <a:schemeClr val="accent6">
                    <a:lumMod val="75000"/>
                  </a:schemeClr>
                </a:solidFill>
              </a:rPr>
              <a:t>Examples:</a:t>
            </a:r>
          </a:p>
          <a:p>
            <a:pPr marL="609600" indent="-609600">
              <a:lnSpc>
                <a:spcPct val="90000"/>
              </a:lnSpc>
              <a:buFontTx/>
              <a:buAutoNum type="arabicPeriod"/>
            </a:pPr>
            <a:r>
              <a:rPr lang="en-US" i="1" dirty="0">
                <a:solidFill>
                  <a:srgbClr val="180BC3"/>
                </a:solidFill>
              </a:rPr>
              <a:t>All students of AIUB eat pizza.</a:t>
            </a:r>
          </a:p>
          <a:p>
            <a:pPr marL="609600" indent="-609600">
              <a:lnSpc>
                <a:spcPct val="90000"/>
              </a:lnSpc>
              <a:buNone/>
            </a:pPr>
            <a:r>
              <a:rPr lang="en-US" dirty="0">
                <a:solidFill>
                  <a:srgbClr val="180BC3"/>
                </a:solidFill>
              </a:rPr>
              <a:t>	</a:t>
            </a:r>
            <a:r>
              <a:rPr lang="en-US" i="1" u="sng" dirty="0">
                <a:solidFill>
                  <a:srgbClr val="180BC3"/>
                </a:solidFill>
              </a:rPr>
              <a:t>Claire is a student at AIUB.</a:t>
            </a:r>
          </a:p>
          <a:p>
            <a:pPr marL="609600" indent="-609600">
              <a:lnSpc>
                <a:spcPct val="90000"/>
              </a:lnSpc>
              <a:buNone/>
            </a:pPr>
            <a:r>
              <a:rPr lang="en-US" dirty="0">
                <a:solidFill>
                  <a:srgbClr val="180BC3"/>
                </a:solidFill>
              </a:rPr>
              <a:t>	</a:t>
            </a:r>
            <a:r>
              <a:rPr lang="en-US" i="1" dirty="0">
                <a:solidFill>
                  <a:srgbClr val="180BC3"/>
                </a:solidFill>
              </a:rPr>
              <a:t>Therefore, Claire eats pizza.</a:t>
            </a:r>
          </a:p>
          <a:p>
            <a:pPr marL="609600" indent="-609600">
              <a:lnSpc>
                <a:spcPct val="90000"/>
              </a:lnSpc>
              <a:buNone/>
            </a:pPr>
            <a:endParaRPr lang="en-US" i="1" dirty="0">
              <a:solidFill>
                <a:srgbClr val="180BC3"/>
              </a:solidFill>
            </a:endParaRPr>
          </a:p>
          <a:p>
            <a:pPr marL="609600" indent="-609600">
              <a:lnSpc>
                <a:spcPct val="90000"/>
              </a:lnSpc>
              <a:buNone/>
            </a:pPr>
            <a:r>
              <a:rPr lang="en-US" dirty="0"/>
              <a:t>2.  </a:t>
            </a:r>
            <a:r>
              <a:rPr lang="en-US" i="1" dirty="0"/>
              <a:t>All athletes work out in the gym.</a:t>
            </a:r>
          </a:p>
          <a:p>
            <a:pPr marL="609600" indent="-609600">
              <a:lnSpc>
                <a:spcPct val="90000"/>
              </a:lnSpc>
              <a:buNone/>
            </a:pPr>
            <a:r>
              <a:rPr lang="en-US" dirty="0"/>
              <a:t>     </a:t>
            </a:r>
            <a:r>
              <a:rPr lang="en-US" i="1" u="sng" dirty="0"/>
              <a:t>Barry Bonds is an athlete</a:t>
            </a:r>
            <a:r>
              <a:rPr lang="en-US" i="1" dirty="0"/>
              <a:t>.</a:t>
            </a:r>
          </a:p>
          <a:p>
            <a:pPr marL="609600" indent="-609600">
              <a:lnSpc>
                <a:spcPct val="90000"/>
              </a:lnSpc>
              <a:buNone/>
            </a:pPr>
            <a:r>
              <a:rPr lang="en-US" dirty="0"/>
              <a:t>     </a:t>
            </a:r>
            <a:r>
              <a:rPr lang="en-US" i="1" dirty="0"/>
              <a:t>Therefore, Barry Bonds works out in the gym.</a:t>
            </a:r>
            <a:endParaRPr lang="en-US" b="1" u="sng" dirty="0">
              <a:solidFill>
                <a:srgbClr val="180BC3"/>
              </a:solidFill>
            </a:endParaRPr>
          </a:p>
        </p:txBody>
      </p:sp>
      <p:sp>
        <p:nvSpPr>
          <p:cNvPr id="4" name="Date Placeholder 3">
            <a:extLst>
              <a:ext uri="{FF2B5EF4-FFF2-40B4-BE49-F238E27FC236}">
                <a16:creationId xmlns:a16="http://schemas.microsoft.com/office/drawing/2014/main" xmlns="" id="{CDE39C0D-3454-4185-B1DD-1162C308640E}"/>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82DBFCFF-940B-4CB4-B0A9-FD26A5D52533}"/>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36358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
        <p:nvSpPr>
          <p:cNvPr id="7" name="Rectangle 3">
            <a:extLst>
              <a:ext uri="{FF2B5EF4-FFF2-40B4-BE49-F238E27FC236}">
                <a16:creationId xmlns:a16="http://schemas.microsoft.com/office/drawing/2014/main" xmlns="" id="{E043F46B-FAC0-41ED-ACF5-46FFCC82C98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sz="2400" b="1" u="sng" dirty="0"/>
              <a:t>Venn Diagram</a:t>
            </a:r>
            <a:r>
              <a:rPr lang="en-US" sz="2400" dirty="0"/>
              <a:t>: A diagram consisting of various overlapping figures contained in a rectangle called the universe. 			</a:t>
            </a:r>
            <a:r>
              <a:rPr lang="en-US" sz="2400" b="1" dirty="0"/>
              <a:t>U</a:t>
            </a:r>
            <a:r>
              <a:rPr lang="en-US" sz="2400" dirty="0"/>
              <a:t>	</a:t>
            </a:r>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endParaRPr lang="en-US" sz="2400" dirty="0"/>
          </a:p>
          <a:p>
            <a:pPr>
              <a:lnSpc>
                <a:spcPct val="90000"/>
              </a:lnSpc>
              <a:buFontTx/>
              <a:buNone/>
            </a:pPr>
            <a:r>
              <a:rPr lang="en-US" sz="2400" dirty="0"/>
              <a:t>This is an example of </a:t>
            </a:r>
            <a:r>
              <a:rPr lang="en-US" sz="2400" b="1" dirty="0"/>
              <a:t>all A are B</a:t>
            </a:r>
            <a:r>
              <a:rPr lang="en-US" sz="2400" dirty="0"/>
              <a:t>. (If A, then B.)</a:t>
            </a:r>
          </a:p>
          <a:p>
            <a:pPr>
              <a:lnSpc>
                <a:spcPct val="90000"/>
              </a:lnSpc>
              <a:buFontTx/>
              <a:buNone/>
            </a:pPr>
            <a:endParaRPr lang="en-US" sz="2400" b="1" u="sng" dirty="0"/>
          </a:p>
        </p:txBody>
      </p:sp>
      <p:sp>
        <p:nvSpPr>
          <p:cNvPr id="8" name="Oval 4">
            <a:extLst>
              <a:ext uri="{FF2B5EF4-FFF2-40B4-BE49-F238E27FC236}">
                <a16:creationId xmlns:a16="http://schemas.microsoft.com/office/drawing/2014/main" xmlns="" id="{D4B370AA-9673-4B65-AC88-C129DA360FA6}"/>
              </a:ext>
            </a:extLst>
          </p:cNvPr>
          <p:cNvSpPr>
            <a:spLocks noChangeArrowheads="1"/>
          </p:cNvSpPr>
          <p:nvPr/>
        </p:nvSpPr>
        <p:spPr bwMode="auto">
          <a:xfrm>
            <a:off x="3581400" y="2514600"/>
            <a:ext cx="4114800" cy="2663825"/>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r>
              <a:rPr lang="en-US" sz="2400" b="1"/>
              <a:t>B</a:t>
            </a:r>
          </a:p>
        </p:txBody>
      </p:sp>
      <p:sp>
        <p:nvSpPr>
          <p:cNvPr id="9" name="Oval 5">
            <a:extLst>
              <a:ext uri="{FF2B5EF4-FFF2-40B4-BE49-F238E27FC236}">
                <a16:creationId xmlns:a16="http://schemas.microsoft.com/office/drawing/2014/main" xmlns="" id="{6CD45215-A5DF-4942-A02A-329E4325549F}"/>
              </a:ext>
            </a:extLst>
          </p:cNvPr>
          <p:cNvSpPr>
            <a:spLocks noChangeArrowheads="1"/>
          </p:cNvSpPr>
          <p:nvPr/>
        </p:nvSpPr>
        <p:spPr bwMode="auto">
          <a:xfrm>
            <a:off x="4648200" y="2667000"/>
            <a:ext cx="2209800" cy="990600"/>
          </a:xfrm>
          <a:prstGeom prst="ellipse">
            <a:avLst/>
          </a:prstGeom>
          <a:solidFill>
            <a:srgbClr val="FF0000"/>
          </a:solidFill>
          <a:ln w="9525">
            <a:solidFill>
              <a:schemeClr val="tx1"/>
            </a:solidFill>
            <a:round/>
            <a:headEnd/>
            <a:tailEnd/>
          </a:ln>
        </p:spPr>
        <p:txBody>
          <a:bodyPr wrap="none" anchor="ctr"/>
          <a:lstStyle/>
          <a:p>
            <a:pPr algn="ctr"/>
            <a:r>
              <a:rPr lang="en-US" sz="2400" b="1"/>
              <a:t>A</a:t>
            </a:r>
          </a:p>
        </p:txBody>
      </p:sp>
      <p:sp>
        <p:nvSpPr>
          <p:cNvPr id="10" name="Line 14">
            <a:extLst>
              <a:ext uri="{FF2B5EF4-FFF2-40B4-BE49-F238E27FC236}">
                <a16:creationId xmlns:a16="http://schemas.microsoft.com/office/drawing/2014/main" xmlns="" id="{E49D38AA-05AB-4204-88DC-D715480238C6}"/>
              </a:ext>
            </a:extLst>
          </p:cNvPr>
          <p:cNvSpPr>
            <a:spLocks noChangeShapeType="1"/>
          </p:cNvSpPr>
          <p:nvPr/>
        </p:nvSpPr>
        <p:spPr bwMode="auto">
          <a:xfrm>
            <a:off x="2895600" y="5410200"/>
            <a:ext cx="5181600" cy="0"/>
          </a:xfrm>
          <a:prstGeom prst="line">
            <a:avLst/>
          </a:prstGeom>
          <a:noFill/>
          <a:ln w="9525">
            <a:solidFill>
              <a:schemeClr val="tx1"/>
            </a:solidFill>
            <a:round/>
            <a:headEnd/>
            <a:tailEnd/>
          </a:ln>
        </p:spPr>
        <p:txBody>
          <a:bodyPr/>
          <a:lstStyle/>
          <a:p>
            <a:endParaRPr lang="en-US"/>
          </a:p>
        </p:txBody>
      </p:sp>
      <p:sp>
        <p:nvSpPr>
          <p:cNvPr id="11" name="Line 15">
            <a:extLst>
              <a:ext uri="{FF2B5EF4-FFF2-40B4-BE49-F238E27FC236}">
                <a16:creationId xmlns:a16="http://schemas.microsoft.com/office/drawing/2014/main" xmlns="" id="{1717E438-D235-4FD1-96D3-E292D8B1ADA7}"/>
              </a:ext>
            </a:extLst>
          </p:cNvPr>
          <p:cNvSpPr>
            <a:spLocks noChangeShapeType="1"/>
          </p:cNvSpPr>
          <p:nvPr/>
        </p:nvSpPr>
        <p:spPr bwMode="auto">
          <a:xfrm flipV="1">
            <a:off x="8077200" y="2362200"/>
            <a:ext cx="0" cy="3048000"/>
          </a:xfrm>
          <a:prstGeom prst="line">
            <a:avLst/>
          </a:prstGeom>
          <a:noFill/>
          <a:ln w="9525">
            <a:solidFill>
              <a:schemeClr val="tx1"/>
            </a:solidFill>
            <a:round/>
            <a:headEnd/>
            <a:tailEnd/>
          </a:ln>
        </p:spPr>
        <p:txBody>
          <a:bodyPr/>
          <a:lstStyle/>
          <a:p>
            <a:endParaRPr lang="en-US"/>
          </a:p>
        </p:txBody>
      </p:sp>
      <p:sp>
        <p:nvSpPr>
          <p:cNvPr id="12" name="Line 16">
            <a:extLst>
              <a:ext uri="{FF2B5EF4-FFF2-40B4-BE49-F238E27FC236}">
                <a16:creationId xmlns:a16="http://schemas.microsoft.com/office/drawing/2014/main" xmlns="" id="{79D76E2B-3112-4A0D-9CF4-108F7697DE78}"/>
              </a:ext>
            </a:extLst>
          </p:cNvPr>
          <p:cNvSpPr>
            <a:spLocks noChangeShapeType="1"/>
          </p:cNvSpPr>
          <p:nvPr/>
        </p:nvSpPr>
        <p:spPr bwMode="auto">
          <a:xfrm flipH="1">
            <a:off x="2895600" y="2362200"/>
            <a:ext cx="5181600" cy="0"/>
          </a:xfrm>
          <a:prstGeom prst="line">
            <a:avLst/>
          </a:prstGeom>
          <a:noFill/>
          <a:ln w="9525">
            <a:solidFill>
              <a:schemeClr val="tx1"/>
            </a:solidFill>
            <a:round/>
            <a:headEnd/>
            <a:tailEnd/>
          </a:ln>
        </p:spPr>
        <p:txBody>
          <a:bodyPr/>
          <a:lstStyle/>
          <a:p>
            <a:endParaRPr lang="en-US"/>
          </a:p>
        </p:txBody>
      </p:sp>
      <p:sp>
        <p:nvSpPr>
          <p:cNvPr id="13" name="Line 17">
            <a:extLst>
              <a:ext uri="{FF2B5EF4-FFF2-40B4-BE49-F238E27FC236}">
                <a16:creationId xmlns:a16="http://schemas.microsoft.com/office/drawing/2014/main" xmlns="" id="{DD0EB4F8-8BDA-4FDB-AB69-1F9EBECE20B3}"/>
              </a:ext>
            </a:extLst>
          </p:cNvPr>
          <p:cNvSpPr>
            <a:spLocks noChangeShapeType="1"/>
          </p:cNvSpPr>
          <p:nvPr/>
        </p:nvSpPr>
        <p:spPr bwMode="auto">
          <a:xfrm>
            <a:off x="2895600" y="2362200"/>
            <a:ext cx="0" cy="304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315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grpSp>
        <p:nvGrpSpPr>
          <p:cNvPr id="3" name="Group 2">
            <a:extLst>
              <a:ext uri="{FF2B5EF4-FFF2-40B4-BE49-F238E27FC236}">
                <a16:creationId xmlns:a16="http://schemas.microsoft.com/office/drawing/2014/main" xmlns="" id="{820C3160-E8E7-44A5-B688-720608F1EC2E}"/>
              </a:ext>
            </a:extLst>
          </p:cNvPr>
          <p:cNvGrpSpPr/>
          <p:nvPr/>
        </p:nvGrpSpPr>
        <p:grpSpPr>
          <a:xfrm>
            <a:off x="152400" y="1505701"/>
            <a:ext cx="8763000" cy="4880635"/>
            <a:chOff x="152400" y="1505701"/>
            <a:chExt cx="8763000" cy="4880635"/>
          </a:xfrm>
        </p:grpSpPr>
        <p:sp>
          <p:nvSpPr>
            <p:cNvPr id="14" name="Rectangle 3">
              <a:extLst>
                <a:ext uri="{FF2B5EF4-FFF2-40B4-BE49-F238E27FC236}">
                  <a16:creationId xmlns:a16="http://schemas.microsoft.com/office/drawing/2014/main" xmlns="" id="{9AA93ED6-5C2D-48FD-8936-A25CDB03F06F}"/>
                </a:ext>
              </a:extLst>
            </p:cNvPr>
            <p:cNvSpPr txBox="1">
              <a:spLocks noChangeArrowheads="1"/>
            </p:cNvSpPr>
            <p:nvPr/>
          </p:nvSpPr>
          <p:spPr>
            <a:xfrm>
              <a:off x="152400" y="1505701"/>
              <a:ext cx="8763000" cy="4880635"/>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t>This is an example of No A are B.</a:t>
              </a:r>
            </a:p>
            <a:p>
              <a:pPr>
                <a:buFontTx/>
                <a:buNone/>
              </a:pPr>
              <a:endParaRPr lang="en-US" b="1" dirty="0"/>
            </a:p>
            <a:p>
              <a:pPr>
                <a:buFontTx/>
                <a:buNone/>
              </a:pPr>
              <a:endParaRPr lang="en-US" b="1" dirty="0"/>
            </a:p>
            <a:p>
              <a:pPr>
                <a:buFontTx/>
                <a:buNone/>
              </a:pPr>
              <a:endParaRPr lang="en-US" b="1" dirty="0"/>
            </a:p>
            <a:p>
              <a:pPr>
                <a:buFontTx/>
                <a:buNone/>
              </a:pPr>
              <a:endParaRPr lang="en-US" b="1" dirty="0"/>
            </a:p>
            <a:p>
              <a:pPr>
                <a:buFontTx/>
                <a:buNone/>
              </a:pPr>
              <a:r>
                <a:rPr lang="en-US" b="1" dirty="0"/>
                <a:t>		     U</a:t>
              </a:r>
            </a:p>
          </p:txBody>
        </p:sp>
        <p:sp>
          <p:nvSpPr>
            <p:cNvPr id="15" name="Oval 4">
              <a:extLst>
                <a:ext uri="{FF2B5EF4-FFF2-40B4-BE49-F238E27FC236}">
                  <a16:creationId xmlns:a16="http://schemas.microsoft.com/office/drawing/2014/main" xmlns="" id="{0A2DB728-2BB3-4571-A27C-1EF0070968D6}"/>
                </a:ext>
              </a:extLst>
            </p:cNvPr>
            <p:cNvSpPr>
              <a:spLocks noChangeArrowheads="1"/>
            </p:cNvSpPr>
            <p:nvPr/>
          </p:nvSpPr>
          <p:spPr bwMode="auto">
            <a:xfrm>
              <a:off x="1905000" y="2667000"/>
              <a:ext cx="2057400" cy="1600200"/>
            </a:xfrm>
            <a:prstGeom prst="ellipse">
              <a:avLst/>
            </a:prstGeom>
            <a:solidFill>
              <a:schemeClr val="accent1"/>
            </a:solidFill>
            <a:ln w="9525">
              <a:solidFill>
                <a:schemeClr val="tx1"/>
              </a:solidFill>
              <a:round/>
              <a:headEnd/>
              <a:tailEnd/>
            </a:ln>
          </p:spPr>
          <p:txBody>
            <a:bodyPr wrap="none" anchor="ctr"/>
            <a:lstStyle/>
            <a:p>
              <a:pPr algn="ctr"/>
              <a:r>
                <a:rPr lang="en-US" sz="2400" b="1"/>
                <a:t>A</a:t>
              </a:r>
            </a:p>
          </p:txBody>
        </p:sp>
        <p:sp>
          <p:nvSpPr>
            <p:cNvPr id="16" name="Oval 5">
              <a:extLst>
                <a:ext uri="{FF2B5EF4-FFF2-40B4-BE49-F238E27FC236}">
                  <a16:creationId xmlns:a16="http://schemas.microsoft.com/office/drawing/2014/main" xmlns="" id="{6BC722C8-ACDC-4D9A-85E3-72744E263898}"/>
                </a:ext>
              </a:extLst>
            </p:cNvPr>
            <p:cNvSpPr>
              <a:spLocks noChangeArrowheads="1"/>
            </p:cNvSpPr>
            <p:nvPr/>
          </p:nvSpPr>
          <p:spPr bwMode="auto">
            <a:xfrm>
              <a:off x="5029200" y="2819400"/>
              <a:ext cx="1752600" cy="1828800"/>
            </a:xfrm>
            <a:prstGeom prst="ellipse">
              <a:avLst/>
            </a:prstGeom>
            <a:solidFill>
              <a:srgbClr val="FF0000"/>
            </a:solidFill>
            <a:ln w="9525">
              <a:solidFill>
                <a:schemeClr val="tx1"/>
              </a:solidFill>
              <a:round/>
              <a:headEnd/>
              <a:tailEnd/>
            </a:ln>
          </p:spPr>
          <p:txBody>
            <a:bodyPr wrap="none" anchor="ctr"/>
            <a:lstStyle/>
            <a:p>
              <a:pPr algn="ctr"/>
              <a:r>
                <a:rPr lang="en-US" sz="2400" b="1"/>
                <a:t>B</a:t>
              </a:r>
            </a:p>
          </p:txBody>
        </p:sp>
        <p:sp>
          <p:nvSpPr>
            <p:cNvPr id="17" name="Line 6">
              <a:extLst>
                <a:ext uri="{FF2B5EF4-FFF2-40B4-BE49-F238E27FC236}">
                  <a16:creationId xmlns:a16="http://schemas.microsoft.com/office/drawing/2014/main" xmlns="" id="{A2B5F417-1AB6-4208-ADEB-CF98A7B00A53}"/>
                </a:ext>
              </a:extLst>
            </p:cNvPr>
            <p:cNvSpPr>
              <a:spLocks noChangeShapeType="1"/>
            </p:cNvSpPr>
            <p:nvPr/>
          </p:nvSpPr>
          <p:spPr bwMode="auto">
            <a:xfrm>
              <a:off x="1524000" y="2514600"/>
              <a:ext cx="0" cy="2895600"/>
            </a:xfrm>
            <a:prstGeom prst="line">
              <a:avLst/>
            </a:prstGeom>
            <a:noFill/>
            <a:ln w="9525">
              <a:solidFill>
                <a:schemeClr val="tx1"/>
              </a:solidFill>
              <a:round/>
              <a:headEnd/>
              <a:tailEnd/>
            </a:ln>
          </p:spPr>
          <p:txBody>
            <a:bodyPr/>
            <a:lstStyle/>
            <a:p>
              <a:endParaRPr lang="en-US"/>
            </a:p>
          </p:txBody>
        </p:sp>
        <p:sp>
          <p:nvSpPr>
            <p:cNvPr id="18" name="Line 8">
              <a:extLst>
                <a:ext uri="{FF2B5EF4-FFF2-40B4-BE49-F238E27FC236}">
                  <a16:creationId xmlns:a16="http://schemas.microsoft.com/office/drawing/2014/main" xmlns="" id="{E673F061-D71F-476D-AB23-D0A3DBBEA5AF}"/>
                </a:ext>
              </a:extLst>
            </p:cNvPr>
            <p:cNvSpPr>
              <a:spLocks noChangeShapeType="1"/>
            </p:cNvSpPr>
            <p:nvPr/>
          </p:nvSpPr>
          <p:spPr bwMode="auto">
            <a:xfrm>
              <a:off x="1524000" y="5410200"/>
              <a:ext cx="5715000" cy="0"/>
            </a:xfrm>
            <a:prstGeom prst="line">
              <a:avLst/>
            </a:prstGeom>
            <a:noFill/>
            <a:ln w="9525">
              <a:solidFill>
                <a:schemeClr val="tx1"/>
              </a:solidFill>
              <a:round/>
              <a:headEnd/>
              <a:tailEnd/>
            </a:ln>
          </p:spPr>
          <p:txBody>
            <a:bodyPr/>
            <a:lstStyle/>
            <a:p>
              <a:endParaRPr lang="en-US"/>
            </a:p>
          </p:txBody>
        </p:sp>
        <p:sp>
          <p:nvSpPr>
            <p:cNvPr id="19" name="Line 9">
              <a:extLst>
                <a:ext uri="{FF2B5EF4-FFF2-40B4-BE49-F238E27FC236}">
                  <a16:creationId xmlns:a16="http://schemas.microsoft.com/office/drawing/2014/main" xmlns="" id="{B8E1CC8C-9F49-4A09-9846-651D0DD70617}"/>
                </a:ext>
              </a:extLst>
            </p:cNvPr>
            <p:cNvSpPr>
              <a:spLocks noChangeShapeType="1"/>
            </p:cNvSpPr>
            <p:nvPr/>
          </p:nvSpPr>
          <p:spPr bwMode="auto">
            <a:xfrm flipV="1">
              <a:off x="7239000" y="2514600"/>
              <a:ext cx="0" cy="2895600"/>
            </a:xfrm>
            <a:prstGeom prst="line">
              <a:avLst/>
            </a:prstGeom>
            <a:noFill/>
            <a:ln w="9525">
              <a:solidFill>
                <a:schemeClr val="tx1"/>
              </a:solidFill>
              <a:round/>
              <a:headEnd/>
              <a:tailEnd/>
            </a:ln>
          </p:spPr>
          <p:txBody>
            <a:bodyPr/>
            <a:lstStyle/>
            <a:p>
              <a:endParaRPr lang="en-US"/>
            </a:p>
          </p:txBody>
        </p:sp>
        <p:sp>
          <p:nvSpPr>
            <p:cNvPr id="20" name="Line 10">
              <a:extLst>
                <a:ext uri="{FF2B5EF4-FFF2-40B4-BE49-F238E27FC236}">
                  <a16:creationId xmlns:a16="http://schemas.microsoft.com/office/drawing/2014/main" xmlns="" id="{A0F45197-43D6-4DE7-A792-58F2DAABDED0}"/>
                </a:ext>
              </a:extLst>
            </p:cNvPr>
            <p:cNvSpPr>
              <a:spLocks noChangeShapeType="1"/>
            </p:cNvSpPr>
            <p:nvPr/>
          </p:nvSpPr>
          <p:spPr bwMode="auto">
            <a:xfrm>
              <a:off x="1524000" y="2514600"/>
              <a:ext cx="5715000" cy="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86270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DB174F-A7F6-4076-B794-2C9D71DF2B71}"/>
              </a:ext>
            </a:extLst>
          </p:cNvPr>
          <p:cNvSpPr>
            <a:spLocks noGrp="1"/>
          </p:cNvSpPr>
          <p:nvPr>
            <p:ph type="body" sz="quarter" idx="12"/>
          </p:nvPr>
        </p:nvSpPr>
        <p:spPr/>
        <p:txBody>
          <a:bodyPr/>
          <a:lstStyle/>
          <a:p>
            <a:r>
              <a:rPr lang="en-US" dirty="0">
                <a:solidFill>
                  <a:srgbClr val="FF0000"/>
                </a:solidFill>
              </a:rPr>
              <a:t>Venn Diagrams</a:t>
            </a:r>
            <a:endParaRPr lang="en-US" dirty="0"/>
          </a:p>
        </p:txBody>
      </p:sp>
      <p:sp>
        <p:nvSpPr>
          <p:cNvPr id="4" name="Date Placeholder 3">
            <a:extLst>
              <a:ext uri="{FF2B5EF4-FFF2-40B4-BE49-F238E27FC236}">
                <a16:creationId xmlns:a16="http://schemas.microsoft.com/office/drawing/2014/main" xmlns="" id="{B9CB2FDB-52C7-479B-B52E-06248304C9D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0D653D6B-33B6-43D3-94D4-B8949B39B42D}"/>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
        <p:nvSpPr>
          <p:cNvPr id="21" name="Rectangle 3">
            <a:extLst>
              <a:ext uri="{FF2B5EF4-FFF2-40B4-BE49-F238E27FC236}">
                <a16:creationId xmlns:a16="http://schemas.microsoft.com/office/drawing/2014/main" xmlns="" id="{091456F4-7B5A-47E2-AC86-2819BE128A89}"/>
              </a:ext>
            </a:extLst>
          </p:cNvPr>
          <p:cNvSpPr txBox="1">
            <a:spLocks noChangeArrowheads="1"/>
          </p:cNvSpPr>
          <p:nvPr/>
        </p:nvSpPr>
        <p:spPr>
          <a:xfrm>
            <a:off x="457200" y="1219200"/>
            <a:ext cx="8229600" cy="1524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800" dirty="0"/>
              <a:t>This is an example of some A are B. (At least one A is B.)</a:t>
            </a:r>
          </a:p>
          <a:p>
            <a:pPr>
              <a:buFontTx/>
              <a:buNone/>
            </a:pPr>
            <a:endParaRPr lang="en-US" sz="2800" dirty="0"/>
          </a:p>
          <a:p>
            <a:pPr>
              <a:buFontTx/>
              <a:buNone/>
            </a:pPr>
            <a:endParaRPr lang="en-US" sz="2800" dirty="0"/>
          </a:p>
        </p:txBody>
      </p:sp>
      <p:graphicFrame>
        <p:nvGraphicFramePr>
          <p:cNvPr id="22" name="Diagram 21">
            <a:extLst>
              <a:ext uri="{FF2B5EF4-FFF2-40B4-BE49-F238E27FC236}">
                <a16:creationId xmlns:a16="http://schemas.microsoft.com/office/drawing/2014/main" xmlns="" id="{EFB05629-2C2B-402E-B117-89B73C8C35D4}"/>
              </a:ext>
            </a:extLst>
          </p:cNvPr>
          <p:cNvGraphicFramePr/>
          <p:nvPr>
            <p:extLst>
              <p:ext uri="{D42A27DB-BD31-4B8C-83A1-F6EECF244321}">
                <p14:modId xmlns:p14="http://schemas.microsoft.com/office/powerpoint/2010/main" val="1441056005"/>
              </p:ext>
            </p:extLst>
          </p:nvPr>
        </p:nvGraphicFramePr>
        <p:xfrm>
          <a:off x="2971800" y="2286000"/>
          <a:ext cx="4038600"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 Box 17">
            <a:extLst>
              <a:ext uri="{FF2B5EF4-FFF2-40B4-BE49-F238E27FC236}">
                <a16:creationId xmlns:a16="http://schemas.microsoft.com/office/drawing/2014/main" xmlns="" id="{3D7C5E07-953E-417C-8F25-30BA09425095}"/>
              </a:ext>
            </a:extLst>
          </p:cNvPr>
          <p:cNvSpPr txBox="1">
            <a:spLocks noChangeArrowheads="1"/>
          </p:cNvSpPr>
          <p:nvPr/>
        </p:nvSpPr>
        <p:spPr bwMode="auto">
          <a:xfrm>
            <a:off x="990600" y="5181600"/>
            <a:ext cx="7239000" cy="366713"/>
          </a:xfrm>
          <a:prstGeom prst="rect">
            <a:avLst/>
          </a:prstGeom>
          <a:noFill/>
          <a:ln w="9525">
            <a:noFill/>
            <a:miter lim="800000"/>
            <a:headEnd/>
            <a:tailEnd/>
          </a:ln>
        </p:spPr>
        <p:txBody>
          <a:bodyPr>
            <a:spAutoFit/>
          </a:bodyPr>
          <a:lstStyle/>
          <a:p>
            <a:pPr>
              <a:spcBef>
                <a:spcPct val="50000"/>
              </a:spcBef>
            </a:pPr>
            <a:r>
              <a:rPr lang="en-US" dirty="0"/>
              <a:t>The yellow oval is </a:t>
            </a:r>
            <a:r>
              <a:rPr lang="en-US" dirty="0">
                <a:solidFill>
                  <a:srgbClr val="FFC000"/>
                </a:solidFill>
              </a:rPr>
              <a:t>A</a:t>
            </a:r>
            <a:r>
              <a:rPr lang="en-US" dirty="0"/>
              <a:t>, the blue oval is </a:t>
            </a:r>
            <a:r>
              <a:rPr lang="en-US" dirty="0">
                <a:solidFill>
                  <a:srgbClr val="180BC3"/>
                </a:solidFill>
              </a:rPr>
              <a:t>B.</a:t>
            </a:r>
          </a:p>
        </p:txBody>
      </p:sp>
      <p:grpSp>
        <p:nvGrpSpPr>
          <p:cNvPr id="7" name="Group 6">
            <a:extLst>
              <a:ext uri="{FF2B5EF4-FFF2-40B4-BE49-F238E27FC236}">
                <a16:creationId xmlns:a16="http://schemas.microsoft.com/office/drawing/2014/main" xmlns="" id="{01C9286F-9ED1-480B-AE92-CF445449738B}"/>
              </a:ext>
            </a:extLst>
          </p:cNvPr>
          <p:cNvGrpSpPr/>
          <p:nvPr/>
        </p:nvGrpSpPr>
        <p:grpSpPr>
          <a:xfrm>
            <a:off x="2514600" y="2971800"/>
            <a:ext cx="4800600" cy="2209800"/>
            <a:chOff x="2514600" y="2971800"/>
            <a:chExt cx="4800600" cy="2209800"/>
          </a:xfrm>
        </p:grpSpPr>
        <p:sp>
          <p:nvSpPr>
            <p:cNvPr id="24" name="Line 19">
              <a:extLst>
                <a:ext uri="{FF2B5EF4-FFF2-40B4-BE49-F238E27FC236}">
                  <a16:creationId xmlns:a16="http://schemas.microsoft.com/office/drawing/2014/main" xmlns="" id="{45253B56-1DEC-4E33-9CB7-E3F109FD0DCE}"/>
                </a:ext>
              </a:extLst>
            </p:cNvPr>
            <p:cNvSpPr>
              <a:spLocks noChangeShapeType="1"/>
            </p:cNvSpPr>
            <p:nvPr/>
          </p:nvSpPr>
          <p:spPr bwMode="auto">
            <a:xfrm>
              <a:off x="2514600" y="2971800"/>
              <a:ext cx="4800600" cy="0"/>
            </a:xfrm>
            <a:prstGeom prst="line">
              <a:avLst/>
            </a:prstGeom>
            <a:noFill/>
            <a:ln w="9525">
              <a:solidFill>
                <a:schemeClr val="tx1"/>
              </a:solidFill>
              <a:round/>
              <a:headEnd/>
              <a:tailEnd/>
            </a:ln>
          </p:spPr>
          <p:txBody>
            <a:bodyPr/>
            <a:lstStyle/>
            <a:p>
              <a:endParaRPr lang="en-US"/>
            </a:p>
          </p:txBody>
        </p:sp>
        <p:sp>
          <p:nvSpPr>
            <p:cNvPr id="25" name="Line 20">
              <a:extLst>
                <a:ext uri="{FF2B5EF4-FFF2-40B4-BE49-F238E27FC236}">
                  <a16:creationId xmlns:a16="http://schemas.microsoft.com/office/drawing/2014/main" xmlns="" id="{D8FE7C54-A001-4888-9AE5-BA18DAC6FECE}"/>
                </a:ext>
              </a:extLst>
            </p:cNvPr>
            <p:cNvSpPr>
              <a:spLocks noChangeShapeType="1"/>
            </p:cNvSpPr>
            <p:nvPr/>
          </p:nvSpPr>
          <p:spPr bwMode="auto">
            <a:xfrm>
              <a:off x="7315200" y="2971800"/>
              <a:ext cx="0" cy="2209800"/>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xmlns="" id="{0D6B4EB5-F7CC-4F41-BC45-62ADAF355DF0}"/>
                </a:ext>
              </a:extLst>
            </p:cNvPr>
            <p:cNvSpPr>
              <a:spLocks noChangeShapeType="1"/>
            </p:cNvSpPr>
            <p:nvPr/>
          </p:nvSpPr>
          <p:spPr bwMode="auto">
            <a:xfrm flipH="1">
              <a:off x="2514600" y="5181600"/>
              <a:ext cx="4800600" cy="0"/>
            </a:xfrm>
            <a:prstGeom prst="line">
              <a:avLst/>
            </a:prstGeom>
            <a:noFill/>
            <a:ln w="9525">
              <a:solidFill>
                <a:schemeClr val="tx1"/>
              </a:solidFill>
              <a:round/>
              <a:headEnd/>
              <a:tailEnd/>
            </a:ln>
          </p:spPr>
          <p:txBody>
            <a:bodyPr/>
            <a:lstStyle/>
            <a:p>
              <a:endParaRPr lang="en-US"/>
            </a:p>
          </p:txBody>
        </p:sp>
        <p:sp>
          <p:nvSpPr>
            <p:cNvPr id="27" name="Line 23">
              <a:extLst>
                <a:ext uri="{FF2B5EF4-FFF2-40B4-BE49-F238E27FC236}">
                  <a16:creationId xmlns:a16="http://schemas.microsoft.com/office/drawing/2014/main" xmlns="" id="{65EF973C-19DD-4DB0-9F9B-18D17C4F3447}"/>
                </a:ext>
              </a:extLst>
            </p:cNvPr>
            <p:cNvSpPr>
              <a:spLocks noChangeShapeType="1"/>
            </p:cNvSpPr>
            <p:nvPr/>
          </p:nvSpPr>
          <p:spPr bwMode="auto">
            <a:xfrm>
              <a:off x="2514600" y="2971800"/>
              <a:ext cx="0" cy="220980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040169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029CB83-5B7F-46F6-A1D5-A1CC63C82345}"/>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xmlns="" id="{5D757F61-5709-423E-AA28-6513AAC174F2}"/>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C293828C-F058-4DFC-B4EB-2433D3960E1A}"/>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8" name="Rectangle 3">
            <a:extLst>
              <a:ext uri="{FF2B5EF4-FFF2-40B4-BE49-F238E27FC236}">
                <a16:creationId xmlns:a16="http://schemas.microsoft.com/office/drawing/2014/main" xmlns="" id="{324DD306-51B4-423A-B44F-A60156868FE1}"/>
              </a:ext>
            </a:extLst>
          </p:cNvPr>
          <p:cNvSpPr txBox="1">
            <a:spLocks noChangeArrowheads="1"/>
          </p:cNvSpPr>
          <p:nvPr/>
        </p:nvSpPr>
        <p:spPr>
          <a:xfrm>
            <a:off x="457200" y="1600200"/>
            <a:ext cx="85344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No one who can afford health insurance is unemployed</a:t>
            </a:r>
            <a:r>
              <a:rPr lang="en-US" sz="2800" i="1" dirty="0"/>
              <a:t>.</a:t>
            </a:r>
          </a:p>
          <a:p>
            <a:pPr>
              <a:buFontTx/>
              <a:buNone/>
            </a:pPr>
            <a:r>
              <a:rPr lang="en-US" sz="2400" i="1" dirty="0"/>
              <a:t>All politicians can afford health insurance</a:t>
            </a:r>
            <a:r>
              <a:rPr lang="en-US" i="1" dirty="0"/>
              <a:t>.</a:t>
            </a:r>
          </a:p>
          <a:p>
            <a:pPr>
              <a:buFontTx/>
              <a:buNone/>
            </a:pPr>
            <a:endParaRPr lang="en-US" i="1" dirty="0"/>
          </a:p>
          <a:p>
            <a:pPr>
              <a:buFontTx/>
              <a:buNone/>
            </a:pPr>
            <a:r>
              <a:rPr lang="en-US" i="1" dirty="0"/>
              <a:t>	 	 Therefore, no politician is unemployed.</a:t>
            </a:r>
          </a:p>
          <a:p>
            <a:pPr>
              <a:buFontTx/>
              <a:buNone/>
            </a:pPr>
            <a:endParaRPr lang="en-US" dirty="0"/>
          </a:p>
          <a:p>
            <a:pPr algn="ctr">
              <a:buFontTx/>
              <a:buNone/>
            </a:pPr>
            <a:r>
              <a:rPr lang="en-US" dirty="0"/>
              <a:t>VALID OR INVALID?????</a:t>
            </a:r>
          </a:p>
        </p:txBody>
      </p:sp>
    </p:spTree>
    <p:extLst>
      <p:ext uri="{BB962C8B-B14F-4D97-AF65-F5344CB8AC3E}">
        <p14:creationId xmlns:p14="http://schemas.microsoft.com/office/powerpoint/2010/main" val="213778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2EB7CF1-7152-4E28-AAF1-43D786B92047}"/>
              </a:ext>
            </a:extLst>
          </p:cNvPr>
          <p:cNvSpPr>
            <a:spLocks noGrp="1"/>
          </p:cNvSpPr>
          <p:nvPr>
            <p:ph type="body" sz="quarter" idx="12"/>
          </p:nvPr>
        </p:nvSpPr>
        <p:spPr/>
        <p:txBody>
          <a:bodyPr/>
          <a:lstStyle/>
          <a:p>
            <a:r>
              <a:rPr lang="en-US" dirty="0">
                <a:solidFill>
                  <a:srgbClr val="FF0000"/>
                </a:solidFill>
              </a:rPr>
              <a:t>Examples</a:t>
            </a:r>
            <a:endParaRPr lang="en-US" dirty="0"/>
          </a:p>
        </p:txBody>
      </p:sp>
      <p:sp>
        <p:nvSpPr>
          <p:cNvPr id="4" name="Date Placeholder 3">
            <a:extLst>
              <a:ext uri="{FF2B5EF4-FFF2-40B4-BE49-F238E27FC236}">
                <a16:creationId xmlns:a16="http://schemas.microsoft.com/office/drawing/2014/main" xmlns="" id="{79019873-B9ED-40ED-8136-C0E7345CA9B8}"/>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D3101FE1-DC87-4D6F-956B-F1C1F8736CC1}"/>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sp>
        <p:nvSpPr>
          <p:cNvPr id="7" name="Rectangle 3">
            <a:extLst>
              <a:ext uri="{FF2B5EF4-FFF2-40B4-BE49-F238E27FC236}">
                <a16:creationId xmlns:a16="http://schemas.microsoft.com/office/drawing/2014/main" xmlns="" id="{A75004B6-4122-4DD1-9B9D-372B0420B5C9}"/>
              </a:ext>
            </a:extLst>
          </p:cNvPr>
          <p:cNvSpPr txBox="1">
            <a:spLocks noChangeArrowheads="1"/>
          </p:cNvSpPr>
          <p:nvPr/>
        </p:nvSpPr>
        <p:spPr>
          <a:xfrm>
            <a:off x="457200" y="1600200"/>
            <a:ext cx="8229600" cy="452596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b="1"/>
              <a:t>X</a:t>
            </a:r>
            <a:r>
              <a:rPr lang="en-US"/>
              <a:t>=politician. The argument is valid.</a:t>
            </a:r>
            <a:endParaRPr lang="en-US" b="1"/>
          </a:p>
        </p:txBody>
      </p:sp>
      <p:sp>
        <p:nvSpPr>
          <p:cNvPr id="8" name="Oval 4">
            <a:extLst>
              <a:ext uri="{FF2B5EF4-FFF2-40B4-BE49-F238E27FC236}">
                <a16:creationId xmlns:a16="http://schemas.microsoft.com/office/drawing/2014/main" xmlns="" id="{968DB9CF-D318-4723-AF79-D1C115807079}"/>
              </a:ext>
            </a:extLst>
          </p:cNvPr>
          <p:cNvSpPr>
            <a:spLocks noChangeArrowheads="1"/>
          </p:cNvSpPr>
          <p:nvPr/>
        </p:nvSpPr>
        <p:spPr bwMode="auto">
          <a:xfrm>
            <a:off x="1905000" y="2971800"/>
            <a:ext cx="2667000" cy="2514600"/>
          </a:xfrm>
          <a:prstGeom prst="ellipse">
            <a:avLst/>
          </a:prstGeom>
          <a:solidFill>
            <a:schemeClr val="accent1"/>
          </a:solidFill>
          <a:ln w="9525">
            <a:solidFill>
              <a:schemeClr val="tx1"/>
            </a:solidFill>
            <a:round/>
            <a:headEnd/>
            <a:tailEnd/>
          </a:ln>
        </p:spPr>
        <p:txBody>
          <a:bodyPr wrap="none" anchor="ctr"/>
          <a:lstStyle/>
          <a:p>
            <a:pPr algn="ctr"/>
            <a:endParaRPr lang="en-US"/>
          </a:p>
          <a:p>
            <a:pPr algn="ctr"/>
            <a:endParaRPr lang="en-US"/>
          </a:p>
          <a:p>
            <a:pPr algn="ctr"/>
            <a:endParaRPr lang="en-US"/>
          </a:p>
          <a:p>
            <a:pPr algn="ctr"/>
            <a:r>
              <a:rPr lang="en-US"/>
              <a:t>People who can afford</a:t>
            </a:r>
          </a:p>
          <a:p>
            <a:pPr algn="ctr"/>
            <a:r>
              <a:rPr lang="en-US"/>
              <a:t>Health Care.</a:t>
            </a:r>
          </a:p>
        </p:txBody>
      </p:sp>
      <p:sp>
        <p:nvSpPr>
          <p:cNvPr id="9" name="Oval 5">
            <a:extLst>
              <a:ext uri="{FF2B5EF4-FFF2-40B4-BE49-F238E27FC236}">
                <a16:creationId xmlns:a16="http://schemas.microsoft.com/office/drawing/2014/main" xmlns="" id="{C165B91B-E336-47F3-9F7E-6D44E5148F12}"/>
              </a:ext>
            </a:extLst>
          </p:cNvPr>
          <p:cNvSpPr>
            <a:spLocks noChangeArrowheads="1"/>
          </p:cNvSpPr>
          <p:nvPr/>
        </p:nvSpPr>
        <p:spPr bwMode="auto">
          <a:xfrm>
            <a:off x="2590800" y="3048000"/>
            <a:ext cx="1447800" cy="1295400"/>
          </a:xfrm>
          <a:prstGeom prst="ellipse">
            <a:avLst/>
          </a:prstGeom>
          <a:solidFill>
            <a:srgbClr val="FF99CC"/>
          </a:solidFill>
          <a:ln w="9525">
            <a:solidFill>
              <a:schemeClr val="tx1"/>
            </a:solidFill>
            <a:round/>
            <a:headEnd/>
            <a:tailEnd/>
          </a:ln>
        </p:spPr>
        <p:txBody>
          <a:bodyPr wrap="none" anchor="ctr"/>
          <a:lstStyle/>
          <a:p>
            <a:pPr algn="ctr"/>
            <a:r>
              <a:rPr lang="en-US"/>
              <a:t>Politicians</a:t>
            </a:r>
          </a:p>
          <a:p>
            <a:pPr algn="ctr"/>
            <a:r>
              <a:rPr lang="en-US" sz="2400" b="1"/>
              <a:t>X</a:t>
            </a:r>
          </a:p>
        </p:txBody>
      </p:sp>
      <p:sp>
        <p:nvSpPr>
          <p:cNvPr id="10" name="Oval 6">
            <a:extLst>
              <a:ext uri="{FF2B5EF4-FFF2-40B4-BE49-F238E27FC236}">
                <a16:creationId xmlns:a16="http://schemas.microsoft.com/office/drawing/2014/main" xmlns="" id="{4EC3100C-742E-44EA-9494-CB891953501F}"/>
              </a:ext>
            </a:extLst>
          </p:cNvPr>
          <p:cNvSpPr>
            <a:spLocks noChangeArrowheads="1"/>
          </p:cNvSpPr>
          <p:nvPr/>
        </p:nvSpPr>
        <p:spPr bwMode="auto">
          <a:xfrm>
            <a:off x="5715000" y="3352800"/>
            <a:ext cx="2057400" cy="2057400"/>
          </a:xfrm>
          <a:prstGeom prst="ellipse">
            <a:avLst/>
          </a:prstGeom>
          <a:solidFill>
            <a:srgbClr val="99CC00"/>
          </a:solidFill>
          <a:ln w="9525">
            <a:solidFill>
              <a:schemeClr val="tx1"/>
            </a:solidFill>
            <a:round/>
            <a:headEnd/>
            <a:tailEnd/>
          </a:ln>
        </p:spPr>
        <p:txBody>
          <a:bodyPr wrap="none" anchor="ctr"/>
          <a:lstStyle/>
          <a:p>
            <a:pPr algn="ctr"/>
            <a:r>
              <a:rPr lang="en-US" sz="2400"/>
              <a:t>Unemployed</a:t>
            </a:r>
          </a:p>
        </p:txBody>
      </p:sp>
      <p:sp>
        <p:nvSpPr>
          <p:cNvPr id="11" name="Line 7">
            <a:extLst>
              <a:ext uri="{FF2B5EF4-FFF2-40B4-BE49-F238E27FC236}">
                <a16:creationId xmlns:a16="http://schemas.microsoft.com/office/drawing/2014/main" xmlns="" id="{327FE1C4-C03F-4FB0-A681-6072AB23C50B}"/>
              </a:ext>
            </a:extLst>
          </p:cNvPr>
          <p:cNvSpPr>
            <a:spLocks noChangeShapeType="1"/>
          </p:cNvSpPr>
          <p:nvPr/>
        </p:nvSpPr>
        <p:spPr bwMode="auto">
          <a:xfrm>
            <a:off x="838200" y="2362200"/>
            <a:ext cx="0" cy="3657600"/>
          </a:xfrm>
          <a:prstGeom prst="line">
            <a:avLst/>
          </a:prstGeom>
          <a:noFill/>
          <a:ln w="9525">
            <a:solidFill>
              <a:schemeClr val="tx1"/>
            </a:solidFill>
            <a:round/>
            <a:headEnd/>
            <a:tailEnd/>
          </a:ln>
        </p:spPr>
        <p:txBody>
          <a:bodyPr/>
          <a:lstStyle/>
          <a:p>
            <a:endParaRPr lang="en-US"/>
          </a:p>
        </p:txBody>
      </p:sp>
      <p:sp>
        <p:nvSpPr>
          <p:cNvPr id="12" name="Line 8">
            <a:extLst>
              <a:ext uri="{FF2B5EF4-FFF2-40B4-BE49-F238E27FC236}">
                <a16:creationId xmlns:a16="http://schemas.microsoft.com/office/drawing/2014/main" xmlns="" id="{0B8DC3D3-5046-4118-B6BE-C9718C92B3EF}"/>
              </a:ext>
            </a:extLst>
          </p:cNvPr>
          <p:cNvSpPr>
            <a:spLocks noChangeShapeType="1"/>
          </p:cNvSpPr>
          <p:nvPr/>
        </p:nvSpPr>
        <p:spPr bwMode="auto">
          <a:xfrm>
            <a:off x="838200" y="2362200"/>
            <a:ext cx="7391400" cy="0"/>
          </a:xfrm>
          <a:prstGeom prst="line">
            <a:avLst/>
          </a:prstGeom>
          <a:noFill/>
          <a:ln w="9525">
            <a:solidFill>
              <a:schemeClr val="tx1"/>
            </a:solidFill>
            <a:round/>
            <a:headEnd/>
            <a:tailEnd/>
          </a:ln>
        </p:spPr>
        <p:txBody>
          <a:bodyPr/>
          <a:lstStyle/>
          <a:p>
            <a:endParaRPr lang="en-US"/>
          </a:p>
        </p:txBody>
      </p:sp>
      <p:sp>
        <p:nvSpPr>
          <p:cNvPr id="13" name="Line 9">
            <a:extLst>
              <a:ext uri="{FF2B5EF4-FFF2-40B4-BE49-F238E27FC236}">
                <a16:creationId xmlns:a16="http://schemas.microsoft.com/office/drawing/2014/main" xmlns="" id="{0DC6C72B-3203-4DD6-99D7-22E5B572F09A}"/>
              </a:ext>
            </a:extLst>
          </p:cNvPr>
          <p:cNvSpPr>
            <a:spLocks noChangeShapeType="1"/>
          </p:cNvSpPr>
          <p:nvPr/>
        </p:nvSpPr>
        <p:spPr bwMode="auto">
          <a:xfrm>
            <a:off x="8229600" y="2362200"/>
            <a:ext cx="0" cy="3581400"/>
          </a:xfrm>
          <a:prstGeom prst="line">
            <a:avLst/>
          </a:prstGeom>
          <a:noFill/>
          <a:ln w="9525">
            <a:solidFill>
              <a:schemeClr val="tx1"/>
            </a:solidFill>
            <a:round/>
            <a:headEnd/>
            <a:tailEnd/>
          </a:ln>
        </p:spPr>
        <p:txBody>
          <a:bodyPr/>
          <a:lstStyle/>
          <a:p>
            <a:endParaRPr lang="en-US"/>
          </a:p>
        </p:txBody>
      </p:sp>
      <p:sp>
        <p:nvSpPr>
          <p:cNvPr id="14" name="Line 10">
            <a:extLst>
              <a:ext uri="{FF2B5EF4-FFF2-40B4-BE49-F238E27FC236}">
                <a16:creationId xmlns:a16="http://schemas.microsoft.com/office/drawing/2014/main" xmlns="" id="{086D505A-3E75-405E-81F7-553A48F0AEEE}"/>
              </a:ext>
            </a:extLst>
          </p:cNvPr>
          <p:cNvSpPr>
            <a:spLocks noChangeShapeType="1"/>
          </p:cNvSpPr>
          <p:nvPr/>
        </p:nvSpPr>
        <p:spPr bwMode="auto">
          <a:xfrm flipH="1">
            <a:off x="838200" y="5943600"/>
            <a:ext cx="73914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079302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371600" y="5029200"/>
            <a:ext cx="6400800" cy="609600"/>
          </a:xfrm>
        </p:spPr>
        <p:txBody>
          <a:bodyPr>
            <a:normAutofit/>
          </a:bodyPr>
          <a:lstStyle/>
          <a:p>
            <a:r>
              <a:rPr lang="en-US" b="1" dirty="0">
                <a:solidFill>
                  <a:schemeClr val="tx1">
                    <a:lumMod val="75000"/>
                    <a:lumOff val="25000"/>
                  </a:schemeClr>
                </a:solidFill>
              </a:rPr>
              <a:t>NEXT: </a:t>
            </a:r>
            <a:r>
              <a:rPr lang="en-US" dirty="0">
                <a:solidFill>
                  <a:schemeClr val="tx1">
                    <a:lumMod val="50000"/>
                    <a:lumOff val="50000"/>
                  </a:schemeClr>
                </a:solidFill>
              </a:rPr>
              <a:t>How to review literatures </a:t>
            </a:r>
            <a:r>
              <a:rPr lang="en-US" i="1" dirty="0">
                <a:solidFill>
                  <a:schemeClr val="tx1">
                    <a:lumMod val="75000"/>
                    <a:lumOff val="25000"/>
                  </a:schemeClr>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C74AA19-324E-41D9-A0C9-2D8722AC5E3D}"/>
              </a:ext>
            </a:extLst>
          </p:cNvPr>
          <p:cNvSpPr/>
          <p:nvPr/>
        </p:nvSpPr>
        <p:spPr>
          <a:xfrm>
            <a:off x="609600" y="2209800"/>
            <a:ext cx="8077200" cy="3600986"/>
          </a:xfrm>
          <a:prstGeom prst="rect">
            <a:avLst/>
          </a:prstGeom>
        </p:spPr>
        <p:txBody>
          <a:bodyPr wrap="square">
            <a:spAutoFit/>
          </a:bodyPr>
          <a:lstStyle/>
          <a:p>
            <a:pPr algn="ctr"/>
            <a:r>
              <a:rPr lang="en-US" sz="5400" dirty="0">
                <a:solidFill>
                  <a:schemeClr val="accent6">
                    <a:lumMod val="75000"/>
                  </a:schemeClr>
                </a:solidFill>
              </a:rPr>
              <a:t>No Problem No Research</a:t>
            </a:r>
            <a:r>
              <a:rPr lang="en-US" sz="5400" dirty="0">
                <a:solidFill>
                  <a:srgbClr val="000000"/>
                </a:solidFill>
              </a:rPr>
              <a:t/>
            </a:r>
            <a:br>
              <a:rPr lang="en-US" sz="5400" dirty="0">
                <a:solidFill>
                  <a:srgbClr val="000000"/>
                </a:solidFill>
              </a:rPr>
            </a:br>
            <a:r>
              <a:rPr lang="en-US" sz="4000" dirty="0">
                <a:solidFill>
                  <a:srgbClr val="0070C0"/>
                </a:solidFill>
              </a:rPr>
              <a:t>Agree?</a:t>
            </a:r>
            <a:br>
              <a:rPr lang="en-US" sz="4000" dirty="0">
                <a:solidFill>
                  <a:srgbClr val="0070C0"/>
                </a:solidFill>
              </a:rPr>
            </a:br>
            <a:r>
              <a:rPr lang="en-US" sz="4000" dirty="0">
                <a:solidFill>
                  <a:srgbClr val="FF0000"/>
                </a:solidFill>
              </a:rPr>
              <a:t>Or</a:t>
            </a:r>
            <a:r>
              <a:rPr lang="en-US" sz="4000" dirty="0">
                <a:solidFill>
                  <a:srgbClr val="0070C0"/>
                </a:solidFill>
              </a:rPr>
              <a:t/>
            </a:r>
            <a:br>
              <a:rPr lang="en-US" sz="4000" dirty="0">
                <a:solidFill>
                  <a:srgbClr val="0070C0"/>
                </a:solidFill>
              </a:rPr>
            </a:br>
            <a:r>
              <a:rPr lang="en-US" sz="4000" dirty="0">
                <a:solidFill>
                  <a:srgbClr val="0070C0"/>
                </a:solidFill>
              </a:rPr>
              <a:t>Disagree?</a:t>
            </a:r>
            <a:r>
              <a:rPr lang="en-US" sz="5400" dirty="0">
                <a:solidFill>
                  <a:srgbClr val="0070C0"/>
                </a:solidFill>
              </a:rPr>
              <a:t/>
            </a:r>
            <a:br>
              <a:rPr lang="en-US" sz="5400" dirty="0">
                <a:solidFill>
                  <a:srgbClr val="0070C0"/>
                </a:solidFill>
              </a:rPr>
            </a:br>
            <a:endParaRPr lang="en-US" sz="5400" dirty="0">
              <a:solidFill>
                <a:srgbClr val="0070C0"/>
              </a:solidFill>
            </a:endParaRPr>
          </a:p>
        </p:txBody>
      </p:sp>
      <p:sp>
        <p:nvSpPr>
          <p:cNvPr id="4" name="Text Placeholder 3">
            <a:extLst>
              <a:ext uri="{FF2B5EF4-FFF2-40B4-BE49-F238E27FC236}">
                <a16:creationId xmlns:a16="http://schemas.microsoft.com/office/drawing/2014/main" xmlns="" id="{B8794D59-6F6D-4550-AAC2-48184E3DFA5B}"/>
              </a:ext>
            </a:extLst>
          </p:cNvPr>
          <p:cNvSpPr>
            <a:spLocks noGrp="1"/>
          </p:cNvSpPr>
          <p:nvPr>
            <p:ph type="body" sz="quarter" idx="12"/>
          </p:nvPr>
        </p:nvSpPr>
        <p:spPr/>
        <p:txBody>
          <a:bodyPr/>
          <a:lstStyle/>
          <a:p>
            <a:endParaRPr lang="en-US"/>
          </a:p>
        </p:txBody>
      </p:sp>
      <p:sp>
        <p:nvSpPr>
          <p:cNvPr id="11" name="Date Placeholder 10">
            <a:extLst>
              <a:ext uri="{FF2B5EF4-FFF2-40B4-BE49-F238E27FC236}">
                <a16:creationId xmlns:a16="http://schemas.microsoft.com/office/drawing/2014/main" xmlns="" id="{098AA451-F97C-414F-8A62-AD0508647396}"/>
              </a:ext>
            </a:extLst>
          </p:cNvPr>
          <p:cNvSpPr>
            <a:spLocks noGrp="1"/>
          </p:cNvSpPr>
          <p:nvPr>
            <p:ph type="dt" sz="half" idx="10"/>
          </p:nvPr>
        </p:nvSpPr>
        <p:spPr/>
        <p:txBody>
          <a:bodyPr/>
          <a:lstStyle/>
          <a:p>
            <a:pPr>
              <a:defRPr/>
            </a:pPr>
            <a:fld id="{297EFEC3-C835-43FA-9ABE-376AD762C425}" type="datetime1">
              <a:rPr lang="en-US" smtClean="0"/>
              <a:t>5/31/2022</a:t>
            </a:fld>
            <a:endParaRPr lang="en-US"/>
          </a:p>
        </p:txBody>
      </p:sp>
      <p:sp>
        <p:nvSpPr>
          <p:cNvPr id="13" name="Slide Number Placeholder 12">
            <a:extLst>
              <a:ext uri="{FF2B5EF4-FFF2-40B4-BE49-F238E27FC236}">
                <a16:creationId xmlns:a16="http://schemas.microsoft.com/office/drawing/2014/main" xmlns="" id="{3F085506-4F9A-45AB-9305-B415EA7A82E4}"/>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97FD53-71B0-4CB9-8845-3AA7F68386F9}"/>
              </a:ext>
            </a:extLst>
          </p:cNvPr>
          <p:cNvSpPr>
            <a:spLocks noGrp="1"/>
          </p:cNvSpPr>
          <p:nvPr>
            <p:ph type="body" sz="quarter" idx="12"/>
          </p:nvPr>
        </p:nvSpPr>
        <p:spPr/>
        <p:txBody>
          <a:bodyPr/>
          <a:lstStyle/>
          <a:p>
            <a:r>
              <a:rPr lang="en-US" dirty="0">
                <a:solidFill>
                  <a:srgbClr val="FF0000"/>
                </a:solidFill>
              </a:rPr>
              <a:t>How to find research problems?</a:t>
            </a:r>
            <a:endParaRPr lang="en-US" dirty="0"/>
          </a:p>
        </p:txBody>
      </p:sp>
      <p:sp>
        <p:nvSpPr>
          <p:cNvPr id="5" name="Content Placeholder 2">
            <a:extLst>
              <a:ext uri="{FF2B5EF4-FFF2-40B4-BE49-F238E27FC236}">
                <a16:creationId xmlns:a16="http://schemas.microsoft.com/office/drawing/2014/main" xmlns=""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buFont typeface="Wingdings" panose="05000000000000000000" pitchFamily="2" charset="2"/>
              <a:buChar char="q"/>
            </a:pPr>
            <a:r>
              <a:rPr lang="en-US" sz="2600" dirty="0">
                <a:solidFill>
                  <a:srgbClr val="180BC3"/>
                </a:solidFill>
              </a:rPr>
              <a:t>However most of it is THINKING,….THINKING…THINKING</a:t>
            </a:r>
          </a:p>
          <a:p>
            <a:pPr>
              <a:spcBef>
                <a:spcPts val="1200"/>
              </a:spcBef>
              <a:spcAft>
                <a:spcPts val="600"/>
              </a:spcAft>
              <a:buFont typeface="Wingdings" panose="05000000000000000000" pitchFamily="2" charset="2"/>
              <a:buChar char="q"/>
            </a:pPr>
            <a:r>
              <a:rPr lang="en-US" sz="2600" dirty="0"/>
              <a:t>Creative Process…… </a:t>
            </a:r>
          </a:p>
          <a:p>
            <a:pPr>
              <a:spcBef>
                <a:spcPts val="1200"/>
              </a:spcBef>
              <a:spcAft>
                <a:spcPts val="600"/>
              </a:spcAft>
              <a:buFont typeface="Wingdings" panose="05000000000000000000" pitchFamily="2" charset="2"/>
              <a:buChar char="q"/>
            </a:pPr>
            <a:r>
              <a:rPr lang="en-US" sz="2600" dirty="0">
                <a:solidFill>
                  <a:srgbClr val="180BC3"/>
                </a:solidFill>
              </a:rPr>
              <a:t>Ideas usually have roots in other ideas. </a:t>
            </a:r>
          </a:p>
          <a:p>
            <a:pPr>
              <a:spcBef>
                <a:spcPts val="1200"/>
              </a:spcBef>
              <a:spcAft>
                <a:spcPts val="600"/>
              </a:spcAft>
              <a:buFont typeface="Wingdings" panose="05000000000000000000" pitchFamily="2" charset="2"/>
              <a:buChar char="q"/>
            </a:pPr>
            <a:r>
              <a:rPr lang="en-US" sz="2600" dirty="0"/>
              <a:t>Inspirations from others. </a:t>
            </a:r>
          </a:p>
          <a:p>
            <a:pPr>
              <a:spcBef>
                <a:spcPts val="1200"/>
              </a:spcBef>
              <a:spcAft>
                <a:spcPts val="600"/>
              </a:spcAft>
              <a:buFont typeface="Wingdings" panose="05000000000000000000" pitchFamily="2" charset="2"/>
              <a:buChar char="q"/>
            </a:pPr>
            <a:r>
              <a:rPr lang="en-US" sz="2600" dirty="0">
                <a:solidFill>
                  <a:srgbClr val="180BC3"/>
                </a:solidFill>
              </a:rPr>
              <a:t>Inspiration from other fields inside computer science, outside computer science. </a:t>
            </a:r>
          </a:p>
          <a:p>
            <a:pPr>
              <a:spcBef>
                <a:spcPts val="1200"/>
              </a:spcBef>
              <a:spcAft>
                <a:spcPts val="600"/>
              </a:spcAft>
              <a:buFont typeface="Wingdings" panose="05000000000000000000" pitchFamily="2" charset="2"/>
              <a:buChar char="q"/>
            </a:pPr>
            <a:r>
              <a:rPr lang="en-US" sz="2600" dirty="0"/>
              <a:t>Or even arts, travelling… </a:t>
            </a:r>
          </a:p>
        </p:txBody>
      </p:sp>
      <p:sp>
        <p:nvSpPr>
          <p:cNvPr id="6" name="Date Placeholder 5">
            <a:extLst>
              <a:ext uri="{FF2B5EF4-FFF2-40B4-BE49-F238E27FC236}">
                <a16:creationId xmlns:a16="http://schemas.microsoft.com/office/drawing/2014/main" xmlns="" id="{EBA20A09-E6F2-470C-A928-A979E1B79B24}"/>
              </a:ext>
            </a:extLst>
          </p:cNvPr>
          <p:cNvSpPr>
            <a:spLocks noGrp="1"/>
          </p:cNvSpPr>
          <p:nvPr>
            <p:ph type="dt" sz="half" idx="10"/>
          </p:nvPr>
        </p:nvSpPr>
        <p:spPr/>
        <p:txBody>
          <a:bodyPr/>
          <a:lstStyle/>
          <a:p>
            <a:pPr>
              <a:defRPr/>
            </a:pPr>
            <a:fld id="{46CFD5BC-4037-46F5-80DD-4E1F4641769E}" type="datetime1">
              <a:rPr lang="en-US" smtClean="0"/>
              <a:t>5/31/2022</a:t>
            </a:fld>
            <a:endParaRPr lang="en-US"/>
          </a:p>
        </p:txBody>
      </p:sp>
      <p:sp>
        <p:nvSpPr>
          <p:cNvPr id="8" name="Slide Number Placeholder 7">
            <a:extLst>
              <a:ext uri="{FF2B5EF4-FFF2-40B4-BE49-F238E27FC236}">
                <a16:creationId xmlns:a16="http://schemas.microsoft.com/office/drawing/2014/main" xmlns=""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97FD53-71B0-4CB9-8845-3AA7F68386F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xmlns="" id="{80993C9F-DB00-4D2C-AC75-B264C466D71C}"/>
              </a:ext>
            </a:extLst>
          </p:cNvPr>
          <p:cNvSpPr txBox="1">
            <a:spLocks/>
          </p:cNvSpPr>
          <p:nvPr/>
        </p:nvSpPr>
        <p:spPr>
          <a:xfrm>
            <a:off x="82446" y="1184347"/>
            <a:ext cx="9067800" cy="5257800"/>
          </a:xfrm>
          <a:prstGeom prst="rect">
            <a:avLst/>
          </a:prstGeom>
        </p:spPr>
        <p:txBody>
          <a:bodyPr>
            <a:no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buFont typeface="Wingdings" panose="05000000000000000000" pitchFamily="2" charset="2"/>
              <a:buChar char="v"/>
            </a:pPr>
            <a:r>
              <a:rPr lang="en-US" sz="2800" dirty="0"/>
              <a:t>Exchange of Ideas</a:t>
            </a:r>
          </a:p>
          <a:p>
            <a:pPr>
              <a:spcBef>
                <a:spcPts val="600"/>
              </a:spcBef>
              <a:spcAft>
                <a:spcPts val="600"/>
              </a:spcAft>
            </a:pPr>
            <a:endParaRPr lang="en-US" sz="1400" dirty="0"/>
          </a:p>
          <a:p>
            <a:pPr lvl="1">
              <a:spcBef>
                <a:spcPts val="600"/>
              </a:spcBef>
              <a:spcAft>
                <a:spcPts val="600"/>
              </a:spcAft>
              <a:buFont typeface="Wingdings" panose="05000000000000000000" pitchFamily="2" charset="2"/>
              <a:buChar char="q"/>
            </a:pPr>
            <a:r>
              <a:rPr lang="en-US" sz="2500" dirty="0">
                <a:solidFill>
                  <a:srgbClr val="180BC3"/>
                </a:solidFill>
              </a:rPr>
              <a:t>A lot of research happens at conferences, workshops</a:t>
            </a:r>
          </a:p>
          <a:p>
            <a:pPr lvl="1">
              <a:spcBef>
                <a:spcPts val="600"/>
              </a:spcBef>
              <a:spcAft>
                <a:spcPts val="600"/>
              </a:spcAft>
              <a:buFont typeface="Wingdings" panose="05000000000000000000" pitchFamily="2" charset="2"/>
              <a:buChar char="q"/>
            </a:pPr>
            <a:r>
              <a:rPr lang="en-US" sz="2500" dirty="0"/>
              <a:t>Social Events more Important than Lectures</a:t>
            </a:r>
          </a:p>
          <a:p>
            <a:pPr lvl="1">
              <a:spcBef>
                <a:spcPts val="600"/>
              </a:spcBef>
              <a:spcAft>
                <a:spcPts val="600"/>
              </a:spcAft>
              <a:buFont typeface="Wingdings" panose="05000000000000000000" pitchFamily="2" charset="2"/>
              <a:buChar char="q"/>
            </a:pPr>
            <a:r>
              <a:rPr lang="en-US" sz="2500" dirty="0">
                <a:solidFill>
                  <a:srgbClr val="180BC3"/>
                </a:solidFill>
              </a:rPr>
              <a:t>Other Forms of Collaborations (research visits, seminars)</a:t>
            </a:r>
          </a:p>
          <a:p>
            <a:pPr lvl="1">
              <a:spcBef>
                <a:spcPts val="600"/>
              </a:spcBef>
              <a:spcAft>
                <a:spcPts val="600"/>
              </a:spcAft>
              <a:buFont typeface="Wingdings" panose="05000000000000000000" pitchFamily="2" charset="2"/>
              <a:buChar char="q"/>
            </a:pPr>
            <a:r>
              <a:rPr lang="en-US" sz="2500" dirty="0"/>
              <a:t>Scientific Journals, Proceedings</a:t>
            </a:r>
          </a:p>
          <a:p>
            <a:pPr lvl="2">
              <a:spcBef>
                <a:spcPts val="600"/>
              </a:spcBef>
              <a:spcAft>
                <a:spcPts val="600"/>
              </a:spcAft>
              <a:buFont typeface="Wingdings" panose="05000000000000000000" pitchFamily="2" charset="2"/>
              <a:buChar char="Ø"/>
            </a:pPr>
            <a:r>
              <a:rPr lang="en-US" sz="2500" dirty="0">
                <a:solidFill>
                  <a:srgbClr val="180BC3"/>
                </a:solidFill>
              </a:rPr>
              <a:t>Typically called international Journal of ... </a:t>
            </a:r>
          </a:p>
          <a:p>
            <a:pPr lvl="2">
              <a:spcBef>
                <a:spcPts val="600"/>
              </a:spcBef>
              <a:spcAft>
                <a:spcPts val="600"/>
              </a:spcAft>
              <a:buFont typeface="Wingdings" panose="05000000000000000000" pitchFamily="2" charset="2"/>
              <a:buChar char="Ø"/>
            </a:pPr>
            <a:r>
              <a:rPr lang="en-US" sz="2500" dirty="0">
                <a:solidFill>
                  <a:srgbClr val="180BC3"/>
                </a:solidFill>
              </a:rPr>
              <a:t>Most published by scientific publishers. e.g. Elsevier, Springer, EEE  ACM.</a:t>
            </a:r>
          </a:p>
          <a:p>
            <a:pPr lvl="1">
              <a:spcBef>
                <a:spcPts val="600"/>
              </a:spcBef>
              <a:spcAft>
                <a:spcPts val="600"/>
              </a:spcAft>
            </a:pPr>
            <a:endParaRPr lang="en-US" sz="3200" dirty="0"/>
          </a:p>
          <a:p>
            <a:pPr lvl="1">
              <a:spcBef>
                <a:spcPts val="600"/>
              </a:spcBef>
              <a:spcAft>
                <a:spcPts val="600"/>
              </a:spcAft>
            </a:pPr>
            <a:endParaRPr lang="en-US" sz="3200" dirty="0"/>
          </a:p>
        </p:txBody>
      </p:sp>
      <p:sp>
        <p:nvSpPr>
          <p:cNvPr id="6" name="Date Placeholder 5">
            <a:extLst>
              <a:ext uri="{FF2B5EF4-FFF2-40B4-BE49-F238E27FC236}">
                <a16:creationId xmlns:a16="http://schemas.microsoft.com/office/drawing/2014/main" xmlns="" id="{BDCE28F0-7DAA-4532-89C9-D8EC3829CDA5}"/>
              </a:ext>
            </a:extLst>
          </p:cNvPr>
          <p:cNvSpPr>
            <a:spLocks noGrp="1"/>
          </p:cNvSpPr>
          <p:nvPr>
            <p:ph type="dt" sz="half" idx="10"/>
          </p:nvPr>
        </p:nvSpPr>
        <p:spPr/>
        <p:txBody>
          <a:bodyPr/>
          <a:lstStyle/>
          <a:p>
            <a:pPr>
              <a:defRPr/>
            </a:pPr>
            <a:fld id="{254FF7EE-1CDF-437D-9435-DF02BA24C262}" type="datetime1">
              <a:rPr lang="en-US" smtClean="0"/>
              <a:t>5/31/2022</a:t>
            </a:fld>
            <a:endParaRPr lang="en-US"/>
          </a:p>
        </p:txBody>
      </p:sp>
      <p:sp>
        <p:nvSpPr>
          <p:cNvPr id="8" name="Slide Number Placeholder 7">
            <a:extLst>
              <a:ext uri="{FF2B5EF4-FFF2-40B4-BE49-F238E27FC236}">
                <a16:creationId xmlns:a16="http://schemas.microsoft.com/office/drawing/2014/main" xmlns="" id="{94F338AC-4C9B-4104-8E6A-438DDA4FAA59}"/>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4628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C7B748F-B1AD-483E-975B-E49C4EC1E3A9}"/>
              </a:ext>
            </a:extLst>
          </p:cNvPr>
          <p:cNvSpPr>
            <a:spLocks noGrp="1"/>
          </p:cNvSpPr>
          <p:nvPr>
            <p:ph type="body" sz="quarter" idx="12"/>
          </p:nvPr>
        </p:nvSpPr>
        <p:spPr/>
        <p:txBody>
          <a:bodyPr/>
          <a:lstStyle/>
          <a:p>
            <a:r>
              <a:rPr lang="en-US" dirty="0">
                <a:solidFill>
                  <a:srgbClr val="FF0000"/>
                </a:solidFill>
              </a:rPr>
              <a:t>Most important is</a:t>
            </a:r>
            <a:endParaRPr lang="en-US" dirty="0"/>
          </a:p>
        </p:txBody>
      </p:sp>
      <p:sp>
        <p:nvSpPr>
          <p:cNvPr id="5" name="Content Placeholder 2">
            <a:extLst>
              <a:ext uri="{FF2B5EF4-FFF2-40B4-BE49-F238E27FC236}">
                <a16:creationId xmlns:a16="http://schemas.microsoft.com/office/drawing/2014/main" xmlns="" id="{94D59972-EE92-475C-AF70-CEEA2F585AC3}"/>
              </a:ext>
            </a:extLst>
          </p:cNvPr>
          <p:cNvSpPr txBox="1">
            <a:spLocks/>
          </p:cNvSpPr>
          <p:nvPr/>
        </p:nvSpPr>
        <p:spPr>
          <a:xfrm>
            <a:off x="76200" y="1295400"/>
            <a:ext cx="9067800" cy="5257800"/>
          </a:xfrm>
          <a:prstGeom prst="rect">
            <a:avLst/>
          </a:prstGeom>
        </p:spPr>
        <p:txBody>
          <a:bodyPr>
            <a:normAutofit/>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038" lvl="1" indent="-457200">
              <a:spcBef>
                <a:spcPts val="600"/>
              </a:spcBef>
              <a:spcAft>
                <a:spcPts val="1200"/>
              </a:spcAft>
              <a:buFont typeface="Wingdings" panose="05000000000000000000" pitchFamily="2" charset="2"/>
              <a:buChar char="q"/>
            </a:pPr>
            <a:r>
              <a:rPr lang="en-US" sz="2600" dirty="0">
                <a:solidFill>
                  <a:srgbClr val="180BC3"/>
                </a:solidFill>
              </a:rPr>
              <a:t>Good Way of Searching Quality Scientific Articles</a:t>
            </a:r>
          </a:p>
          <a:p>
            <a:pPr marL="681038" lvl="1" indent="-457200">
              <a:spcBef>
                <a:spcPts val="600"/>
              </a:spcBef>
              <a:spcAft>
                <a:spcPts val="1200"/>
              </a:spcAft>
              <a:buFont typeface="Wingdings" panose="05000000000000000000" pitchFamily="2" charset="2"/>
              <a:buChar char="q"/>
            </a:pPr>
            <a:r>
              <a:rPr lang="fr-FR" sz="2600" dirty="0"/>
              <a:t>Look for DOI pages (Document Object Identifier)</a:t>
            </a:r>
          </a:p>
          <a:p>
            <a:pPr marL="681038" lvl="1" indent="-457200">
              <a:spcBef>
                <a:spcPts val="600"/>
              </a:spcBef>
              <a:spcAft>
                <a:spcPts val="1200"/>
              </a:spcAft>
              <a:buFont typeface="Wingdings" panose="05000000000000000000" pitchFamily="2" charset="2"/>
              <a:buChar char="q"/>
            </a:pPr>
            <a:r>
              <a:rPr lang="en-US" sz="2600" dirty="0">
                <a:solidFill>
                  <a:srgbClr val="180BC3"/>
                </a:solidFill>
              </a:rPr>
              <a:t>Identifying Electronic Versions of Scientific Articles</a:t>
            </a:r>
          </a:p>
          <a:p>
            <a:pPr lvl="2">
              <a:spcBef>
                <a:spcPts val="600"/>
              </a:spcBef>
              <a:spcAft>
                <a:spcPts val="1200"/>
              </a:spcAft>
              <a:buFont typeface="Wingdings" panose="05000000000000000000" pitchFamily="2" charset="2"/>
              <a:buChar char="Ø"/>
            </a:pPr>
            <a:r>
              <a:rPr lang="en-US" sz="2200" dirty="0"/>
              <a:t>Look at pages of publishers </a:t>
            </a:r>
          </a:p>
          <a:p>
            <a:pPr lvl="2">
              <a:spcBef>
                <a:spcPts val="600"/>
              </a:spcBef>
              <a:spcAft>
                <a:spcPts val="1200"/>
              </a:spcAft>
              <a:buFont typeface="Wingdings" panose="05000000000000000000" pitchFamily="2" charset="2"/>
              <a:buChar char="Ø"/>
            </a:pPr>
            <a:r>
              <a:rPr lang="en-US" sz="2200" dirty="0">
                <a:solidFill>
                  <a:srgbClr val="7030A0"/>
                </a:solidFill>
              </a:rPr>
              <a:t>Springer: Springer Link</a:t>
            </a:r>
            <a:r>
              <a:rPr lang="en-US" sz="2200" dirty="0"/>
              <a:t>. </a:t>
            </a:r>
          </a:p>
          <a:p>
            <a:pPr lvl="2">
              <a:spcBef>
                <a:spcPts val="600"/>
              </a:spcBef>
              <a:spcAft>
                <a:spcPts val="1200"/>
              </a:spcAft>
              <a:buFont typeface="Wingdings" panose="05000000000000000000" pitchFamily="2" charset="2"/>
              <a:buChar char="Ø"/>
            </a:pPr>
            <a:r>
              <a:rPr lang="en-US" sz="2200" dirty="0"/>
              <a:t>Elsevier: Science Direct. </a:t>
            </a:r>
          </a:p>
          <a:p>
            <a:pPr lvl="2">
              <a:spcBef>
                <a:spcPts val="600"/>
              </a:spcBef>
              <a:spcAft>
                <a:spcPts val="1200"/>
              </a:spcAft>
              <a:buFont typeface="Wingdings" panose="05000000000000000000" pitchFamily="2" charset="2"/>
              <a:buChar char="Ø"/>
            </a:pPr>
            <a:r>
              <a:rPr lang="en-US" sz="2200" dirty="0">
                <a:solidFill>
                  <a:srgbClr val="180BC3"/>
                </a:solidFill>
              </a:rPr>
              <a:t>ACM: ACM Digital </a:t>
            </a:r>
            <a:r>
              <a:rPr lang="en-US" dirty="0">
                <a:solidFill>
                  <a:srgbClr val="180BC3"/>
                </a:solidFill>
              </a:rPr>
              <a:t>Library</a:t>
            </a:r>
          </a:p>
          <a:p>
            <a:pPr lvl="2">
              <a:spcBef>
                <a:spcPts val="600"/>
              </a:spcBef>
              <a:spcAft>
                <a:spcPts val="1200"/>
              </a:spcAft>
              <a:buFont typeface="Wingdings" panose="05000000000000000000" pitchFamily="2" charset="2"/>
              <a:buChar char="Ø"/>
            </a:pPr>
            <a:r>
              <a:rPr lang="en-US" dirty="0">
                <a:solidFill>
                  <a:srgbClr val="180BC3"/>
                </a:solidFill>
              </a:rPr>
              <a:t>EEE: EEE Digital Library</a:t>
            </a:r>
          </a:p>
          <a:p>
            <a:pPr lvl="1">
              <a:spcBef>
                <a:spcPts val="600"/>
              </a:spcBef>
              <a:spcAft>
                <a:spcPts val="1200"/>
              </a:spcAft>
            </a:pPr>
            <a:endParaRPr lang="en-US" dirty="0"/>
          </a:p>
          <a:p>
            <a:pPr lvl="1">
              <a:spcBef>
                <a:spcPts val="600"/>
              </a:spcBef>
              <a:spcAft>
                <a:spcPts val="1200"/>
              </a:spcAft>
            </a:pPr>
            <a:endParaRPr lang="en-US" dirty="0"/>
          </a:p>
        </p:txBody>
      </p:sp>
      <p:sp>
        <p:nvSpPr>
          <p:cNvPr id="6" name="Date Placeholder 5">
            <a:extLst>
              <a:ext uri="{FF2B5EF4-FFF2-40B4-BE49-F238E27FC236}">
                <a16:creationId xmlns:a16="http://schemas.microsoft.com/office/drawing/2014/main" xmlns="" id="{C052FA80-3907-46BE-B2D6-1F4CBE489D0F}"/>
              </a:ext>
            </a:extLst>
          </p:cNvPr>
          <p:cNvSpPr>
            <a:spLocks noGrp="1"/>
          </p:cNvSpPr>
          <p:nvPr>
            <p:ph type="dt" sz="half" idx="10"/>
          </p:nvPr>
        </p:nvSpPr>
        <p:spPr/>
        <p:txBody>
          <a:bodyPr/>
          <a:lstStyle/>
          <a:p>
            <a:pPr>
              <a:defRPr/>
            </a:pPr>
            <a:fld id="{826AD2F5-23DA-459F-82B3-7F4F8B4D3E20}" type="datetime1">
              <a:rPr lang="en-US" smtClean="0"/>
              <a:t>5/31/2022</a:t>
            </a:fld>
            <a:endParaRPr lang="en-US"/>
          </a:p>
        </p:txBody>
      </p:sp>
      <p:sp>
        <p:nvSpPr>
          <p:cNvPr id="8" name="Slide Number Placeholder 7">
            <a:extLst>
              <a:ext uri="{FF2B5EF4-FFF2-40B4-BE49-F238E27FC236}">
                <a16:creationId xmlns:a16="http://schemas.microsoft.com/office/drawing/2014/main" xmlns="" id="{3DE75168-ACCA-4D22-B56C-B2D6F8820D01}"/>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296318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7DC557A-2352-4239-8C2F-784F1210F10B}"/>
              </a:ext>
            </a:extLst>
          </p:cNvPr>
          <p:cNvSpPr>
            <a:spLocks noGrp="1"/>
          </p:cNvSpPr>
          <p:nvPr>
            <p:ph type="body" sz="quarter" idx="12"/>
          </p:nvPr>
        </p:nvSpPr>
        <p:spPr/>
        <p:txBody>
          <a:bodyPr/>
          <a:lstStyle/>
          <a:p>
            <a:r>
              <a:rPr lang="en-US" dirty="0">
                <a:solidFill>
                  <a:srgbClr val="FF0000"/>
                </a:solidFill>
              </a:rPr>
              <a:t>Main Motivation for Doing Research</a:t>
            </a:r>
            <a:endParaRPr lang="en-US" dirty="0"/>
          </a:p>
        </p:txBody>
      </p:sp>
      <p:sp>
        <p:nvSpPr>
          <p:cNvPr id="4" name="Text Placeholder 3">
            <a:extLst>
              <a:ext uri="{FF2B5EF4-FFF2-40B4-BE49-F238E27FC236}">
                <a16:creationId xmlns:a16="http://schemas.microsoft.com/office/drawing/2014/main" xmlns="" id="{99D6C7A4-499A-4E7A-AFED-582513AF74D3}"/>
              </a:ext>
            </a:extLst>
          </p:cNvPr>
          <p:cNvSpPr>
            <a:spLocks noGrp="1"/>
          </p:cNvSpPr>
          <p:nvPr>
            <p:ph type="body" sz="quarter" idx="13"/>
          </p:nvPr>
        </p:nvSpPr>
        <p:spPr>
          <a:xfrm>
            <a:off x="2" y="838200"/>
            <a:ext cx="9136063" cy="5599117"/>
          </a:xfrm>
        </p:spPr>
        <p:txBody>
          <a:bodyPr/>
          <a:lstStyle/>
          <a:p>
            <a:pPr marL="0" indent="0" algn="ctr">
              <a:buNone/>
            </a:pPr>
            <a:endParaRPr lang="en-US" sz="5400" dirty="0"/>
          </a:p>
          <a:p>
            <a:pPr marL="0" indent="0" algn="ctr">
              <a:buNone/>
            </a:pPr>
            <a:endParaRPr lang="en-US" sz="5400" dirty="0"/>
          </a:p>
          <a:p>
            <a:pPr marL="0" indent="0" algn="ctr">
              <a:buNone/>
            </a:pPr>
            <a:r>
              <a:rPr lang="en-US" sz="5400" dirty="0"/>
              <a:t>Be Inspired</a:t>
            </a:r>
          </a:p>
          <a:p>
            <a:endParaRPr lang="en-US" dirty="0"/>
          </a:p>
        </p:txBody>
      </p:sp>
      <p:sp>
        <p:nvSpPr>
          <p:cNvPr id="5" name="Date Placeholder 4">
            <a:extLst>
              <a:ext uri="{FF2B5EF4-FFF2-40B4-BE49-F238E27FC236}">
                <a16:creationId xmlns:a16="http://schemas.microsoft.com/office/drawing/2014/main" xmlns="" id="{2BD59B12-6AC3-4CD7-A65B-04ACC1474A42}"/>
              </a:ext>
            </a:extLst>
          </p:cNvPr>
          <p:cNvSpPr>
            <a:spLocks noGrp="1"/>
          </p:cNvSpPr>
          <p:nvPr>
            <p:ph type="dt" sz="half" idx="10"/>
          </p:nvPr>
        </p:nvSpPr>
        <p:spPr/>
        <p:txBody>
          <a:bodyPr/>
          <a:lstStyle/>
          <a:p>
            <a:pPr>
              <a:defRPr/>
            </a:pPr>
            <a:fld id="{AD8CAC10-EDBA-4F40-98D1-924B7B2AFEC0}" type="datetime1">
              <a:rPr lang="en-US" smtClean="0"/>
              <a:t>5/31/2022</a:t>
            </a:fld>
            <a:endParaRPr lang="en-US"/>
          </a:p>
        </p:txBody>
      </p:sp>
      <p:sp>
        <p:nvSpPr>
          <p:cNvPr id="7" name="Slide Number Placeholder 6">
            <a:extLst>
              <a:ext uri="{FF2B5EF4-FFF2-40B4-BE49-F238E27FC236}">
                <a16:creationId xmlns:a16="http://schemas.microsoft.com/office/drawing/2014/main" xmlns="" id="{1FAD22C0-B3D9-4939-B61C-7BD127B2956B}"/>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4774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a:xfrm>
            <a:off x="2" y="914400"/>
            <a:ext cx="9136063" cy="5576341"/>
          </a:xfrm>
        </p:spPr>
        <p:txBody>
          <a:bodyPr>
            <a:normAutofit fontScale="92500" lnSpcReduction="10000"/>
          </a:bodyPr>
          <a:lstStyle/>
          <a:p>
            <a:pPr>
              <a:buFont typeface="Wingdings" panose="05000000000000000000" pitchFamily="2" charset="2"/>
              <a:buChar char="q"/>
            </a:pPr>
            <a:r>
              <a:rPr lang="en-US" b="1" dirty="0"/>
              <a:t>Knowledge Processing</a:t>
            </a:r>
          </a:p>
          <a:p>
            <a:pPr lvl="1">
              <a:buFont typeface="Wingdings" panose="05000000000000000000" pitchFamily="2" charset="2"/>
              <a:buChar char="Ø"/>
            </a:pPr>
            <a:r>
              <a:rPr lang="en-US" dirty="0"/>
              <a:t>Data mining methods for linked data</a:t>
            </a:r>
          </a:p>
          <a:p>
            <a:pPr lvl="1">
              <a:buFont typeface="Wingdings" panose="05000000000000000000" pitchFamily="2" charset="2"/>
              <a:buChar char="Ø"/>
            </a:pPr>
            <a:r>
              <a:rPr lang="en-US" dirty="0"/>
              <a:t>Machine learning methods for semantic integration</a:t>
            </a:r>
            <a:endParaRPr lang="en-US" b="1" dirty="0"/>
          </a:p>
          <a:p>
            <a:pPr>
              <a:buFont typeface="Wingdings" panose="05000000000000000000" pitchFamily="2" charset="2"/>
              <a:buChar char="q"/>
            </a:pPr>
            <a:r>
              <a:rPr lang="en-US" dirty="0">
                <a:solidFill>
                  <a:srgbClr val="180BC3"/>
                </a:solidFill>
              </a:rPr>
              <a:t>Image Analysis</a:t>
            </a:r>
          </a:p>
          <a:p>
            <a:pPr lvl="1">
              <a:buFont typeface="Wingdings" panose="05000000000000000000" pitchFamily="2" charset="2"/>
              <a:buChar char="Ø"/>
            </a:pPr>
            <a:r>
              <a:rPr lang="en-US" dirty="0">
                <a:solidFill>
                  <a:srgbClr val="180BC3"/>
                </a:solidFill>
              </a:rPr>
              <a:t>Content-based image retrieval</a:t>
            </a:r>
          </a:p>
          <a:p>
            <a:pPr lvl="1">
              <a:buFont typeface="Wingdings" panose="05000000000000000000" pitchFamily="2" charset="2"/>
              <a:buChar char="Ø"/>
            </a:pPr>
            <a:r>
              <a:rPr lang="en-US" dirty="0">
                <a:solidFill>
                  <a:srgbClr val="180BC3"/>
                </a:solidFill>
              </a:rPr>
              <a:t>Fusion process</a:t>
            </a:r>
          </a:p>
          <a:p>
            <a:pPr>
              <a:buFont typeface="Wingdings" panose="05000000000000000000" pitchFamily="2" charset="2"/>
              <a:buChar char="q"/>
            </a:pPr>
            <a:r>
              <a:rPr lang="en-US" dirty="0"/>
              <a:t>Computer vision</a:t>
            </a:r>
          </a:p>
          <a:p>
            <a:pPr lvl="1">
              <a:buFont typeface="Wingdings" panose="05000000000000000000" pitchFamily="2" charset="2"/>
              <a:buChar char="Ø"/>
            </a:pPr>
            <a:r>
              <a:rPr lang="en-US" dirty="0"/>
              <a:t>3D Object modeling using a range scanner</a:t>
            </a:r>
          </a:p>
          <a:p>
            <a:pPr lvl="1">
              <a:buFont typeface="Wingdings" panose="05000000000000000000" pitchFamily="2" charset="2"/>
              <a:buChar char="Ø"/>
            </a:pPr>
            <a:r>
              <a:rPr lang="en-US" dirty="0"/>
              <a:t>Recognizing human activities from video</a:t>
            </a:r>
          </a:p>
          <a:p>
            <a:pPr lvl="1">
              <a:buFont typeface="Wingdings" panose="05000000000000000000" pitchFamily="2" charset="2"/>
              <a:buChar char="Ø"/>
            </a:pPr>
            <a:r>
              <a:rPr lang="en-US" dirty="0"/>
              <a:t>Multiple-view geometry</a:t>
            </a:r>
          </a:p>
          <a:p>
            <a:pPr>
              <a:buFont typeface="Wingdings" panose="05000000000000000000" pitchFamily="2" charset="2"/>
              <a:buChar char="q"/>
            </a:pPr>
            <a:r>
              <a:rPr lang="en-US" dirty="0"/>
              <a:t> </a:t>
            </a:r>
            <a:r>
              <a:rPr lang="en-US" dirty="0">
                <a:solidFill>
                  <a:srgbClr val="180BC3"/>
                </a:solidFill>
              </a:rPr>
              <a:t>Video content analysis</a:t>
            </a:r>
          </a:p>
          <a:p>
            <a:pPr lvl="1">
              <a:buFont typeface="Wingdings" panose="05000000000000000000" pitchFamily="2" charset="2"/>
              <a:buChar char="Ø"/>
            </a:pPr>
            <a:r>
              <a:rPr lang="en-US" dirty="0">
                <a:solidFill>
                  <a:srgbClr val="180BC3"/>
                </a:solidFill>
              </a:rPr>
              <a:t>Surveillance video analysis</a:t>
            </a:r>
          </a:p>
          <a:p>
            <a:pPr lvl="1">
              <a:buFont typeface="Wingdings" panose="05000000000000000000" pitchFamily="2" charset="2"/>
              <a:buChar char="Ø"/>
            </a:pPr>
            <a:r>
              <a:rPr lang="en-US" dirty="0">
                <a:solidFill>
                  <a:srgbClr val="180BC3"/>
                </a:solidFill>
              </a:rPr>
              <a:t>High-level feature extraction</a:t>
            </a:r>
          </a:p>
          <a:p>
            <a:pPr lvl="1">
              <a:buFont typeface="Wingdings" panose="05000000000000000000" pitchFamily="2" charset="2"/>
              <a:buChar char="Ø"/>
            </a:pPr>
            <a:r>
              <a:rPr lang="en-US" dirty="0">
                <a:solidFill>
                  <a:srgbClr val="180BC3"/>
                </a:solidFill>
              </a:rPr>
              <a:t>Video search task</a:t>
            </a:r>
          </a:p>
          <a:p>
            <a:endParaRPr lang="en-US"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39393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FBDB91-6DDC-41D3-B019-1BF88FBCAA21}"/>
              </a:ext>
            </a:extLst>
          </p:cNvPr>
          <p:cNvSpPr>
            <a:spLocks noGrp="1"/>
          </p:cNvSpPr>
          <p:nvPr>
            <p:ph type="body" sz="quarter" idx="12"/>
          </p:nvPr>
        </p:nvSpPr>
        <p:spPr/>
        <p:txBody>
          <a:bodyPr/>
          <a:lstStyle/>
          <a:p>
            <a:r>
              <a:rPr lang="en-US" sz="2800" dirty="0">
                <a:solidFill>
                  <a:srgbClr val="FF0000"/>
                </a:solidFill>
              </a:rPr>
              <a:t>Some Topics In Computer Science Research</a:t>
            </a:r>
            <a:endParaRPr lang="en-US" sz="2800" dirty="0"/>
          </a:p>
        </p:txBody>
      </p:sp>
      <p:sp>
        <p:nvSpPr>
          <p:cNvPr id="3" name="Text Placeholder 2">
            <a:extLst>
              <a:ext uri="{FF2B5EF4-FFF2-40B4-BE49-F238E27FC236}">
                <a16:creationId xmlns:a16="http://schemas.microsoft.com/office/drawing/2014/main" xmlns="" id="{413431FD-5126-45AE-81A4-22195BC5850C}"/>
              </a:ext>
            </a:extLst>
          </p:cNvPr>
          <p:cNvSpPr>
            <a:spLocks noGrp="1"/>
          </p:cNvSpPr>
          <p:nvPr>
            <p:ph type="body" sz="quarter" idx="13"/>
          </p:nvPr>
        </p:nvSpPr>
        <p:spPr/>
        <p:txBody>
          <a:bodyPr>
            <a:noAutofit/>
          </a:bodyPr>
          <a:lstStyle/>
          <a:p>
            <a:pPr>
              <a:buFont typeface="Wingdings" panose="05000000000000000000" pitchFamily="2" charset="2"/>
              <a:buChar char="q"/>
            </a:pPr>
            <a:r>
              <a:rPr lang="en-US" sz="2000" dirty="0"/>
              <a:t>Computer-assisted education</a:t>
            </a:r>
          </a:p>
          <a:p>
            <a:pPr>
              <a:buFont typeface="Wingdings" panose="05000000000000000000" pitchFamily="2" charset="2"/>
              <a:buChar char="q"/>
            </a:pPr>
            <a:r>
              <a:rPr lang="en-US" sz="2000" dirty="0"/>
              <a:t>Bio-informatics and other uses of CS in biology, biomedical engineering, and medicine</a:t>
            </a:r>
          </a:p>
          <a:p>
            <a:pPr>
              <a:buFont typeface="Wingdings" panose="05000000000000000000" pitchFamily="2" charset="2"/>
              <a:buChar char="q"/>
            </a:pPr>
            <a:r>
              <a:rPr lang="en-US" sz="2000" b="1" dirty="0"/>
              <a:t>Artificial intelligence and robotics</a:t>
            </a:r>
          </a:p>
          <a:p>
            <a:pPr>
              <a:buFont typeface="Wingdings" panose="05000000000000000000" pitchFamily="2" charset="2"/>
              <a:buChar char="q"/>
            </a:pPr>
            <a:r>
              <a:rPr lang="en-US" sz="2000" b="1" dirty="0"/>
              <a:t>Abundant-data applications, algorithms, and architectures</a:t>
            </a:r>
          </a:p>
          <a:p>
            <a:pPr>
              <a:buFont typeface="Wingdings" panose="05000000000000000000" pitchFamily="2" charset="2"/>
              <a:buChar char="q"/>
            </a:pPr>
            <a:r>
              <a:rPr lang="en-US" sz="2000" b="1" dirty="0">
                <a:solidFill>
                  <a:srgbClr val="0070C0"/>
                </a:solidFill>
              </a:rPr>
              <a:t>Databases, data centers, information retrieval, and natural-language processing</a:t>
            </a:r>
          </a:p>
          <a:p>
            <a:pPr lvl="1">
              <a:buFont typeface="Wingdings" panose="05000000000000000000" pitchFamily="2" charset="2"/>
              <a:buChar char="q"/>
            </a:pPr>
            <a:r>
              <a:rPr lang="en-US" sz="2000" dirty="0">
                <a:solidFill>
                  <a:srgbClr val="0070C0"/>
                </a:solidFill>
              </a:rPr>
              <a:t>indexing, search on massive collection of DATA</a:t>
            </a:r>
          </a:p>
          <a:p>
            <a:pPr lvl="1">
              <a:buFont typeface="Wingdings" panose="05000000000000000000" pitchFamily="2" charset="2"/>
              <a:buChar char="q"/>
            </a:pPr>
            <a:r>
              <a:rPr lang="en-US" sz="2000" dirty="0">
                <a:solidFill>
                  <a:srgbClr val="0070C0"/>
                </a:solidFill>
              </a:rPr>
              <a:t>helping computers understand human-generated documents</a:t>
            </a:r>
          </a:p>
          <a:p>
            <a:pPr lvl="1">
              <a:buFont typeface="Wingdings" panose="05000000000000000000" pitchFamily="2" charset="2"/>
              <a:buChar char="q"/>
            </a:pPr>
            <a:r>
              <a:rPr lang="en-US" sz="2000" dirty="0">
                <a:solidFill>
                  <a:srgbClr val="0070C0"/>
                </a:solidFill>
              </a:rPr>
              <a:t>interactions with abundant-data applications</a:t>
            </a:r>
            <a:endParaRPr lang="en-US" sz="2000" b="1" dirty="0">
              <a:solidFill>
                <a:srgbClr val="0070C0"/>
              </a:solidFill>
            </a:endParaRPr>
          </a:p>
          <a:p>
            <a:pPr>
              <a:buFont typeface="Wingdings" panose="05000000000000000000" pitchFamily="2" charset="2"/>
              <a:buChar char="q"/>
            </a:pPr>
            <a:r>
              <a:rPr lang="en-US" sz="2000" b="1" dirty="0"/>
              <a:t>Emerging technologies for computing hardware, communication, and sensing</a:t>
            </a:r>
            <a:r>
              <a:rPr lang="en-US" sz="2000" dirty="0"/>
              <a:t>:</a:t>
            </a:r>
          </a:p>
          <a:p>
            <a:pPr lvl="1">
              <a:buFont typeface="Wingdings" panose="05000000000000000000" pitchFamily="2" charset="2"/>
              <a:buChar char="q"/>
            </a:pPr>
            <a:r>
              <a:rPr lang="en-US" sz="2000" dirty="0"/>
              <a:t>optical and quantum computing</a:t>
            </a:r>
          </a:p>
          <a:p>
            <a:pPr lvl="1">
              <a:buFont typeface="Wingdings" panose="05000000000000000000" pitchFamily="2" charset="2"/>
              <a:buChar char="q"/>
            </a:pPr>
            <a:r>
              <a:rPr lang="en-US" sz="2000" dirty="0"/>
              <a:t>three-dimensional integrated circuits and a variety of new memory chips</a:t>
            </a:r>
          </a:p>
          <a:p>
            <a:pPr lvl="1">
              <a:buFont typeface="Wingdings" panose="05000000000000000000" pitchFamily="2" charset="2"/>
              <a:buChar char="q"/>
            </a:pPr>
            <a:r>
              <a:rPr lang="en-US" sz="2000" dirty="0"/>
              <a:t>Modeling and using new types of electronic switches</a:t>
            </a:r>
          </a:p>
          <a:p>
            <a:pPr lvl="1">
              <a:buFont typeface="Wingdings" panose="05000000000000000000" pitchFamily="2" charset="2"/>
              <a:buChar char="q"/>
            </a:pPr>
            <a:r>
              <a:rPr lang="en-US" sz="2000" dirty="0"/>
              <a:t>quantum communication and cryptography</a:t>
            </a:r>
          </a:p>
          <a:p>
            <a:pPr>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xmlns="" id="{261E809B-07D5-4B80-BD4D-3343DD9B826C}"/>
              </a:ext>
            </a:extLst>
          </p:cNvPr>
          <p:cNvSpPr>
            <a:spLocks noGrp="1"/>
          </p:cNvSpPr>
          <p:nvPr>
            <p:ph type="dt" sz="half" idx="10"/>
          </p:nvPr>
        </p:nvSpPr>
        <p:spPr/>
        <p:txBody>
          <a:bodyPr/>
          <a:lstStyle/>
          <a:p>
            <a:pPr>
              <a:defRPr/>
            </a:pPr>
            <a:fld id="{69A52D0F-A1E2-42CE-91A9-618E0BB64790}" type="datetime1">
              <a:rPr lang="en-US" smtClean="0"/>
              <a:t>5/31/2022</a:t>
            </a:fld>
            <a:endParaRPr lang="en-US"/>
          </a:p>
        </p:txBody>
      </p:sp>
      <p:sp>
        <p:nvSpPr>
          <p:cNvPr id="6" name="Slide Number Placeholder 5">
            <a:extLst>
              <a:ext uri="{FF2B5EF4-FFF2-40B4-BE49-F238E27FC236}">
                <a16:creationId xmlns:a16="http://schemas.microsoft.com/office/drawing/2014/main" xmlns="" id="{782AE938-E998-4DAA-873A-759780DC8810}"/>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89591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2_Advance O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95C5FF-10C5-4399-B989-35BCDA62D85A}"/>
</file>

<file path=customXml/itemProps2.xml><?xml version="1.0" encoding="utf-8"?>
<ds:datastoreItem xmlns:ds="http://schemas.openxmlformats.org/officeDocument/2006/customXml" ds:itemID="{27484D61-CEF2-4ED7-99C5-8B35F061C3CF}"/>
</file>

<file path=docProps/app.xml><?xml version="1.0" encoding="utf-8"?>
<Properties xmlns="http://schemas.openxmlformats.org/officeDocument/2006/extended-properties" xmlns:vt="http://schemas.openxmlformats.org/officeDocument/2006/docPropsVTypes">
  <Template>Lecture-1b_Introduction</Template>
  <TotalTime>3096</TotalTime>
  <Words>804</Words>
  <Application>Microsoft Office PowerPoint</Application>
  <PresentationFormat>On-screen Show (4:3)</PresentationFormat>
  <Paragraphs>280</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Lecture-2_Advance OS</vt:lpstr>
      <vt:lpstr>PowerPoint Presentation</vt:lpstr>
      <vt:lpstr>Problem 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Teacher</cp:lastModifiedBy>
  <cp:revision>166</cp:revision>
  <dcterms:created xsi:type="dcterms:W3CDTF">2016-09-21T10:27:52Z</dcterms:created>
  <dcterms:modified xsi:type="dcterms:W3CDTF">2022-05-31T03:25:12Z</dcterms:modified>
</cp:coreProperties>
</file>