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305" r:id="rId3"/>
    <p:sldId id="314" r:id="rId4"/>
    <p:sldId id="318" r:id="rId5"/>
    <p:sldId id="319" r:id="rId6"/>
    <p:sldId id="323" r:id="rId7"/>
    <p:sldId id="320" r:id="rId8"/>
    <p:sldId id="324" r:id="rId9"/>
    <p:sldId id="321" r:id="rId10"/>
    <p:sldId id="325" r:id="rId11"/>
    <p:sldId id="322" r:id="rId12"/>
    <p:sldId id="326" r:id="rId13"/>
    <p:sldId id="327" r:id="rId14"/>
    <p:sldId id="328" r:id="rId15"/>
    <p:sldId id="329" r:id="rId16"/>
    <p:sldId id="330" r:id="rId17"/>
    <p:sldId id="304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 Light" pitchFamily="2" charset="0"/>
      <p:regular r:id="rId30"/>
      <p:italic r:id="rId31"/>
    </p:embeddedFont>
    <p:embeddedFont>
      <p:font typeface="Maven Pro" panose="020B0604020202020204" charset="0"/>
      <p:regular r:id="rId32"/>
      <p:bold r:id="rId33"/>
    </p:embeddedFont>
    <p:embeddedFont>
      <p:font typeface="Nunito Light" pitchFamily="2" charset="0"/>
      <p:regular r:id="rId34"/>
      <p:italic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186C7E8-392A-453A-8153-24901E96C8E7}">
          <p14:sldIdLst>
            <p14:sldId id="256"/>
            <p14:sldId id="305"/>
            <p14:sldId id="314"/>
            <p14:sldId id="318"/>
            <p14:sldId id="319"/>
            <p14:sldId id="323"/>
            <p14:sldId id="320"/>
            <p14:sldId id="324"/>
            <p14:sldId id="321"/>
            <p14:sldId id="325"/>
            <p14:sldId id="322"/>
            <p14:sldId id="326"/>
            <p14:sldId id="327"/>
            <p14:sldId id="328"/>
            <p14:sldId id="329"/>
            <p14:sldId id="330"/>
          </p14:sldIdLst>
        </p14:section>
        <p14:section name="Untitled Section" id="{D6F9767B-79BC-4867-9D9D-43417003682F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9B9B9-AD49-4F93-87CE-D37B08212446}">
  <a:tblStyle styleId="{F6D9B9B9-AD49-4F93-87CE-D37B08212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9" r:id="rId5"/>
    <p:sldLayoutId id="2147483667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965238E-B86A-9D68-47EA-2E19D5CD3BCC}"/>
              </a:ext>
            </a:extLst>
          </p:cNvPr>
          <p:cNvSpPr txBox="1"/>
          <p:nvPr/>
        </p:nvSpPr>
        <p:spPr>
          <a:xfrm>
            <a:off x="8465" y="2489629"/>
            <a:ext cx="9126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Title: </a:t>
            </a:r>
            <a:r>
              <a:rPr lang="en-GB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in Motion </a:t>
            </a:r>
          </a:p>
          <a:p>
            <a:pPr algn="ctr"/>
            <a:r>
              <a:rPr lang="en-GB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Exploration of x86 Assembly SHIFT</a:t>
            </a:r>
          </a:p>
          <a:p>
            <a:pPr algn="ctr"/>
            <a:r>
              <a:rPr lang="en-GB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SAEEDA SHARMEEN RAHMAN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3D49D8A-1F9C-173E-EAFA-E3541333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68" y="291487"/>
            <a:ext cx="1590940" cy="16010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1D8C249-C6D2-D3ED-2B69-816F6476FABC}"/>
              </a:ext>
            </a:extLst>
          </p:cNvPr>
          <p:cNvSpPr txBox="1"/>
          <p:nvPr/>
        </p:nvSpPr>
        <p:spPr>
          <a:xfrm>
            <a:off x="1351178" y="865501"/>
            <a:ext cx="59637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American International University – Bangladesh</a:t>
            </a:r>
            <a:b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Faculty Of Science &amp; Technology</a:t>
            </a:r>
          </a:p>
          <a:p>
            <a:pPr algn="ctr"/>
            <a:b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GB" sz="1400" dirty="0">
                <a:solidFill>
                  <a:schemeClr val="bg1"/>
                </a:solidFill>
                <a:latin typeface="Maven Pro" panose="020B0604020202020204" charset="0"/>
              </a:rPr>
              <a:t>COMPUTER ORGANIZATION AND ARCHITECTURE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Maven Pro" panose="020B0604020202020204" charset="0"/>
              </a:rPr>
              <a:t>Section: F</a:t>
            </a:r>
            <a: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  <a:t> 	</a:t>
            </a:r>
            <a:endParaRPr lang="en-US" dirty="0">
              <a:latin typeface="Maven Pro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36BE0-8318-B559-3AD2-4A0BD60D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  Logical Right shift (SHR) -Simulation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BD153-7F61-15E2-43FE-65251D94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24" y="1434960"/>
            <a:ext cx="3247619" cy="13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0F5DB-6D6D-EC39-D773-26F8876D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03" y="2815912"/>
            <a:ext cx="3276190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CEC27-E0D2-11FD-FC74-B5D4685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12" y="1070584"/>
            <a:ext cx="8601011" cy="197934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Operation</a:t>
            </a:r>
            <a:r>
              <a:rPr lang="en-US" sz="2000" dirty="0"/>
              <a:t>: Shifts the bits of a binary number to the right, but used for signed integers.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Instruction</a:t>
            </a:r>
            <a:r>
              <a:rPr lang="en-US" sz="2000" dirty="0"/>
              <a:t>: SAR destination, count.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Effect</a:t>
            </a:r>
            <a:r>
              <a:rPr lang="en-US" sz="2000" dirty="0"/>
              <a:t>: Divides the value in the destination by 2 raised to the power of the count (for unsigned integers). For signed integers, the sign bit is replicated during the shift.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Carry Flag</a:t>
            </a:r>
            <a:r>
              <a:rPr lang="en-US" sz="2000" dirty="0"/>
              <a:t>: Set to the value of the bit that was shifted out from right.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1400" dirty="0">
                <a:solidFill>
                  <a:srgbClr val="92D050"/>
                </a:solidFill>
              </a:rPr>
              <a:t>      </a:t>
            </a:r>
            <a:r>
              <a:rPr lang="en-US" sz="2800" dirty="0">
                <a:solidFill>
                  <a:srgbClr val="92D050"/>
                </a:solidFill>
              </a:rPr>
              <a:t>Arithmetic Right Shift (SAR)</a:t>
            </a:r>
          </a:p>
        </p:txBody>
      </p:sp>
    </p:spTree>
    <p:extLst>
      <p:ext uri="{BB962C8B-B14F-4D97-AF65-F5344CB8AC3E}">
        <p14:creationId xmlns:p14="http://schemas.microsoft.com/office/powerpoint/2010/main" val="75752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1400" dirty="0">
                <a:solidFill>
                  <a:srgbClr val="92D050"/>
                </a:solidFill>
              </a:rPr>
              <a:t>      </a:t>
            </a:r>
            <a:r>
              <a:rPr lang="en-US" sz="2800" dirty="0">
                <a:solidFill>
                  <a:srgbClr val="92D050"/>
                </a:solidFill>
              </a:rPr>
              <a:t>Arithmetic Right Shift (SAR) -Simulation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E2A22-9B39-A515-4219-A4B5C19E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96" y="2815912"/>
            <a:ext cx="3246947" cy="1236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3FD2A-C87A-0607-CFB6-D2212EAE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24" y="1434960"/>
            <a:ext cx="324761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1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CEC27-E0D2-11FD-FC74-B5D4685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12" y="1070584"/>
            <a:ext cx="8601011" cy="197934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Developing a password system in the assembly code program that enables users to encrypt and decrypt their input using shifting. The shifting involves moving each character by a specified number of positions, both to the left for encryption and to the right for decryption.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3581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Problem’s Solution: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C49C81-24E3-3455-5999-C70D7BE61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33424"/>
              </p:ext>
            </p:extLst>
          </p:nvPr>
        </p:nvGraphicFramePr>
        <p:xfrm>
          <a:off x="676506" y="1234068"/>
          <a:ext cx="8140392" cy="3718560"/>
        </p:xfrm>
        <a:graphic>
          <a:graphicData uri="http://schemas.openxmlformats.org/drawingml/2006/table">
            <a:tbl>
              <a:tblPr firstRow="1" bandRow="1">
                <a:tableStyleId>{F6D9B9B9-AD49-4F93-87CE-D37B08212446}</a:tableStyleId>
              </a:tblPr>
              <a:tblGrid>
                <a:gridCol w="4070196">
                  <a:extLst>
                    <a:ext uri="{9D8B030D-6E8A-4147-A177-3AD203B41FA5}">
                      <a16:colId xmlns:a16="http://schemas.microsoft.com/office/drawing/2014/main" val="1013188609"/>
                    </a:ext>
                  </a:extLst>
                </a:gridCol>
                <a:gridCol w="4070196">
                  <a:extLst>
                    <a:ext uri="{9D8B030D-6E8A-4147-A177-3AD203B41FA5}">
                      <a16:colId xmlns:a16="http://schemas.microsoft.com/office/drawing/2014/main" val="1792718126"/>
                    </a:ext>
                  </a:extLst>
                </a:gridCol>
              </a:tblGrid>
              <a:tr h="36204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.model small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.stack 100h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.data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userM1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"Enter a number: $"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userM3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"Encryption: $"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userM4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"Decryption: $"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.code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ax, @data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ds, ax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main proc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Display prompt for user to enter a number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09;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lea dx, userM1;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; Input a character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1;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bl, al;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New line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2;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0Dh;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0Ah;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;encrypt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SHL bl, 2 ;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7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Problem’s Solution: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C49C81-24E3-3455-5999-C70D7BE61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12605"/>
              </p:ext>
            </p:extLst>
          </p:nvPr>
        </p:nvGraphicFramePr>
        <p:xfrm>
          <a:off x="713678" y="1234068"/>
          <a:ext cx="8103220" cy="3761678"/>
        </p:xfrm>
        <a:graphic>
          <a:graphicData uri="http://schemas.openxmlformats.org/drawingml/2006/table">
            <a:tbl>
              <a:tblPr firstRow="1" bandRow="1">
                <a:tableStyleId>{F6D9B9B9-AD49-4F93-87CE-D37B08212446}</a:tableStyleId>
              </a:tblPr>
              <a:tblGrid>
                <a:gridCol w="4051610">
                  <a:extLst>
                    <a:ext uri="{9D8B030D-6E8A-4147-A177-3AD203B41FA5}">
                      <a16:colId xmlns:a16="http://schemas.microsoft.com/office/drawing/2014/main" val="1013188609"/>
                    </a:ext>
                  </a:extLst>
                </a:gridCol>
                <a:gridCol w="4051610">
                  <a:extLst>
                    <a:ext uri="{9D8B030D-6E8A-4147-A177-3AD203B41FA5}">
                      <a16:colId xmlns:a16="http://schemas.microsoft.com/office/drawing/2014/main" val="1792718126"/>
                    </a:ext>
                  </a:extLst>
                </a:gridCol>
              </a:tblGrid>
              <a:tr h="37616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; Display message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09;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lea dx, userM3;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Output of encryption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2;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bl;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New line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2;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0Dh;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0Ah;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; Display message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09;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lea dx, userM4;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;decrypt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SHR bl,2 ; Shift right by 1 bit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Output the result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2;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dl, bl;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; Exit the program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MOV AH, 4CH;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INT 21H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endp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E8D84C-C610-818A-9B02-0FCBB71BF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494C9-873C-612A-BBA3-6BDAF72A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4" y="953441"/>
            <a:ext cx="637849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6;p26">
            <a:extLst>
              <a:ext uri="{FF2B5EF4-FFF2-40B4-BE49-F238E27FC236}">
                <a16:creationId xmlns:a16="http://schemas.microsoft.com/office/drawing/2014/main" id="{A8D6590A-4676-B2D2-F0F4-AF8DF81395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19601" y="1594274"/>
            <a:ext cx="6304798" cy="19549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         </a:t>
            </a:r>
            <a:r>
              <a:rPr lang="en" sz="6600" dirty="0">
                <a:solidFill>
                  <a:srgbClr val="92D050"/>
                </a:solidFill>
              </a:rPr>
              <a:t>Thank You</a:t>
            </a:r>
            <a:br>
              <a:rPr lang="en" sz="4500" dirty="0"/>
            </a:br>
            <a:r>
              <a:rPr lang="en" sz="4500" dirty="0"/>
              <a:t>                   </a:t>
            </a:r>
            <a:r>
              <a:rPr lang="en-US" sz="1800" dirty="0"/>
              <a:t>We appreciate your attention.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6196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462F05-019D-770B-F37D-DC6D53E7A33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285015" y="399477"/>
            <a:ext cx="3219750" cy="5778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Members</a:t>
            </a:r>
          </a:p>
        </p:txBody>
      </p:sp>
      <p:grpSp>
        <p:nvGrpSpPr>
          <p:cNvPr id="144" name="Google Shape;1681;p52">
            <a:extLst>
              <a:ext uri="{FF2B5EF4-FFF2-40B4-BE49-F238E27FC236}">
                <a16:creationId xmlns:a16="http://schemas.microsoft.com/office/drawing/2014/main" id="{D7ADDD89-D984-0F2B-6D5C-1BD3C98CEAB0}"/>
              </a:ext>
            </a:extLst>
          </p:cNvPr>
          <p:cNvGrpSpPr/>
          <p:nvPr/>
        </p:nvGrpSpPr>
        <p:grpSpPr>
          <a:xfrm>
            <a:off x="2776976" y="358568"/>
            <a:ext cx="3051270" cy="659926"/>
            <a:chOff x="4411970" y="2726085"/>
            <a:chExt cx="643107" cy="193659"/>
          </a:xfrm>
        </p:grpSpPr>
        <p:sp>
          <p:nvSpPr>
            <p:cNvPr id="145" name="Google Shape;1682;p52">
              <a:extLst>
                <a:ext uri="{FF2B5EF4-FFF2-40B4-BE49-F238E27FC236}">
                  <a16:creationId xmlns:a16="http://schemas.microsoft.com/office/drawing/2014/main" id="{49580822-A283-C7B2-DE35-9C838418D716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83;p52">
              <a:extLst>
                <a:ext uri="{FF2B5EF4-FFF2-40B4-BE49-F238E27FC236}">
                  <a16:creationId xmlns:a16="http://schemas.microsoft.com/office/drawing/2014/main" id="{DC3B305E-3304-5075-380E-976D32076EB7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4;p52">
              <a:extLst>
                <a:ext uri="{FF2B5EF4-FFF2-40B4-BE49-F238E27FC236}">
                  <a16:creationId xmlns:a16="http://schemas.microsoft.com/office/drawing/2014/main" id="{A8F17ED8-DDA5-7426-2901-D02E7BF982DB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2CF8E5-B7B1-BAD5-F967-A5D41930EBED}"/>
              </a:ext>
            </a:extLst>
          </p:cNvPr>
          <p:cNvSpPr txBox="1"/>
          <p:nvPr/>
        </p:nvSpPr>
        <p:spPr>
          <a:xfrm>
            <a:off x="3141928" y="1378454"/>
            <a:ext cx="3679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1.Name:</a:t>
            </a:r>
            <a:r>
              <a:rPr lang="en-US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Jawad Abdullah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Id: 20-44133-2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Name:Tanjil</a:t>
            </a:r>
            <a:r>
              <a:rPr lang="en-US" dirty="0">
                <a:solidFill>
                  <a:schemeClr val="bg1"/>
                </a:solidFill>
              </a:rPr>
              <a:t> Hasan </a:t>
            </a:r>
            <a:r>
              <a:rPr lang="en-US" dirty="0" err="1">
                <a:solidFill>
                  <a:schemeClr val="bg1"/>
                </a:solidFill>
              </a:rPr>
              <a:t>Sakib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Id: 20-43633-2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Name:Aminul</a:t>
            </a:r>
            <a:r>
              <a:rPr lang="en-US" dirty="0">
                <a:solidFill>
                  <a:schemeClr val="bg1"/>
                </a:solidFill>
              </a:rPr>
              <a:t> Islam </a:t>
            </a:r>
            <a:r>
              <a:rPr lang="en-US" dirty="0" err="1">
                <a:solidFill>
                  <a:schemeClr val="bg1"/>
                </a:solidFill>
              </a:rPr>
              <a:t>Sagor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Id: 20-44105-2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Name:Jariatun</a:t>
            </a:r>
            <a:r>
              <a:rPr lang="en-US" dirty="0">
                <a:solidFill>
                  <a:schemeClr val="bg1"/>
                </a:solidFill>
              </a:rPr>
              <a:t> Islam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Id: 21-44458-1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BFB6A-9513-1319-A497-9FB73590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34348"/>
            <a:ext cx="5618424" cy="3857320"/>
          </a:xfrm>
        </p:spPr>
        <p:txBody>
          <a:bodyPr/>
          <a:lstStyle/>
          <a:p>
            <a:r>
              <a:rPr lang="en-US" sz="2000" dirty="0"/>
              <a:t>Shifting </a:t>
            </a:r>
          </a:p>
          <a:p>
            <a:r>
              <a:rPr lang="en-US" sz="2000" dirty="0"/>
              <a:t>Shift Left –</a:t>
            </a:r>
          </a:p>
          <a:p>
            <a:pPr lvl="1"/>
            <a:r>
              <a:rPr lang="en-US" sz="1600" dirty="0"/>
              <a:t>SHL</a:t>
            </a:r>
          </a:p>
          <a:p>
            <a:pPr lvl="1"/>
            <a:r>
              <a:rPr lang="en-US" sz="1600" dirty="0"/>
              <a:t> SAL</a:t>
            </a:r>
          </a:p>
          <a:p>
            <a:r>
              <a:rPr lang="en-US" sz="2000" dirty="0"/>
              <a:t>Shit Right –</a:t>
            </a:r>
          </a:p>
          <a:p>
            <a:pPr lvl="1"/>
            <a:r>
              <a:rPr lang="en-US" sz="1600" dirty="0"/>
              <a:t>SHR</a:t>
            </a:r>
          </a:p>
          <a:p>
            <a:pPr lvl="1"/>
            <a:r>
              <a:rPr lang="en-US" sz="1600" dirty="0"/>
              <a:t> SAR</a:t>
            </a:r>
          </a:p>
          <a:p>
            <a:pPr marL="609600" lvl="1" indent="0">
              <a:buNone/>
            </a:pPr>
            <a:r>
              <a:rPr lang="en-US" sz="2000" dirty="0"/>
              <a:t>Problem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6B8BE3-F457-AB05-76D9-C8D7C3257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3815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BFB6A-9513-1319-A497-9FB73590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492" y="1110621"/>
            <a:ext cx="5358748" cy="3074803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Shifting refers to the process of moving the bits of a binary number to the left or right. 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There are four main types of shifts:</a:t>
            </a:r>
          </a:p>
          <a:p>
            <a:r>
              <a:rPr lang="en-US" sz="1600" dirty="0"/>
              <a:t> Logical Left </a:t>
            </a:r>
            <a:r>
              <a:rPr lang="en-US" dirty="0"/>
              <a:t>S</a:t>
            </a:r>
            <a:r>
              <a:rPr lang="en-US" sz="1600" dirty="0"/>
              <a:t>hift (SHL)</a:t>
            </a:r>
          </a:p>
          <a:p>
            <a:r>
              <a:rPr lang="en-US" sz="1600" dirty="0"/>
              <a:t> Arithmetic Left </a:t>
            </a:r>
            <a:r>
              <a:rPr lang="en-US" dirty="0"/>
              <a:t>S</a:t>
            </a:r>
            <a:r>
              <a:rPr lang="en-US" sz="1600" dirty="0"/>
              <a:t>hift (SAL)</a:t>
            </a:r>
          </a:p>
          <a:p>
            <a:r>
              <a:rPr lang="en-US" sz="1600" dirty="0"/>
              <a:t> </a:t>
            </a:r>
            <a:r>
              <a:rPr lang="en-US" dirty="0"/>
              <a:t>L</a:t>
            </a:r>
            <a:r>
              <a:rPr lang="en-US" sz="1600" dirty="0"/>
              <a:t>ogical Right </a:t>
            </a:r>
            <a:r>
              <a:rPr lang="en-US" dirty="0"/>
              <a:t>S</a:t>
            </a:r>
            <a:r>
              <a:rPr lang="en-US" sz="1600" dirty="0"/>
              <a:t>hift (SHR)</a:t>
            </a:r>
          </a:p>
          <a:p>
            <a:r>
              <a:rPr lang="en-US" dirty="0"/>
              <a:t> A</a:t>
            </a:r>
            <a:r>
              <a:rPr lang="en-US" sz="1600" dirty="0"/>
              <a:t>rithmetic Right </a:t>
            </a:r>
            <a:r>
              <a:rPr lang="en-US" dirty="0"/>
              <a:t>S</a:t>
            </a:r>
            <a:r>
              <a:rPr lang="en-US" sz="1600" dirty="0"/>
              <a:t>hift (SAR)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6B8BE3-F457-AB05-76D9-C8D7C3257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Shifting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3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CEC27-E0D2-11FD-FC74-B5D4685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12" y="1070584"/>
            <a:ext cx="8601011" cy="197934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Operation</a:t>
            </a:r>
            <a:r>
              <a:rPr lang="en-US" sz="2000" dirty="0"/>
              <a:t>: Shifts the bits of a binary number to the left and zero is placed in the empty slots.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Instruction</a:t>
            </a:r>
            <a:r>
              <a:rPr lang="en-US" sz="2000" dirty="0"/>
              <a:t>: SHL destination, count.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Effect</a:t>
            </a:r>
            <a:r>
              <a:rPr lang="en-US" sz="2000" dirty="0"/>
              <a:t>: Multiplies the value in the destination by 2 raised to the power of the count.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Carry Flag</a:t>
            </a:r>
            <a:r>
              <a:rPr lang="en-US" sz="2000" dirty="0"/>
              <a:t>: Set to the value of the bit that was shifted out.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Logical Left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sz="2800" dirty="0">
                <a:solidFill>
                  <a:srgbClr val="92D050"/>
                </a:solidFill>
              </a:rPr>
              <a:t>hift (SHL)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Logical Left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sz="2800" dirty="0">
                <a:solidFill>
                  <a:srgbClr val="92D050"/>
                </a:solidFill>
              </a:rPr>
              <a:t>hift (SHL) –Simulation 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02F0E-E74C-5943-F0C3-E7A76470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91" y="1433804"/>
            <a:ext cx="3453493" cy="1509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DCDAB-B62C-4265-63F9-2676F47A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90" y="3143119"/>
            <a:ext cx="3453493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CEC27-E0D2-11FD-FC74-B5D4685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92" y="1234068"/>
            <a:ext cx="8601011" cy="197934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Operation</a:t>
            </a:r>
            <a:r>
              <a:rPr lang="en-US" sz="2000" dirty="0"/>
              <a:t>: Shifts the bits of a binary number to the left and zero is placed in the empty slots, same as SHL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Instruction</a:t>
            </a:r>
            <a:r>
              <a:rPr lang="en-US" sz="2000" dirty="0"/>
              <a:t>: SAL destination, count.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Effect</a:t>
            </a:r>
            <a:r>
              <a:rPr lang="en-US" sz="2000" dirty="0"/>
              <a:t>: Same as SHL for unsigned integers.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Carry Flag</a:t>
            </a:r>
            <a:r>
              <a:rPr lang="en-US" sz="2000" dirty="0"/>
              <a:t>: Set to the value of the bit that was shifted out from left.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Arithmetic Left shift (SAL)</a:t>
            </a:r>
          </a:p>
        </p:txBody>
      </p:sp>
    </p:spTree>
    <p:extLst>
      <p:ext uri="{BB962C8B-B14F-4D97-AF65-F5344CB8AC3E}">
        <p14:creationId xmlns:p14="http://schemas.microsoft.com/office/powerpoint/2010/main" val="366458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Arithmetic Left shift (SAL) -Simulation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7CF9D-FFB0-EBEC-D150-B53AF2FB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93" y="1597090"/>
            <a:ext cx="4022738" cy="150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785AB-1BC1-83CC-F8CF-29F6AE5D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93" y="3106669"/>
            <a:ext cx="4022738" cy="12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9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CEC27-E0D2-11FD-FC74-B5D4685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12" y="1070584"/>
            <a:ext cx="8601011" cy="197934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Operation</a:t>
            </a:r>
            <a:r>
              <a:rPr lang="en-US" sz="2000" dirty="0"/>
              <a:t>: Shifts the bits of a binary number to the right.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Instruction</a:t>
            </a:r>
            <a:r>
              <a:rPr lang="en-US" sz="2000" dirty="0"/>
              <a:t>: SHR destination, count.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Effect</a:t>
            </a:r>
            <a:r>
              <a:rPr lang="en-US" sz="2000" dirty="0"/>
              <a:t>: Divides the value in the destination by 2 raised to the power of the count (for unsigned integers).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Carry Flag</a:t>
            </a:r>
            <a:r>
              <a:rPr lang="en-US" sz="2000" dirty="0"/>
              <a:t>: Set to the value of the bit that was shifted out from right.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8EAD8-06C0-2305-0579-8BDA3907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708746" cy="822393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  Logical Right shift (SHR)</a:t>
            </a:r>
          </a:p>
        </p:txBody>
      </p:sp>
    </p:spTree>
    <p:extLst>
      <p:ext uri="{BB962C8B-B14F-4D97-AF65-F5344CB8AC3E}">
        <p14:creationId xmlns:p14="http://schemas.microsoft.com/office/powerpoint/2010/main" val="6668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820</Words>
  <Application>Microsoft Office PowerPoint</Application>
  <PresentationFormat>On-screen Show (16:9)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Fira Sans Condensed Medium</vt:lpstr>
      <vt:lpstr>Livvic Light</vt:lpstr>
      <vt:lpstr>Arial</vt:lpstr>
      <vt:lpstr>Nunito Light</vt:lpstr>
      <vt:lpstr>Maven Pro</vt:lpstr>
      <vt:lpstr>Share Tech</vt:lpstr>
      <vt:lpstr>Times New Roman</vt:lpstr>
      <vt:lpstr>Fira Sans Extra Condensed Medium</vt:lpstr>
      <vt:lpstr>Advent Pro SemiBold</vt:lpstr>
      <vt:lpstr>Data Science Consulting by Slidesgo</vt:lpstr>
      <vt:lpstr>PowerPoint Presentation</vt:lpstr>
      <vt:lpstr>Our Members</vt:lpstr>
      <vt:lpstr>Table of Contents</vt:lpstr>
      <vt:lpstr>Shifting </vt:lpstr>
      <vt:lpstr>Logical Left Shift (SHL)</vt:lpstr>
      <vt:lpstr>Logical Left Shift (SHL) –Simulation </vt:lpstr>
      <vt:lpstr>Arithmetic Left shift (SAL)</vt:lpstr>
      <vt:lpstr>Arithmetic Left shift (SAL) -Simulation</vt:lpstr>
      <vt:lpstr>  Logical Right shift (SHR)</vt:lpstr>
      <vt:lpstr>  Logical Right shift (SHR) -Simulation</vt:lpstr>
      <vt:lpstr>      Arithmetic Right Shift (SAR)</vt:lpstr>
      <vt:lpstr>      Arithmetic Right Shift (SAR) -Simulation</vt:lpstr>
      <vt:lpstr>Problem Statement</vt:lpstr>
      <vt:lpstr>Problem’s Solution: </vt:lpstr>
      <vt:lpstr>Problem’s Solution: </vt:lpstr>
      <vt:lpstr>Output :</vt:lpstr>
      <vt:lpstr>         Thank You                    We appreciate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Iftekhar .</dc:creator>
  <cp:lastModifiedBy>shehrish@08.com</cp:lastModifiedBy>
  <cp:revision>42</cp:revision>
  <dcterms:modified xsi:type="dcterms:W3CDTF">2023-12-24T07:42:33Z</dcterms:modified>
</cp:coreProperties>
</file>