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9" r:id="rId2"/>
    <p:sldId id="257" r:id="rId3"/>
    <p:sldId id="258" r:id="rId4"/>
    <p:sldId id="277" r:id="rId5"/>
    <p:sldId id="260" r:id="rId6"/>
    <p:sldId id="273" r:id="rId7"/>
    <p:sldId id="261" r:id="rId8"/>
    <p:sldId id="279" r:id="rId9"/>
    <p:sldId id="262" r:id="rId10"/>
    <p:sldId id="274" r:id="rId11"/>
    <p:sldId id="265" r:id="rId12"/>
    <p:sldId id="270" r:id="rId13"/>
    <p:sldId id="271" r:id="rId14"/>
    <p:sldId id="275" r:id="rId15"/>
    <p:sldId id="276" r:id="rId16"/>
    <p:sldId id="264" r:id="rId17"/>
    <p:sldId id="272" r:id="rId18"/>
    <p:sldId id="267" r:id="rId19"/>
    <p:sldId id="26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891FD-75B2-BC6F-E88B-63CE7832F161}" v="2" dt="2024-04-18T13:25:34.602"/>
    <p1510:client id="{FF610DCA-D43C-4FDF-8EB4-B9B1FEB9D1A8}" v="666" dt="2024-04-18T15:51:42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C2650-7951-40BB-BCB5-441E03A78EA2}" type="doc">
      <dgm:prSet loTypeId="urn:microsoft.com/office/officeart/2005/8/layout/process4" loCatId="process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BA67641F-067F-46A4-BA4C-B6E39D755D45}">
      <dgm:prSet phldr="0"/>
      <dgm:spPr/>
      <dgm:t>
        <a:bodyPr/>
        <a:lstStyle/>
        <a:p>
          <a:pPr algn="l" rtl="0">
            <a:lnSpc>
              <a:spcPct val="95000"/>
            </a:lnSpc>
          </a:pPr>
          <a:r>
            <a:rPr lang="en-US" dirty="0">
              <a:latin typeface="Arial"/>
              <a:cs typeface="Arial"/>
            </a:rPr>
            <a:t>                First, ran the logistic regression method</a:t>
          </a:r>
        </a:p>
      </dgm:t>
    </dgm:pt>
    <dgm:pt modelId="{E732A3D9-99B9-4DB8-9BBB-8A4B8FD15FA5}" type="parTrans" cxnId="{C1D4DC55-3126-4433-A430-E393625E6E36}">
      <dgm:prSet/>
      <dgm:spPr/>
      <dgm:t>
        <a:bodyPr/>
        <a:lstStyle/>
        <a:p>
          <a:endParaRPr lang="en-US"/>
        </a:p>
      </dgm:t>
    </dgm:pt>
    <dgm:pt modelId="{FC1406A4-7B19-4917-94D6-5064D7E00099}" type="sibTrans" cxnId="{C1D4DC55-3126-4433-A430-E393625E6E36}">
      <dgm:prSet/>
      <dgm:spPr/>
      <dgm:t>
        <a:bodyPr/>
        <a:lstStyle/>
        <a:p>
          <a:endParaRPr lang="en-US"/>
        </a:p>
      </dgm:t>
    </dgm:pt>
    <dgm:pt modelId="{5CD9D783-B494-46BC-AF41-1229A4BF913F}">
      <dgm:prSet phldr="0"/>
      <dgm:spPr/>
      <dgm:t>
        <a:bodyPr/>
        <a:lstStyle/>
        <a:p>
          <a:pPr algn="l" rtl="0">
            <a:lnSpc>
              <a:spcPct val="95000"/>
            </a:lnSpc>
          </a:pPr>
          <a:r>
            <a:rPr lang="en-US" dirty="0">
              <a:latin typeface="Arial"/>
              <a:cs typeface="Arial"/>
            </a:rPr>
            <a:t>              Several variable selection methods were used</a:t>
          </a:r>
        </a:p>
      </dgm:t>
    </dgm:pt>
    <dgm:pt modelId="{1A519669-2946-4703-B36B-49BBDC142F4B}" type="parTrans" cxnId="{23CB0633-F14F-4946-AEC4-21DDD648F5E1}">
      <dgm:prSet/>
      <dgm:spPr/>
      <dgm:t>
        <a:bodyPr/>
        <a:lstStyle/>
        <a:p>
          <a:endParaRPr lang="en-US"/>
        </a:p>
      </dgm:t>
    </dgm:pt>
    <dgm:pt modelId="{A46D86A1-ABA2-454F-B819-DB1CEFE6B40C}" type="sibTrans" cxnId="{23CB0633-F14F-4946-AEC4-21DDD648F5E1}">
      <dgm:prSet/>
      <dgm:spPr/>
      <dgm:t>
        <a:bodyPr/>
        <a:lstStyle/>
        <a:p>
          <a:endParaRPr lang="en-US"/>
        </a:p>
      </dgm:t>
    </dgm:pt>
    <dgm:pt modelId="{1B03C11B-4971-4FF6-8E86-E63889C401BC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Stepwise with cross validation approach</a:t>
          </a:r>
        </a:p>
      </dgm:t>
    </dgm:pt>
    <dgm:pt modelId="{4271A12D-B7C8-4026-980D-9DEF8B20E603}" type="parTrans" cxnId="{A0FC8BB4-50BF-4350-9807-6EAF4E8EEE48}">
      <dgm:prSet/>
      <dgm:spPr/>
      <dgm:t>
        <a:bodyPr/>
        <a:lstStyle/>
        <a:p>
          <a:endParaRPr lang="en-US"/>
        </a:p>
      </dgm:t>
    </dgm:pt>
    <dgm:pt modelId="{EEF8483B-D2BD-49DF-ABF5-122B26C55C02}" type="sibTrans" cxnId="{A0FC8BB4-50BF-4350-9807-6EAF4E8EEE48}">
      <dgm:prSet/>
      <dgm:spPr/>
      <dgm:t>
        <a:bodyPr/>
        <a:lstStyle/>
        <a:p>
          <a:endParaRPr lang="en-US"/>
        </a:p>
      </dgm:t>
    </dgm:pt>
    <dgm:pt modelId="{2F57FD6B-B108-4380-A4F1-FE7D5AA0DBD6}">
      <dgm:prSet phldr="0"/>
      <dgm:spPr/>
      <dgm:t>
        <a:bodyPr/>
        <a:lstStyle/>
        <a:p>
          <a:pPr algn="l">
            <a:lnSpc>
              <a:spcPct val="95000"/>
            </a:lnSpc>
          </a:pPr>
          <a:r>
            <a:rPr lang="en-US" dirty="0">
              <a:latin typeface="Arial"/>
              <a:cs typeface="Arial"/>
            </a:rPr>
            <a:t>Lasso Regression Ridge Regression</a:t>
          </a:r>
        </a:p>
      </dgm:t>
    </dgm:pt>
    <dgm:pt modelId="{FB031C80-5734-48E2-807E-1F9D07BC4506}" type="parTrans" cxnId="{AE151BBC-2DED-4B4B-BB70-E4D000568C95}">
      <dgm:prSet/>
      <dgm:spPr/>
      <dgm:t>
        <a:bodyPr/>
        <a:lstStyle/>
        <a:p>
          <a:endParaRPr lang="en-US"/>
        </a:p>
      </dgm:t>
    </dgm:pt>
    <dgm:pt modelId="{FC061C88-0FC7-447B-B3A7-7C511955B5C3}" type="sibTrans" cxnId="{AE151BBC-2DED-4B4B-BB70-E4D000568C95}">
      <dgm:prSet/>
      <dgm:spPr/>
      <dgm:t>
        <a:bodyPr/>
        <a:lstStyle/>
        <a:p>
          <a:endParaRPr lang="en-US"/>
        </a:p>
      </dgm:t>
    </dgm:pt>
    <dgm:pt modelId="{7CB3410E-E593-4612-9E94-41A83C7FF7F1}">
      <dgm:prSet phldr="0"/>
      <dgm:spPr/>
      <dgm:t>
        <a:bodyPr/>
        <a:lstStyle/>
        <a:p>
          <a:pPr algn="l">
            <a:lnSpc>
              <a:spcPct val="95000"/>
            </a:lnSpc>
          </a:pPr>
          <a:r>
            <a:rPr lang="en-US" dirty="0">
              <a:latin typeface="Arial"/>
              <a:cs typeface="Arial"/>
            </a:rPr>
            <a:t>Decision Tree</a:t>
          </a:r>
        </a:p>
      </dgm:t>
    </dgm:pt>
    <dgm:pt modelId="{7F80ADD3-5AC1-4CE4-8C62-77BFFB16E73D}" type="parTrans" cxnId="{1A81DB8E-3454-495A-AC51-D1E73BDCFDAA}">
      <dgm:prSet/>
      <dgm:spPr/>
      <dgm:t>
        <a:bodyPr/>
        <a:lstStyle/>
        <a:p>
          <a:endParaRPr lang="en-US"/>
        </a:p>
      </dgm:t>
    </dgm:pt>
    <dgm:pt modelId="{CA51AEB3-08C4-4860-AC5B-97C6D1C58221}" type="sibTrans" cxnId="{1A81DB8E-3454-495A-AC51-D1E73BDCFDAA}">
      <dgm:prSet/>
      <dgm:spPr/>
      <dgm:t>
        <a:bodyPr/>
        <a:lstStyle/>
        <a:p>
          <a:endParaRPr lang="en-US"/>
        </a:p>
      </dgm:t>
    </dgm:pt>
    <dgm:pt modelId="{59D8439C-D059-4DD2-AB58-6C5C15A27C74}">
      <dgm:prSet phldr="0"/>
      <dgm:spPr/>
      <dgm:t>
        <a:bodyPr/>
        <a:lstStyle/>
        <a:p>
          <a:r>
            <a:rPr lang="en-US" dirty="0">
              <a:latin typeface="Arial"/>
              <a:cs typeface="Arial"/>
            </a:rPr>
            <a:t>Bagging</a:t>
          </a:r>
        </a:p>
        <a:p>
          <a:r>
            <a:rPr lang="en-US" dirty="0">
              <a:latin typeface="Arial"/>
              <a:cs typeface="Arial"/>
            </a:rPr>
            <a:t>Random Forest</a:t>
          </a:r>
        </a:p>
        <a:p>
          <a:r>
            <a:rPr lang="en-US" err="1">
              <a:latin typeface="Arial"/>
              <a:cs typeface="Arial"/>
            </a:rPr>
            <a:t>Adaboost</a:t>
          </a:r>
          <a:endParaRPr lang="en-US">
            <a:latin typeface="Arial"/>
            <a:cs typeface="Arial"/>
          </a:endParaRPr>
        </a:p>
      </dgm:t>
    </dgm:pt>
    <dgm:pt modelId="{EB4E2671-E14F-4F6A-9FC8-A1129F3C5CD4}" type="parTrans" cxnId="{90B0A8CE-AEC4-4C7D-B551-CE01904AE456}">
      <dgm:prSet/>
      <dgm:spPr/>
      <dgm:t>
        <a:bodyPr/>
        <a:lstStyle/>
        <a:p>
          <a:endParaRPr lang="en-US"/>
        </a:p>
      </dgm:t>
    </dgm:pt>
    <dgm:pt modelId="{22010F7E-34BE-43B2-8ED2-48DFB715B852}" type="sibTrans" cxnId="{90B0A8CE-AEC4-4C7D-B551-CE01904AE456}">
      <dgm:prSet/>
      <dgm:spPr/>
      <dgm:t>
        <a:bodyPr/>
        <a:lstStyle/>
        <a:p>
          <a:endParaRPr lang="en-US"/>
        </a:p>
      </dgm:t>
    </dgm:pt>
    <dgm:pt modelId="{913EE224-83B6-4E79-BCBE-CA86C8454506}">
      <dgm:prSet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Finally, logistic regression was run again</a:t>
          </a:r>
        </a:p>
      </dgm:t>
    </dgm:pt>
    <dgm:pt modelId="{E238DB11-7704-4E76-BBE7-B54E894FDDAC}" type="parTrans" cxnId="{7E0BEEE4-42B5-4CE8-9E4F-2DF2F5AE5F76}">
      <dgm:prSet/>
      <dgm:spPr/>
      <dgm:t>
        <a:bodyPr/>
        <a:lstStyle/>
        <a:p>
          <a:endParaRPr lang="en-US"/>
        </a:p>
      </dgm:t>
    </dgm:pt>
    <dgm:pt modelId="{8D849D36-82A3-4858-8757-46E2DCE9C48E}" type="sibTrans" cxnId="{7E0BEEE4-42B5-4CE8-9E4F-2DF2F5AE5F76}">
      <dgm:prSet/>
      <dgm:spPr/>
      <dgm:t>
        <a:bodyPr/>
        <a:lstStyle/>
        <a:p>
          <a:endParaRPr lang="en-US"/>
        </a:p>
      </dgm:t>
    </dgm:pt>
    <dgm:pt modelId="{FA36AC35-574F-43AB-BC19-DBF944E2ADFE}" type="pres">
      <dgm:prSet presAssocID="{813C2650-7951-40BB-BCB5-441E03A78EA2}" presName="Name0" presStyleCnt="0">
        <dgm:presLayoutVars>
          <dgm:dir/>
          <dgm:animLvl val="lvl"/>
          <dgm:resizeHandles val="exact"/>
        </dgm:presLayoutVars>
      </dgm:prSet>
      <dgm:spPr/>
    </dgm:pt>
    <dgm:pt modelId="{16F1B9E5-9AD9-444E-A7BE-9A3090BCC80D}" type="pres">
      <dgm:prSet presAssocID="{913EE224-83B6-4E79-BCBE-CA86C8454506}" presName="boxAndChildren" presStyleCnt="0"/>
      <dgm:spPr/>
    </dgm:pt>
    <dgm:pt modelId="{418E7069-B7A0-47E7-ADD3-17232D72B949}" type="pres">
      <dgm:prSet presAssocID="{913EE224-83B6-4E79-BCBE-CA86C8454506}" presName="parentTextBox" presStyleLbl="node1" presStyleIdx="0" presStyleCnt="3" custScaleY="45117"/>
      <dgm:spPr/>
    </dgm:pt>
    <dgm:pt modelId="{DABD2631-0D04-4AF1-81CA-848660AFC791}" type="pres">
      <dgm:prSet presAssocID="{A46D86A1-ABA2-454F-B819-DB1CEFE6B40C}" presName="sp" presStyleCnt="0"/>
      <dgm:spPr/>
    </dgm:pt>
    <dgm:pt modelId="{6A80A000-0172-439D-A3C7-5E50799CA0AA}" type="pres">
      <dgm:prSet presAssocID="{5CD9D783-B494-46BC-AF41-1229A4BF913F}" presName="arrowAndChildren" presStyleCnt="0"/>
      <dgm:spPr/>
    </dgm:pt>
    <dgm:pt modelId="{F4EA9092-C769-43C9-A73B-D52D50DF857B}" type="pres">
      <dgm:prSet presAssocID="{5CD9D783-B494-46BC-AF41-1229A4BF913F}" presName="parentTextArrow" presStyleLbl="node1" presStyleIdx="0" presStyleCnt="3"/>
      <dgm:spPr/>
    </dgm:pt>
    <dgm:pt modelId="{4EEB8A48-2B30-4968-9765-3826D6B26D7F}" type="pres">
      <dgm:prSet presAssocID="{5CD9D783-B494-46BC-AF41-1229A4BF913F}" presName="arrow" presStyleLbl="node1" presStyleIdx="1" presStyleCnt="3" custScaleY="89197"/>
      <dgm:spPr/>
    </dgm:pt>
    <dgm:pt modelId="{29F70902-C391-4F01-B8BD-E530E8F701DE}" type="pres">
      <dgm:prSet presAssocID="{5CD9D783-B494-46BC-AF41-1229A4BF913F}" presName="descendantArrow" presStyleCnt="0"/>
      <dgm:spPr/>
    </dgm:pt>
    <dgm:pt modelId="{24AABF16-FB48-4E62-8095-FF00391B7EC3}" type="pres">
      <dgm:prSet presAssocID="{1B03C11B-4971-4FF6-8E86-E63889C401BC}" presName="childTextArrow" presStyleLbl="fgAccFollowNode1" presStyleIdx="0" presStyleCnt="4">
        <dgm:presLayoutVars>
          <dgm:bulletEnabled val="1"/>
        </dgm:presLayoutVars>
      </dgm:prSet>
      <dgm:spPr/>
    </dgm:pt>
    <dgm:pt modelId="{10CA1431-EF1C-4EA5-807C-D75164610CD6}" type="pres">
      <dgm:prSet presAssocID="{2F57FD6B-B108-4380-A4F1-FE7D5AA0DBD6}" presName="childTextArrow" presStyleLbl="fgAccFollowNode1" presStyleIdx="1" presStyleCnt="4">
        <dgm:presLayoutVars>
          <dgm:bulletEnabled val="1"/>
        </dgm:presLayoutVars>
      </dgm:prSet>
      <dgm:spPr/>
    </dgm:pt>
    <dgm:pt modelId="{D49EBA2B-EAAA-4199-B42D-700EF5AF8D8C}" type="pres">
      <dgm:prSet presAssocID="{7CB3410E-E593-4612-9E94-41A83C7FF7F1}" presName="childTextArrow" presStyleLbl="fgAccFollowNode1" presStyleIdx="2" presStyleCnt="4">
        <dgm:presLayoutVars>
          <dgm:bulletEnabled val="1"/>
        </dgm:presLayoutVars>
      </dgm:prSet>
      <dgm:spPr/>
    </dgm:pt>
    <dgm:pt modelId="{74F0D6BA-7B60-4E86-ADCA-15734F8F9ACA}" type="pres">
      <dgm:prSet presAssocID="{59D8439C-D059-4DD2-AB58-6C5C15A27C74}" presName="childTextArrow" presStyleLbl="fgAccFollowNode1" presStyleIdx="3" presStyleCnt="4" custScaleY="94585">
        <dgm:presLayoutVars>
          <dgm:bulletEnabled val="1"/>
        </dgm:presLayoutVars>
      </dgm:prSet>
      <dgm:spPr/>
    </dgm:pt>
    <dgm:pt modelId="{073804EC-3499-4498-9F0F-F43F425B12C2}" type="pres">
      <dgm:prSet presAssocID="{FC1406A4-7B19-4917-94D6-5064D7E00099}" presName="sp" presStyleCnt="0"/>
      <dgm:spPr/>
    </dgm:pt>
    <dgm:pt modelId="{1385E3A0-3503-4587-B731-BAAB3BA1FC58}" type="pres">
      <dgm:prSet presAssocID="{BA67641F-067F-46A4-BA4C-B6E39D755D45}" presName="arrowAndChildren" presStyleCnt="0"/>
      <dgm:spPr/>
    </dgm:pt>
    <dgm:pt modelId="{E10DB00E-4AEE-434C-BA84-720C455D2CE6}" type="pres">
      <dgm:prSet presAssocID="{BA67641F-067F-46A4-BA4C-B6E39D755D45}" presName="parentTextArrow" presStyleLbl="node1" presStyleIdx="2" presStyleCnt="3" custScaleY="51698"/>
      <dgm:spPr/>
    </dgm:pt>
  </dgm:ptLst>
  <dgm:cxnLst>
    <dgm:cxn modelId="{A2682202-97AD-42F2-B085-C65E00FAEC9A}" type="presOf" srcId="{7CB3410E-E593-4612-9E94-41A83C7FF7F1}" destId="{D49EBA2B-EAAA-4199-B42D-700EF5AF8D8C}" srcOrd="0" destOrd="0" presId="urn:microsoft.com/office/officeart/2005/8/layout/process4"/>
    <dgm:cxn modelId="{3CF74B1C-5228-4AE2-86C6-06ED75BACF69}" type="presOf" srcId="{813C2650-7951-40BB-BCB5-441E03A78EA2}" destId="{FA36AC35-574F-43AB-BC19-DBF944E2ADFE}" srcOrd="0" destOrd="0" presId="urn:microsoft.com/office/officeart/2005/8/layout/process4"/>
    <dgm:cxn modelId="{23CB0633-F14F-4946-AEC4-21DDD648F5E1}" srcId="{813C2650-7951-40BB-BCB5-441E03A78EA2}" destId="{5CD9D783-B494-46BC-AF41-1229A4BF913F}" srcOrd="1" destOrd="0" parTransId="{1A519669-2946-4703-B36B-49BBDC142F4B}" sibTransId="{A46D86A1-ABA2-454F-B819-DB1CEFE6B40C}"/>
    <dgm:cxn modelId="{2F24BA39-1265-422F-8DA8-004A8C2D69CF}" type="presOf" srcId="{5CD9D783-B494-46BC-AF41-1229A4BF913F}" destId="{F4EA9092-C769-43C9-A73B-D52D50DF857B}" srcOrd="0" destOrd="0" presId="urn:microsoft.com/office/officeart/2005/8/layout/process4"/>
    <dgm:cxn modelId="{681DA05D-364D-413E-AFCC-A52C0244AA3D}" type="presOf" srcId="{1B03C11B-4971-4FF6-8E86-E63889C401BC}" destId="{24AABF16-FB48-4E62-8095-FF00391B7EC3}" srcOrd="0" destOrd="0" presId="urn:microsoft.com/office/officeart/2005/8/layout/process4"/>
    <dgm:cxn modelId="{90B2FD47-9AC0-4ACF-A4FC-70ADF6595BD3}" type="presOf" srcId="{59D8439C-D059-4DD2-AB58-6C5C15A27C74}" destId="{74F0D6BA-7B60-4E86-ADCA-15734F8F9ACA}" srcOrd="0" destOrd="0" presId="urn:microsoft.com/office/officeart/2005/8/layout/process4"/>
    <dgm:cxn modelId="{C1D4DC55-3126-4433-A430-E393625E6E36}" srcId="{813C2650-7951-40BB-BCB5-441E03A78EA2}" destId="{BA67641F-067F-46A4-BA4C-B6E39D755D45}" srcOrd="0" destOrd="0" parTransId="{E732A3D9-99B9-4DB8-9BBB-8A4B8FD15FA5}" sibTransId="{FC1406A4-7B19-4917-94D6-5064D7E00099}"/>
    <dgm:cxn modelId="{02648E82-655B-45F3-89CD-7D5279715973}" type="presOf" srcId="{BA67641F-067F-46A4-BA4C-B6E39D755D45}" destId="{E10DB00E-4AEE-434C-BA84-720C455D2CE6}" srcOrd="0" destOrd="0" presId="urn:microsoft.com/office/officeart/2005/8/layout/process4"/>
    <dgm:cxn modelId="{1A81DB8E-3454-495A-AC51-D1E73BDCFDAA}" srcId="{5CD9D783-B494-46BC-AF41-1229A4BF913F}" destId="{7CB3410E-E593-4612-9E94-41A83C7FF7F1}" srcOrd="2" destOrd="0" parTransId="{7F80ADD3-5AC1-4CE4-8C62-77BFFB16E73D}" sibTransId="{CA51AEB3-08C4-4860-AC5B-97C6D1C58221}"/>
    <dgm:cxn modelId="{E550D6B0-F4B6-43E2-91C6-3EC2F1120F20}" type="presOf" srcId="{2F57FD6B-B108-4380-A4F1-FE7D5AA0DBD6}" destId="{10CA1431-EF1C-4EA5-807C-D75164610CD6}" srcOrd="0" destOrd="0" presId="urn:microsoft.com/office/officeart/2005/8/layout/process4"/>
    <dgm:cxn modelId="{A0FC8BB4-50BF-4350-9807-6EAF4E8EEE48}" srcId="{5CD9D783-B494-46BC-AF41-1229A4BF913F}" destId="{1B03C11B-4971-4FF6-8E86-E63889C401BC}" srcOrd="0" destOrd="0" parTransId="{4271A12D-B7C8-4026-980D-9DEF8B20E603}" sibTransId="{EEF8483B-D2BD-49DF-ABF5-122B26C55C02}"/>
    <dgm:cxn modelId="{AE151BBC-2DED-4B4B-BB70-E4D000568C95}" srcId="{5CD9D783-B494-46BC-AF41-1229A4BF913F}" destId="{2F57FD6B-B108-4380-A4F1-FE7D5AA0DBD6}" srcOrd="1" destOrd="0" parTransId="{FB031C80-5734-48E2-807E-1F9D07BC4506}" sibTransId="{FC061C88-0FC7-447B-B3A7-7C511955B5C3}"/>
    <dgm:cxn modelId="{3B59B9CB-504A-4801-BC00-CDC65CCD30B0}" type="presOf" srcId="{5CD9D783-B494-46BC-AF41-1229A4BF913F}" destId="{4EEB8A48-2B30-4968-9765-3826D6B26D7F}" srcOrd="1" destOrd="0" presId="urn:microsoft.com/office/officeart/2005/8/layout/process4"/>
    <dgm:cxn modelId="{90B0A8CE-AEC4-4C7D-B551-CE01904AE456}" srcId="{5CD9D783-B494-46BC-AF41-1229A4BF913F}" destId="{59D8439C-D059-4DD2-AB58-6C5C15A27C74}" srcOrd="3" destOrd="0" parTransId="{EB4E2671-E14F-4F6A-9FC8-A1129F3C5CD4}" sibTransId="{22010F7E-34BE-43B2-8ED2-48DFB715B852}"/>
    <dgm:cxn modelId="{5AB867DC-1F45-45F3-A0FF-6038E1324CFE}" type="presOf" srcId="{913EE224-83B6-4E79-BCBE-CA86C8454506}" destId="{418E7069-B7A0-47E7-ADD3-17232D72B949}" srcOrd="0" destOrd="0" presId="urn:microsoft.com/office/officeart/2005/8/layout/process4"/>
    <dgm:cxn modelId="{7E0BEEE4-42B5-4CE8-9E4F-2DF2F5AE5F76}" srcId="{813C2650-7951-40BB-BCB5-441E03A78EA2}" destId="{913EE224-83B6-4E79-BCBE-CA86C8454506}" srcOrd="2" destOrd="0" parTransId="{E238DB11-7704-4E76-BBE7-B54E894FDDAC}" sibTransId="{8D849D36-82A3-4858-8757-46E2DCE9C48E}"/>
    <dgm:cxn modelId="{D0680219-0CDB-4D38-8852-F1E976E23CCD}" type="presParOf" srcId="{FA36AC35-574F-43AB-BC19-DBF944E2ADFE}" destId="{16F1B9E5-9AD9-444E-A7BE-9A3090BCC80D}" srcOrd="0" destOrd="0" presId="urn:microsoft.com/office/officeart/2005/8/layout/process4"/>
    <dgm:cxn modelId="{3046BEF8-DAFC-4199-B975-48B987F08429}" type="presParOf" srcId="{16F1B9E5-9AD9-444E-A7BE-9A3090BCC80D}" destId="{418E7069-B7A0-47E7-ADD3-17232D72B949}" srcOrd="0" destOrd="0" presId="urn:microsoft.com/office/officeart/2005/8/layout/process4"/>
    <dgm:cxn modelId="{6CA93C1E-ACAA-4B22-B8A5-81008FE63B12}" type="presParOf" srcId="{FA36AC35-574F-43AB-BC19-DBF944E2ADFE}" destId="{DABD2631-0D04-4AF1-81CA-848660AFC791}" srcOrd="1" destOrd="0" presId="urn:microsoft.com/office/officeart/2005/8/layout/process4"/>
    <dgm:cxn modelId="{0C8FFBF3-6795-4E72-ADF2-B2C324B0753A}" type="presParOf" srcId="{FA36AC35-574F-43AB-BC19-DBF944E2ADFE}" destId="{6A80A000-0172-439D-A3C7-5E50799CA0AA}" srcOrd="2" destOrd="0" presId="urn:microsoft.com/office/officeart/2005/8/layout/process4"/>
    <dgm:cxn modelId="{915474B2-A17F-47E5-A071-3DB1138F1DF4}" type="presParOf" srcId="{6A80A000-0172-439D-A3C7-5E50799CA0AA}" destId="{F4EA9092-C769-43C9-A73B-D52D50DF857B}" srcOrd="0" destOrd="0" presId="urn:microsoft.com/office/officeart/2005/8/layout/process4"/>
    <dgm:cxn modelId="{29D1D54C-42CB-4818-B9B4-D437265EFB4D}" type="presParOf" srcId="{6A80A000-0172-439D-A3C7-5E50799CA0AA}" destId="{4EEB8A48-2B30-4968-9765-3826D6B26D7F}" srcOrd="1" destOrd="0" presId="urn:microsoft.com/office/officeart/2005/8/layout/process4"/>
    <dgm:cxn modelId="{EF7D3AAD-4E35-4B53-9676-D3C41462FBE4}" type="presParOf" srcId="{6A80A000-0172-439D-A3C7-5E50799CA0AA}" destId="{29F70902-C391-4F01-B8BD-E530E8F701DE}" srcOrd="2" destOrd="0" presId="urn:microsoft.com/office/officeart/2005/8/layout/process4"/>
    <dgm:cxn modelId="{6D9F4272-C49A-4010-909D-14449F28FEA9}" type="presParOf" srcId="{29F70902-C391-4F01-B8BD-E530E8F701DE}" destId="{24AABF16-FB48-4E62-8095-FF00391B7EC3}" srcOrd="0" destOrd="0" presId="urn:microsoft.com/office/officeart/2005/8/layout/process4"/>
    <dgm:cxn modelId="{7E807BCD-46E0-4C9F-B6E2-85D639CB4377}" type="presParOf" srcId="{29F70902-C391-4F01-B8BD-E530E8F701DE}" destId="{10CA1431-EF1C-4EA5-807C-D75164610CD6}" srcOrd="1" destOrd="0" presId="urn:microsoft.com/office/officeart/2005/8/layout/process4"/>
    <dgm:cxn modelId="{3FB2FB3B-4166-4B8C-AB8F-C48E769F0108}" type="presParOf" srcId="{29F70902-C391-4F01-B8BD-E530E8F701DE}" destId="{D49EBA2B-EAAA-4199-B42D-700EF5AF8D8C}" srcOrd="2" destOrd="0" presId="urn:microsoft.com/office/officeart/2005/8/layout/process4"/>
    <dgm:cxn modelId="{EDE97D50-42BF-4CAC-AE95-BA4164C9DE23}" type="presParOf" srcId="{29F70902-C391-4F01-B8BD-E530E8F701DE}" destId="{74F0D6BA-7B60-4E86-ADCA-15734F8F9ACA}" srcOrd="3" destOrd="0" presId="urn:microsoft.com/office/officeart/2005/8/layout/process4"/>
    <dgm:cxn modelId="{BDF6E963-1C05-4727-AEA3-E05E122DD294}" type="presParOf" srcId="{FA36AC35-574F-43AB-BC19-DBF944E2ADFE}" destId="{073804EC-3499-4498-9F0F-F43F425B12C2}" srcOrd="3" destOrd="0" presId="urn:microsoft.com/office/officeart/2005/8/layout/process4"/>
    <dgm:cxn modelId="{A82646D9-87DF-43C6-A5D8-9F97E332D3F8}" type="presParOf" srcId="{FA36AC35-574F-43AB-BC19-DBF944E2ADFE}" destId="{1385E3A0-3503-4587-B731-BAAB3BA1FC58}" srcOrd="4" destOrd="0" presId="urn:microsoft.com/office/officeart/2005/8/layout/process4"/>
    <dgm:cxn modelId="{9759F23E-6B46-4247-8CA1-21F07D7A14FB}" type="presParOf" srcId="{1385E3A0-3503-4587-B731-BAAB3BA1FC58}" destId="{E10DB00E-4AEE-434C-BA84-720C455D2CE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E7069-B7A0-47E7-ADD3-17232D72B949}">
      <dsp:nvSpPr>
        <dsp:cNvPr id="0" name=""/>
        <dsp:cNvSpPr/>
      </dsp:nvSpPr>
      <dsp:spPr>
        <a:xfrm>
          <a:off x="0" y="4370276"/>
          <a:ext cx="8307092" cy="9224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/>
              <a:cs typeface="Arial"/>
            </a:rPr>
            <a:t>Finally, logistic regression was run again</a:t>
          </a:r>
        </a:p>
      </dsp:txBody>
      <dsp:txXfrm>
        <a:off x="0" y="4370276"/>
        <a:ext cx="8307092" cy="922466"/>
      </dsp:txXfrm>
    </dsp:sp>
    <dsp:sp modelId="{4EEB8A48-2B30-4968-9765-3826D6B26D7F}">
      <dsp:nvSpPr>
        <dsp:cNvPr id="0" name=""/>
        <dsp:cNvSpPr/>
      </dsp:nvSpPr>
      <dsp:spPr>
        <a:xfrm rot="10800000">
          <a:off x="0" y="1596046"/>
          <a:ext cx="8307092" cy="2804898"/>
        </a:xfrm>
        <a:prstGeom prst="upArrowCallout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l" defTabSz="1111250" rtl="0">
            <a:lnSpc>
              <a:spcPct val="9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/>
              <a:cs typeface="Arial"/>
            </a:rPr>
            <a:t>              Several variable selection methods were used</a:t>
          </a:r>
        </a:p>
      </dsp:txBody>
      <dsp:txXfrm rot="-10800000">
        <a:off x="0" y="1596046"/>
        <a:ext cx="8307092" cy="984519"/>
      </dsp:txXfrm>
    </dsp:sp>
    <dsp:sp modelId="{24AABF16-FB48-4E62-8095-FF00391B7EC3}">
      <dsp:nvSpPr>
        <dsp:cNvPr id="0" name=""/>
        <dsp:cNvSpPr/>
      </dsp:nvSpPr>
      <dsp:spPr>
        <a:xfrm>
          <a:off x="0" y="2529948"/>
          <a:ext cx="2076773" cy="94023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/>
              <a:cs typeface="Arial"/>
            </a:rPr>
            <a:t>Stepwise with cross validation approach</a:t>
          </a:r>
        </a:p>
      </dsp:txBody>
      <dsp:txXfrm>
        <a:off x="0" y="2529948"/>
        <a:ext cx="2076773" cy="940238"/>
      </dsp:txXfrm>
    </dsp:sp>
    <dsp:sp modelId="{10CA1431-EF1C-4EA5-807C-D75164610CD6}">
      <dsp:nvSpPr>
        <dsp:cNvPr id="0" name=""/>
        <dsp:cNvSpPr/>
      </dsp:nvSpPr>
      <dsp:spPr>
        <a:xfrm>
          <a:off x="2076773" y="2529948"/>
          <a:ext cx="2076773" cy="94023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-13333"/>
          </a:schemeClr>
        </a:solidFill>
        <a:ln w="1397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l" defTabSz="711200">
            <a:lnSpc>
              <a:spcPct val="9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/>
              <a:cs typeface="Arial"/>
            </a:rPr>
            <a:t>Lasso Regression Ridge Regression</a:t>
          </a:r>
        </a:p>
      </dsp:txBody>
      <dsp:txXfrm>
        <a:off x="2076773" y="2529948"/>
        <a:ext cx="2076773" cy="940238"/>
      </dsp:txXfrm>
    </dsp:sp>
    <dsp:sp modelId="{D49EBA2B-EAAA-4199-B42D-700EF5AF8D8C}">
      <dsp:nvSpPr>
        <dsp:cNvPr id="0" name=""/>
        <dsp:cNvSpPr/>
      </dsp:nvSpPr>
      <dsp:spPr>
        <a:xfrm>
          <a:off x="4153546" y="2529948"/>
          <a:ext cx="2076773" cy="94023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-26667"/>
          </a:schemeClr>
        </a:solidFill>
        <a:ln w="1397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l" defTabSz="711200">
            <a:lnSpc>
              <a:spcPct val="9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/>
              <a:cs typeface="Arial"/>
            </a:rPr>
            <a:t>Decision Tree</a:t>
          </a:r>
        </a:p>
      </dsp:txBody>
      <dsp:txXfrm>
        <a:off x="4153546" y="2529948"/>
        <a:ext cx="2076773" cy="940238"/>
      </dsp:txXfrm>
    </dsp:sp>
    <dsp:sp modelId="{74F0D6BA-7B60-4E86-ADCA-15734F8F9ACA}">
      <dsp:nvSpPr>
        <dsp:cNvPr id="0" name=""/>
        <dsp:cNvSpPr/>
      </dsp:nvSpPr>
      <dsp:spPr>
        <a:xfrm>
          <a:off x="6230319" y="2555405"/>
          <a:ext cx="2076773" cy="88932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-40000"/>
          </a:schemeClr>
        </a:solidFill>
        <a:ln w="1397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/>
              <a:cs typeface="Arial"/>
            </a:rPr>
            <a:t>Bagging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/>
              <a:cs typeface="Arial"/>
            </a:rPr>
            <a:t>Random Forest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>
              <a:latin typeface="Arial"/>
              <a:cs typeface="Arial"/>
            </a:rPr>
            <a:t>Adaboost</a:t>
          </a:r>
          <a:endParaRPr lang="en-US" sz="1600" kern="1200">
            <a:latin typeface="Arial"/>
            <a:cs typeface="Arial"/>
          </a:endParaRPr>
        </a:p>
      </dsp:txBody>
      <dsp:txXfrm>
        <a:off x="6230319" y="2555405"/>
        <a:ext cx="2076773" cy="889324"/>
      </dsp:txXfrm>
    </dsp:sp>
    <dsp:sp modelId="{E10DB00E-4AEE-434C-BA84-720C455D2CE6}">
      <dsp:nvSpPr>
        <dsp:cNvPr id="0" name=""/>
        <dsp:cNvSpPr/>
      </dsp:nvSpPr>
      <dsp:spPr>
        <a:xfrm rot="10800000">
          <a:off x="0" y="1014"/>
          <a:ext cx="8307092" cy="1625701"/>
        </a:xfrm>
        <a:prstGeom prst="upArrowCallou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l" defTabSz="1111250" rtl="0">
            <a:lnSpc>
              <a:spcPct val="9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/>
              <a:cs typeface="Arial"/>
            </a:rPr>
            <a:t>                First, ran the logistic regression method</a:t>
          </a:r>
        </a:p>
      </dsp:txBody>
      <dsp:txXfrm rot="10800000">
        <a:off x="0" y="1014"/>
        <a:ext cx="8307092" cy="1056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D1EC6-0862-4465-B797-C5D997B789DE}" type="datetimeFigureOut"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32695-006A-4EB6-8359-40D1AEA8D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2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AutoNum type="arabicPeriod"/>
            </a:pPr>
            <a:r>
              <a:rPr lang="en-US"/>
              <a:t>First ran the logistic regression method.</a:t>
            </a:r>
          </a:p>
          <a:p>
            <a:pPr marL="514350" indent="-5143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AutoNum type="arabicPeriod"/>
            </a:pPr>
            <a:r>
              <a:rPr lang="en-US"/>
              <a:t>Several variable selection methods have been used:</a:t>
            </a:r>
          </a:p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Used a variable selection method</a:t>
            </a:r>
          </a:p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          Stepwise with cross validation approach.</a:t>
            </a:r>
          </a:p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Used regularized regression</a:t>
            </a:r>
          </a:p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          Lasso Regression.</a:t>
            </a:r>
          </a:p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          Ridge Regression.</a:t>
            </a:r>
          </a:p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Used classification tree</a:t>
            </a:r>
          </a:p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          Decision tree.</a:t>
            </a:r>
          </a:p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Used ensemble methods</a:t>
            </a:r>
          </a:p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          Bagging.</a:t>
            </a:r>
          </a:p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          Random forest.</a:t>
            </a:r>
          </a:p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          </a:t>
            </a:r>
            <a:r>
              <a:rPr lang="en-US" err="1"/>
              <a:t>Adaboost</a:t>
            </a:r>
            <a:r>
              <a:rPr lang="en-US"/>
              <a:t>.</a:t>
            </a:r>
          </a:p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3.     Finally logistic regression was run again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32695-006A-4EB6-8359-40D1AEA8D602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3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6813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7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7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6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222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8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4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9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6566F-9D5A-62D6-2954-8BBE44B1E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2600" y="758951"/>
            <a:ext cx="5157591" cy="4922657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  <a:spcAft>
                <a:spcPts val="200"/>
              </a:spcAft>
            </a:pPr>
            <a:endParaRPr lang="en-US" sz="2300">
              <a:solidFill>
                <a:srgbClr val="FFFFFF"/>
              </a:solidFill>
              <a:latin typeface="Times New Roman"/>
              <a:cs typeface="Arial"/>
            </a:endParaRPr>
          </a:p>
          <a:p>
            <a:pPr>
              <a:spcBef>
                <a:spcPts val="1400"/>
              </a:spcBef>
              <a:spcAft>
                <a:spcPts val="200"/>
              </a:spcAft>
            </a:pPr>
            <a:endParaRPr lang="en-US" sz="2300">
              <a:solidFill>
                <a:srgbClr val="FFFFFF"/>
              </a:solidFill>
              <a:latin typeface="Times New Roman"/>
              <a:cs typeface="Arial"/>
            </a:endParaRPr>
          </a:p>
          <a:p>
            <a:pPr>
              <a:spcBef>
                <a:spcPts val="1400"/>
              </a:spcBef>
              <a:spcAft>
                <a:spcPts val="200"/>
              </a:spcAft>
            </a:pPr>
            <a:endParaRPr lang="en-US" sz="2300">
              <a:solidFill>
                <a:srgbClr val="FFFFFF"/>
              </a:solidFill>
              <a:latin typeface="Times New Roman"/>
              <a:cs typeface="Arial"/>
            </a:endParaRPr>
          </a:p>
          <a:p>
            <a:pPr>
              <a:spcBef>
                <a:spcPts val="1400"/>
              </a:spcBef>
              <a:spcAft>
                <a:spcPts val="200"/>
              </a:spcAft>
            </a:pPr>
            <a:r>
              <a:rPr lang="en-US" sz="2300" b="1">
                <a:solidFill>
                  <a:srgbClr val="FFFFFF"/>
                </a:solidFill>
                <a:latin typeface="Times New Roman"/>
                <a:cs typeface="Arial"/>
              </a:rPr>
              <a:t>STAT 6440 </a:t>
            </a:r>
            <a:br>
              <a:rPr lang="en-US" sz="2300" b="1">
                <a:solidFill>
                  <a:srgbClr val="FFFFFF"/>
                </a:solidFill>
                <a:latin typeface="Times New Roman"/>
                <a:cs typeface="Arial"/>
              </a:rPr>
            </a:br>
            <a:br>
              <a:rPr lang="en-US" sz="2300" b="1">
                <a:solidFill>
                  <a:srgbClr val="FFFFFF"/>
                </a:solidFill>
                <a:latin typeface="Times New Roman"/>
                <a:cs typeface="Arial"/>
              </a:rPr>
            </a:br>
            <a:r>
              <a:rPr lang="en-US" sz="2300" b="1">
                <a:solidFill>
                  <a:srgbClr val="FFFFFF"/>
                </a:solidFill>
                <a:latin typeface="Times New Roman"/>
                <a:cs typeface="Arial"/>
              </a:rPr>
              <a:t>GROUP 7</a:t>
            </a:r>
            <a:endParaRPr lang="en-US" sz="2300">
              <a:solidFill>
                <a:srgbClr val="FFFFFF"/>
              </a:solidFill>
              <a:latin typeface="Times New Roman"/>
              <a:cs typeface="Arial"/>
            </a:endParaRPr>
          </a:p>
          <a:p>
            <a:pPr>
              <a:spcBef>
                <a:spcPts val="1400"/>
              </a:spcBef>
              <a:spcAft>
                <a:spcPts val="200"/>
              </a:spcAft>
            </a:pPr>
            <a:r>
              <a:rPr lang="en-US" sz="2700">
                <a:solidFill>
                  <a:srgbClr val="FFFFFF"/>
                </a:solidFill>
                <a:latin typeface="Times New Roman"/>
                <a:cs typeface="Arial"/>
              </a:rPr>
              <a:t>Presented By:</a:t>
            </a:r>
          </a:p>
          <a:p>
            <a:pPr>
              <a:spcBef>
                <a:spcPts val="1400"/>
              </a:spcBef>
              <a:spcAft>
                <a:spcPts val="200"/>
              </a:spcAft>
            </a:pPr>
            <a:r>
              <a:rPr lang="en-US" sz="2700">
                <a:solidFill>
                  <a:srgbClr val="FFFFFF"/>
                </a:solidFill>
                <a:latin typeface="Times New Roman"/>
                <a:cs typeface="Arial"/>
              </a:rPr>
              <a:t>Huda </a:t>
            </a:r>
            <a:r>
              <a:rPr lang="en-US" sz="2700" err="1">
                <a:solidFill>
                  <a:srgbClr val="FFFFFF"/>
                </a:solidFill>
                <a:latin typeface="Times New Roman"/>
                <a:cs typeface="Arial"/>
              </a:rPr>
              <a:t>Abdaljalil</a:t>
            </a:r>
            <a:r>
              <a:rPr lang="en-US" sz="2700">
                <a:solidFill>
                  <a:srgbClr val="FFFFFF"/>
                </a:solidFill>
                <a:latin typeface="Times New Roman"/>
                <a:cs typeface="Arial"/>
              </a:rPr>
              <a:t>, Tanjima Rahman</a:t>
            </a:r>
          </a:p>
          <a:p>
            <a:pPr>
              <a:spcBef>
                <a:spcPts val="1400"/>
              </a:spcBef>
              <a:spcAft>
                <a:spcPts val="200"/>
              </a:spcAft>
            </a:pPr>
            <a:r>
              <a:rPr lang="en-US" sz="2700">
                <a:solidFill>
                  <a:srgbClr val="FFFFFF"/>
                </a:solidFill>
                <a:latin typeface="Times New Roman"/>
                <a:cs typeface="Arial"/>
              </a:rPr>
              <a:t>Department of Applied Statistics</a:t>
            </a:r>
          </a:p>
          <a:p>
            <a:pPr>
              <a:spcBef>
                <a:spcPts val="1400"/>
              </a:spcBef>
              <a:spcAft>
                <a:spcPts val="200"/>
              </a:spcAft>
            </a:pPr>
            <a:r>
              <a:rPr lang="en-US" sz="2700">
                <a:solidFill>
                  <a:srgbClr val="FFFFFF"/>
                </a:solidFill>
                <a:latin typeface="Times New Roman"/>
                <a:cs typeface="Arial"/>
              </a:rPr>
              <a:t>04/18/2024</a:t>
            </a:r>
          </a:p>
          <a:p>
            <a:pPr marL="285750" indent="-228600">
              <a:spcBef>
                <a:spcPts val="1400"/>
              </a:spcBef>
              <a:spcAft>
                <a:spcPts val="200"/>
              </a:spcAft>
              <a:buFont typeface="Arial,Sans-Serif"/>
              <a:buChar char="•"/>
            </a:pPr>
            <a:endParaRPr lang="en-US" sz="2300">
              <a:solidFill>
                <a:srgbClr val="FFFFFF"/>
              </a:solidFill>
              <a:latin typeface="Times New Roman"/>
              <a:cs typeface="Arial"/>
            </a:endParaRPr>
          </a:p>
          <a:p>
            <a:endParaRPr lang="en-US" sz="2300" b="1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F2D22FFD-9467-B3B4-107D-D44383B8C1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902987" y="1566474"/>
            <a:ext cx="3718563" cy="371856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92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9A7C-55F1-37AD-6FF4-4AF45E5A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b="1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9731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98AA-D172-AC49-CF3B-5F1E4ACE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36761"/>
            <a:ext cx="11035301" cy="79818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Selected variables in different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955FA99-E78E-2DFA-9A00-80D2494253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50235832"/>
                  </p:ext>
                </p:extLst>
              </p:nvPr>
            </p:nvGraphicFramePr>
            <p:xfrm>
              <a:off x="195210" y="1047966"/>
              <a:ext cx="11035304" cy="5673273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379413">
                      <a:extLst>
                        <a:ext uri="{9D8B030D-6E8A-4147-A177-3AD203B41FA5}">
                          <a16:colId xmlns:a16="http://schemas.microsoft.com/office/drawing/2014/main" val="3663030522"/>
                        </a:ext>
                      </a:extLst>
                    </a:gridCol>
                    <a:gridCol w="1379413">
                      <a:extLst>
                        <a:ext uri="{9D8B030D-6E8A-4147-A177-3AD203B41FA5}">
                          <a16:colId xmlns:a16="http://schemas.microsoft.com/office/drawing/2014/main" val="3581310982"/>
                        </a:ext>
                      </a:extLst>
                    </a:gridCol>
                    <a:gridCol w="1379413">
                      <a:extLst>
                        <a:ext uri="{9D8B030D-6E8A-4147-A177-3AD203B41FA5}">
                          <a16:colId xmlns:a16="http://schemas.microsoft.com/office/drawing/2014/main" val="2347845127"/>
                        </a:ext>
                      </a:extLst>
                    </a:gridCol>
                    <a:gridCol w="1379413">
                      <a:extLst>
                        <a:ext uri="{9D8B030D-6E8A-4147-A177-3AD203B41FA5}">
                          <a16:colId xmlns:a16="http://schemas.microsoft.com/office/drawing/2014/main" val="1835920619"/>
                        </a:ext>
                      </a:extLst>
                    </a:gridCol>
                    <a:gridCol w="1379413">
                      <a:extLst>
                        <a:ext uri="{9D8B030D-6E8A-4147-A177-3AD203B41FA5}">
                          <a16:colId xmlns:a16="http://schemas.microsoft.com/office/drawing/2014/main" val="3094397078"/>
                        </a:ext>
                      </a:extLst>
                    </a:gridCol>
                    <a:gridCol w="1293041">
                      <a:extLst>
                        <a:ext uri="{9D8B030D-6E8A-4147-A177-3AD203B41FA5}">
                          <a16:colId xmlns:a16="http://schemas.microsoft.com/office/drawing/2014/main" val="4266719091"/>
                        </a:ext>
                      </a:extLst>
                    </a:gridCol>
                    <a:gridCol w="1465785">
                      <a:extLst>
                        <a:ext uri="{9D8B030D-6E8A-4147-A177-3AD203B41FA5}">
                          <a16:colId xmlns:a16="http://schemas.microsoft.com/office/drawing/2014/main" val="2060649740"/>
                        </a:ext>
                      </a:extLst>
                    </a:gridCol>
                    <a:gridCol w="1379413">
                      <a:extLst>
                        <a:ext uri="{9D8B030D-6E8A-4147-A177-3AD203B41FA5}">
                          <a16:colId xmlns:a16="http://schemas.microsoft.com/office/drawing/2014/main" val="3285856947"/>
                        </a:ext>
                      </a:extLst>
                    </a:gridCol>
                  </a:tblGrid>
                  <a:tr h="670538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Stepwise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Decision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Bagging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Random forest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err="1"/>
                            <a:t>Adaboost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5970629"/>
                      </a:ext>
                    </a:extLst>
                  </a:tr>
                  <a:tr h="404584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6452636"/>
                      </a:ext>
                    </a:extLst>
                  </a:tr>
                  <a:tr h="957911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Respondent Education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261359"/>
                      </a:ext>
                    </a:extLst>
                  </a:tr>
                  <a:tr h="670538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Partner’s Education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7850966"/>
                      </a:ext>
                    </a:extLst>
                  </a:tr>
                  <a:tr h="670597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Wealth Index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593313"/>
                      </a:ext>
                    </a:extLst>
                  </a:tr>
                  <a:tr h="670597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Religion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3466038"/>
                      </a:ext>
                    </a:extLst>
                  </a:tr>
                  <a:tr h="670597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Pregnancy intention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2355265"/>
                      </a:ext>
                    </a:extLst>
                  </a:tr>
                  <a:tr h="957911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Respondent’s working status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23192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955FA99-E78E-2DFA-9A00-80D2494253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50235832"/>
                  </p:ext>
                </p:extLst>
              </p:nvPr>
            </p:nvGraphicFramePr>
            <p:xfrm>
              <a:off x="195210" y="1047966"/>
              <a:ext cx="11035304" cy="5673273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379413">
                      <a:extLst>
                        <a:ext uri="{9D8B030D-6E8A-4147-A177-3AD203B41FA5}">
                          <a16:colId xmlns:a16="http://schemas.microsoft.com/office/drawing/2014/main" val="3663030522"/>
                        </a:ext>
                      </a:extLst>
                    </a:gridCol>
                    <a:gridCol w="1379413">
                      <a:extLst>
                        <a:ext uri="{9D8B030D-6E8A-4147-A177-3AD203B41FA5}">
                          <a16:colId xmlns:a16="http://schemas.microsoft.com/office/drawing/2014/main" val="3581310982"/>
                        </a:ext>
                      </a:extLst>
                    </a:gridCol>
                    <a:gridCol w="1379413">
                      <a:extLst>
                        <a:ext uri="{9D8B030D-6E8A-4147-A177-3AD203B41FA5}">
                          <a16:colId xmlns:a16="http://schemas.microsoft.com/office/drawing/2014/main" val="2347845127"/>
                        </a:ext>
                      </a:extLst>
                    </a:gridCol>
                    <a:gridCol w="1379413">
                      <a:extLst>
                        <a:ext uri="{9D8B030D-6E8A-4147-A177-3AD203B41FA5}">
                          <a16:colId xmlns:a16="http://schemas.microsoft.com/office/drawing/2014/main" val="1835920619"/>
                        </a:ext>
                      </a:extLst>
                    </a:gridCol>
                    <a:gridCol w="1379413">
                      <a:extLst>
                        <a:ext uri="{9D8B030D-6E8A-4147-A177-3AD203B41FA5}">
                          <a16:colId xmlns:a16="http://schemas.microsoft.com/office/drawing/2014/main" val="3094397078"/>
                        </a:ext>
                      </a:extLst>
                    </a:gridCol>
                    <a:gridCol w="1293041">
                      <a:extLst>
                        <a:ext uri="{9D8B030D-6E8A-4147-A177-3AD203B41FA5}">
                          <a16:colId xmlns:a16="http://schemas.microsoft.com/office/drawing/2014/main" val="4266719091"/>
                        </a:ext>
                      </a:extLst>
                    </a:gridCol>
                    <a:gridCol w="1465785">
                      <a:extLst>
                        <a:ext uri="{9D8B030D-6E8A-4147-A177-3AD203B41FA5}">
                          <a16:colId xmlns:a16="http://schemas.microsoft.com/office/drawing/2014/main" val="2060649740"/>
                        </a:ext>
                      </a:extLst>
                    </a:gridCol>
                    <a:gridCol w="1379413">
                      <a:extLst>
                        <a:ext uri="{9D8B030D-6E8A-4147-A177-3AD203B41FA5}">
                          <a16:colId xmlns:a16="http://schemas.microsoft.com/office/drawing/2014/main" val="3285856947"/>
                        </a:ext>
                      </a:extLst>
                    </a:gridCol>
                  </a:tblGrid>
                  <a:tr h="670538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Stepwise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Decision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Bagging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Random forest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err="1"/>
                            <a:t>Adaboost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5970629"/>
                      </a:ext>
                    </a:extLst>
                  </a:tr>
                  <a:tr h="404584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41" t="-171642" r="-599119" b="-1138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27" t="-171642" r="-501770" b="-1138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71642" r="-399559" b="-1138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770" t="-171642" r="-301327" b="-1138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4906" t="-171642" r="-221226" b="-1138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8506" t="-171642" r="-94606" b="-1138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2212" t="-171642" r="-885" b="-1138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6452636"/>
                      </a:ext>
                    </a:extLst>
                  </a:tr>
                  <a:tr h="957911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Respondent Education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41" t="-115924" r="-599119" b="-385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27" t="-115924" r="-501770" b="-385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5924" r="-399559" b="-385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770" t="-115924" r="-301327" b="-385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4906" t="-115924" r="-221226" b="-385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8506" t="-115924" r="-94606" b="-385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2212" t="-115924" r="-885" b="-3859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261359"/>
                      </a:ext>
                    </a:extLst>
                  </a:tr>
                  <a:tr h="670538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Partner’s Education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41" t="-308182" r="-599119" b="-4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27" t="-308182" r="-501770" b="-4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8182" r="-399559" b="-4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770" t="-308182" r="-301327" b="-4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4906" t="-308182" r="-221226" b="-4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8506" t="-308182" r="-94606" b="-4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2212" t="-308182" r="-885" b="-4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7850966"/>
                      </a:ext>
                    </a:extLst>
                  </a:tr>
                  <a:tr h="670597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Wealth Index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41" t="-408182" r="-599119" b="-3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27" t="-408182" r="-501770" b="-3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8182" r="-399559" b="-3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770" t="-408182" r="-301327" b="-3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4906" t="-408182" r="-221226" b="-3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8506" t="-408182" r="-94606" b="-3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2212" t="-408182" r="-885" b="-3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593313"/>
                      </a:ext>
                    </a:extLst>
                  </a:tr>
                  <a:tr h="670597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Religion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41" t="-508182" r="-599119" b="-2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27" t="-508182" r="-501770" b="-2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08182" r="-399559" b="-2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770" t="-508182" r="-301327" b="-2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4906" t="-508182" r="-221226" b="-2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8506" t="-508182" r="-94606" b="-25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2212" t="-508182" r="-885" b="-2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466038"/>
                      </a:ext>
                    </a:extLst>
                  </a:tr>
                  <a:tr h="670597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Pregnancy intention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41" t="-602703" r="-599119" b="-1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27" t="-602703" r="-501770" b="-1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2703" r="-399559" b="-1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770" t="-602703" r="-301327" b="-1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4906" t="-602703" r="-221226" b="-1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8506" t="-602703" r="-94606" b="-1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2212" t="-602703" r="-885" b="-148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2355265"/>
                      </a:ext>
                    </a:extLst>
                  </a:tr>
                  <a:tr h="957911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Respondent’s working status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41" t="-496815" r="-599119" b="-50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27" t="-496815" r="-501770" b="-50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6815" r="-399559" b="-50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770" t="-496815" r="-301327" b="-50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4906" t="-496815" r="-221226" b="-50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8506" t="-496815" r="-94606" b="-50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2212" t="-496815" r="-885" b="-50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23192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58843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C38F5D15-9E6C-1EEA-8626-1E44376992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0813599"/>
                  </p:ext>
                </p:extLst>
              </p:nvPr>
            </p:nvGraphicFramePr>
            <p:xfrm>
              <a:off x="184935" y="328773"/>
              <a:ext cx="11003624" cy="6416436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375453">
                      <a:extLst>
                        <a:ext uri="{9D8B030D-6E8A-4147-A177-3AD203B41FA5}">
                          <a16:colId xmlns:a16="http://schemas.microsoft.com/office/drawing/2014/main" val="3692542098"/>
                        </a:ext>
                      </a:extLst>
                    </a:gridCol>
                    <a:gridCol w="1375453">
                      <a:extLst>
                        <a:ext uri="{9D8B030D-6E8A-4147-A177-3AD203B41FA5}">
                          <a16:colId xmlns:a16="http://schemas.microsoft.com/office/drawing/2014/main" val="1346376934"/>
                        </a:ext>
                      </a:extLst>
                    </a:gridCol>
                    <a:gridCol w="1375453">
                      <a:extLst>
                        <a:ext uri="{9D8B030D-6E8A-4147-A177-3AD203B41FA5}">
                          <a16:colId xmlns:a16="http://schemas.microsoft.com/office/drawing/2014/main" val="3450359305"/>
                        </a:ext>
                      </a:extLst>
                    </a:gridCol>
                    <a:gridCol w="1375453">
                      <a:extLst>
                        <a:ext uri="{9D8B030D-6E8A-4147-A177-3AD203B41FA5}">
                          <a16:colId xmlns:a16="http://schemas.microsoft.com/office/drawing/2014/main" val="3286026858"/>
                        </a:ext>
                      </a:extLst>
                    </a:gridCol>
                    <a:gridCol w="1375453">
                      <a:extLst>
                        <a:ext uri="{9D8B030D-6E8A-4147-A177-3AD203B41FA5}">
                          <a16:colId xmlns:a16="http://schemas.microsoft.com/office/drawing/2014/main" val="1964847037"/>
                        </a:ext>
                      </a:extLst>
                    </a:gridCol>
                    <a:gridCol w="1375453">
                      <a:extLst>
                        <a:ext uri="{9D8B030D-6E8A-4147-A177-3AD203B41FA5}">
                          <a16:colId xmlns:a16="http://schemas.microsoft.com/office/drawing/2014/main" val="4274531406"/>
                        </a:ext>
                      </a:extLst>
                    </a:gridCol>
                    <a:gridCol w="1375453">
                      <a:extLst>
                        <a:ext uri="{9D8B030D-6E8A-4147-A177-3AD203B41FA5}">
                          <a16:colId xmlns:a16="http://schemas.microsoft.com/office/drawing/2014/main" val="110029317"/>
                        </a:ext>
                      </a:extLst>
                    </a:gridCol>
                    <a:gridCol w="1375453">
                      <a:extLst>
                        <a:ext uri="{9D8B030D-6E8A-4147-A177-3AD203B41FA5}">
                          <a16:colId xmlns:a16="http://schemas.microsoft.com/office/drawing/2014/main" val="36069850"/>
                        </a:ext>
                      </a:extLst>
                    </a:gridCol>
                  </a:tblGrid>
                  <a:tr h="681604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Stepwise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Decision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Bagging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Random forest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err="1"/>
                            <a:t>Adaboost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7990453"/>
                      </a:ext>
                    </a:extLst>
                  </a:tr>
                  <a:tr h="97372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Mass media exposure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020779"/>
                      </a:ext>
                    </a:extLst>
                  </a:tr>
                  <a:tr h="681604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Type of residence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6950668"/>
                      </a:ext>
                    </a:extLst>
                  </a:tr>
                  <a:tr h="681604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Region of residence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295828"/>
                      </a:ext>
                    </a:extLst>
                  </a:tr>
                  <a:tr h="97372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Health facilitated delivery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8417967"/>
                      </a:ext>
                    </a:extLst>
                  </a:tr>
                  <a:tr h="681604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Age at first marriage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7277597"/>
                      </a:ext>
                    </a:extLst>
                  </a:tr>
                  <a:tr h="97372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Sex of the household head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021146"/>
                      </a:ext>
                    </a:extLst>
                  </a:tr>
                  <a:tr h="76886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Age at first birth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09808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C38F5D15-9E6C-1EEA-8626-1E44376992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0813599"/>
                  </p:ext>
                </p:extLst>
              </p:nvPr>
            </p:nvGraphicFramePr>
            <p:xfrm>
              <a:off x="184935" y="328773"/>
              <a:ext cx="11003624" cy="6416436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375453">
                      <a:extLst>
                        <a:ext uri="{9D8B030D-6E8A-4147-A177-3AD203B41FA5}">
                          <a16:colId xmlns:a16="http://schemas.microsoft.com/office/drawing/2014/main" val="3692542098"/>
                        </a:ext>
                      </a:extLst>
                    </a:gridCol>
                    <a:gridCol w="1375453">
                      <a:extLst>
                        <a:ext uri="{9D8B030D-6E8A-4147-A177-3AD203B41FA5}">
                          <a16:colId xmlns:a16="http://schemas.microsoft.com/office/drawing/2014/main" val="1346376934"/>
                        </a:ext>
                      </a:extLst>
                    </a:gridCol>
                    <a:gridCol w="1375453">
                      <a:extLst>
                        <a:ext uri="{9D8B030D-6E8A-4147-A177-3AD203B41FA5}">
                          <a16:colId xmlns:a16="http://schemas.microsoft.com/office/drawing/2014/main" val="3450359305"/>
                        </a:ext>
                      </a:extLst>
                    </a:gridCol>
                    <a:gridCol w="1375453">
                      <a:extLst>
                        <a:ext uri="{9D8B030D-6E8A-4147-A177-3AD203B41FA5}">
                          <a16:colId xmlns:a16="http://schemas.microsoft.com/office/drawing/2014/main" val="3286026858"/>
                        </a:ext>
                      </a:extLst>
                    </a:gridCol>
                    <a:gridCol w="1375453">
                      <a:extLst>
                        <a:ext uri="{9D8B030D-6E8A-4147-A177-3AD203B41FA5}">
                          <a16:colId xmlns:a16="http://schemas.microsoft.com/office/drawing/2014/main" val="1964847037"/>
                        </a:ext>
                      </a:extLst>
                    </a:gridCol>
                    <a:gridCol w="1375453">
                      <a:extLst>
                        <a:ext uri="{9D8B030D-6E8A-4147-A177-3AD203B41FA5}">
                          <a16:colId xmlns:a16="http://schemas.microsoft.com/office/drawing/2014/main" val="4274531406"/>
                        </a:ext>
                      </a:extLst>
                    </a:gridCol>
                    <a:gridCol w="1375453">
                      <a:extLst>
                        <a:ext uri="{9D8B030D-6E8A-4147-A177-3AD203B41FA5}">
                          <a16:colId xmlns:a16="http://schemas.microsoft.com/office/drawing/2014/main" val="110029317"/>
                        </a:ext>
                      </a:extLst>
                    </a:gridCol>
                    <a:gridCol w="1375453">
                      <a:extLst>
                        <a:ext uri="{9D8B030D-6E8A-4147-A177-3AD203B41FA5}">
                          <a16:colId xmlns:a16="http://schemas.microsoft.com/office/drawing/2014/main" val="36069850"/>
                        </a:ext>
                      </a:extLst>
                    </a:gridCol>
                  </a:tblGrid>
                  <a:tr h="681604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Stepwise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Decision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Bagging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Random forest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err="1"/>
                            <a:t>Adaboost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7990453"/>
                      </a:ext>
                    </a:extLst>
                  </a:tr>
                  <a:tr h="97372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Mass media exposure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42" t="-73125" r="-600000" b="-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33" t="-73125" r="-502667" b="-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3125" r="-400442" b="-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3125" r="-300442" b="-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73125" r="-200442" b="-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667" t="-73125" r="-101333" b="-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558" t="-73125" r="-885" b="-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020779"/>
                      </a:ext>
                    </a:extLst>
                  </a:tr>
                  <a:tr h="681604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Type of residence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42" t="-247321" r="-6000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33" t="-247321" r="-502667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47321" r="-40044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47321" r="-30044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247321" r="-20044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667" t="-247321" r="-101333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558" t="-247321" r="-885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950668"/>
                      </a:ext>
                    </a:extLst>
                  </a:tr>
                  <a:tr h="681604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Region of residence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42" t="-347321" r="-6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33" t="-347321" r="-50266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47321" r="-40044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47321" r="-30044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347321" r="-20044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667" t="-347321" r="-10133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558" t="-347321" r="-885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1295828"/>
                      </a:ext>
                    </a:extLst>
                  </a:tr>
                  <a:tr h="97372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Health facilitated delivery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42" t="-313125" r="-60000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33" t="-313125" r="-502667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13125" r="-400442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13125" r="-300442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313125" r="-200442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667" t="-313125" r="-101333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558" t="-313125" r="-885" b="-2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8417967"/>
                      </a:ext>
                    </a:extLst>
                  </a:tr>
                  <a:tr h="681604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Age at first marriage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42" t="-590179" r="-60000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33" t="-590179" r="-502667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90179" r="-400442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90179" r="-300442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590179" r="-200442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667" t="-590179" r="-10133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558" t="-590179" r="-88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7277597"/>
                      </a:ext>
                    </a:extLst>
                  </a:tr>
                  <a:tr h="97372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Sex of the household head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42" t="-483125" r="-600000" b="-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33" t="-483125" r="-502667" b="-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83125" r="-400442" b="-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83125" r="-300442" b="-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483125" r="-200442" b="-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667" t="-483125" r="-101333" b="-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558" t="-483125" r="-885" b="-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021146"/>
                      </a:ext>
                    </a:extLst>
                  </a:tr>
                  <a:tr h="76886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Age at first birth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42" t="-740476" r="-600000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33" t="-740476" r="-502667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40476" r="-400442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40476" r="-300442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740476" r="-200442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667" t="-740476" r="-101333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558" t="-740476" r="-885" b="-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09808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052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C672AA15-34F7-AA13-A620-CBD9AF3A41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076053"/>
                  </p:ext>
                </p:extLst>
              </p:nvPr>
            </p:nvGraphicFramePr>
            <p:xfrm>
              <a:off x="256854" y="719666"/>
              <a:ext cx="10839232" cy="274320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354904">
                      <a:extLst>
                        <a:ext uri="{9D8B030D-6E8A-4147-A177-3AD203B41FA5}">
                          <a16:colId xmlns:a16="http://schemas.microsoft.com/office/drawing/2014/main" val="1037992658"/>
                        </a:ext>
                      </a:extLst>
                    </a:gridCol>
                    <a:gridCol w="1354904">
                      <a:extLst>
                        <a:ext uri="{9D8B030D-6E8A-4147-A177-3AD203B41FA5}">
                          <a16:colId xmlns:a16="http://schemas.microsoft.com/office/drawing/2014/main" val="1567581561"/>
                        </a:ext>
                      </a:extLst>
                    </a:gridCol>
                    <a:gridCol w="1354904">
                      <a:extLst>
                        <a:ext uri="{9D8B030D-6E8A-4147-A177-3AD203B41FA5}">
                          <a16:colId xmlns:a16="http://schemas.microsoft.com/office/drawing/2014/main" val="3939470639"/>
                        </a:ext>
                      </a:extLst>
                    </a:gridCol>
                    <a:gridCol w="1354904">
                      <a:extLst>
                        <a:ext uri="{9D8B030D-6E8A-4147-A177-3AD203B41FA5}">
                          <a16:colId xmlns:a16="http://schemas.microsoft.com/office/drawing/2014/main" val="3723257112"/>
                        </a:ext>
                      </a:extLst>
                    </a:gridCol>
                    <a:gridCol w="1354904">
                      <a:extLst>
                        <a:ext uri="{9D8B030D-6E8A-4147-A177-3AD203B41FA5}">
                          <a16:colId xmlns:a16="http://schemas.microsoft.com/office/drawing/2014/main" val="1013095987"/>
                        </a:ext>
                      </a:extLst>
                    </a:gridCol>
                    <a:gridCol w="1354904">
                      <a:extLst>
                        <a:ext uri="{9D8B030D-6E8A-4147-A177-3AD203B41FA5}">
                          <a16:colId xmlns:a16="http://schemas.microsoft.com/office/drawing/2014/main" val="3691723392"/>
                        </a:ext>
                      </a:extLst>
                    </a:gridCol>
                    <a:gridCol w="1354904">
                      <a:extLst>
                        <a:ext uri="{9D8B030D-6E8A-4147-A177-3AD203B41FA5}">
                          <a16:colId xmlns:a16="http://schemas.microsoft.com/office/drawing/2014/main" val="1285074101"/>
                        </a:ext>
                      </a:extLst>
                    </a:gridCol>
                    <a:gridCol w="1354904">
                      <a:extLst>
                        <a:ext uri="{9D8B030D-6E8A-4147-A177-3AD203B41FA5}">
                          <a16:colId xmlns:a16="http://schemas.microsoft.com/office/drawing/2014/main" val="1715401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Stepwise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Decision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Bagging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Random forest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err="1"/>
                            <a:t>Adaboost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607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Health care decision maker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317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Husband’s occupation status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47253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C672AA15-34F7-AA13-A620-CBD9AF3A41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076053"/>
                  </p:ext>
                </p:extLst>
              </p:nvPr>
            </p:nvGraphicFramePr>
            <p:xfrm>
              <a:off x="256854" y="719666"/>
              <a:ext cx="10839232" cy="24688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354904">
                      <a:extLst>
                        <a:ext uri="{9D8B030D-6E8A-4147-A177-3AD203B41FA5}">
                          <a16:colId xmlns:a16="http://schemas.microsoft.com/office/drawing/2014/main" val="1037992658"/>
                        </a:ext>
                      </a:extLst>
                    </a:gridCol>
                    <a:gridCol w="1354904">
                      <a:extLst>
                        <a:ext uri="{9D8B030D-6E8A-4147-A177-3AD203B41FA5}">
                          <a16:colId xmlns:a16="http://schemas.microsoft.com/office/drawing/2014/main" val="1567581561"/>
                        </a:ext>
                      </a:extLst>
                    </a:gridCol>
                    <a:gridCol w="1354904">
                      <a:extLst>
                        <a:ext uri="{9D8B030D-6E8A-4147-A177-3AD203B41FA5}">
                          <a16:colId xmlns:a16="http://schemas.microsoft.com/office/drawing/2014/main" val="3939470639"/>
                        </a:ext>
                      </a:extLst>
                    </a:gridCol>
                    <a:gridCol w="1354904">
                      <a:extLst>
                        <a:ext uri="{9D8B030D-6E8A-4147-A177-3AD203B41FA5}">
                          <a16:colId xmlns:a16="http://schemas.microsoft.com/office/drawing/2014/main" val="3723257112"/>
                        </a:ext>
                      </a:extLst>
                    </a:gridCol>
                    <a:gridCol w="1354904">
                      <a:extLst>
                        <a:ext uri="{9D8B030D-6E8A-4147-A177-3AD203B41FA5}">
                          <a16:colId xmlns:a16="http://schemas.microsoft.com/office/drawing/2014/main" val="1013095987"/>
                        </a:ext>
                      </a:extLst>
                    </a:gridCol>
                    <a:gridCol w="1354904">
                      <a:extLst>
                        <a:ext uri="{9D8B030D-6E8A-4147-A177-3AD203B41FA5}">
                          <a16:colId xmlns:a16="http://schemas.microsoft.com/office/drawing/2014/main" val="3691723392"/>
                        </a:ext>
                      </a:extLst>
                    </a:gridCol>
                    <a:gridCol w="1354904">
                      <a:extLst>
                        <a:ext uri="{9D8B030D-6E8A-4147-A177-3AD203B41FA5}">
                          <a16:colId xmlns:a16="http://schemas.microsoft.com/office/drawing/2014/main" val="1285074101"/>
                        </a:ext>
                      </a:extLst>
                    </a:gridCol>
                    <a:gridCol w="1354904">
                      <a:extLst>
                        <a:ext uri="{9D8B030D-6E8A-4147-A177-3AD203B41FA5}">
                          <a16:colId xmlns:a16="http://schemas.microsoft.com/office/drawing/2014/main" val="17154014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Stepwise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Decision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Bagging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Random forest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err="1"/>
                            <a:t>Adaboost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607978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Health care decision maker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2848" r="-599103" b="-1092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72848" r="-501802" b="-1092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552" t="-72848" r="-399552" b="-1092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2848" r="-301351" b="-1092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351" t="-72848" r="-201351" b="-1092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655" t="-72848" r="-100448" b="-1092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1802" t="-72848" r="-901" b="-1092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531728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Husband’s occupation status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4000" r="-59910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174000" r="-50180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552" t="-174000" r="-39955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74000" r="-301351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351" t="-174000" r="-201351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655" t="-174000" r="-100448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1802" t="-174000" r="-901" b="-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47253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2289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5827-5021-805B-AF9D-FF04D235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51" y="365760"/>
            <a:ext cx="10656561" cy="132556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accent2">
                    <a:lumMod val="75000"/>
                  </a:schemeClr>
                </a:solidFill>
              </a:rPr>
              <a:t>Model comparison with respect to Accuracy and kappa value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BD27C3-822B-70C4-E076-33B732B3C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978485"/>
              </p:ext>
            </p:extLst>
          </p:nvPr>
        </p:nvGraphicFramePr>
        <p:xfrm>
          <a:off x="441789" y="2178121"/>
          <a:ext cx="10512723" cy="431475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504241">
                  <a:extLst>
                    <a:ext uri="{9D8B030D-6E8A-4147-A177-3AD203B41FA5}">
                      <a16:colId xmlns:a16="http://schemas.microsoft.com/office/drawing/2014/main" val="3216807921"/>
                    </a:ext>
                  </a:extLst>
                </a:gridCol>
                <a:gridCol w="3504241">
                  <a:extLst>
                    <a:ext uri="{9D8B030D-6E8A-4147-A177-3AD203B41FA5}">
                      <a16:colId xmlns:a16="http://schemas.microsoft.com/office/drawing/2014/main" val="1481151554"/>
                    </a:ext>
                  </a:extLst>
                </a:gridCol>
                <a:gridCol w="3504241">
                  <a:extLst>
                    <a:ext uri="{9D8B030D-6E8A-4147-A177-3AD203B41FA5}">
                      <a16:colId xmlns:a16="http://schemas.microsoft.com/office/drawing/2014/main" val="1792614112"/>
                    </a:ext>
                  </a:extLst>
                </a:gridCol>
              </a:tblGrid>
              <a:tr h="539344">
                <a:tc>
                  <a:txBody>
                    <a:bodyPr/>
                    <a:lstStyle/>
                    <a:p>
                      <a:r>
                        <a:rPr lang="en-US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194"/>
                  </a:ext>
                </a:extLst>
              </a:tr>
              <a:tr h="539344">
                <a:tc>
                  <a:txBody>
                    <a:bodyPr/>
                    <a:lstStyle/>
                    <a:p>
                      <a:r>
                        <a:rPr lang="en-US"/>
                        <a:t>Stepwise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0.2074 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635149"/>
                  </a:ext>
                </a:extLst>
              </a:tr>
              <a:tr h="539344">
                <a:tc>
                  <a:txBody>
                    <a:bodyPr/>
                    <a:lstStyle/>
                    <a:p>
                      <a:r>
                        <a:rPr lang="en-US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0.6458 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0.2333 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025723"/>
                  </a:ext>
                </a:extLst>
              </a:tr>
              <a:tr h="539344">
                <a:tc>
                  <a:txBody>
                    <a:bodyPr/>
                    <a:lstStyle/>
                    <a:p>
                      <a:r>
                        <a:rPr lang="en-US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0.6392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0.2225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564282"/>
                  </a:ext>
                </a:extLst>
              </a:tr>
              <a:tr h="539344">
                <a:tc>
                  <a:txBody>
                    <a:bodyPr/>
                    <a:lstStyle/>
                    <a:p>
                      <a:r>
                        <a:rPr lang="en-US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0.6381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0.2222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393039"/>
                  </a:ext>
                </a:extLst>
              </a:tr>
              <a:tr h="539344">
                <a:tc>
                  <a:txBody>
                    <a:bodyPr/>
                    <a:lstStyle/>
                    <a:p>
                      <a:r>
                        <a:rPr lang="en-US"/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0.5941 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0.1413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269744"/>
                  </a:ext>
                </a:extLst>
              </a:tr>
              <a:tr h="539344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0.6612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0.2547 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26412"/>
                  </a:ext>
                </a:extLst>
              </a:tr>
              <a:tr h="539344">
                <a:tc>
                  <a:txBody>
                    <a:bodyPr/>
                    <a:lstStyle/>
                    <a:p>
                      <a:r>
                        <a:rPr lang="en-US" err="1"/>
                        <a:t>Adaboost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0.6524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0.2377 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49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13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8B48-083E-FA19-D2C7-9CB0011E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65772"/>
            <a:ext cx="10515600" cy="2712376"/>
          </a:xfrm>
        </p:spPr>
        <p:txBody>
          <a:bodyPr/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Model c</a:t>
            </a:r>
            <a:r>
              <a:rPr lang="en-US" sz="6000" b="1">
                <a:solidFill>
                  <a:schemeClr val="accent2">
                    <a:lumMod val="75000"/>
                  </a:schemeClr>
                </a:solidFill>
              </a:rPr>
              <a:t>omparison with Lift chart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8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42F24F1-C1EF-471F-A19B-A340CE541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6C425C-3C64-47BA-B583-94D39B9B7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6568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C5FFA781-E957-A994-A60D-64C8D8AE5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38" y="643467"/>
            <a:ext cx="3024293" cy="1857022"/>
          </a:xfrm>
          <a:prstGeom prst="rect">
            <a:avLst/>
          </a:prstGeom>
        </p:spPr>
      </p:pic>
      <p:pic>
        <p:nvPicPr>
          <p:cNvPr id="5" name="Picture 4" descr="A graph with a red line&#10;&#10;Description automatically generated">
            <a:extLst>
              <a:ext uri="{FF2B5EF4-FFF2-40B4-BE49-F238E27FC236}">
                <a16:creationId xmlns:a16="http://schemas.microsoft.com/office/drawing/2014/main" id="{E0D68B67-255F-B235-1450-B8AF3E880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54" y="643467"/>
            <a:ext cx="3024292" cy="1857022"/>
          </a:xfrm>
          <a:prstGeom prst="rect">
            <a:avLst/>
          </a:prstGeom>
        </p:spPr>
      </p:pic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1799932D-0362-1DFA-9426-7A54619AA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50" y="4357511"/>
            <a:ext cx="3024292" cy="1857022"/>
          </a:xfrm>
          <a:prstGeom prst="rect">
            <a:avLst/>
          </a:prstGeom>
        </p:spPr>
      </p:pic>
      <p:pic>
        <p:nvPicPr>
          <p:cNvPr id="9" name="Picture 8" descr="A graph with a red line&#10;&#10;Description automatically generated">
            <a:extLst>
              <a:ext uri="{FF2B5EF4-FFF2-40B4-BE49-F238E27FC236}">
                <a16:creationId xmlns:a16="http://schemas.microsoft.com/office/drawing/2014/main" id="{3C4FEDD9-E967-4BA7-8368-0527BCA8E4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968" y="2500489"/>
            <a:ext cx="3024292" cy="1857022"/>
          </a:xfrm>
          <a:prstGeom prst="rect">
            <a:avLst/>
          </a:prstGeom>
        </p:spPr>
      </p:pic>
      <p:pic>
        <p:nvPicPr>
          <p:cNvPr id="11" name="Picture 10" descr="A graph with a red line&#10;&#10;Description automatically generated">
            <a:extLst>
              <a:ext uri="{FF2B5EF4-FFF2-40B4-BE49-F238E27FC236}">
                <a16:creationId xmlns:a16="http://schemas.microsoft.com/office/drawing/2014/main" id="{94A61842-F745-FC71-3EF7-6DE75AAF1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52" y="2500489"/>
            <a:ext cx="3024292" cy="1857022"/>
          </a:xfrm>
          <a:prstGeom prst="rect">
            <a:avLst/>
          </a:prstGeom>
        </p:spPr>
      </p:pic>
      <p:pic>
        <p:nvPicPr>
          <p:cNvPr id="13" name="Picture 12" descr="A graph with a red line&#10;&#10;Description automatically generated">
            <a:extLst>
              <a:ext uri="{FF2B5EF4-FFF2-40B4-BE49-F238E27FC236}">
                <a16:creationId xmlns:a16="http://schemas.microsoft.com/office/drawing/2014/main" id="{E6C93EA0-CEEB-87B0-7406-35AD1599CA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38" y="2500489"/>
            <a:ext cx="3024292" cy="1857022"/>
          </a:xfrm>
          <a:prstGeom prst="rect">
            <a:avLst/>
          </a:prstGeom>
        </p:spPr>
      </p:pic>
      <p:pic>
        <p:nvPicPr>
          <p:cNvPr id="15" name="Picture 14" descr="A graph with a red line&#10;&#10;Description automatically generated">
            <a:extLst>
              <a:ext uri="{FF2B5EF4-FFF2-40B4-BE49-F238E27FC236}">
                <a16:creationId xmlns:a16="http://schemas.microsoft.com/office/drawing/2014/main" id="{783EBD36-1308-CFD9-857A-905A013F7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969" y="643467"/>
            <a:ext cx="3024292" cy="185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5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D39E-B501-45D5-4774-3C23A86F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80" y="28245"/>
            <a:ext cx="10707932" cy="855333"/>
          </a:xfrm>
        </p:spPr>
        <p:txBody>
          <a:bodyPr/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Before variable selection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F9FE17-92A2-FD84-505D-5F47A7EBA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462812"/>
              </p:ext>
            </p:extLst>
          </p:nvPr>
        </p:nvGraphicFramePr>
        <p:xfrm>
          <a:off x="102742" y="1017143"/>
          <a:ext cx="11096088" cy="566105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89696">
                  <a:extLst>
                    <a:ext uri="{9D8B030D-6E8A-4147-A177-3AD203B41FA5}">
                      <a16:colId xmlns:a16="http://schemas.microsoft.com/office/drawing/2014/main" val="504757219"/>
                    </a:ext>
                  </a:extLst>
                </a:gridCol>
                <a:gridCol w="2935464">
                  <a:extLst>
                    <a:ext uri="{9D8B030D-6E8A-4147-A177-3AD203B41FA5}">
                      <a16:colId xmlns:a16="http://schemas.microsoft.com/office/drawing/2014/main" val="623214903"/>
                    </a:ext>
                  </a:extLst>
                </a:gridCol>
                <a:gridCol w="2935464">
                  <a:extLst>
                    <a:ext uri="{9D8B030D-6E8A-4147-A177-3AD203B41FA5}">
                      <a16:colId xmlns:a16="http://schemas.microsoft.com/office/drawing/2014/main" val="2284591130"/>
                    </a:ext>
                  </a:extLst>
                </a:gridCol>
                <a:gridCol w="2935464">
                  <a:extLst>
                    <a:ext uri="{9D8B030D-6E8A-4147-A177-3AD203B41FA5}">
                      <a16:colId xmlns:a16="http://schemas.microsoft.com/office/drawing/2014/main" val="342944266"/>
                    </a:ext>
                  </a:extLst>
                </a:gridCol>
              </a:tblGrid>
              <a:tr h="653420"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Significant/ Not 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Significant/ 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648"/>
                  </a:ext>
                </a:extLst>
              </a:tr>
              <a:tr h="529768">
                <a:tc>
                  <a:txBody>
                    <a:bodyPr/>
                    <a:lstStyle/>
                    <a:p>
                      <a:r>
                        <a:rPr lang="en-US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Type of residence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75405"/>
                  </a:ext>
                </a:extLst>
              </a:tr>
              <a:tr h="653420">
                <a:tc>
                  <a:txBody>
                    <a:bodyPr/>
                    <a:lstStyle/>
                    <a:p>
                      <a:r>
                        <a:rPr lang="en-US"/>
                        <a:t>Respondent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 of residence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5094"/>
                  </a:ext>
                </a:extLst>
              </a:tr>
              <a:tr h="653420">
                <a:tc>
                  <a:txBody>
                    <a:bodyPr/>
                    <a:lstStyle/>
                    <a:p>
                      <a:r>
                        <a:rPr lang="en-US"/>
                        <a:t>Partner’s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Health facilitated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37618"/>
                  </a:ext>
                </a:extLst>
              </a:tr>
              <a:tr h="444153">
                <a:tc>
                  <a:txBody>
                    <a:bodyPr/>
                    <a:lstStyle/>
                    <a:p>
                      <a:r>
                        <a:rPr lang="en-US"/>
                        <a:t>Wealth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Age at first marriage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437708"/>
                  </a:ext>
                </a:extLst>
              </a:tr>
              <a:tr h="653420">
                <a:tc>
                  <a:txBody>
                    <a:bodyPr/>
                    <a:lstStyle/>
                    <a:p>
                      <a:r>
                        <a:rPr lang="en-US"/>
                        <a:t>Religion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 Not 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Sex of the household 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17363"/>
                  </a:ext>
                </a:extLst>
              </a:tr>
              <a:tr h="653420">
                <a:tc>
                  <a:txBody>
                    <a:bodyPr/>
                    <a:lstStyle/>
                    <a:p>
                      <a:r>
                        <a:rPr lang="en-US"/>
                        <a:t>Pregnancy intention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Age at first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75436"/>
                  </a:ext>
                </a:extLst>
              </a:tr>
              <a:tr h="766618">
                <a:tc>
                  <a:txBody>
                    <a:bodyPr/>
                    <a:lstStyle/>
                    <a:p>
                      <a:r>
                        <a:rPr lang="en-US"/>
                        <a:t>Respondent’s working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Health care decision maker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87940"/>
                  </a:ext>
                </a:extLst>
              </a:tr>
              <a:tr h="653420">
                <a:tc>
                  <a:txBody>
                    <a:bodyPr/>
                    <a:lstStyle/>
                    <a:p>
                      <a:r>
                        <a:rPr lang="en-US"/>
                        <a:t>Mass media exposure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Husband’s occupation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752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374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0D91-ABB9-EA30-E0DF-5556B0FB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8" y="365760"/>
            <a:ext cx="10810674" cy="1041800"/>
          </a:xfrm>
        </p:spPr>
        <p:txBody>
          <a:bodyPr/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After variable selection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E42537-31D2-919F-A2F8-F84DD4942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260441"/>
              </p:ext>
            </p:extLst>
          </p:nvPr>
        </p:nvGraphicFramePr>
        <p:xfrm>
          <a:off x="143837" y="1825625"/>
          <a:ext cx="10810674" cy="474002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405337">
                  <a:extLst>
                    <a:ext uri="{9D8B030D-6E8A-4147-A177-3AD203B41FA5}">
                      <a16:colId xmlns:a16="http://schemas.microsoft.com/office/drawing/2014/main" val="2216362367"/>
                    </a:ext>
                  </a:extLst>
                </a:gridCol>
                <a:gridCol w="5405337">
                  <a:extLst>
                    <a:ext uri="{9D8B030D-6E8A-4147-A177-3AD203B41FA5}">
                      <a16:colId xmlns:a16="http://schemas.microsoft.com/office/drawing/2014/main" val="4044828332"/>
                    </a:ext>
                  </a:extLst>
                </a:gridCol>
              </a:tblGrid>
              <a:tr h="544927"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Significant/ 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19951"/>
                  </a:ext>
                </a:extLst>
              </a:tr>
              <a:tr h="544927">
                <a:tc>
                  <a:txBody>
                    <a:bodyPr/>
                    <a:lstStyle/>
                    <a:p>
                      <a:r>
                        <a:rPr lang="en-US"/>
                        <a:t>Respondent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770660"/>
                  </a:ext>
                </a:extLst>
              </a:tr>
              <a:tr h="544927">
                <a:tc>
                  <a:txBody>
                    <a:bodyPr/>
                    <a:lstStyle/>
                    <a:p>
                      <a:r>
                        <a:rPr lang="en-US"/>
                        <a:t>Partner’s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738586"/>
                  </a:ext>
                </a:extLst>
              </a:tr>
              <a:tr h="544927">
                <a:tc>
                  <a:txBody>
                    <a:bodyPr/>
                    <a:lstStyle/>
                    <a:p>
                      <a:r>
                        <a:rPr lang="en-US"/>
                        <a:t>Wealth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06450"/>
                  </a:ext>
                </a:extLst>
              </a:tr>
              <a:tr h="544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Mass media exposure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998955"/>
                  </a:ext>
                </a:extLst>
              </a:tr>
              <a:tr h="544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Type of residence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386238"/>
                  </a:ext>
                </a:extLst>
              </a:tr>
              <a:tr h="544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Health facilitated delivery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21460"/>
                  </a:ext>
                </a:extLst>
              </a:tr>
              <a:tr h="544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Age at first birth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91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150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EABC-B70D-D760-1349-4CF4A6FD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54" y="164388"/>
            <a:ext cx="10697658" cy="1335640"/>
          </a:xfrm>
        </p:spPr>
        <p:txBody>
          <a:bodyPr/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09FF-D6F3-5E93-DF79-ECCF2323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1828800"/>
            <a:ext cx="10697658" cy="43513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In this study we used several supervised algorithms and finally identified one of them as best working for this data.</a:t>
            </a:r>
          </a:p>
          <a:p>
            <a:pPr marL="0" indent="0">
              <a:buNone/>
            </a:pPr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cs typeface="Calibri"/>
              </a:rPr>
              <a:t>Many factors contribute to this phenomenon, such as, education (both respondent’s and partner’s), residence status, mass media and so on. </a:t>
            </a:r>
          </a:p>
          <a:p>
            <a:pPr marL="0" indent="0">
              <a:buNone/>
            </a:pPr>
            <a:endParaRPr lang="en-US" sz="2400">
              <a:latin typeface="Times New Roman"/>
              <a:cs typeface="Calibri" panose="020F0502020204030204" pitchFamily="34" charset="0"/>
            </a:endParaRPr>
          </a:p>
          <a:p>
            <a:r>
              <a:rPr lang="en-US" sz="2400">
                <a:effectLst/>
                <a:latin typeface="Times New Roman"/>
                <a:cs typeface="Times New Roman"/>
              </a:rPr>
              <a:t>For future research, longitudinal studies could be considered to establish relation between early antenatal care and maternal health outcomes.</a:t>
            </a: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496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4B65-7FA3-6D57-050C-685F2C20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53" y="1518"/>
            <a:ext cx="10803147" cy="5351318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rgbClr val="0070C0"/>
                </a:solidFill>
                <a:ea typeface="+mn-lt"/>
                <a:cs typeface="+mn-lt"/>
              </a:rPr>
              <a:t>A data m</a:t>
            </a:r>
            <a:r>
              <a:rPr lang="en-US" sz="4800">
                <a:solidFill>
                  <a:srgbClr val="0070C0"/>
                </a:solidFill>
                <a:ea typeface="+mn-lt"/>
                <a:cs typeface="+mn-lt"/>
              </a:rPr>
              <a:t>ining logistic classifier approach for identifying the socio-economic determinants of early intention of antenatal care (ANC) in Banglades</a:t>
            </a:r>
            <a:r>
              <a:rPr lang="en-US" sz="4800" b="1">
                <a:solidFill>
                  <a:srgbClr val="0070C0"/>
                </a:solidFill>
                <a:ea typeface="+mn-lt"/>
                <a:cs typeface="+mn-lt"/>
              </a:rPr>
              <a:t>h</a:t>
            </a:r>
            <a:endParaRPr lang="en-US" sz="4800" b="1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9C295-03CE-3E7F-4E79-D1C11AAC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53" y="945222"/>
            <a:ext cx="10515600" cy="4761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</a:br>
            <a:endParaRPr lang="en-US" sz="280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8322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81B1-702E-9964-3F24-2E1568E8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942" y="314389"/>
            <a:ext cx="8108570" cy="3610339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accent2">
                    <a:lumMod val="75000"/>
                  </a:schemeClr>
                </a:solidFill>
              </a:rPr>
              <a:t>Question and Answer</a:t>
            </a:r>
          </a:p>
        </p:txBody>
      </p:sp>
    </p:spTree>
    <p:extLst>
      <p:ext uri="{BB962C8B-B14F-4D97-AF65-F5344CB8AC3E}">
        <p14:creationId xmlns:p14="http://schemas.microsoft.com/office/powerpoint/2010/main" val="36344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F246-70DE-ACCA-B239-A074D2C7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3" y="443851"/>
            <a:ext cx="4534047" cy="158489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Outline</a:t>
            </a:r>
          </a:p>
        </p:txBody>
      </p:sp>
      <p:pic>
        <p:nvPicPr>
          <p:cNvPr id="5" name="Picture 4" descr="A pregnant person lying on a bed with a doctor&#10;&#10;Description automatically generated">
            <a:extLst>
              <a:ext uri="{FF2B5EF4-FFF2-40B4-BE49-F238E27FC236}">
                <a16:creationId xmlns:a16="http://schemas.microsoft.com/office/drawing/2014/main" id="{F877CD8D-1D6B-6B74-0B76-71D86476D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29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2737-1B55-B2BC-F925-F5FE3835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38399"/>
            <a:ext cx="4572002" cy="38805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Background of the study</a:t>
            </a:r>
          </a:p>
          <a:p>
            <a:r>
              <a:rPr lang="en-US" sz="2400">
                <a:latin typeface="Times New Roman"/>
                <a:cs typeface="Times New Roman"/>
              </a:rPr>
              <a:t>Objectives</a:t>
            </a:r>
          </a:p>
          <a:p>
            <a:r>
              <a:rPr lang="en-US" sz="2400">
                <a:latin typeface="Times New Roman"/>
                <a:cs typeface="Times New Roman"/>
              </a:rPr>
              <a:t>Methodology</a:t>
            </a:r>
          </a:p>
          <a:p>
            <a:r>
              <a:rPr lang="en-US" sz="2400">
                <a:latin typeface="Times New Roman"/>
                <a:cs typeface="Times New Roman"/>
              </a:rPr>
              <a:t>Results</a:t>
            </a:r>
          </a:p>
          <a:p>
            <a:r>
              <a:rPr lang="en-US" sz="2400">
                <a:latin typeface="Times New Roman"/>
                <a:cs typeface="Times New Roman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9579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4B65-7FA3-6D57-050C-685F2C20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8" y="1518"/>
            <a:ext cx="11209962" cy="1183711"/>
          </a:xfrm>
        </p:spPr>
        <p:txBody>
          <a:bodyPr/>
          <a:lstStyle/>
          <a:p>
            <a:r>
              <a:rPr lang="en-US" sz="4800" b="1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Background</a:t>
            </a:r>
            <a:r>
              <a:rPr lang="en-US" b="1">
                <a:solidFill>
                  <a:srgbClr val="002060"/>
                </a:solidFill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9C295-03CE-3E7F-4E79-D1C11AAC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06" y="1711700"/>
            <a:ext cx="10900881" cy="47610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>
                <a:latin typeface="Times New Roman"/>
                <a:ea typeface="Calibri"/>
                <a:cs typeface="Times New Roman"/>
              </a:rPr>
              <a:t>W</a:t>
            </a:r>
            <a:r>
              <a:rPr lang="en-US" sz="2400">
                <a:effectLst/>
                <a:latin typeface="Times New Roman"/>
                <a:ea typeface="Calibri"/>
                <a:cs typeface="Times New Roman"/>
              </a:rPr>
              <a:t>ith technology’s help</a:t>
            </a:r>
            <a:r>
              <a:rPr lang="en-US" sz="2400">
                <a:latin typeface="Times New Roman"/>
                <a:ea typeface="Calibri"/>
                <a:cs typeface="Times New Roman"/>
              </a:rPr>
              <a:t>,</a:t>
            </a:r>
            <a:r>
              <a:rPr lang="en-US" sz="2400">
                <a:effectLst/>
                <a:latin typeface="Times New Roman"/>
                <a:ea typeface="Calibri"/>
                <a:cs typeface="Times New Roman"/>
              </a:rPr>
              <a:t> stillbirth </a:t>
            </a:r>
            <a:r>
              <a:rPr lang="en-US" sz="2400">
                <a:latin typeface="Times New Roman"/>
                <a:ea typeface="Calibri"/>
                <a:cs typeface="Times New Roman"/>
              </a:rPr>
              <a:t>rates </a:t>
            </a:r>
            <a:r>
              <a:rPr lang="en-US" sz="2400">
                <a:effectLst/>
                <a:latin typeface="Times New Roman"/>
                <a:ea typeface="Calibri"/>
                <a:cs typeface="Times New Roman"/>
              </a:rPr>
              <a:t>may have been reduced, but pregnancy related complications</a:t>
            </a:r>
            <a:r>
              <a:rPr lang="en-US" sz="2400">
                <a:latin typeface="Times New Roman"/>
                <a:ea typeface="Calibri"/>
                <a:cs typeface="Times New Roman"/>
              </a:rPr>
              <a:t> are </a:t>
            </a:r>
            <a:r>
              <a:rPr lang="en-US" sz="2400">
                <a:effectLst/>
                <a:latin typeface="Times New Roman"/>
                <a:ea typeface="Calibri"/>
                <a:cs typeface="Times New Roman"/>
              </a:rPr>
              <a:t>still a problem to overcome.</a:t>
            </a:r>
          </a:p>
          <a:p>
            <a:pPr marL="0" indent="0">
              <a:buNone/>
            </a:pPr>
            <a:endParaRPr lang="en-US" sz="2400">
              <a:effectLst/>
              <a:latin typeface="Times New Roman"/>
              <a:ea typeface="Calibri"/>
              <a:cs typeface="Times New Roman"/>
            </a:endParaRPr>
          </a:p>
          <a:p>
            <a:r>
              <a:rPr lang="en-US" sz="2400">
                <a:effectLst/>
                <a:latin typeface="Times New Roman"/>
                <a:ea typeface="Calibri"/>
                <a:cs typeface="Times New Roman"/>
              </a:rPr>
              <a:t>Antenatal care (ANC)</a:t>
            </a:r>
          </a:p>
          <a:p>
            <a:pPr marL="0" indent="0">
              <a:buNone/>
            </a:pPr>
            <a:endParaRPr lang="en-US" sz="2400">
              <a:effectLst/>
              <a:latin typeface="Times New Roman"/>
              <a:ea typeface="Calibri"/>
              <a:cs typeface="Times New Roman"/>
            </a:endParaRPr>
          </a:p>
          <a:p>
            <a:r>
              <a:rPr lang="en-US" sz="2400">
                <a:effectLst/>
                <a:latin typeface="Times New Roman"/>
                <a:ea typeface="Calibri"/>
                <a:cs typeface="Times New Roman"/>
              </a:rPr>
              <a:t>Probability of attending ANC </a:t>
            </a:r>
            <a:r>
              <a:rPr lang="en-US" sz="2400">
                <a:latin typeface="Times New Roman"/>
                <a:ea typeface="Calibri"/>
                <a:cs typeface="Times New Roman"/>
              </a:rPr>
              <a:t>depends</a:t>
            </a:r>
            <a:r>
              <a:rPr lang="en-US" sz="2400">
                <a:effectLst/>
                <a:latin typeface="Times New Roman"/>
                <a:ea typeface="Calibri"/>
                <a:cs typeface="Times New Roman"/>
              </a:rPr>
              <a:t> on different </a:t>
            </a:r>
            <a:r>
              <a:rPr lang="en-US" sz="2400">
                <a:latin typeface="Times New Roman"/>
                <a:ea typeface="Calibri"/>
                <a:cs typeface="Times New Roman"/>
              </a:rPr>
              <a:t>factors; religious</a:t>
            </a:r>
            <a:r>
              <a:rPr lang="en-US" sz="2400">
                <a:effectLst/>
                <a:latin typeface="Times New Roman"/>
                <a:ea typeface="Calibri"/>
                <a:cs typeface="Times New Roman"/>
              </a:rPr>
              <a:t>, cultural, geographical, socioeconomic and demographic</a:t>
            </a:r>
            <a:r>
              <a:rPr lang="en-US" sz="2400">
                <a:latin typeface="Times New Roman"/>
                <a:ea typeface="Calibri"/>
                <a:cs typeface="Times New Roman"/>
              </a:rPr>
              <a:t>.</a:t>
            </a:r>
          </a:p>
          <a:p>
            <a:pPr marL="0" indent="0">
              <a:buNone/>
            </a:pPr>
            <a:endParaRPr lang="en-US" sz="2400">
              <a:effectLst/>
              <a:latin typeface="Times New Roman"/>
              <a:ea typeface="Calibri"/>
              <a:cs typeface="Times New Roman"/>
            </a:endParaRPr>
          </a:p>
          <a:p>
            <a:r>
              <a:rPr lang="en-US" sz="2400">
                <a:latin typeface="Times New Roman"/>
                <a:cs typeface="Times New Roman"/>
              </a:rPr>
              <a:t>There have been few studies on this topic all over the world</a:t>
            </a:r>
            <a:r>
              <a:rPr lang="en-US" sz="2400">
                <a:effectLst/>
                <a:latin typeface="Times New Roman"/>
                <a:ea typeface="Calibri"/>
                <a:cs typeface="Times New Roman"/>
              </a:rPr>
              <a:t> (Yuba Raj Paudel, 2017) (</a:t>
            </a:r>
            <a:r>
              <a:rPr lang="en-US" sz="2400" err="1">
                <a:effectLst/>
                <a:latin typeface="Times New Roman"/>
                <a:ea typeface="Calibri"/>
                <a:cs typeface="Times New Roman"/>
              </a:rPr>
              <a:t>Keolebogile</a:t>
            </a:r>
            <a:r>
              <a:rPr lang="en-US" sz="2400">
                <a:effectLst/>
                <a:latin typeface="Times New Roman"/>
                <a:ea typeface="Calibri"/>
                <a:cs typeface="Times New Roman"/>
              </a:rPr>
              <a:t> M. </a:t>
            </a:r>
            <a:r>
              <a:rPr lang="en-US" sz="2400" err="1">
                <a:effectLst/>
                <a:latin typeface="Times New Roman"/>
                <a:ea typeface="Calibri"/>
                <a:cs typeface="Times New Roman"/>
              </a:rPr>
              <a:t>Selebano</a:t>
            </a:r>
            <a:r>
              <a:rPr lang="en-US" sz="2400">
                <a:effectLst/>
                <a:latin typeface="Times New Roman"/>
                <a:ea typeface="Calibri"/>
                <a:cs typeface="Times New Roman"/>
              </a:rPr>
              <a:t>, 2021) (Abdul Aziz Seidu, 2022)</a:t>
            </a:r>
            <a:r>
              <a:rPr lang="en-US" sz="2400">
                <a:latin typeface="Times New Roman"/>
                <a:cs typeface="Times New Roman"/>
              </a:rPr>
              <a:t>.</a:t>
            </a:r>
            <a:endParaRPr lang="en-US" sz="240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372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BEBF-78D5-6BE1-094B-E24264B02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83" y="365760"/>
            <a:ext cx="10749029" cy="1338477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455C3-F93D-8230-CB55-A69723FE1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89" y="1802969"/>
            <a:ext cx="1035635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latin typeface="Times New Roman"/>
              <a:ea typeface="Calibri"/>
              <a:cs typeface="Times New Roman"/>
            </a:endParaRPr>
          </a:p>
          <a:p>
            <a:r>
              <a:rPr lang="en-US" sz="2400">
                <a:latin typeface="Times New Roman"/>
                <a:ea typeface="Calibri"/>
                <a:cs typeface="Times New Roman"/>
              </a:rPr>
              <a:t>To examine the</a:t>
            </a:r>
            <a:r>
              <a:rPr lang="en-US" sz="2400">
                <a:effectLst/>
                <a:latin typeface="Times New Roman"/>
                <a:ea typeface="Calibri"/>
                <a:cs typeface="Times New Roman"/>
              </a:rPr>
              <a:t> socio-economic </a:t>
            </a:r>
            <a:r>
              <a:rPr lang="en-US" sz="2400">
                <a:latin typeface="Times New Roman"/>
                <a:ea typeface="Calibri"/>
                <a:cs typeface="Times New Roman"/>
              </a:rPr>
              <a:t>factors</a:t>
            </a:r>
            <a:r>
              <a:rPr lang="en-US" sz="2400">
                <a:effectLst/>
                <a:latin typeface="Times New Roman"/>
                <a:ea typeface="Calibri"/>
                <a:cs typeface="Times New Roman"/>
              </a:rPr>
              <a:t> that are affecting the </a:t>
            </a:r>
            <a:r>
              <a:rPr lang="en-US" sz="2400">
                <a:latin typeface="Times New Roman"/>
                <a:ea typeface="Calibri"/>
                <a:cs typeface="Times New Roman"/>
              </a:rPr>
              <a:t>choice</a:t>
            </a:r>
            <a:r>
              <a:rPr lang="en-US" sz="2400">
                <a:effectLst/>
                <a:latin typeface="Times New Roman"/>
                <a:ea typeface="Calibri"/>
                <a:cs typeface="Times New Roman"/>
              </a:rPr>
              <a:t> of having early ANC visits during pregnancy.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>
                <a:effectLst/>
                <a:latin typeface="Times New Roman"/>
                <a:ea typeface="Calibri"/>
                <a:cs typeface="Times New Roman"/>
              </a:rPr>
              <a:t>Best feature selection approach.</a:t>
            </a:r>
          </a:p>
        </p:txBody>
      </p:sp>
    </p:spTree>
    <p:extLst>
      <p:ext uri="{BB962C8B-B14F-4D97-AF65-F5344CB8AC3E}">
        <p14:creationId xmlns:p14="http://schemas.microsoft.com/office/powerpoint/2010/main" val="348117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B60C-5099-8140-1B27-9CC88BE5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560679"/>
            <a:ext cx="8753091" cy="22482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b="1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Methodology</a:t>
            </a:r>
            <a:endParaRPr lang="en-US" sz="8000" b="1" kern="120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750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246B-2BC3-832C-6440-5D4F4D70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69" y="249523"/>
            <a:ext cx="9692640" cy="1325562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accent2">
                    <a:lumMod val="75000"/>
                  </a:schemeClr>
                </a:solidFill>
              </a:rPr>
              <a:t>Source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0130-3BA4-2B7D-77A3-33FDCC0F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1716517"/>
            <a:ext cx="10515600" cy="48021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latin typeface="Times New Roman"/>
                <a:cs typeface="Calibri"/>
              </a:rPr>
              <a:t>Used secondary national representative survey data, named Bangladesh Demographic and Health Survey, 2017-18.</a:t>
            </a:r>
          </a:p>
          <a:p>
            <a:r>
              <a:rPr lang="en-US" sz="2800">
                <a:latin typeface="Times New Roman"/>
                <a:cs typeface="Calibri"/>
              </a:rPr>
              <a:t>4,604 women who gave birth preceding three years of the survey, were included for further analysis.</a:t>
            </a:r>
          </a:p>
          <a:p>
            <a:r>
              <a:rPr lang="en-US" sz="2800">
                <a:latin typeface="Times New Roman"/>
                <a:cs typeface="Calibri"/>
              </a:rPr>
              <a:t>Response variable of this study was “Women who attended early ANC visits”.</a:t>
            </a:r>
          </a:p>
          <a:p>
            <a:r>
              <a:rPr lang="en-US" sz="2800">
                <a:latin typeface="Times New Roman"/>
                <a:cs typeface="Times New Roman"/>
              </a:rPr>
              <a:t>Some socio-economic characteristics were used as regressor variables.</a:t>
            </a:r>
          </a:p>
        </p:txBody>
      </p:sp>
    </p:spTree>
    <p:extLst>
      <p:ext uri="{BB962C8B-B14F-4D97-AF65-F5344CB8AC3E}">
        <p14:creationId xmlns:p14="http://schemas.microsoft.com/office/powerpoint/2010/main" val="180460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6EE-AF0A-3EC0-27AD-80430AE0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chemeClr val="accent2">
                    <a:lumMod val="75000"/>
                  </a:schemeClr>
                </a:solidFill>
              </a:rPr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CC021-8DF5-888C-912E-9C09288C8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897311"/>
            <a:ext cx="8595360" cy="3760343"/>
          </a:xfrm>
        </p:spPr>
        <p:txBody>
          <a:bodyPr/>
          <a:lstStyle/>
          <a:p>
            <a:r>
              <a:rPr lang="en-US" sz="2800"/>
              <a:t>Missing values</a:t>
            </a:r>
          </a:p>
          <a:p>
            <a:pPr marL="0" indent="0">
              <a:buNone/>
            </a:pPr>
            <a:endParaRPr lang="en-US" sz="2800"/>
          </a:p>
          <a:p>
            <a:r>
              <a:rPr lang="en-US" sz="2800"/>
              <a:t>Which made the analyzation difficult and less precise.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1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2568-1D51-75FD-AB6D-D85312D3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18" y="228602"/>
            <a:ext cx="10541285" cy="891281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Methods for variable selection process</a:t>
            </a:r>
          </a:p>
        </p:txBody>
      </p:sp>
      <p:graphicFrame>
        <p:nvGraphicFramePr>
          <p:cNvPr id="4" name="Content Placeholder 13">
            <a:extLst>
              <a:ext uri="{FF2B5EF4-FFF2-40B4-BE49-F238E27FC236}">
                <a16:creationId xmlns:a16="http://schemas.microsoft.com/office/drawing/2014/main" id="{F1E42606-98F9-3A30-5E5A-E2CEF5F8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289659"/>
              </p:ext>
            </p:extLst>
          </p:nvPr>
        </p:nvGraphicFramePr>
        <p:xfrm>
          <a:off x="1406471" y="1335641"/>
          <a:ext cx="8307092" cy="529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145202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View</vt:lpstr>
      <vt:lpstr>   STAT 6440   GROUP 7 Presented By: Huda Abdaljalil, Tanjima Rahman Department of Applied Statistics 04/18/2024  </vt:lpstr>
      <vt:lpstr>A data mining logistic classifier approach for identifying the socio-economic determinants of early intention of antenatal care (ANC) in Bangladesh</vt:lpstr>
      <vt:lpstr>Outline</vt:lpstr>
      <vt:lpstr>Background </vt:lpstr>
      <vt:lpstr>Objectives</vt:lpstr>
      <vt:lpstr>Methodology</vt:lpstr>
      <vt:lpstr>Source of data</vt:lpstr>
      <vt:lpstr>Difficulties</vt:lpstr>
      <vt:lpstr>Methods for variable selection process</vt:lpstr>
      <vt:lpstr>Results</vt:lpstr>
      <vt:lpstr>Selected variables in different methods</vt:lpstr>
      <vt:lpstr>PowerPoint Presentation</vt:lpstr>
      <vt:lpstr>PowerPoint Presentation</vt:lpstr>
      <vt:lpstr>Model comparison with respect to Accuracy and kappa value</vt:lpstr>
      <vt:lpstr>Model comparison with Lift chart</vt:lpstr>
      <vt:lpstr>PowerPoint Presentation</vt:lpstr>
      <vt:lpstr>Before variable selection</vt:lpstr>
      <vt:lpstr>After variable selection</vt:lpstr>
      <vt:lpstr>Conclusion</vt:lpstr>
      <vt:lpstr>Question and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Tanjima Rahman</dc:creator>
  <cp:revision>11</cp:revision>
  <dcterms:created xsi:type="dcterms:W3CDTF">2024-04-07T16:44:45Z</dcterms:created>
  <dcterms:modified xsi:type="dcterms:W3CDTF">2024-04-18T19:15:43Z</dcterms:modified>
</cp:coreProperties>
</file>