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95" r:id="rId5"/>
    <p:sldId id="289" r:id="rId6"/>
    <p:sldId id="299" r:id="rId7"/>
    <p:sldId id="297" r:id="rId8"/>
    <p:sldId id="305" r:id="rId9"/>
    <p:sldId id="292" r:id="rId10"/>
    <p:sldId id="290" r:id="rId11"/>
    <p:sldId id="301" r:id="rId12"/>
    <p:sldId id="261" r:id="rId13"/>
    <p:sldId id="300" r:id="rId14"/>
    <p:sldId id="303" r:id="rId15"/>
    <p:sldId id="306" r:id="rId16"/>
    <p:sldId id="307" r:id="rId17"/>
    <p:sldId id="304" r:id="rId18"/>
    <p:sldId id="302" r:id="rId19"/>
    <p:sldId id="288" r:id="rId20"/>
    <p:sldId id="275" r:id="rId21"/>
    <p:sldId id="276" r:id="rId22"/>
    <p:sldId id="277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48"/>
    <a:srgbClr val="C95521"/>
    <a:srgbClr val="FFB95B"/>
    <a:srgbClr val="2671B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CA9EE-9F86-4E2A-A18E-2FF99A1E6298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F5362-F882-4E10-9EEB-E0BF2FED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5362-F882-4E10-9EEB-E0BF2FED2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5362-F882-4E10-9EEB-E0BF2FED2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5362-F882-4E10-9EEB-E0BF2FED2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4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5362-F882-4E10-9EEB-E0BF2FED2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85646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1407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4082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8249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77176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5720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10792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8228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02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4698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5928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38C305-BF1C-4679-BF12-4AC90153FC8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FE1ABE-C87D-4896-86F8-BD079409F9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rtandstroke.ca/heart/what-is-heart-disease/types-of-heart-diseas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Statlog+(Heart)" TargetMode="External"/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070" y="2534171"/>
            <a:ext cx="9927528" cy="147523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Heart Disease Prediction at Early Stage using Data Mining Technique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4994030"/>
            <a:ext cx="4870192" cy="1069145"/>
          </a:xfrm>
        </p:spPr>
        <p:txBody>
          <a:bodyPr>
            <a:noAutofit/>
          </a:bodyPr>
          <a:lstStyle/>
          <a:p>
            <a:pPr algn="r"/>
            <a:r>
              <a:rPr lang="en-US" sz="2000" b="1" dirty="0" err="1" smtClean="0">
                <a:solidFill>
                  <a:srgbClr val="002060"/>
                </a:solidFill>
              </a:rPr>
              <a:t>Tanjina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rahman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algn="r"/>
            <a:r>
              <a:rPr lang="en-US" sz="2000" b="1" dirty="0" smtClean="0">
                <a:solidFill>
                  <a:srgbClr val="002060"/>
                </a:solidFill>
              </a:rPr>
              <a:t>Student id: 1503039</a:t>
            </a:r>
          </a:p>
          <a:p>
            <a:pPr algn="r"/>
            <a:r>
              <a:rPr lang="en-US" sz="2000" b="1" dirty="0" smtClean="0">
                <a:solidFill>
                  <a:srgbClr val="0070C0"/>
                </a:solidFill>
              </a:rPr>
              <a:t>Tanjina.3ni@gmail.com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23070" y="4555588"/>
            <a:ext cx="4898328" cy="1310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1848"/>
                </a:solidFill>
              </a:rPr>
              <a:t>Supervised by –</a:t>
            </a:r>
          </a:p>
          <a:p>
            <a:r>
              <a:rPr lang="en-US" sz="2000" b="1" dirty="0" smtClean="0">
                <a:solidFill>
                  <a:srgbClr val="001848"/>
                </a:solidFill>
              </a:rPr>
              <a:t>Dr. </a:t>
            </a:r>
            <a:r>
              <a:rPr lang="en-US" sz="2000" b="1" dirty="0" err="1" smtClean="0">
                <a:solidFill>
                  <a:srgbClr val="001848"/>
                </a:solidFill>
              </a:rPr>
              <a:t>ahm</a:t>
            </a:r>
            <a:r>
              <a:rPr lang="en-US" sz="2000" b="1" dirty="0" smtClean="0">
                <a:solidFill>
                  <a:srgbClr val="001848"/>
                </a:solidFill>
              </a:rPr>
              <a:t> </a:t>
            </a:r>
            <a:r>
              <a:rPr lang="en-US" sz="2000" b="1" dirty="0" err="1" smtClean="0">
                <a:solidFill>
                  <a:srgbClr val="001848"/>
                </a:solidFill>
              </a:rPr>
              <a:t>sarowar</a:t>
            </a:r>
            <a:r>
              <a:rPr lang="en-US" sz="2000" b="1" dirty="0" smtClean="0">
                <a:solidFill>
                  <a:srgbClr val="001848"/>
                </a:solidFill>
              </a:rPr>
              <a:t> </a:t>
            </a:r>
            <a:r>
              <a:rPr lang="en-US" sz="2000" b="1" dirty="0" err="1" smtClean="0">
                <a:solidFill>
                  <a:srgbClr val="001848"/>
                </a:solidFill>
              </a:rPr>
              <a:t>sattar</a:t>
            </a:r>
            <a:endParaRPr lang="en-US" sz="2000" b="1" dirty="0">
              <a:solidFill>
                <a:srgbClr val="001848"/>
              </a:solidFill>
            </a:endParaRPr>
          </a:p>
          <a:p>
            <a:r>
              <a:rPr lang="en-US" sz="2000" b="1" dirty="0" smtClean="0">
                <a:solidFill>
                  <a:srgbClr val="001848"/>
                </a:solidFill>
              </a:rPr>
              <a:t>Professor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sarowar@gmail.com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1" y="6402386"/>
            <a:ext cx="1145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COMPUTER SCIENCE &amp; ENGINEERING	|      RAJSHAHI UNIVERSITY OF ENGINEERING &amp; TECHNOLOGY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820645"/>
            <a:ext cx="2438400" cy="16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93520"/>
            <a:ext cx="10058400" cy="4425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Applying </a:t>
            </a:r>
            <a:r>
              <a:rPr lang="en-US" sz="2600" dirty="0">
                <a:solidFill>
                  <a:schemeClr val="tx1"/>
                </a:solidFill>
              </a:rPr>
              <a:t>selection algorithm to </a:t>
            </a:r>
            <a:r>
              <a:rPr lang="en-US" sz="2600" dirty="0">
                <a:solidFill>
                  <a:srgbClr val="C00000"/>
                </a:solidFill>
              </a:rPr>
              <a:t>improve </a:t>
            </a:r>
            <a:r>
              <a:rPr lang="en-US" sz="2600" dirty="0" smtClean="0">
                <a:solidFill>
                  <a:srgbClr val="C00000"/>
                </a:solidFill>
              </a:rPr>
              <a:t>performance </a:t>
            </a:r>
            <a:r>
              <a:rPr lang="en-US" sz="2600" dirty="0">
                <a:solidFill>
                  <a:schemeClr val="tx1"/>
                </a:solidFill>
              </a:rPr>
              <a:t>in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Experimenting on </a:t>
            </a:r>
            <a:r>
              <a:rPr lang="en-US" sz="2600" dirty="0">
                <a:solidFill>
                  <a:srgbClr val="C00000"/>
                </a:solidFill>
              </a:rPr>
              <a:t>several </a:t>
            </a:r>
            <a:r>
              <a:rPr lang="en-US" sz="2600" dirty="0" smtClean="0">
                <a:solidFill>
                  <a:srgbClr val="C00000"/>
                </a:solidFill>
              </a:rPr>
              <a:t>datasets</a:t>
            </a:r>
            <a:r>
              <a:rPr lang="en-US" sz="2600" dirty="0" smtClean="0">
                <a:solidFill>
                  <a:schemeClr val="tx1"/>
                </a:solidFill>
              </a:rPr>
              <a:t>. 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Applying </a:t>
            </a:r>
            <a:r>
              <a:rPr lang="en-US" sz="2600" dirty="0">
                <a:solidFill>
                  <a:schemeClr val="tx1"/>
                </a:solidFill>
              </a:rPr>
              <a:t>the algorithms </a:t>
            </a:r>
            <a:r>
              <a:rPr lang="en-US" sz="2600" dirty="0" smtClean="0">
                <a:solidFill>
                  <a:schemeClr val="tx1"/>
                </a:solidFill>
              </a:rPr>
              <a:t>on different datasets and </a:t>
            </a:r>
            <a:r>
              <a:rPr lang="en-US" sz="2600" dirty="0" smtClean="0">
                <a:solidFill>
                  <a:srgbClr val="C00000"/>
                </a:solidFill>
              </a:rPr>
              <a:t>combined dataset </a:t>
            </a:r>
            <a:r>
              <a:rPr lang="en-US" sz="2600" dirty="0">
                <a:solidFill>
                  <a:schemeClr val="tx1"/>
                </a:solidFill>
              </a:rPr>
              <a:t>and observation of the </a:t>
            </a:r>
            <a:r>
              <a:rPr lang="en-US" sz="2600" dirty="0" smtClean="0">
                <a:solidFill>
                  <a:schemeClr val="tx1"/>
                </a:solidFill>
              </a:rPr>
              <a:t>results.</a:t>
            </a:r>
            <a:endParaRPr lang="en-US" sz="26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Observation </a:t>
            </a:r>
            <a:r>
              <a:rPr lang="en-US" sz="2600" dirty="0">
                <a:solidFill>
                  <a:schemeClr val="tx1"/>
                </a:solidFill>
              </a:rPr>
              <a:t>and </a:t>
            </a:r>
            <a:r>
              <a:rPr lang="en-US" sz="2600" dirty="0">
                <a:solidFill>
                  <a:srgbClr val="C00000"/>
                </a:solidFill>
              </a:rPr>
              <a:t>comparison of accuracy</a:t>
            </a:r>
            <a:r>
              <a:rPr lang="en-US" sz="2600" dirty="0">
                <a:solidFill>
                  <a:schemeClr val="tx1"/>
                </a:solidFill>
              </a:rPr>
              <a:t>, sensitivity, specificity for various algorithms.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 Observation </a:t>
            </a:r>
            <a:r>
              <a:rPr lang="en-US" sz="2600" dirty="0">
                <a:solidFill>
                  <a:schemeClr val="tx1"/>
                </a:solidFill>
              </a:rPr>
              <a:t>and </a:t>
            </a:r>
            <a:r>
              <a:rPr lang="en-US" sz="2600" dirty="0">
                <a:solidFill>
                  <a:srgbClr val="C00000"/>
                </a:solidFill>
              </a:rPr>
              <a:t>comparison of </a:t>
            </a:r>
            <a:r>
              <a:rPr lang="en-US" sz="2600" dirty="0" smtClean="0">
                <a:solidFill>
                  <a:srgbClr val="C00000"/>
                </a:solidFill>
              </a:rPr>
              <a:t>results </a:t>
            </a:r>
            <a:r>
              <a:rPr lang="en-US" sz="2600" dirty="0">
                <a:solidFill>
                  <a:schemeClr val="tx1"/>
                </a:solidFill>
              </a:rPr>
              <a:t>using </a:t>
            </a:r>
            <a:r>
              <a:rPr lang="en-US" sz="2600" dirty="0" smtClean="0">
                <a:solidFill>
                  <a:schemeClr val="tx1"/>
                </a:solidFill>
              </a:rPr>
              <a:t>every classification </a:t>
            </a:r>
            <a:r>
              <a:rPr lang="en-US" sz="2600" dirty="0">
                <a:solidFill>
                  <a:schemeClr val="tx1"/>
                </a:solidFill>
              </a:rPr>
              <a:t>algorithms.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 Creating a model to </a:t>
            </a:r>
            <a:r>
              <a:rPr lang="en-US" sz="2600" dirty="0">
                <a:solidFill>
                  <a:schemeClr val="tx1"/>
                </a:solidFill>
              </a:rPr>
              <a:t>predict heart disease </a:t>
            </a:r>
            <a:r>
              <a:rPr lang="en-US" sz="2600" dirty="0" smtClean="0">
                <a:solidFill>
                  <a:schemeClr val="tx1"/>
                </a:solidFill>
              </a:rPr>
              <a:t>at an </a:t>
            </a:r>
            <a:r>
              <a:rPr lang="en-US" sz="2600" dirty="0">
                <a:solidFill>
                  <a:schemeClr val="tx1"/>
                </a:solidFill>
              </a:rPr>
              <a:t>early stage with better performance for both </a:t>
            </a:r>
            <a:r>
              <a:rPr lang="en-US" sz="2600" dirty="0" smtClean="0">
                <a:solidFill>
                  <a:srgbClr val="C00000"/>
                </a:solidFill>
              </a:rPr>
              <a:t>categorical </a:t>
            </a:r>
            <a:r>
              <a:rPr lang="en-US" sz="2600" dirty="0">
                <a:solidFill>
                  <a:srgbClr val="C00000"/>
                </a:solidFill>
              </a:rPr>
              <a:t>and numerical data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Pentagon 4"/>
          <p:cNvSpPr/>
          <p:nvPr/>
        </p:nvSpPr>
        <p:spPr>
          <a:xfrm rot="5400000">
            <a:off x="10392509" y="109025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08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088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7668768" y="1889760"/>
            <a:ext cx="2877312" cy="696753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Data Collection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4008" y="3883529"/>
            <a:ext cx="2877312" cy="703896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ML Algorithms</a:t>
            </a:r>
            <a:endParaRPr lang="en-US" sz="2400" b="1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68768" y="2866308"/>
            <a:ext cx="2877312" cy="732378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Preprocessing</a:t>
            </a:r>
            <a:endParaRPr lang="en-US" sz="2400" b="1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4008" y="4876502"/>
            <a:ext cx="2877312" cy="691711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Decision</a:t>
            </a:r>
            <a:endParaRPr lang="en-US" sz="2400" b="1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991600" y="2582228"/>
            <a:ext cx="262128" cy="27689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1249680" y="1926336"/>
            <a:ext cx="4980432" cy="3437382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1889125" algn="l"/>
              </a:tabLst>
            </a:pPr>
            <a:r>
              <a:rPr lang="en-US" sz="2900" dirty="0" smtClean="0">
                <a:solidFill>
                  <a:schemeClr val="tx1"/>
                </a:solidFill>
                <a:latin typeface="+mn-lt"/>
              </a:rPr>
              <a:t>Data Collection</a:t>
            </a:r>
            <a:r>
              <a:rPr lang="en-US" sz="2700" dirty="0" smtClean="0">
                <a:solidFill>
                  <a:schemeClr val="tx1"/>
                </a:solidFill>
                <a:latin typeface="+mn-lt"/>
              </a:rPr>
              <a:t>:</a:t>
            </a:r>
            <a:br>
              <a:rPr lang="en-US" sz="2700" dirty="0" smtClean="0">
                <a:solidFill>
                  <a:schemeClr val="tx1"/>
                </a:solidFill>
                <a:latin typeface="+mn-lt"/>
              </a:rPr>
            </a:br>
            <a:r>
              <a:rPr lang="en-US" sz="27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Data Collection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means collecting suitable data from source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There are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5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datasets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available at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UCI Machine Learning Repository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[14]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-</a:t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249680" y="36196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Work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 rot="5400000">
            <a:off x="10392509" y="109026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09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8991600" y="3592260"/>
            <a:ext cx="262128" cy="27689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8991600" y="4587425"/>
            <a:ext cx="262128" cy="27689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91328" y="5705856"/>
            <a:ext cx="5822151" cy="438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Fig 1. Work Flow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7029" y="6414578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873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/>
        </p:nvSpPr>
        <p:spPr>
          <a:xfrm rot="5400000">
            <a:off x="10392509" y="109028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08671"/>
              </p:ext>
            </p:extLst>
          </p:nvPr>
        </p:nvGraphicFramePr>
        <p:xfrm>
          <a:off x="1985163" y="2328761"/>
          <a:ext cx="8128000" cy="343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72093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955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Attributes</a:t>
                      </a:r>
                      <a:endParaRPr lang="en-US" dirty="0"/>
                    </a:p>
                  </a:txBody>
                  <a:tcPr>
                    <a:solidFill>
                      <a:srgbClr val="C955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Instances</a:t>
                      </a:r>
                      <a:endParaRPr lang="en-US" dirty="0"/>
                    </a:p>
                  </a:txBody>
                  <a:tcPr>
                    <a:solidFill>
                      <a:srgbClr val="C955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Missing Values</a:t>
                      </a:r>
                      <a:endParaRPr lang="en-US" dirty="0"/>
                    </a:p>
                  </a:txBody>
                  <a:tcPr>
                    <a:solidFill>
                      <a:srgbClr val="C95521"/>
                    </a:solidFill>
                  </a:tcPr>
                </a:tc>
              </a:tr>
              <a:tr h="572093">
                <a:tc>
                  <a:txBody>
                    <a:bodyPr/>
                    <a:lstStyle/>
                    <a:p>
                      <a:r>
                        <a:rPr lang="en-US" dirty="0" smtClean="0"/>
                        <a:t>Cleveland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303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76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Yes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2093">
                <a:tc>
                  <a:txBody>
                    <a:bodyPr/>
                    <a:lstStyle/>
                    <a:p>
                      <a:r>
                        <a:rPr lang="en-US" dirty="0" smtClean="0"/>
                        <a:t>Hungarian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294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76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 Yes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2093">
                <a:tc>
                  <a:txBody>
                    <a:bodyPr/>
                    <a:lstStyle/>
                    <a:p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123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76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 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2093">
                <a:tc>
                  <a:txBody>
                    <a:bodyPr/>
                    <a:lstStyle/>
                    <a:p>
                      <a:r>
                        <a:rPr lang="en-US" dirty="0" smtClean="0"/>
                        <a:t>Long Beach VA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200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76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 Yes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209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Statlog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(Heart)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270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14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 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itle 11"/>
          <p:cNvSpPr txBox="1">
            <a:spLocks/>
          </p:cNvSpPr>
          <p:nvPr/>
        </p:nvSpPr>
        <p:spPr>
          <a:xfrm>
            <a:off x="1188720" y="32927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642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Preprocessing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10392509" y="109028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20577" y="2376578"/>
            <a:ext cx="2718816" cy="661240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Data Preprocessing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8696" y="4382896"/>
            <a:ext cx="2359152" cy="615696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Data Cleaning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65357" y="4361648"/>
            <a:ext cx="2407920" cy="636944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Data Integration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9143" y="4374106"/>
            <a:ext cx="2237232" cy="627712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Data Reduction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79985" y="3042292"/>
            <a:ext cx="0" cy="5876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29528" y="3636642"/>
            <a:ext cx="2610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8740139" y="3624450"/>
            <a:ext cx="7620" cy="749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38272" y="3629925"/>
            <a:ext cx="31988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0"/>
          </p:cNvCxnSpPr>
          <p:nvPr/>
        </p:nvCxnSpPr>
        <p:spPr>
          <a:xfrm flipH="1">
            <a:off x="2938272" y="3663391"/>
            <a:ext cx="1524" cy="719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 flipH="1">
            <a:off x="5969317" y="3605541"/>
            <a:ext cx="10668" cy="756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14472" y="5576319"/>
            <a:ext cx="5913120" cy="438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Fig 2. Data Preprocessing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029" y="6414578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72578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Preprocessing (Cont’d)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4289"/>
            <a:ext cx="10058400" cy="3592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Cleveland </a:t>
            </a:r>
            <a:r>
              <a:rPr lang="en-US" sz="2400" dirty="0">
                <a:solidFill>
                  <a:schemeClr val="tx1"/>
                </a:solidFill>
              </a:rPr>
              <a:t>dataset has 303 records, but 21 of them </a:t>
            </a:r>
            <a:r>
              <a:rPr lang="en-US" sz="2400" dirty="0" smtClean="0">
                <a:solidFill>
                  <a:schemeClr val="tx1"/>
                </a:solidFill>
              </a:rPr>
              <a:t>have </a:t>
            </a:r>
            <a:r>
              <a:rPr lang="en-US" sz="2400" dirty="0">
                <a:solidFill>
                  <a:schemeClr val="tx1"/>
                </a:solidFill>
              </a:rPr>
              <a:t>garbage </a:t>
            </a:r>
            <a:r>
              <a:rPr lang="en-US" sz="2400" dirty="0" smtClean="0">
                <a:solidFill>
                  <a:schemeClr val="tx1"/>
                </a:solidFill>
              </a:rPr>
              <a:t>values. So, these records have been reduced to </a:t>
            </a:r>
            <a:r>
              <a:rPr lang="en-US" sz="2400" dirty="0" smtClean="0">
                <a:solidFill>
                  <a:srgbClr val="FF0000"/>
                </a:solidFill>
              </a:rPr>
              <a:t>282 instances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We have datasets </a:t>
            </a:r>
            <a:r>
              <a:rPr lang="en-US" sz="2400" dirty="0">
                <a:solidFill>
                  <a:schemeClr val="tx1"/>
                </a:solidFill>
              </a:rPr>
              <a:t>converted into </a:t>
            </a:r>
            <a:r>
              <a:rPr lang="en-US" sz="2400" dirty="0">
                <a:solidFill>
                  <a:srgbClr val="FF0000"/>
                </a:solidFill>
              </a:rPr>
              <a:t>CSV </a:t>
            </a:r>
            <a:r>
              <a:rPr lang="en-US" sz="2400" dirty="0" smtClean="0">
                <a:solidFill>
                  <a:srgbClr val="FF0000"/>
                </a:solidFill>
              </a:rPr>
              <a:t>format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All of the UCI datasets have missing values. Missing Values are replaced by using WEKA.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 have used </a:t>
            </a:r>
            <a:r>
              <a:rPr lang="en-US" sz="2400" dirty="0" err="1" smtClean="0">
                <a:solidFill>
                  <a:srgbClr val="FF0000"/>
                </a:solidFill>
              </a:rPr>
              <a:t>ReplaceMissingValues</a:t>
            </a:r>
            <a:r>
              <a:rPr lang="en-US" sz="2400" dirty="0" smtClean="0">
                <a:solidFill>
                  <a:schemeClr val="tx1"/>
                </a:solidFill>
              </a:rPr>
              <a:t> filter.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We have replaced missing values with their </a:t>
            </a:r>
            <a:r>
              <a:rPr lang="en-US" sz="2400" dirty="0" smtClean="0">
                <a:solidFill>
                  <a:srgbClr val="FF0000"/>
                </a:solidFill>
              </a:rPr>
              <a:t>attribute mean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b="1" dirty="0" smtClean="0">
              <a:solidFill>
                <a:srgbClr val="C9552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Pentagon 3"/>
          <p:cNvSpPr/>
          <p:nvPr/>
        </p:nvSpPr>
        <p:spPr>
          <a:xfrm rot="5400000">
            <a:off x="10392509" y="109030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3406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7029" y="6414578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38829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16736" y="2100072"/>
            <a:ext cx="2109216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.data Format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16736" y="3064764"/>
            <a:ext cx="2109216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Records reduction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53712" y="4767072"/>
            <a:ext cx="2109216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Load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Dataset in WEKA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76032" y="4218432"/>
            <a:ext cx="2109216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arff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Format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16736" y="4029456"/>
            <a:ext cx="2109216" cy="52425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csv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Format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10272" y="3064764"/>
            <a:ext cx="2670048" cy="74371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Apply Filter (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ReplaceMissingValues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90688" y="2097024"/>
            <a:ext cx="2109216" cy="52425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csv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Format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2371344" y="2648712"/>
            <a:ext cx="0" cy="41605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71344" y="3600450"/>
            <a:ext cx="0" cy="41605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65248" y="4559046"/>
            <a:ext cx="6096" cy="48234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1"/>
          </p:cNvCxnSpPr>
          <p:nvPr/>
        </p:nvCxnSpPr>
        <p:spPr>
          <a:xfrm>
            <a:off x="2365248" y="5041392"/>
            <a:ext cx="2188464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6662928" y="5041392"/>
            <a:ext cx="2267712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2"/>
          </p:cNvCxnSpPr>
          <p:nvPr/>
        </p:nvCxnSpPr>
        <p:spPr>
          <a:xfrm flipV="1">
            <a:off x="8930640" y="4767072"/>
            <a:ext cx="0" cy="274320"/>
          </a:xfrm>
          <a:prstGeom prst="straightConnector1">
            <a:avLst/>
          </a:prstGeom>
          <a:ln>
            <a:solidFill>
              <a:srgbClr val="0018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</p:cNvCxnSpPr>
          <p:nvPr/>
        </p:nvCxnSpPr>
        <p:spPr>
          <a:xfrm flipV="1">
            <a:off x="8930640" y="3808476"/>
            <a:ext cx="0" cy="40995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918448" y="2621280"/>
            <a:ext cx="0" cy="40995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24784" y="5695188"/>
            <a:ext cx="5803392" cy="499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Fig 3. Data Preprocessing Method 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 rot="5400000">
            <a:off x="10392509" y="109030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7029" y="6414578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01076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4144"/>
            <a:ext cx="10058400" cy="455235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After Completing data preprocessing of </a:t>
            </a:r>
            <a:r>
              <a:rPr lang="en-US" sz="2400" dirty="0">
                <a:solidFill>
                  <a:schemeClr val="tx1"/>
                </a:solidFill>
              </a:rPr>
              <a:t>Cleveland dataset</a:t>
            </a:r>
            <a:r>
              <a:rPr lang="en-US" sz="2400" dirty="0" smtClean="0">
                <a:solidFill>
                  <a:schemeClr val="tx1"/>
                </a:solidFill>
              </a:rPr>
              <a:t> we </a:t>
            </a:r>
            <a:r>
              <a:rPr lang="en-US" sz="2400" dirty="0">
                <a:solidFill>
                  <a:schemeClr val="tx1"/>
                </a:solidFill>
              </a:rPr>
              <a:t>have found</a:t>
            </a:r>
            <a:r>
              <a:rPr lang="en-US" sz="2400" dirty="0" smtClean="0">
                <a:solidFill>
                  <a:schemeClr val="tx1"/>
                </a:solidFill>
              </a:rPr>
              <a:t>–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73948"/>
              </p:ext>
            </p:extLst>
          </p:nvPr>
        </p:nvGraphicFramePr>
        <p:xfrm>
          <a:off x="1702816" y="2694770"/>
          <a:ext cx="8128000" cy="29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253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Before Data</a:t>
                      </a:r>
                      <a:r>
                        <a:rPr lang="en-US" sz="2600" baseline="0" dirty="0" smtClean="0"/>
                        <a:t> Preprocessing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After Data</a:t>
                      </a:r>
                      <a:r>
                        <a:rPr lang="en-US" sz="2600" baseline="0" dirty="0" smtClean="0"/>
                        <a:t> Preprocessing</a:t>
                      </a:r>
                      <a:endParaRPr lang="en-US" sz="2600" dirty="0"/>
                    </a:p>
                  </a:txBody>
                  <a:tcPr/>
                </a:tc>
              </a:tr>
              <a:tr h="7253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303 Instances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282 Instances</a:t>
                      </a:r>
                      <a:endParaRPr lang="en-US" sz="2400" dirty="0"/>
                    </a:p>
                  </a:txBody>
                  <a:tcPr/>
                </a:tc>
              </a:tr>
              <a:tr h="7253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76 attributes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38</a:t>
                      </a:r>
                      <a:r>
                        <a:rPr lang="en-US" sz="2400" baseline="0" dirty="0" smtClean="0"/>
                        <a:t> attributes</a:t>
                      </a:r>
                      <a:endParaRPr lang="en-US" sz="2400" dirty="0"/>
                    </a:p>
                  </a:txBody>
                  <a:tcPr/>
                </a:tc>
              </a:tr>
              <a:tr h="7253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Missing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2400" baseline="0" dirty="0" smtClean="0"/>
                        <a:t>Values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         </a:t>
                      </a:r>
                      <a:r>
                        <a:rPr lang="en-US" sz="2400" baseline="0" dirty="0" smtClean="0"/>
                        <a:t>   </a:t>
                      </a:r>
                      <a:r>
                        <a:rPr lang="en-US" sz="2400" dirty="0" smtClean="0"/>
                        <a:t>No Missing</a:t>
                      </a:r>
                      <a:r>
                        <a:rPr lang="en-US" sz="2400" baseline="0" dirty="0" smtClean="0"/>
                        <a:t> Values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10392509" y="109030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029" y="6414578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2445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395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We want to merge all available datasets into a single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We want to apply feature </a:t>
            </a:r>
            <a:r>
              <a:rPr lang="en-US" sz="2400" dirty="0">
                <a:solidFill>
                  <a:schemeClr val="tx1"/>
                </a:solidFill>
              </a:rPr>
              <a:t>selection algorithms such as-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Recursive Feature Elimination (RFE)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SVM-linear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Naïve Bayes </a:t>
            </a:r>
            <a:r>
              <a:rPr lang="en-US" sz="2400" dirty="0" smtClean="0">
                <a:solidFill>
                  <a:schemeClr val="tx1"/>
                </a:solidFill>
              </a:rPr>
              <a:t>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Then we will apply all available classification algorithms on our processed dataset.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10392509" y="109030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029" y="6414578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7292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</a:t>
            </a:r>
            <a:r>
              <a:rPr lang="en-US" dirty="0" smtClean="0">
                <a:solidFill>
                  <a:schemeClr val="tx1"/>
                </a:solidFill>
              </a:rPr>
              <a:t>Work (Cont’d)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10392509" y="109028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029" y="6414578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7280" y="3259157"/>
            <a:ext cx="1871472" cy="7193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Preprocessed Dataset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09516" y="2546300"/>
            <a:ext cx="1499616" cy="4371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Naïve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Bayes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09516" y="3125531"/>
            <a:ext cx="1499616" cy="4033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09516" y="4266377"/>
            <a:ext cx="1499616" cy="4371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J48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09516" y="3671016"/>
            <a:ext cx="1499616" cy="4371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NN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83754" y="3259157"/>
            <a:ext cx="1499616" cy="7193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Performance Evaluation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85374" y="4979234"/>
            <a:ext cx="1499616" cy="7193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Decision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09516" y="4857027"/>
            <a:ext cx="1499616" cy="43261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SVM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485374" y="2983410"/>
            <a:ext cx="1499616" cy="134601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Compare</a:t>
            </a:r>
          </a:p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Accuracy (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Select the best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one)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2968752" y="3618821"/>
            <a:ext cx="1164336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20896" y="2764855"/>
            <a:ext cx="22860" cy="230847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>
            <a:off x="4133088" y="2764855"/>
            <a:ext cx="3764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20896" y="3327213"/>
            <a:ext cx="3764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44518" y="3889571"/>
            <a:ext cx="3764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55948" y="4476107"/>
            <a:ext cx="3764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44518" y="5073334"/>
            <a:ext cx="3764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56984" y="2780413"/>
            <a:ext cx="22860" cy="230847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05322" y="2780413"/>
            <a:ext cx="3764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05322" y="3327213"/>
            <a:ext cx="3764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05322" y="3919093"/>
            <a:ext cx="3764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28182" y="4476107"/>
            <a:ext cx="3764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04560" y="5076700"/>
            <a:ext cx="3764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68414" y="3671016"/>
            <a:ext cx="80391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683370" y="3628810"/>
            <a:ext cx="80391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0"/>
          </p:cNvCxnSpPr>
          <p:nvPr/>
        </p:nvCxnSpPr>
        <p:spPr>
          <a:xfrm>
            <a:off x="10235182" y="4329428"/>
            <a:ext cx="0" cy="64980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952875" y="5300395"/>
            <a:ext cx="2612898" cy="4326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34107" y="3120246"/>
            <a:ext cx="1466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inionPro-Regular9"/>
              </a:rPr>
              <a:t>Selected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inionPro-Regular9"/>
              </a:rPr>
              <a:t>features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72600" y="5808119"/>
            <a:ext cx="6586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Fig 3. Flow Diagram of the Experiment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8848986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31227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Data preprocessing has an effect on performance.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Feature selection is very important.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Performance for different datasets and the combined dataset is not the same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Hope that, after completing this experiment, we will be able to predict heart disease accurately. </a:t>
            </a:r>
          </a:p>
        </p:txBody>
      </p:sp>
      <p:sp>
        <p:nvSpPr>
          <p:cNvPr id="5" name="Pentagon 4"/>
          <p:cNvSpPr/>
          <p:nvPr/>
        </p:nvSpPr>
        <p:spPr>
          <a:xfrm rot="5400000">
            <a:off x="10392509" y="109025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518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055" y="1733193"/>
            <a:ext cx="4121834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 Heart Disease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 Data Mining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 Background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 Work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33846" y="1759506"/>
            <a:ext cx="4121834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Data Preprocessing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 Future Work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Conclusions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References</a:t>
            </a:r>
          </a:p>
        </p:txBody>
      </p:sp>
      <p:sp>
        <p:nvSpPr>
          <p:cNvPr id="7" name="Pentagon 6"/>
          <p:cNvSpPr/>
          <p:nvPr/>
        </p:nvSpPr>
        <p:spPr>
          <a:xfrm rot="5400000">
            <a:off x="10392509" y="109025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00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113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and Stroke Foundation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www.heartandstroke.ca/heart/what-is-heart-disease/types-of-heart-disease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 Jan 2020.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Chaurasia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(2013). “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Prediction of Heart Diseases Using Data Mining Techniques.”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Caribbean Journal of Science and Technology. Vol.1. 208-217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Mirmozaffari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Mirpouya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Alireza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Alinezhad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Azadeh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Gilanpour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Classification Algorithms for Heart Disease Prediction.”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Int'l Journal of Computing, Communications &amp; Instrumentation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4, no. 1 (2017): 11-15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B. Patel, and D. P. Shukla, “A Data Mining Technique for Prediction of Coronary Heart Disease Using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-Fuzzy Integrated Approach Two Level,”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Engineering and Computer Science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9, pp. 1663–1671,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Rao,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“SURVEY ON PREDICTION OF HEART MORBIDITY USING DATA MINING TECHNIQUES,”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Data Mining &amp; Knowledge Management Process (IJDKP)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1, no. 3, pp. 14–34, 2011.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entagon 5"/>
          <p:cNvSpPr/>
          <p:nvPr/>
        </p:nvSpPr>
        <p:spPr>
          <a:xfrm rot="5400000">
            <a:off x="10392509" y="109025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145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53184"/>
            <a:ext cx="10058400" cy="40159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marL="292608" lvl="1" indent="0">
              <a:buNone/>
            </a:pP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457200">
              <a:buFont typeface="+mj-lt"/>
              <a:buAutoNum type="arabicPeriod" startAt="6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Palaniappan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Sellappan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Rafiah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“Intelligent heart disease prediction system using data mining techniques.”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 IEEE/ACS international conference on computer systems and applications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pp. 108-115. IEEE, 2008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9808" lvl="1" indent="-457200">
              <a:buFont typeface="+mj-lt"/>
              <a:buAutoNum type="arabicPeriod" startAt="6"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K., B.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Kavihta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Rani, and A.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Govrdhan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data mining techniques in healthcare and prediction of heart attacks.”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on Computer Science and Engineering (IJCSE)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2, no. 02 (2010): 250-255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9808" lvl="1" indent="-457200">
              <a:buFont typeface="+mj-lt"/>
              <a:buAutoNum type="arabicPeriod" startAt="6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L., Zhang H.,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Z., Su J. (2005), “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Dependence Augmented Naive Bayes.”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In: Li X., Wang S., Dong Z.Y.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Advanced Data Mining and Applications. ADMA 2005. Lecture Notes in Computer Science,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3584. Springer, Berlin,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Heidelberg</a:t>
            </a:r>
            <a:endParaRPr lang="en-US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457200">
              <a:buFont typeface="+mj-lt"/>
              <a:buAutoNum type="arabicPeriod" startAt="6"/>
            </a:pP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Masethe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Hlaudi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Daniel, and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Mosima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Anna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Masethe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“Prediction of heart disease using classification algorithms.”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world Congress on Engineering and computer Science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2, pp. 22-24.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2014.</a:t>
            </a:r>
          </a:p>
          <a:p>
            <a:pPr marL="749808" lvl="1" indent="-457200">
              <a:buFont typeface="+mj-lt"/>
              <a:buAutoNum type="arabicPeriod" startAt="6"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Bashir, Z. S. Khan, F. Hassan Khan, A.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Anjum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K. Bashir, 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“Improving </a:t>
            </a: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Using Feature Selection Approaches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16th International </a:t>
            </a:r>
            <a:r>
              <a:rPr lang="en-US" sz="19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Bhurban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Applied Sciences and Technology (IBCAST)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Islamabad, Pakistan, 2019, pp. 619-623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Pentagon 5"/>
          <p:cNvSpPr/>
          <p:nvPr/>
        </p:nvSpPr>
        <p:spPr>
          <a:xfrm rot="5400000">
            <a:off x="10392509" y="109025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II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9085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749808" lvl="1" indent="-457200">
              <a:buFont typeface="+mj-lt"/>
              <a:buAutoNum type="arabicPeriod" startAt="11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Mohan, C.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Thirumalai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G. Srivastava,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“Effective Heart Disease Prediction Using Hybrid Machine Learning Techniques,”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 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81542-81554, 2019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9808" lvl="1" indent="-457200">
              <a:buFont typeface="+mj-lt"/>
              <a:buAutoNum type="arabicPeriod" startAt="11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Chandra, Song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Nee, Lim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Min, and Chew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Ying.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“Classification and Feature Selection Approaches by Machine Learning Techniques: Heart Disease Prediction.”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Innovative Computing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9, no. 1 (2019).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457200">
              <a:buFont typeface="+mj-lt"/>
              <a:buAutoNum type="arabicPeriod" startAt="11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Alexandropoulos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Stamatios-Aggelos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N., Sotiris B.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Kotsiantis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Michael N.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Vrahatis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“Data preprocessing in predictive data mining.”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Knowledge Engineering Review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34 (2019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457200">
              <a:buFont typeface="+mj-lt"/>
              <a:buAutoNum type="arabicPeriod" startAt="11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UCI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Repository,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dirty="0">
                <a:hlinkClick r:id="rId2"/>
              </a:rPr>
              <a:t>https://archive.ics.uci.edu/ml/datasets/heart+Disease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hlinkClick r:id="rId3"/>
              </a:rPr>
              <a:t>http://archive.ics.uci.edu/ml/datasets/Statlog+%28Heart%29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 Jan 2020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9808" lvl="1" indent="-457200">
              <a:buFont typeface="+mj-lt"/>
              <a:buAutoNum type="arabicPeriod" startAt="11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5400000">
            <a:off x="10434710" y="109025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III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862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8960" y="2404583"/>
            <a:ext cx="6827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0733">
            <a:off x="9296741" y="3538727"/>
            <a:ext cx="2598896" cy="1008192"/>
          </a:xfrm>
          <a:prstGeom prst="rect">
            <a:avLst/>
          </a:prstGeom>
        </p:spPr>
      </p:pic>
      <p:sp>
        <p:nvSpPr>
          <p:cNvPr id="10" name="Minus 9"/>
          <p:cNvSpPr/>
          <p:nvPr/>
        </p:nvSpPr>
        <p:spPr>
          <a:xfrm flipV="1">
            <a:off x="1427804" y="3951384"/>
            <a:ext cx="9252387" cy="45719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029" y="6414578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43176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Heart Disease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32960" cy="378752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Heart Disease is any condition that affects the </a:t>
            </a:r>
            <a:r>
              <a:rPr lang="en-US" sz="2800" dirty="0" smtClean="0">
                <a:solidFill>
                  <a:srgbClr val="C00000"/>
                </a:solidFill>
              </a:rPr>
              <a:t>structure or function</a:t>
            </a:r>
            <a:r>
              <a:rPr lang="en-US" sz="2800" dirty="0" smtClean="0">
                <a:solidFill>
                  <a:schemeClr val="tx1"/>
                </a:solidFill>
              </a:rPr>
              <a:t> of the heart </a:t>
            </a:r>
            <a:r>
              <a:rPr lang="en-US" sz="2800" dirty="0" smtClean="0">
                <a:solidFill>
                  <a:srgbClr val="C00000"/>
                </a:solidFill>
              </a:rPr>
              <a:t>[1]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Although most people think of heart disease as one condition</a:t>
            </a:r>
            <a:r>
              <a:rPr lang="en-US" sz="2800" dirty="0">
                <a:solidFill>
                  <a:schemeClr val="tx1"/>
                </a:solidFill>
              </a:rPr>
              <a:t>, heart disease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a group of </a:t>
            </a:r>
            <a:r>
              <a:rPr lang="en-US" sz="2800" dirty="0">
                <a:solidFill>
                  <a:srgbClr val="C00000"/>
                </a:solidFill>
              </a:rPr>
              <a:t>conditions</a:t>
            </a:r>
            <a:r>
              <a:rPr lang="en-US" sz="2800" dirty="0">
                <a:solidFill>
                  <a:schemeClr val="tx1"/>
                </a:solidFill>
              </a:rPr>
              <a:t> with many root causes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 rot="5400000">
            <a:off x="10392509" y="109026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5" r="10152" b="-648"/>
          <a:stretch/>
        </p:blipFill>
        <p:spPr>
          <a:xfrm>
            <a:off x="6644640" y="1845734"/>
            <a:ext cx="4511040" cy="3787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100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>
                <a:solidFill>
                  <a:schemeClr val="tx1"/>
                </a:solidFill>
              </a:rPr>
              <a:t>Heart Disease </a:t>
            </a:r>
            <a:r>
              <a:rPr lang="en-US" dirty="0">
                <a:solidFill>
                  <a:schemeClr val="tx1"/>
                </a:solidFill>
              </a:rPr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0" y="2156630"/>
            <a:ext cx="4748784" cy="3864864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sz="2600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 </a:t>
            </a:r>
            <a:r>
              <a:rPr lang="en-US" sz="2800" dirty="0">
                <a:solidFill>
                  <a:schemeClr val="tx1"/>
                </a:solidFill>
              </a:rPr>
              <a:t>Coronary Artery Disease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Enlarged Heart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Heart Attack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Heart Block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Heart Failure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Infective </a:t>
            </a:r>
            <a:r>
              <a:rPr lang="en-US" sz="2800" dirty="0">
                <a:solidFill>
                  <a:schemeClr val="tx1"/>
                </a:solidFill>
              </a:rPr>
              <a:t>(bacterial) E</a:t>
            </a:r>
            <a:r>
              <a:rPr lang="en-US" sz="2800" dirty="0" smtClean="0">
                <a:solidFill>
                  <a:schemeClr val="tx1"/>
                </a:solidFill>
              </a:rPr>
              <a:t>ndocarditis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Inherited 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hythm Disorders (IRDs)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9680" y="1998134"/>
            <a:ext cx="4565904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Heart disease conditions </a:t>
            </a:r>
            <a:r>
              <a:rPr lang="en-US" sz="2600" dirty="0" smtClean="0">
                <a:solidFill>
                  <a:srgbClr val="C00000"/>
                </a:solidFill>
              </a:rPr>
              <a:t>[1]</a:t>
            </a:r>
            <a:r>
              <a:rPr lang="en-US" sz="2600" dirty="0" smtClean="0">
                <a:solidFill>
                  <a:schemeClr val="tx1"/>
                </a:solidFill>
              </a:rPr>
              <a:t> are-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 Angina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 Arrhythmia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 Atherosclerosis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 Atrial Fibrillation (</a:t>
            </a:r>
            <a:r>
              <a:rPr lang="en-US" sz="2600" dirty="0" err="1" smtClean="0">
                <a:solidFill>
                  <a:schemeClr val="tx1"/>
                </a:solidFill>
              </a:rPr>
              <a:t>Afib</a:t>
            </a:r>
            <a:r>
              <a:rPr lang="en-US" sz="2600" dirty="0" smtClean="0">
                <a:solidFill>
                  <a:schemeClr val="tx1"/>
                </a:solidFill>
              </a:rPr>
              <a:t> or AF)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 Cardiac Arrest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 Cardiomyopathy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 Congenital Heart Disease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 rot="5400000">
            <a:off x="10392509" y="109026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02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50871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Heart Disease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0096"/>
            <a:ext cx="10058400" cy="45415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Heart </a:t>
            </a:r>
            <a:r>
              <a:rPr lang="en-US" sz="2400" dirty="0">
                <a:solidFill>
                  <a:schemeClr val="tx1"/>
                </a:solidFill>
              </a:rPr>
              <a:t>diseases account for about </a:t>
            </a:r>
            <a:r>
              <a:rPr lang="en-US" sz="2400" dirty="0">
                <a:solidFill>
                  <a:srgbClr val="C00000"/>
                </a:solidFill>
              </a:rPr>
              <a:t>19 per cent</a:t>
            </a:r>
            <a:r>
              <a:rPr lang="en-US" sz="2400" dirty="0">
                <a:solidFill>
                  <a:schemeClr val="tx1"/>
                </a:solidFill>
              </a:rPr>
              <a:t> of all </a:t>
            </a:r>
            <a:r>
              <a:rPr lang="en-US" sz="2400" dirty="0" smtClean="0">
                <a:solidFill>
                  <a:schemeClr val="tx1"/>
                </a:solidFill>
              </a:rPr>
              <a:t>deaths </a:t>
            </a:r>
            <a:r>
              <a:rPr lang="en-US" sz="2400" dirty="0" smtClean="0">
                <a:solidFill>
                  <a:srgbClr val="C00000"/>
                </a:solidFill>
              </a:rPr>
              <a:t>[2]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Annually </a:t>
            </a:r>
            <a:r>
              <a:rPr lang="en-US" sz="2400" dirty="0">
                <a:solidFill>
                  <a:srgbClr val="C00000"/>
                </a:solidFill>
              </a:rPr>
              <a:t>17.3 million </a:t>
            </a:r>
            <a:r>
              <a:rPr lang="en-US" sz="2400" dirty="0">
                <a:solidFill>
                  <a:schemeClr val="tx1"/>
                </a:solidFill>
              </a:rPr>
              <a:t>people approximately die </a:t>
            </a:r>
            <a:r>
              <a:rPr lang="en-US" sz="2400" dirty="0" smtClean="0">
                <a:solidFill>
                  <a:schemeClr val="tx1"/>
                </a:solidFill>
              </a:rPr>
              <a:t>from heart </a:t>
            </a:r>
            <a:r>
              <a:rPr lang="en-US" sz="2400" dirty="0">
                <a:solidFill>
                  <a:schemeClr val="tx1"/>
                </a:solidFill>
              </a:rPr>
              <a:t>disease </a:t>
            </a:r>
            <a:r>
              <a:rPr lang="en-US" sz="2400" dirty="0" smtClean="0">
                <a:solidFill>
                  <a:schemeClr val="tx1"/>
                </a:solidFill>
              </a:rPr>
              <a:t>worldwide</a:t>
            </a:r>
            <a:r>
              <a:rPr lang="en-US" sz="2400" dirty="0" smtClean="0">
                <a:solidFill>
                  <a:srgbClr val="C00000"/>
                </a:solidFill>
              </a:rPr>
              <a:t>[3]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Growing </a:t>
            </a:r>
            <a:r>
              <a:rPr lang="en-US" sz="2400" dirty="0">
                <a:solidFill>
                  <a:schemeClr val="tx1"/>
                </a:solidFill>
              </a:rPr>
              <a:t>number of heart patients worldwide </a:t>
            </a:r>
            <a:r>
              <a:rPr lang="en-US" sz="2400" dirty="0" smtClean="0">
                <a:solidFill>
                  <a:schemeClr val="tx1"/>
                </a:solidFill>
              </a:rPr>
              <a:t>have motivated </a:t>
            </a:r>
            <a:r>
              <a:rPr lang="en-US" sz="2400" dirty="0">
                <a:solidFill>
                  <a:schemeClr val="tx1"/>
                </a:solidFill>
              </a:rPr>
              <a:t>researchers to do comprehensive research to </a:t>
            </a:r>
            <a:r>
              <a:rPr lang="en-US" sz="2400" dirty="0" smtClean="0">
                <a:solidFill>
                  <a:schemeClr val="tx1"/>
                </a:solidFill>
              </a:rPr>
              <a:t>reveal hidden </a:t>
            </a:r>
            <a:r>
              <a:rPr lang="en-US" sz="2400" dirty="0">
                <a:solidFill>
                  <a:schemeClr val="tx1"/>
                </a:solidFill>
              </a:rPr>
              <a:t>patterns in clinical </a:t>
            </a:r>
            <a:r>
              <a:rPr lang="en-US" sz="2400" dirty="0" smtClean="0">
                <a:solidFill>
                  <a:schemeClr val="tx1"/>
                </a:solidFill>
              </a:rPr>
              <a:t>datasets </a:t>
            </a:r>
            <a:r>
              <a:rPr lang="en-US" sz="2400" dirty="0" smtClean="0">
                <a:solidFill>
                  <a:srgbClr val="C00000"/>
                </a:solidFill>
              </a:rPr>
              <a:t>[3]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Researchers started working to predict heart disease earlier using data mining techniques.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 rot="5400000">
            <a:off x="10392509" y="109025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03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030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Mining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8945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mining is a </a:t>
            </a:r>
            <a:r>
              <a:rPr lang="en-US" sz="2400" dirty="0">
                <a:solidFill>
                  <a:srgbClr val="C00000"/>
                </a:solidFill>
              </a:rPr>
              <a:t>knowledge discovery technique </a:t>
            </a:r>
            <a:r>
              <a:rPr lang="en-US" sz="2400" dirty="0">
                <a:solidFill>
                  <a:schemeClr val="tx1"/>
                </a:solidFill>
              </a:rPr>
              <a:t>to analyze data and encapsulate it into useful information </a:t>
            </a:r>
            <a:r>
              <a:rPr lang="en-US" sz="2400" dirty="0" smtClean="0">
                <a:solidFill>
                  <a:srgbClr val="C00000"/>
                </a:solidFill>
              </a:rPr>
              <a:t>[4]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Sometimes it is called data or knowledge discovery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Predictions </a:t>
            </a:r>
            <a:r>
              <a:rPr lang="en-US" sz="2400" dirty="0">
                <a:solidFill>
                  <a:schemeClr val="tx1"/>
                </a:solidFill>
              </a:rPr>
              <a:t>and descriptions </a:t>
            </a:r>
            <a:r>
              <a:rPr lang="en-US" sz="2400" dirty="0" smtClean="0">
                <a:solidFill>
                  <a:schemeClr val="tx1"/>
                </a:solidFill>
              </a:rPr>
              <a:t>are the </a:t>
            </a:r>
            <a:r>
              <a:rPr lang="en-US" sz="2400" dirty="0">
                <a:solidFill>
                  <a:schemeClr val="tx1"/>
                </a:solidFill>
              </a:rPr>
              <a:t>principal goals of data </a:t>
            </a:r>
            <a:r>
              <a:rPr lang="en-US" sz="2400" dirty="0" smtClean="0">
                <a:solidFill>
                  <a:schemeClr val="tx1"/>
                </a:solidFill>
              </a:rPr>
              <a:t>mining </a:t>
            </a:r>
            <a:r>
              <a:rPr lang="en-US" sz="2400" dirty="0">
                <a:solidFill>
                  <a:schemeClr val="tx1"/>
                </a:solidFill>
              </a:rPr>
              <a:t>in practice </a:t>
            </a:r>
            <a:r>
              <a:rPr lang="en-US" sz="2400" dirty="0" smtClean="0">
                <a:solidFill>
                  <a:srgbClr val="C00000"/>
                </a:solidFill>
              </a:rPr>
              <a:t>[5]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 rot="5400000">
            <a:off x="10392509" y="109026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04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9904" y="4073390"/>
            <a:ext cx="739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Why we have to predict when there are doctors?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585894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0" y="2156630"/>
            <a:ext cx="4748784" cy="3864864"/>
          </a:xfrm>
        </p:spPr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9680" y="1998134"/>
            <a:ext cx="456590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 rot="5400000">
            <a:off x="10392509" y="109026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05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163" y="2877551"/>
            <a:ext cx="3542316" cy="23741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5079" y="295064"/>
            <a:ext cx="10058400" cy="1450757"/>
          </a:xfrm>
        </p:spPr>
        <p:txBody>
          <a:bodyPr/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Mining (Cont’d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49680" y="1855106"/>
            <a:ext cx="10058400" cy="552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buClr>
                <a:schemeClr val="accent1">
                  <a:lumMod val="50000"/>
                </a:schemeClr>
              </a:buClr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2890705"/>
            <a:ext cx="2840736" cy="2330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6" y="2877551"/>
            <a:ext cx="2375377" cy="23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9563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Background </a:t>
            </a:r>
            <a:r>
              <a:rPr lang="en-US" dirty="0" smtClean="0">
                <a:solidFill>
                  <a:schemeClr val="tx1"/>
                </a:solidFill>
              </a:rPr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9099"/>
            <a:ext cx="10058400" cy="452923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2008 authors </a:t>
            </a:r>
            <a:r>
              <a:rPr lang="en-US" sz="2400" dirty="0">
                <a:solidFill>
                  <a:srgbClr val="C00000"/>
                </a:solidFill>
              </a:rPr>
              <a:t>[6]</a:t>
            </a:r>
            <a:r>
              <a:rPr lang="en-US" sz="2400" dirty="0">
                <a:solidFill>
                  <a:schemeClr val="tx1"/>
                </a:solidFill>
              </a:rPr>
              <a:t> developed Intelligent Heart Disease Prediction System (IHDPS</a:t>
            </a:r>
            <a:r>
              <a:rPr lang="en-US" sz="2400" dirty="0" smtClean="0">
                <a:solidFill>
                  <a:schemeClr val="tx1"/>
                </a:solidFill>
              </a:rPr>
              <a:t>). They used –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Naïve </a:t>
            </a:r>
            <a:r>
              <a:rPr lang="en-US" sz="2200" dirty="0">
                <a:solidFill>
                  <a:schemeClr val="tx1"/>
                </a:solidFill>
              </a:rPr>
              <a:t>Bayes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 Neural </a:t>
            </a:r>
            <a:r>
              <a:rPr lang="en-US" sz="2200" dirty="0">
                <a:solidFill>
                  <a:schemeClr val="tx1"/>
                </a:solidFill>
              </a:rPr>
              <a:t>Network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 Decision </a:t>
            </a:r>
            <a:r>
              <a:rPr lang="en-US" sz="2200" dirty="0" smtClean="0">
                <a:solidFill>
                  <a:schemeClr val="tx1"/>
                </a:solidFill>
              </a:rPr>
              <a:t>Trees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And found the best result for </a:t>
            </a:r>
            <a:r>
              <a:rPr lang="en-US" sz="2400" dirty="0" smtClean="0">
                <a:solidFill>
                  <a:srgbClr val="C00000"/>
                </a:solidFill>
              </a:rPr>
              <a:t>Naïve Bayes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diagnosis of heart disease, the best accuracy achieved using single data mining technique </a:t>
            </a:r>
            <a:r>
              <a:rPr lang="en-US" sz="2400" dirty="0">
                <a:solidFill>
                  <a:srgbClr val="C00000"/>
                </a:solidFill>
              </a:rPr>
              <a:t>Naïve Bayes </a:t>
            </a:r>
            <a:r>
              <a:rPr lang="en-US" sz="2400" dirty="0" smtClean="0">
                <a:solidFill>
                  <a:srgbClr val="C00000"/>
                </a:solidFill>
              </a:rPr>
              <a:t>[7]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In 2005 the authors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[8]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said </a:t>
            </a:r>
            <a:r>
              <a:rPr lang="en-US" sz="2400" dirty="0">
                <a:solidFill>
                  <a:srgbClr val="C00000"/>
                </a:solidFill>
              </a:rPr>
              <a:t>TAN (Tree Augmented Naïve Bayes)</a:t>
            </a:r>
            <a:r>
              <a:rPr lang="en-US" sz="2400" dirty="0">
                <a:solidFill>
                  <a:schemeClr val="tx1"/>
                </a:solidFill>
              </a:rPr>
              <a:t> is better than Naïve Bayes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10392509" y="109025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06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029" y="6414578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41130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Background </a:t>
            </a:r>
            <a:r>
              <a:rPr lang="en-US" dirty="0" smtClean="0">
                <a:solidFill>
                  <a:schemeClr val="tx1"/>
                </a:solidFill>
              </a:rPr>
              <a:t>Study (Cont’d)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3351"/>
            <a:ext cx="9802368" cy="4299035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In 2014 </a:t>
            </a:r>
            <a:r>
              <a:rPr lang="en-US" sz="2400" dirty="0" smtClean="0">
                <a:solidFill>
                  <a:srgbClr val="C00000"/>
                </a:solidFill>
              </a:rPr>
              <a:t>[9]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authors claimed that </a:t>
            </a:r>
            <a:r>
              <a:rPr lang="en-US" sz="2400" dirty="0">
                <a:solidFill>
                  <a:srgbClr val="C00000"/>
                </a:solidFill>
              </a:rPr>
              <a:t>J48</a:t>
            </a:r>
            <a:r>
              <a:rPr lang="en-US" sz="2400" dirty="0">
                <a:solidFill>
                  <a:schemeClr val="tx1"/>
                </a:solidFill>
              </a:rPr>
              <a:t> was better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Another research team </a:t>
            </a:r>
            <a:r>
              <a:rPr lang="en-US" sz="2400" dirty="0" smtClean="0">
                <a:solidFill>
                  <a:srgbClr val="C00000"/>
                </a:solidFill>
              </a:rPr>
              <a:t>[10]</a:t>
            </a:r>
            <a:r>
              <a:rPr lang="en-US" sz="2400" dirty="0" smtClean="0">
                <a:solidFill>
                  <a:schemeClr val="tx1"/>
                </a:solidFill>
              </a:rPr>
              <a:t> focused </a:t>
            </a:r>
            <a:r>
              <a:rPr lang="en-US" sz="2400" dirty="0">
                <a:solidFill>
                  <a:schemeClr val="tx1"/>
                </a:solidFill>
              </a:rPr>
              <a:t>on feature selection </a:t>
            </a:r>
            <a:r>
              <a:rPr lang="en-US" sz="2400" dirty="0" smtClean="0">
                <a:solidFill>
                  <a:schemeClr val="tx1"/>
                </a:solidFill>
              </a:rPr>
              <a:t>techniques.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Most of the researchers </a:t>
            </a:r>
            <a:r>
              <a:rPr lang="en-US" sz="2400" dirty="0" smtClean="0">
                <a:solidFill>
                  <a:srgbClr val="C00000"/>
                </a:solidFill>
              </a:rPr>
              <a:t>[6,10,11]</a:t>
            </a:r>
            <a:r>
              <a:rPr lang="en-US" sz="2400" dirty="0" smtClean="0">
                <a:solidFill>
                  <a:schemeClr val="tx1"/>
                </a:solidFill>
              </a:rPr>
              <a:t> used </a:t>
            </a:r>
            <a:r>
              <a:rPr lang="en-US" sz="2400" dirty="0">
                <a:solidFill>
                  <a:schemeClr val="tx1"/>
                </a:solidFill>
              </a:rPr>
              <a:t>preprocessed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Cleveland</a:t>
            </a:r>
            <a:r>
              <a:rPr lang="en-US" sz="2400" dirty="0" smtClean="0">
                <a:solidFill>
                  <a:schemeClr val="tx1"/>
                </a:solidFill>
              </a:rPr>
              <a:t> dataset which has 14 attributes.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In classification and feature selection </a:t>
            </a:r>
            <a:r>
              <a:rPr lang="en-US" sz="2400" dirty="0" smtClean="0">
                <a:solidFill>
                  <a:srgbClr val="C00000"/>
                </a:solidFill>
              </a:rPr>
              <a:t>[12]</a:t>
            </a:r>
            <a:r>
              <a:rPr lang="en-US" sz="2400" dirty="0" smtClean="0">
                <a:solidFill>
                  <a:schemeClr val="tx1"/>
                </a:solidFill>
              </a:rPr>
              <a:t> authors combined 5 datasets into single one. These were also preprocessed datasets.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data preprocessing always has an important effect on the generalization performance of a supervised machine learning (ML) algorithm 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dirty="0" smtClean="0">
                <a:solidFill>
                  <a:srgbClr val="C00000"/>
                </a:solidFill>
              </a:rPr>
              <a:t>13]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Pentagon 7"/>
          <p:cNvSpPr/>
          <p:nvPr/>
        </p:nvSpPr>
        <p:spPr>
          <a:xfrm rot="5400000">
            <a:off x="10392509" y="109025"/>
            <a:ext cx="829994" cy="61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07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029" y="6402386"/>
            <a:ext cx="1102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Tanjina</a:t>
            </a:r>
            <a:r>
              <a:rPr lang="en-US" sz="2000" dirty="0" smtClean="0">
                <a:solidFill>
                  <a:schemeClr val="bg1"/>
                </a:solidFill>
              </a:rPr>
              <a:t> Rahman, 1503039                                            |                                               Heart Disease Prediction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402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2662</TotalTime>
  <Words>1437</Words>
  <Application>Microsoft Office PowerPoint</Application>
  <PresentationFormat>Widescreen</PresentationFormat>
  <Paragraphs>238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Cambria Math</vt:lpstr>
      <vt:lpstr>MinionPro-Regular9</vt:lpstr>
      <vt:lpstr>Times New Roman</vt:lpstr>
      <vt:lpstr>Wingdings</vt:lpstr>
      <vt:lpstr>Retrospect</vt:lpstr>
      <vt:lpstr>Heart Disease Prediction at Early Stage using Data Mining Technique</vt:lpstr>
      <vt:lpstr>Overview</vt:lpstr>
      <vt:lpstr>Heart Disease</vt:lpstr>
      <vt:lpstr>Heart Disease (Cont’d)</vt:lpstr>
      <vt:lpstr>Heart Disease (Cont’d)</vt:lpstr>
      <vt:lpstr>Data Mining</vt:lpstr>
      <vt:lpstr>Data Mining (Cont’d)</vt:lpstr>
      <vt:lpstr>Background Study</vt:lpstr>
      <vt:lpstr>Background Study (Cont’d)</vt:lpstr>
      <vt:lpstr>Objectives</vt:lpstr>
      <vt:lpstr>Data Collection:  Data Collection means collecting suitable data from source  There are 5 datasets available at UCI Machine Learning Repository [14] - </vt:lpstr>
      <vt:lpstr>PowerPoint Presentation</vt:lpstr>
      <vt:lpstr>Data Preprocessing</vt:lpstr>
      <vt:lpstr>Data Preprocessing (Cont’d)</vt:lpstr>
      <vt:lpstr>Methodology</vt:lpstr>
      <vt:lpstr>Results</vt:lpstr>
      <vt:lpstr>Future Work</vt:lpstr>
      <vt:lpstr>Future Work (Cont’d)</vt:lpstr>
      <vt:lpstr>Conclusions</vt:lpstr>
      <vt:lpstr>References</vt:lpstr>
      <vt:lpstr>References (Cont’d)</vt:lpstr>
      <vt:lpstr>References (Cont’d)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Cohort Identification using Machine Learning Technique with Natural Language Processing Pipeline from Electronic Health Records</dc:title>
  <dc:creator>Jahidul Islam</dc:creator>
  <cp:lastModifiedBy>Windows User</cp:lastModifiedBy>
  <cp:revision>236</cp:revision>
  <dcterms:created xsi:type="dcterms:W3CDTF">2017-12-28T04:04:33Z</dcterms:created>
  <dcterms:modified xsi:type="dcterms:W3CDTF">2020-01-27T03:22:51Z</dcterms:modified>
</cp:coreProperties>
</file>