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8" r:id="rId3"/>
    <p:sldId id="263" r:id="rId4"/>
    <p:sldId id="268" r:id="rId5"/>
    <p:sldId id="259" r:id="rId6"/>
    <p:sldId id="257" r:id="rId7"/>
    <p:sldId id="265" r:id="rId8"/>
    <p:sldId id="260" r:id="rId9"/>
    <p:sldId id="264" r:id="rId10"/>
    <p:sldId id="261" r:id="rId11"/>
    <p:sldId id="262"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3F4A38-EFA2-4A8E-847B-CC0354C6D26C}"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72459DD-F773-49B9-8D4B-E7831BA29A31}" type="slidenum">
              <a:rPr lang="en-US" smtClean="0"/>
              <a:t>‹#›</a:t>
            </a:fld>
            <a:endParaRPr lang="en-US"/>
          </a:p>
        </p:txBody>
      </p:sp>
    </p:spTree>
    <p:extLst>
      <p:ext uri="{BB962C8B-B14F-4D97-AF65-F5344CB8AC3E}">
        <p14:creationId xmlns:p14="http://schemas.microsoft.com/office/powerpoint/2010/main" val="3497151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3F4A38-EFA2-4A8E-847B-CC0354C6D26C}"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459DD-F773-49B9-8D4B-E7831BA29A31}" type="slidenum">
              <a:rPr lang="en-US" smtClean="0"/>
              <a:t>‹#›</a:t>
            </a:fld>
            <a:endParaRPr lang="en-US"/>
          </a:p>
        </p:txBody>
      </p:sp>
    </p:spTree>
    <p:extLst>
      <p:ext uri="{BB962C8B-B14F-4D97-AF65-F5344CB8AC3E}">
        <p14:creationId xmlns:p14="http://schemas.microsoft.com/office/powerpoint/2010/main" val="2819646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3F4A38-EFA2-4A8E-847B-CC0354C6D26C}"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459DD-F773-49B9-8D4B-E7831BA29A31}" type="slidenum">
              <a:rPr lang="en-US" smtClean="0"/>
              <a:t>‹#›</a:t>
            </a:fld>
            <a:endParaRPr lang="en-US"/>
          </a:p>
        </p:txBody>
      </p:sp>
    </p:spTree>
    <p:extLst>
      <p:ext uri="{BB962C8B-B14F-4D97-AF65-F5344CB8AC3E}">
        <p14:creationId xmlns:p14="http://schemas.microsoft.com/office/powerpoint/2010/main" val="715827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3F4A38-EFA2-4A8E-847B-CC0354C6D26C}"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459DD-F773-49B9-8D4B-E7831BA29A31}" type="slidenum">
              <a:rPr lang="en-US" smtClean="0"/>
              <a:t>‹#›</a:t>
            </a:fld>
            <a:endParaRPr lang="en-US"/>
          </a:p>
        </p:txBody>
      </p:sp>
    </p:spTree>
    <p:extLst>
      <p:ext uri="{BB962C8B-B14F-4D97-AF65-F5344CB8AC3E}">
        <p14:creationId xmlns:p14="http://schemas.microsoft.com/office/powerpoint/2010/main" val="2723556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313F4A38-EFA2-4A8E-847B-CC0354C6D26C}" type="datetimeFigureOut">
              <a:rPr lang="en-US" smtClean="0"/>
              <a:t>8/22/2022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72459DD-F773-49B9-8D4B-E7831BA29A31}" type="slidenum">
              <a:rPr lang="en-US" smtClean="0"/>
              <a:t>‹#›</a:t>
            </a:fld>
            <a:endParaRPr lang="en-US"/>
          </a:p>
        </p:txBody>
      </p:sp>
    </p:spTree>
    <p:extLst>
      <p:ext uri="{BB962C8B-B14F-4D97-AF65-F5344CB8AC3E}">
        <p14:creationId xmlns:p14="http://schemas.microsoft.com/office/powerpoint/2010/main" val="2450336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3F4A38-EFA2-4A8E-847B-CC0354C6D26C}"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459DD-F773-49B9-8D4B-E7831BA29A31}" type="slidenum">
              <a:rPr lang="en-US" smtClean="0"/>
              <a:t>‹#›</a:t>
            </a:fld>
            <a:endParaRPr lang="en-US"/>
          </a:p>
        </p:txBody>
      </p:sp>
    </p:spTree>
    <p:extLst>
      <p:ext uri="{BB962C8B-B14F-4D97-AF65-F5344CB8AC3E}">
        <p14:creationId xmlns:p14="http://schemas.microsoft.com/office/powerpoint/2010/main" val="3551541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3F4A38-EFA2-4A8E-847B-CC0354C6D26C}" type="datetimeFigureOut">
              <a:rPr lang="en-US" smtClean="0"/>
              <a:t>8/22/2022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2459DD-F773-49B9-8D4B-E7831BA29A31}" type="slidenum">
              <a:rPr lang="en-US" smtClean="0"/>
              <a:t>‹#›</a:t>
            </a:fld>
            <a:endParaRPr lang="en-US"/>
          </a:p>
        </p:txBody>
      </p:sp>
    </p:spTree>
    <p:extLst>
      <p:ext uri="{BB962C8B-B14F-4D97-AF65-F5344CB8AC3E}">
        <p14:creationId xmlns:p14="http://schemas.microsoft.com/office/powerpoint/2010/main" val="221582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3F4A38-EFA2-4A8E-847B-CC0354C6D26C}" type="datetimeFigureOut">
              <a:rPr lang="en-US" smtClean="0"/>
              <a:t>8/22/2022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2459DD-F773-49B9-8D4B-E7831BA29A31}" type="slidenum">
              <a:rPr lang="en-US" smtClean="0"/>
              <a:t>‹#›</a:t>
            </a:fld>
            <a:endParaRPr lang="en-US"/>
          </a:p>
        </p:txBody>
      </p:sp>
    </p:spTree>
    <p:extLst>
      <p:ext uri="{BB962C8B-B14F-4D97-AF65-F5344CB8AC3E}">
        <p14:creationId xmlns:p14="http://schemas.microsoft.com/office/powerpoint/2010/main" val="1903554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3F4A38-EFA2-4A8E-847B-CC0354C6D26C}" type="datetimeFigureOut">
              <a:rPr lang="en-US" smtClean="0"/>
              <a:t>8/22/2022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2459DD-F773-49B9-8D4B-E7831BA29A31}" type="slidenum">
              <a:rPr lang="en-US" smtClean="0"/>
              <a:t>‹#›</a:t>
            </a:fld>
            <a:endParaRPr lang="en-US"/>
          </a:p>
        </p:txBody>
      </p:sp>
    </p:spTree>
    <p:extLst>
      <p:ext uri="{BB962C8B-B14F-4D97-AF65-F5344CB8AC3E}">
        <p14:creationId xmlns:p14="http://schemas.microsoft.com/office/powerpoint/2010/main" val="33733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13F4A38-EFA2-4A8E-847B-CC0354C6D26C}"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2459DD-F773-49B9-8D4B-E7831BA29A31}" type="slidenum">
              <a:rPr lang="en-US" smtClean="0"/>
              <a:t>‹#›</a:t>
            </a:fld>
            <a:endParaRPr lang="en-US"/>
          </a:p>
        </p:txBody>
      </p:sp>
    </p:spTree>
    <p:extLst>
      <p:ext uri="{BB962C8B-B14F-4D97-AF65-F5344CB8AC3E}">
        <p14:creationId xmlns:p14="http://schemas.microsoft.com/office/powerpoint/2010/main" val="1809031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13F4A38-EFA2-4A8E-847B-CC0354C6D26C}" type="datetimeFigureOut">
              <a:rPr lang="en-US" smtClean="0"/>
              <a:t>8/22/2022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2459DD-F773-49B9-8D4B-E7831BA29A31}" type="slidenum">
              <a:rPr lang="en-US" smtClean="0"/>
              <a:t>‹#›</a:t>
            </a:fld>
            <a:endParaRPr lang="en-US"/>
          </a:p>
        </p:txBody>
      </p:sp>
    </p:spTree>
    <p:extLst>
      <p:ext uri="{BB962C8B-B14F-4D97-AF65-F5344CB8AC3E}">
        <p14:creationId xmlns:p14="http://schemas.microsoft.com/office/powerpoint/2010/main" val="435173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13F4A38-EFA2-4A8E-847B-CC0354C6D26C}" type="datetimeFigureOut">
              <a:rPr lang="en-US" smtClean="0"/>
              <a:t>8/22/2022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72459DD-F773-49B9-8D4B-E7831BA29A31}" type="slidenum">
              <a:rPr lang="en-US" smtClean="0"/>
              <a:t>‹#›</a:t>
            </a:fld>
            <a:endParaRPr lang="en-US"/>
          </a:p>
        </p:txBody>
      </p:sp>
    </p:spTree>
    <p:extLst>
      <p:ext uri="{BB962C8B-B14F-4D97-AF65-F5344CB8AC3E}">
        <p14:creationId xmlns:p14="http://schemas.microsoft.com/office/powerpoint/2010/main" val="262877573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abs/1904.06560" TargetMode="External"/><Relationship Id="rId2" Type="http://schemas.openxmlformats.org/officeDocument/2006/relationships/hyperlink" Target="https://qiskit.org/lear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161B-7695-4950-8418-24496DE33084}"/>
              </a:ext>
            </a:extLst>
          </p:cNvPr>
          <p:cNvSpPr>
            <a:spLocks noGrp="1"/>
          </p:cNvSpPr>
          <p:nvPr>
            <p:ph type="ctrTitle"/>
          </p:nvPr>
        </p:nvSpPr>
        <p:spPr>
          <a:xfrm>
            <a:off x="614149" y="1432223"/>
            <a:ext cx="10877266" cy="3035808"/>
          </a:xfrm>
        </p:spPr>
        <p:txBody>
          <a:bodyPr/>
          <a:lstStyle/>
          <a:p>
            <a:pPr algn="ctr"/>
            <a:r>
              <a:rPr lang="en-US" sz="8000" dirty="0"/>
              <a:t>Introduction to quantum computing</a:t>
            </a:r>
          </a:p>
        </p:txBody>
      </p:sp>
      <p:sp>
        <p:nvSpPr>
          <p:cNvPr id="3" name="Subtitle 2">
            <a:extLst>
              <a:ext uri="{FF2B5EF4-FFF2-40B4-BE49-F238E27FC236}">
                <a16:creationId xmlns:a16="http://schemas.microsoft.com/office/drawing/2014/main" id="{F26BAD8E-F9AD-42C2-8DF9-2E12EAA83333}"/>
              </a:ext>
            </a:extLst>
          </p:cNvPr>
          <p:cNvSpPr>
            <a:spLocks noGrp="1"/>
          </p:cNvSpPr>
          <p:nvPr>
            <p:ph type="subTitle" idx="1"/>
          </p:nvPr>
        </p:nvSpPr>
        <p:spPr/>
        <p:txBody>
          <a:bodyPr>
            <a:normAutofit/>
          </a:bodyPr>
          <a:lstStyle/>
          <a:p>
            <a:r>
              <a:rPr lang="en-US" sz="2800" dirty="0"/>
              <a:t>A QHardware Tutorial Series</a:t>
            </a:r>
          </a:p>
          <a:p>
            <a:r>
              <a:rPr lang="en-US" sz="2800" dirty="0"/>
              <a:t>Part-1</a:t>
            </a:r>
          </a:p>
        </p:txBody>
      </p:sp>
    </p:spTree>
    <p:extLst>
      <p:ext uri="{BB962C8B-B14F-4D97-AF65-F5344CB8AC3E}">
        <p14:creationId xmlns:p14="http://schemas.microsoft.com/office/powerpoint/2010/main" val="24117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176D-22AF-4926-8C26-FC993CCF635E}"/>
              </a:ext>
            </a:extLst>
          </p:cNvPr>
          <p:cNvSpPr>
            <a:spLocks noGrp="1"/>
          </p:cNvSpPr>
          <p:nvPr>
            <p:ph type="title"/>
          </p:nvPr>
        </p:nvSpPr>
        <p:spPr/>
        <p:txBody>
          <a:bodyPr/>
          <a:lstStyle/>
          <a:p>
            <a:r>
              <a:rPr lang="en-US" dirty="0"/>
              <a:t>Entanglement </a:t>
            </a:r>
          </a:p>
        </p:txBody>
      </p:sp>
      <p:sp>
        <p:nvSpPr>
          <p:cNvPr id="3" name="Content Placeholder 2">
            <a:extLst>
              <a:ext uri="{FF2B5EF4-FFF2-40B4-BE49-F238E27FC236}">
                <a16:creationId xmlns:a16="http://schemas.microsoft.com/office/drawing/2014/main" id="{BBE76AC7-81D3-46A9-A7D9-4B8CEBED2F43}"/>
              </a:ext>
            </a:extLst>
          </p:cNvPr>
          <p:cNvSpPr>
            <a:spLocks noGrp="1"/>
          </p:cNvSpPr>
          <p:nvPr>
            <p:ph idx="1"/>
          </p:nvPr>
        </p:nvSpPr>
        <p:spPr>
          <a:xfrm>
            <a:off x="1069848" y="2093976"/>
            <a:ext cx="10058400" cy="4078224"/>
          </a:xfrm>
        </p:spPr>
        <p:txBody>
          <a:bodyPr/>
          <a:lstStyle/>
          <a:p>
            <a:pPr algn="just"/>
            <a:r>
              <a:rPr lang="en-US" dirty="0"/>
              <a:t>Entanglement refers to the entangling two or more qubits by establishing a correlation between them. </a:t>
            </a:r>
          </a:p>
          <a:p>
            <a:pPr algn="just"/>
            <a:r>
              <a:rPr lang="en-US" dirty="0"/>
              <a:t>When qubits are entangled, any change to one of the qubits invariably impacts the others without exception. </a:t>
            </a:r>
          </a:p>
          <a:p>
            <a:pPr algn="just"/>
            <a:r>
              <a:rPr lang="en-US" dirty="0"/>
              <a:t>For example, let’s say you introduce an additional qubit to a 60-qubit computer. </a:t>
            </a:r>
          </a:p>
          <a:p>
            <a:pPr algn="just"/>
            <a:r>
              <a:rPr lang="en-US" dirty="0"/>
              <a:t>In such a case, the quantum computer can evaluate 260 states concurrently. </a:t>
            </a:r>
          </a:p>
          <a:p>
            <a:pPr algn="just"/>
            <a:r>
              <a:rPr lang="en-US" dirty="0"/>
              <a:t>Adding a qubit along with the entanglement property allows the computer to perform computations faster than usual. </a:t>
            </a:r>
          </a:p>
          <a:p>
            <a:pPr algn="just"/>
            <a:r>
              <a:rPr lang="en-US" dirty="0"/>
              <a:t>Hence, quantum computing algorithms use quantum entanglement for faster data processing. </a:t>
            </a:r>
          </a:p>
        </p:txBody>
      </p:sp>
    </p:spTree>
    <p:extLst>
      <p:ext uri="{BB962C8B-B14F-4D97-AF65-F5344CB8AC3E}">
        <p14:creationId xmlns:p14="http://schemas.microsoft.com/office/powerpoint/2010/main" val="2115866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68516-C4D7-4333-B479-34D83067F428}"/>
              </a:ext>
            </a:extLst>
          </p:cNvPr>
          <p:cNvSpPr>
            <a:spLocks noGrp="1"/>
          </p:cNvSpPr>
          <p:nvPr>
            <p:ph type="title"/>
          </p:nvPr>
        </p:nvSpPr>
        <p:spPr>
          <a:xfrm>
            <a:off x="1069848" y="484632"/>
            <a:ext cx="10058400" cy="1609344"/>
          </a:xfrm>
        </p:spPr>
        <p:txBody>
          <a:bodyPr/>
          <a:lstStyle/>
          <a:p>
            <a:r>
              <a:rPr lang="en-US" dirty="0"/>
              <a:t>Interference and coherence </a:t>
            </a:r>
          </a:p>
        </p:txBody>
      </p:sp>
      <p:sp>
        <p:nvSpPr>
          <p:cNvPr id="3" name="Content Placeholder 2">
            <a:extLst>
              <a:ext uri="{FF2B5EF4-FFF2-40B4-BE49-F238E27FC236}">
                <a16:creationId xmlns:a16="http://schemas.microsoft.com/office/drawing/2014/main" id="{8CD6530B-A15F-4514-B2D6-EFC09A03E45C}"/>
              </a:ext>
            </a:extLst>
          </p:cNvPr>
          <p:cNvSpPr>
            <a:spLocks noGrp="1"/>
          </p:cNvSpPr>
          <p:nvPr>
            <p:ph idx="1"/>
          </p:nvPr>
        </p:nvSpPr>
        <p:spPr>
          <a:xfrm>
            <a:off x="1069848" y="1869743"/>
            <a:ext cx="10058400" cy="4302457"/>
          </a:xfrm>
        </p:spPr>
        <p:txBody>
          <a:bodyPr>
            <a:normAutofit/>
          </a:bodyPr>
          <a:lstStyle/>
          <a:p>
            <a:pPr algn="just"/>
            <a:r>
              <a:rPr lang="en-US" dirty="0"/>
              <a:t>Interference is a method of controlling the quantum states in a quantum machine by reinforcing or diminishing the wave functions of quantum particles. As a result, quantum states leading to a correct output can be amplified, while one can subsequently cancel the states yielding a wrong output.</a:t>
            </a:r>
          </a:p>
          <a:p>
            <a:pPr algn="just" fontAlgn="base"/>
            <a:r>
              <a:rPr lang="en-US" dirty="0"/>
              <a:t>Considers qubits and creates quantum superposition for all possible quantum states.</a:t>
            </a:r>
          </a:p>
          <a:p>
            <a:pPr algn="just" fontAlgn="base"/>
            <a:r>
              <a:rPr lang="en-US" dirty="0"/>
              <a:t>The encoder applies phases to each quantum state and configures the qubits. For the possible sitting ways that fall in phase, the amplitudes add up, while for the out-of-phase ways, the amplitudes cancel out. </a:t>
            </a:r>
          </a:p>
          <a:p>
            <a:pPr algn="just" fontAlgn="base"/>
            <a:r>
              <a:rPr lang="en-US" dirty="0"/>
              <a:t>The quantum computer then uses interference to reinforce or amplify some answers and cancel or diminish the others. As a result, a single solution for optimized seat allocation is finally reached.</a:t>
            </a:r>
          </a:p>
        </p:txBody>
      </p:sp>
    </p:spTree>
    <p:extLst>
      <p:ext uri="{BB962C8B-B14F-4D97-AF65-F5344CB8AC3E}">
        <p14:creationId xmlns:p14="http://schemas.microsoft.com/office/powerpoint/2010/main" val="3666374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CFD0-F482-4546-B6DE-04022652D720}"/>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80FC37E1-395F-464B-B2C5-8C0F06F58F4E}"/>
              </a:ext>
            </a:extLst>
          </p:cNvPr>
          <p:cNvSpPr>
            <a:spLocks noGrp="1"/>
          </p:cNvSpPr>
          <p:nvPr>
            <p:ph idx="1"/>
          </p:nvPr>
        </p:nvSpPr>
        <p:spPr/>
        <p:txBody>
          <a:bodyPr/>
          <a:lstStyle/>
          <a:p>
            <a:pPr algn="just"/>
            <a:r>
              <a:rPr lang="en-US" dirty="0"/>
              <a:t>1. Qiskit Textbook- </a:t>
            </a:r>
            <a:r>
              <a:rPr lang="en-US" dirty="0">
                <a:hlinkClick r:id="rId2"/>
              </a:rPr>
              <a:t>https://qiskit.org/learn/</a:t>
            </a:r>
            <a:endParaRPr lang="en-US" dirty="0"/>
          </a:p>
          <a:p>
            <a:pPr algn="just"/>
            <a:r>
              <a:rPr lang="en-US" dirty="0"/>
              <a:t>2. A Quantum Engineer's Guide to Superconducting Qubits</a:t>
            </a:r>
            <a:br>
              <a:rPr lang="en-US" dirty="0"/>
            </a:br>
            <a:r>
              <a:rPr lang="en-US" dirty="0"/>
              <a:t>(</a:t>
            </a:r>
            <a:r>
              <a:rPr lang="en-US" dirty="0">
                <a:hlinkClick r:id="rId3"/>
              </a:rPr>
              <a:t>https://arxiv.org/abs/1904.06560</a:t>
            </a:r>
            <a:r>
              <a:rPr lang="en-US" dirty="0"/>
              <a:t>)</a:t>
            </a:r>
          </a:p>
          <a:p>
            <a:pPr algn="just"/>
            <a:r>
              <a:rPr lang="en-US" dirty="0"/>
              <a:t>3. Quantum Computation and Quantum Information by Michael A. Nielsen and</a:t>
            </a:r>
            <a:br>
              <a:rPr lang="en-US" dirty="0"/>
            </a:br>
            <a:r>
              <a:rPr lang="en-US" dirty="0"/>
              <a:t>Isaac Chuang</a:t>
            </a:r>
          </a:p>
          <a:p>
            <a:pPr algn="just"/>
            <a:r>
              <a:rPr lang="en-US" dirty="0"/>
              <a:t>4. Principles of Superconducting Quantum Computers by Daniel D. Stancil and Gregory T. Byrd</a:t>
            </a:r>
          </a:p>
          <a:p>
            <a:pPr algn="just"/>
            <a:r>
              <a:rPr lang="en-US" dirty="0"/>
              <a:t>5. Introduction to Quantum Mechanics by David J. Griffiths</a:t>
            </a:r>
          </a:p>
          <a:p>
            <a:endParaRPr lang="en-US" dirty="0"/>
          </a:p>
        </p:txBody>
      </p:sp>
    </p:spTree>
    <p:extLst>
      <p:ext uri="{BB962C8B-B14F-4D97-AF65-F5344CB8AC3E}">
        <p14:creationId xmlns:p14="http://schemas.microsoft.com/office/powerpoint/2010/main" val="3401434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980BA7-C02C-4B71-8D35-C25DED890391}"/>
              </a:ext>
            </a:extLst>
          </p:cNvPr>
          <p:cNvSpPr/>
          <p:nvPr/>
        </p:nvSpPr>
        <p:spPr>
          <a:xfrm>
            <a:off x="4715654" y="2967335"/>
            <a:ext cx="276069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Thanks</a:t>
            </a:r>
          </a:p>
        </p:txBody>
      </p:sp>
    </p:spTree>
    <p:extLst>
      <p:ext uri="{BB962C8B-B14F-4D97-AF65-F5344CB8AC3E}">
        <p14:creationId xmlns:p14="http://schemas.microsoft.com/office/powerpoint/2010/main" val="2095620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8F3F0-6997-42A1-ACDC-44D90D181F87}"/>
              </a:ext>
            </a:extLst>
          </p:cNvPr>
          <p:cNvSpPr>
            <a:spLocks noGrp="1"/>
          </p:cNvSpPr>
          <p:nvPr>
            <p:ph type="title"/>
          </p:nvPr>
        </p:nvSpPr>
        <p:spPr/>
        <p:txBody>
          <a:bodyPr/>
          <a:lstStyle/>
          <a:p>
            <a:r>
              <a:rPr lang="en-US" dirty="0"/>
              <a:t>Quantum mechanics</a:t>
            </a:r>
          </a:p>
        </p:txBody>
      </p:sp>
      <p:sp>
        <p:nvSpPr>
          <p:cNvPr id="3" name="Content Placeholder 2">
            <a:extLst>
              <a:ext uri="{FF2B5EF4-FFF2-40B4-BE49-F238E27FC236}">
                <a16:creationId xmlns:a16="http://schemas.microsoft.com/office/drawing/2014/main" id="{959EDD36-E839-40F5-A818-3061FA6A87BD}"/>
              </a:ext>
            </a:extLst>
          </p:cNvPr>
          <p:cNvSpPr>
            <a:spLocks noGrp="1"/>
          </p:cNvSpPr>
          <p:nvPr>
            <p:ph idx="1"/>
          </p:nvPr>
        </p:nvSpPr>
        <p:spPr>
          <a:xfrm>
            <a:off x="1069848" y="2238232"/>
            <a:ext cx="7091513" cy="3933967"/>
          </a:xfrm>
        </p:spPr>
        <p:txBody>
          <a:bodyPr/>
          <a:lstStyle/>
          <a:p>
            <a:pPr algn="just"/>
            <a:r>
              <a:rPr lang="en-US" dirty="0"/>
              <a:t>A branch of physics that deals with the behavior of matter and light on the atomic and subatomic scale.</a:t>
            </a:r>
          </a:p>
          <a:p>
            <a:pPr algn="just"/>
            <a:r>
              <a:rPr lang="en-US" dirty="0"/>
              <a:t>In classical mechanics, objects exist in a specific place at a specific time. In quantum mechanics, objects instead exist in a haze of probability; they have a certain chance of being at point A, another chance of being at point B and so on.</a:t>
            </a:r>
          </a:p>
          <a:p>
            <a:pPr algn="just"/>
            <a:endParaRPr lang="en-US" dirty="0"/>
          </a:p>
        </p:txBody>
      </p:sp>
      <p:pic>
        <p:nvPicPr>
          <p:cNvPr id="1026" name="Picture 2" descr="https://live.staticflickr.com/2887/11054775755_8e6e849cbe_b.jpg">
            <a:extLst>
              <a:ext uri="{FF2B5EF4-FFF2-40B4-BE49-F238E27FC236}">
                <a16:creationId xmlns:a16="http://schemas.microsoft.com/office/drawing/2014/main" id="{521A3907-839A-4EB6-B836-460EA88783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4321" y="3003804"/>
            <a:ext cx="2760662"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356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A9BC-B0AB-4CCA-BAF1-932D4A4122B4}"/>
              </a:ext>
            </a:extLst>
          </p:cNvPr>
          <p:cNvSpPr>
            <a:spLocks noGrp="1"/>
          </p:cNvSpPr>
          <p:nvPr>
            <p:ph type="title"/>
          </p:nvPr>
        </p:nvSpPr>
        <p:spPr/>
        <p:txBody>
          <a:bodyPr/>
          <a:lstStyle/>
          <a:p>
            <a:r>
              <a:rPr lang="en-US" dirty="0"/>
              <a:t>Postulates of quantum mechanics </a:t>
            </a:r>
          </a:p>
        </p:txBody>
      </p:sp>
      <p:sp>
        <p:nvSpPr>
          <p:cNvPr id="3" name="Content Placeholder 2">
            <a:extLst>
              <a:ext uri="{FF2B5EF4-FFF2-40B4-BE49-F238E27FC236}">
                <a16:creationId xmlns:a16="http://schemas.microsoft.com/office/drawing/2014/main" id="{C4DC3ACA-76C4-44C7-84EE-8B5545C391B4}"/>
              </a:ext>
            </a:extLst>
          </p:cNvPr>
          <p:cNvSpPr>
            <a:spLocks noGrp="1"/>
          </p:cNvSpPr>
          <p:nvPr>
            <p:ph idx="1"/>
          </p:nvPr>
        </p:nvSpPr>
        <p:spPr>
          <a:xfrm>
            <a:off x="1069848" y="2093976"/>
            <a:ext cx="10058400" cy="4279392"/>
          </a:xfrm>
        </p:spPr>
        <p:txBody>
          <a:bodyPr>
            <a:normAutofit/>
          </a:bodyPr>
          <a:lstStyle/>
          <a:p>
            <a:pPr algn="just"/>
            <a:r>
              <a:rPr lang="en-US" dirty="0"/>
              <a:t>Every physically-realizable state of the system is described in quantum mechanics by a state function that contains all accessible physical information about the system in that state.</a:t>
            </a:r>
          </a:p>
          <a:p>
            <a:pPr algn="just"/>
            <a:r>
              <a:rPr lang="en-US" dirty="0"/>
              <a:t>Every observable in quantum mechanics is represented by an operator which is used to obtain physical information about the observable from the state function. </a:t>
            </a:r>
          </a:p>
          <a:p>
            <a:pPr algn="just"/>
            <a:r>
              <a:rPr lang="en-US" dirty="0"/>
              <a:t>It is a general principle of Quantum Mechanics that there is an operator for every physical observable. A physical observable is anything that can be measured. If the wavefunction that describes a system is an eigenfunction of an operator, then the value of the associated observable is extracted from the eigenfunction by operating on the eigenfunction with the appropriate operator. The value of the observable for the system is the eigenvalue, and the system is said to be in an eigenstate.</a:t>
            </a:r>
          </a:p>
        </p:txBody>
      </p:sp>
    </p:spTree>
    <p:extLst>
      <p:ext uri="{BB962C8B-B14F-4D97-AF65-F5344CB8AC3E}">
        <p14:creationId xmlns:p14="http://schemas.microsoft.com/office/powerpoint/2010/main" val="3480095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EA756-68ED-4EA5-B694-63FD14A7351C}"/>
              </a:ext>
            </a:extLst>
          </p:cNvPr>
          <p:cNvSpPr>
            <a:spLocks noGrp="1"/>
          </p:cNvSpPr>
          <p:nvPr>
            <p:ph type="title"/>
          </p:nvPr>
        </p:nvSpPr>
        <p:spPr/>
        <p:txBody>
          <a:bodyPr/>
          <a:lstStyle/>
          <a:p>
            <a:r>
              <a:rPr lang="en-US" dirty="0"/>
              <a:t>Postulates of quantum mechanics </a:t>
            </a:r>
          </a:p>
        </p:txBody>
      </p:sp>
      <p:sp>
        <p:nvSpPr>
          <p:cNvPr id="3" name="Content Placeholder 2">
            <a:extLst>
              <a:ext uri="{FF2B5EF4-FFF2-40B4-BE49-F238E27FC236}">
                <a16:creationId xmlns:a16="http://schemas.microsoft.com/office/drawing/2014/main" id="{3F9DCE45-2ED6-4C5E-A25D-4C63F28FE7C3}"/>
              </a:ext>
            </a:extLst>
          </p:cNvPr>
          <p:cNvSpPr>
            <a:spLocks noGrp="1"/>
          </p:cNvSpPr>
          <p:nvPr>
            <p:ph idx="1"/>
          </p:nvPr>
        </p:nvSpPr>
        <p:spPr/>
        <p:txBody>
          <a:bodyPr/>
          <a:lstStyle/>
          <a:p>
            <a:pPr algn="just"/>
            <a:r>
              <a:rPr lang="en-US" dirty="0"/>
              <a:t>While the time-dependent Schrödinger equation predicts that wavefunctions can form standing waves (i.e., stationary states), that if classified and understood, becomes easier to solve the time-dependent Schrödinger equation for any state. Stationary states can also be described by the time-independent Schrödinger equation.</a:t>
            </a:r>
          </a:p>
          <a:p>
            <a:pPr algn="just"/>
            <a:r>
              <a:rPr lang="en-US" dirty="0"/>
              <a:t>If two operators commute then both quantities can be measured at the same time with infinite precision, if not then there is a tradeoff in the accuracy in the measurement for one quantity vs. the other. This is the mathematical representation of the Heisenberg Uncertainty principle.</a:t>
            </a:r>
          </a:p>
          <a:p>
            <a:endParaRPr lang="en-US" dirty="0"/>
          </a:p>
        </p:txBody>
      </p:sp>
    </p:spTree>
    <p:extLst>
      <p:ext uri="{BB962C8B-B14F-4D97-AF65-F5344CB8AC3E}">
        <p14:creationId xmlns:p14="http://schemas.microsoft.com/office/powerpoint/2010/main" val="466228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D32D-E043-4B8D-B9B0-90BE550202FD}"/>
              </a:ext>
            </a:extLst>
          </p:cNvPr>
          <p:cNvSpPr>
            <a:spLocks noGrp="1"/>
          </p:cNvSpPr>
          <p:nvPr>
            <p:ph type="title"/>
          </p:nvPr>
        </p:nvSpPr>
        <p:spPr/>
        <p:txBody>
          <a:bodyPr/>
          <a:lstStyle/>
          <a:p>
            <a:r>
              <a:rPr lang="en-US" dirty="0"/>
              <a:t>Double slit experiment</a:t>
            </a:r>
          </a:p>
        </p:txBody>
      </p:sp>
      <p:sp>
        <p:nvSpPr>
          <p:cNvPr id="3" name="Content Placeholder 2">
            <a:extLst>
              <a:ext uri="{FF2B5EF4-FFF2-40B4-BE49-F238E27FC236}">
                <a16:creationId xmlns:a16="http://schemas.microsoft.com/office/drawing/2014/main" id="{D30BA227-0E97-4891-A132-3A0FEF32D9C2}"/>
              </a:ext>
            </a:extLst>
          </p:cNvPr>
          <p:cNvSpPr>
            <a:spLocks noGrp="1"/>
          </p:cNvSpPr>
          <p:nvPr>
            <p:ph idx="1"/>
          </p:nvPr>
        </p:nvSpPr>
        <p:spPr>
          <a:xfrm>
            <a:off x="1069847" y="1801505"/>
            <a:ext cx="6620411" cy="4370696"/>
          </a:xfrm>
        </p:spPr>
        <p:txBody>
          <a:bodyPr>
            <a:normAutofit fontScale="92500" lnSpcReduction="20000"/>
          </a:bodyPr>
          <a:lstStyle/>
          <a:p>
            <a:pPr algn="just"/>
            <a:r>
              <a:rPr lang="en-US" dirty="0"/>
              <a:t>What does the experiment tell us? </a:t>
            </a:r>
          </a:p>
          <a:p>
            <a:pPr algn="just"/>
            <a:r>
              <a:rPr lang="en-US" dirty="0"/>
              <a:t>It suggests that what we call "particles", such as electrons, somehow combine characteristics of particles and characteristics of waves. </a:t>
            </a:r>
          </a:p>
          <a:p>
            <a:pPr algn="just"/>
            <a:r>
              <a:rPr lang="en-US" dirty="0"/>
              <a:t>That's the famous </a:t>
            </a:r>
            <a:r>
              <a:rPr lang="en-US" i="1" dirty="0"/>
              <a:t>wave particle duality</a:t>
            </a:r>
            <a:r>
              <a:rPr lang="en-US" dirty="0"/>
              <a:t> of quantum mechanics. </a:t>
            </a:r>
          </a:p>
          <a:p>
            <a:pPr algn="just"/>
            <a:r>
              <a:rPr lang="en-US" dirty="0"/>
              <a:t>particles such as electrons are shot at a board with two slits cut into it, behind which sits a screen that lights up when an electron hits it. </a:t>
            </a:r>
          </a:p>
          <a:p>
            <a:pPr algn="just"/>
            <a:r>
              <a:rPr lang="en-US" dirty="0"/>
              <a:t>If the electrons were particles, they would create two bright lines where they had impacted the screen after passing through one or the other of the slits</a:t>
            </a:r>
          </a:p>
          <a:p>
            <a:pPr algn="just"/>
            <a:r>
              <a:rPr lang="en-US" dirty="0"/>
              <a:t>An interference pattern forms on the back screen. This pattern of dark and bright bands makes sense only if the electrons are waves, with crests (high points) and troughs (low points), that can interfere with one another</a:t>
            </a:r>
          </a:p>
        </p:txBody>
      </p:sp>
      <p:pic>
        <p:nvPicPr>
          <p:cNvPr id="2052" name="Picture 4" descr="https://i.stack.imgur.com/YG6ck.jpg">
            <a:extLst>
              <a:ext uri="{FF2B5EF4-FFF2-40B4-BE49-F238E27FC236}">
                <a16:creationId xmlns:a16="http://schemas.microsoft.com/office/drawing/2014/main" id="{F048A950-E0CF-466D-8029-5CE477900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0259" y="3324011"/>
            <a:ext cx="4501741" cy="28481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plus.maths.org/content/sites/plus.maths.org/files/articles/2017/contextuality/double_waves.png">
            <a:extLst>
              <a:ext uri="{FF2B5EF4-FFF2-40B4-BE49-F238E27FC236}">
                <a16:creationId xmlns:a16="http://schemas.microsoft.com/office/drawing/2014/main" id="{415560DA-3F11-4D9A-8C6D-ED25EB0F17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2444" y="484632"/>
            <a:ext cx="2829556" cy="26112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B8C6FF1-9643-4ABE-BDF3-B6A18095E5F6}"/>
              </a:ext>
            </a:extLst>
          </p:cNvPr>
          <p:cNvSpPr/>
          <p:nvPr/>
        </p:nvSpPr>
        <p:spPr>
          <a:xfrm>
            <a:off x="3778699" y="6062039"/>
            <a:ext cx="4634602" cy="369332"/>
          </a:xfrm>
          <a:prstGeom prst="rect">
            <a:avLst/>
          </a:prstGeom>
        </p:spPr>
        <p:txBody>
          <a:bodyPr wrap="none">
            <a:spAutoFit/>
          </a:bodyPr>
          <a:lstStyle/>
          <a:p>
            <a:r>
              <a:rPr lang="en-US" dirty="0"/>
              <a:t>Video link: https://youtu.be/Q1YqgPAtzho</a:t>
            </a:r>
          </a:p>
        </p:txBody>
      </p:sp>
    </p:spTree>
    <p:extLst>
      <p:ext uri="{BB962C8B-B14F-4D97-AF65-F5344CB8AC3E}">
        <p14:creationId xmlns:p14="http://schemas.microsoft.com/office/powerpoint/2010/main" val="3747960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B1415-2CE1-4ADD-B7ED-D262D5DACE43}"/>
              </a:ext>
            </a:extLst>
          </p:cNvPr>
          <p:cNvSpPr>
            <a:spLocks noGrp="1"/>
          </p:cNvSpPr>
          <p:nvPr>
            <p:ph type="title"/>
          </p:nvPr>
        </p:nvSpPr>
        <p:spPr/>
        <p:txBody>
          <a:bodyPr/>
          <a:lstStyle/>
          <a:p>
            <a:r>
              <a:rPr lang="en-US" dirty="0"/>
              <a:t>What is quantum computing</a:t>
            </a:r>
          </a:p>
        </p:txBody>
      </p:sp>
      <p:sp>
        <p:nvSpPr>
          <p:cNvPr id="3" name="Content Placeholder 2">
            <a:extLst>
              <a:ext uri="{FF2B5EF4-FFF2-40B4-BE49-F238E27FC236}">
                <a16:creationId xmlns:a16="http://schemas.microsoft.com/office/drawing/2014/main" id="{74497041-0CFD-4A72-B8E2-F13928C5FDF8}"/>
              </a:ext>
            </a:extLst>
          </p:cNvPr>
          <p:cNvSpPr>
            <a:spLocks noGrp="1"/>
          </p:cNvSpPr>
          <p:nvPr>
            <p:ph idx="1"/>
          </p:nvPr>
        </p:nvSpPr>
        <p:spPr>
          <a:xfrm>
            <a:off x="1069848" y="1897039"/>
            <a:ext cx="6436421" cy="4275161"/>
          </a:xfrm>
        </p:spPr>
        <p:txBody>
          <a:bodyPr/>
          <a:lstStyle/>
          <a:p>
            <a:pPr algn="just"/>
            <a:r>
              <a:rPr lang="en-US" dirty="0"/>
              <a:t>Quantum computing is defined as a computational technology that uses the principles of quantum mechanics such as entanglement, superposition, and interference to process, store, and manipulate large amounts of data and perform complex calculations for conventional computing systems and supercomputers to fathom.</a:t>
            </a:r>
          </a:p>
          <a:p>
            <a:pPr algn="just"/>
            <a:r>
              <a:rPr lang="en-US" dirty="0"/>
              <a:t>Today’s ordinary computers run on chips that use bits for computations. These bits take either of the two values–zero or one–where zero represents the ‘off’ position, and one represent</a:t>
            </a:r>
          </a:p>
        </p:txBody>
      </p:sp>
      <p:pic>
        <p:nvPicPr>
          <p:cNvPr id="3074" name="Picture 2" descr="https://live.staticflickr.com/65535/50252942522_721e440439_b.jpg">
            <a:extLst>
              <a:ext uri="{FF2B5EF4-FFF2-40B4-BE49-F238E27FC236}">
                <a16:creationId xmlns:a16="http://schemas.microsoft.com/office/drawing/2014/main" id="{981E5268-D1F0-413E-9DF9-121A317CD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2788" y="2093976"/>
            <a:ext cx="4262437" cy="284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52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F5F9-793F-4A2A-8454-CE228155E17F}"/>
              </a:ext>
            </a:extLst>
          </p:cNvPr>
          <p:cNvSpPr>
            <a:spLocks noGrp="1"/>
          </p:cNvSpPr>
          <p:nvPr>
            <p:ph type="title"/>
          </p:nvPr>
        </p:nvSpPr>
        <p:spPr/>
        <p:txBody>
          <a:bodyPr/>
          <a:lstStyle/>
          <a:p>
            <a:r>
              <a:rPr lang="en-US" dirty="0"/>
              <a:t>How quantum computer works</a:t>
            </a:r>
          </a:p>
        </p:txBody>
      </p:sp>
      <p:sp>
        <p:nvSpPr>
          <p:cNvPr id="3" name="Content Placeholder 2">
            <a:extLst>
              <a:ext uri="{FF2B5EF4-FFF2-40B4-BE49-F238E27FC236}">
                <a16:creationId xmlns:a16="http://schemas.microsoft.com/office/drawing/2014/main" id="{03CEC77F-285B-4D52-A3BA-A073FD365891}"/>
              </a:ext>
            </a:extLst>
          </p:cNvPr>
          <p:cNvSpPr>
            <a:spLocks noGrp="1"/>
          </p:cNvSpPr>
          <p:nvPr>
            <p:ph idx="1"/>
          </p:nvPr>
        </p:nvSpPr>
        <p:spPr/>
        <p:txBody>
          <a:bodyPr/>
          <a:lstStyle/>
          <a:p>
            <a:pPr algn="just"/>
            <a:r>
              <a:rPr lang="en-US" dirty="0"/>
              <a:t>Quantum computers work on qubits. </a:t>
            </a:r>
          </a:p>
          <a:p>
            <a:pPr algn="just"/>
            <a:r>
              <a:rPr lang="en-US" dirty="0"/>
              <a:t>These represent </a:t>
            </a:r>
            <a:r>
              <a:rPr lang="en-US" b="1" dirty="0"/>
              <a:t>quantum-mechanical systems</a:t>
            </a:r>
            <a:r>
              <a:rPr lang="en-US" dirty="0"/>
              <a:t> that can take up different quantum values and scale exponentially beyond the conventional ones and zeros. </a:t>
            </a:r>
          </a:p>
          <a:p>
            <a:pPr algn="just"/>
            <a:r>
              <a:rPr lang="en-US" dirty="0"/>
              <a:t>For example, a two-qubit system can perform four concurrent computations, while a three-qubit does eight, and a four-qubit system does 16.ts the ‘on’ position. </a:t>
            </a:r>
          </a:p>
          <a:p>
            <a:pPr algn="just"/>
            <a:endParaRPr lang="en-US" dirty="0"/>
          </a:p>
        </p:txBody>
      </p:sp>
    </p:spTree>
    <p:extLst>
      <p:ext uri="{BB962C8B-B14F-4D97-AF65-F5344CB8AC3E}">
        <p14:creationId xmlns:p14="http://schemas.microsoft.com/office/powerpoint/2010/main" val="2787653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C53C3-740A-4258-9D03-D742CCC76A41}"/>
              </a:ext>
            </a:extLst>
          </p:cNvPr>
          <p:cNvSpPr>
            <a:spLocks noGrp="1"/>
          </p:cNvSpPr>
          <p:nvPr>
            <p:ph type="title"/>
          </p:nvPr>
        </p:nvSpPr>
        <p:spPr/>
        <p:txBody>
          <a:bodyPr/>
          <a:lstStyle/>
          <a:p>
            <a:r>
              <a:rPr lang="en-US" dirty="0"/>
              <a:t>superposition</a:t>
            </a:r>
          </a:p>
        </p:txBody>
      </p:sp>
      <p:sp>
        <p:nvSpPr>
          <p:cNvPr id="3" name="Content Placeholder 2">
            <a:extLst>
              <a:ext uri="{FF2B5EF4-FFF2-40B4-BE49-F238E27FC236}">
                <a16:creationId xmlns:a16="http://schemas.microsoft.com/office/drawing/2014/main" id="{846A528C-0C9C-4186-A7B1-DD9F5CEF721C}"/>
              </a:ext>
            </a:extLst>
          </p:cNvPr>
          <p:cNvSpPr>
            <a:spLocks noGrp="1"/>
          </p:cNvSpPr>
          <p:nvPr>
            <p:ph idx="1"/>
          </p:nvPr>
        </p:nvSpPr>
        <p:spPr>
          <a:xfrm>
            <a:off x="1069848" y="1897039"/>
            <a:ext cx="10058400" cy="4275161"/>
          </a:xfrm>
        </p:spPr>
        <p:txBody>
          <a:bodyPr/>
          <a:lstStyle/>
          <a:p>
            <a:pPr algn="just"/>
            <a:r>
              <a:rPr lang="en-US" dirty="0"/>
              <a:t>Superposition implies that the quantum system is capable of being in several different states at the same time. </a:t>
            </a:r>
          </a:p>
          <a:p>
            <a:pPr algn="just"/>
            <a:r>
              <a:rPr lang="en-US" dirty="0"/>
              <a:t>For example, consider a coin toss scenario. When you flip the coin, it ends up as heads or tails. However, if we consider the state of the coin when it is suspended in the air, it holds both heads and tails simultaneously. </a:t>
            </a:r>
          </a:p>
          <a:p>
            <a:pPr algn="just"/>
            <a:r>
              <a:rPr lang="en-US" dirty="0"/>
              <a:t>Similarly, </a:t>
            </a:r>
            <a:r>
              <a:rPr lang="en-US" b="1" dirty="0"/>
              <a:t>quantum particles</a:t>
            </a:r>
            <a:r>
              <a:rPr lang="en-US" dirty="0"/>
              <a:t> such as electrons are in a state of quantum superposition until they are measured. As a result, the ‘uncertainty’ factor is taken care of in quantum computers.</a:t>
            </a:r>
          </a:p>
        </p:txBody>
      </p:sp>
    </p:spTree>
    <p:extLst>
      <p:ext uri="{BB962C8B-B14F-4D97-AF65-F5344CB8AC3E}">
        <p14:creationId xmlns:p14="http://schemas.microsoft.com/office/powerpoint/2010/main" val="8172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1B4B-C3B9-453F-88EE-43C10D626C8A}"/>
              </a:ext>
            </a:extLst>
          </p:cNvPr>
          <p:cNvSpPr>
            <a:spLocks noGrp="1"/>
          </p:cNvSpPr>
          <p:nvPr>
            <p:ph type="title"/>
          </p:nvPr>
        </p:nvSpPr>
        <p:spPr/>
        <p:txBody>
          <a:bodyPr/>
          <a:lstStyle/>
          <a:p>
            <a:r>
              <a:rPr lang="en-US" dirty="0"/>
              <a:t>Superposition and entanglement </a:t>
            </a:r>
          </a:p>
        </p:txBody>
      </p:sp>
      <p:pic>
        <p:nvPicPr>
          <p:cNvPr id="2050" name="Picture 2" descr="https://www.researchgate.net/profile/Sukhpal-Singh-Gill/publication/344971320/figure/fig5/AS:1072967563886593@1632826810414/Illustration-of-a-bit-and-qubit-Left-A-bit-can-take-a-value-of-0-or-1-with-100.png">
            <a:extLst>
              <a:ext uri="{FF2B5EF4-FFF2-40B4-BE49-F238E27FC236}">
                <a16:creationId xmlns:a16="http://schemas.microsoft.com/office/drawing/2014/main" id="{2EE062DC-B598-4209-80B2-F3A82C388E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2093976"/>
            <a:ext cx="8096250" cy="427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8019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648</TotalTime>
  <Words>1067</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Rockwell</vt:lpstr>
      <vt:lpstr>Rockwell Condensed</vt:lpstr>
      <vt:lpstr>Wingdings</vt:lpstr>
      <vt:lpstr>Wood Type</vt:lpstr>
      <vt:lpstr>Introduction to quantum computing</vt:lpstr>
      <vt:lpstr>Quantum mechanics</vt:lpstr>
      <vt:lpstr>Postulates of quantum mechanics </vt:lpstr>
      <vt:lpstr>Postulates of quantum mechanics </vt:lpstr>
      <vt:lpstr>Double slit experiment</vt:lpstr>
      <vt:lpstr>What is quantum computing</vt:lpstr>
      <vt:lpstr>How quantum computer works</vt:lpstr>
      <vt:lpstr>superposition</vt:lpstr>
      <vt:lpstr>Superposition and entanglement </vt:lpstr>
      <vt:lpstr>Entanglement </vt:lpstr>
      <vt:lpstr>Interference and coherence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quantum computing</dc:title>
  <dc:creator>TANJIN ADNAN ABIR</dc:creator>
  <cp:lastModifiedBy>TANJIN ADNAN ABIR</cp:lastModifiedBy>
  <cp:revision>23</cp:revision>
  <dcterms:created xsi:type="dcterms:W3CDTF">2022-08-14T08:49:47Z</dcterms:created>
  <dcterms:modified xsi:type="dcterms:W3CDTF">2022-08-22T18:12:37Z</dcterms:modified>
</cp:coreProperties>
</file>