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64" r:id="rId4"/>
    <p:sldId id="265" r:id="rId5"/>
    <p:sldId id="257" r:id="rId6"/>
    <p:sldId id="260" r:id="rId7"/>
    <p:sldId id="261" r:id="rId8"/>
    <p:sldId id="262" r:id="rId9"/>
    <p:sldId id="263" r:id="rId10"/>
    <p:sldId id="268" r:id="rId11"/>
    <p:sldId id="266" r:id="rId12"/>
    <p:sldId id="267"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A90E40-22AE-4480-8B5A-5EE93FCC01F9}"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173608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0E40-22AE-4480-8B5A-5EE93FCC01F9}"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358864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0E40-22AE-4480-8B5A-5EE93FCC01F9}"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D1E1E8-8BBF-4D91-A799-5189D0A5ECE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15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8A90E40-22AE-4480-8B5A-5EE93FCC01F9}"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47575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8A90E40-22AE-4480-8B5A-5EE93FCC01F9}"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D1E1E8-8BBF-4D91-A799-5189D0A5ECE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5388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8A90E40-22AE-4480-8B5A-5EE93FCC01F9}"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2337444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90E40-22AE-4480-8B5A-5EE93FCC01F9}"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316219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90E40-22AE-4480-8B5A-5EE93FCC01F9}"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158123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90E40-22AE-4480-8B5A-5EE93FCC01F9}"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55986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0E40-22AE-4480-8B5A-5EE93FCC01F9}"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390106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90E40-22AE-4480-8B5A-5EE93FCC01F9}"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248013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90E40-22AE-4480-8B5A-5EE93FCC01F9}"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282414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A90E40-22AE-4480-8B5A-5EE93FCC01F9}"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289277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90E40-22AE-4480-8B5A-5EE93FCC01F9}"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7859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A90E40-22AE-4480-8B5A-5EE93FCC01F9}"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158904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A90E40-22AE-4480-8B5A-5EE93FCC01F9}"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D1E1E8-8BBF-4D91-A799-5189D0A5ECEA}" type="slidenum">
              <a:rPr lang="en-US" smtClean="0"/>
              <a:t>‹#›</a:t>
            </a:fld>
            <a:endParaRPr lang="en-US"/>
          </a:p>
        </p:txBody>
      </p:sp>
    </p:spTree>
    <p:extLst>
      <p:ext uri="{BB962C8B-B14F-4D97-AF65-F5344CB8AC3E}">
        <p14:creationId xmlns:p14="http://schemas.microsoft.com/office/powerpoint/2010/main" val="352422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A90E40-22AE-4480-8B5A-5EE93FCC01F9}" type="datetimeFigureOut">
              <a:rPr lang="en-US" smtClean="0"/>
              <a:t>8/22/2022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D1E1E8-8BBF-4D91-A799-5189D0A5ECEA}" type="slidenum">
              <a:rPr lang="en-US" smtClean="0"/>
              <a:t>‹#›</a:t>
            </a:fld>
            <a:endParaRPr lang="en-US"/>
          </a:p>
        </p:txBody>
      </p:sp>
    </p:spTree>
    <p:extLst>
      <p:ext uri="{BB962C8B-B14F-4D97-AF65-F5344CB8AC3E}">
        <p14:creationId xmlns:p14="http://schemas.microsoft.com/office/powerpoint/2010/main" val="89283907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qiskit.org/documentation/metal/" TargetMode="External"/><Relationship Id="rId2" Type="http://schemas.openxmlformats.org/officeDocument/2006/relationships/hyperlink" Target="https://doi.org/10.17226/25196" TargetMode="External"/><Relationship Id="rId1" Type="http://schemas.openxmlformats.org/officeDocument/2006/relationships/slideLayout" Target="../slideLayouts/slideLayout2.xml"/><Relationship Id="rId5" Type="http://schemas.openxmlformats.org/officeDocument/2006/relationships/hyperlink" Target="https://arxiv.org/abs/1904.06560" TargetMode="External"/><Relationship Id="rId4" Type="http://schemas.openxmlformats.org/officeDocument/2006/relationships/hyperlink" Target="https://qiskit.org/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4A22-D2D6-413C-896A-9D31519989B4}"/>
              </a:ext>
            </a:extLst>
          </p:cNvPr>
          <p:cNvSpPr>
            <a:spLocks noGrp="1"/>
          </p:cNvSpPr>
          <p:nvPr>
            <p:ph type="ctrTitle"/>
          </p:nvPr>
        </p:nvSpPr>
        <p:spPr>
          <a:xfrm>
            <a:off x="2279177" y="1709383"/>
            <a:ext cx="9225436" cy="2262781"/>
          </a:xfrm>
        </p:spPr>
        <p:txBody>
          <a:bodyPr>
            <a:normAutofit/>
          </a:bodyPr>
          <a:lstStyle/>
          <a:p>
            <a:pPr algn="ctr"/>
            <a:r>
              <a:rPr lang="en-US" sz="5800" dirty="0"/>
              <a:t>Introduction to Quantum Hardware</a:t>
            </a:r>
          </a:p>
        </p:txBody>
      </p:sp>
      <p:sp>
        <p:nvSpPr>
          <p:cNvPr id="3" name="Subtitle 2">
            <a:extLst>
              <a:ext uri="{FF2B5EF4-FFF2-40B4-BE49-F238E27FC236}">
                <a16:creationId xmlns:a16="http://schemas.microsoft.com/office/drawing/2014/main" id="{6C942D1A-13F9-4AE1-9271-0749BB0C34B7}"/>
              </a:ext>
            </a:extLst>
          </p:cNvPr>
          <p:cNvSpPr>
            <a:spLocks noGrp="1"/>
          </p:cNvSpPr>
          <p:nvPr>
            <p:ph type="subTitle" idx="1"/>
          </p:nvPr>
        </p:nvSpPr>
        <p:spPr/>
        <p:txBody>
          <a:bodyPr>
            <a:normAutofit/>
          </a:bodyPr>
          <a:lstStyle/>
          <a:p>
            <a:r>
              <a:rPr lang="en-US" sz="2400" b="1" dirty="0"/>
              <a:t>A QHardware Tutorial Series</a:t>
            </a:r>
          </a:p>
          <a:p>
            <a:r>
              <a:rPr lang="en-US" sz="2400" b="1" dirty="0"/>
              <a:t>Part-2</a:t>
            </a:r>
          </a:p>
        </p:txBody>
      </p:sp>
    </p:spTree>
    <p:extLst>
      <p:ext uri="{BB962C8B-B14F-4D97-AF65-F5344CB8AC3E}">
        <p14:creationId xmlns:p14="http://schemas.microsoft.com/office/powerpoint/2010/main" val="997890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8191-A490-4950-9F1D-CA45A3163B2B}"/>
              </a:ext>
            </a:extLst>
          </p:cNvPr>
          <p:cNvSpPr>
            <a:spLocks noGrp="1"/>
          </p:cNvSpPr>
          <p:nvPr>
            <p:ph type="title"/>
          </p:nvPr>
        </p:nvSpPr>
        <p:spPr>
          <a:xfrm>
            <a:off x="2320119" y="624110"/>
            <a:ext cx="9184493" cy="1218338"/>
          </a:xfrm>
        </p:spPr>
        <p:txBody>
          <a:bodyPr/>
          <a:lstStyle/>
          <a:p>
            <a:r>
              <a:rPr lang="en-US" dirty="0"/>
              <a:t>Qubit Technologies</a:t>
            </a:r>
          </a:p>
        </p:txBody>
      </p:sp>
      <p:sp>
        <p:nvSpPr>
          <p:cNvPr id="3" name="Content Placeholder 2">
            <a:extLst>
              <a:ext uri="{FF2B5EF4-FFF2-40B4-BE49-F238E27FC236}">
                <a16:creationId xmlns:a16="http://schemas.microsoft.com/office/drawing/2014/main" id="{D120CE74-6FC1-430C-BB79-26A361ECF3C4}"/>
              </a:ext>
            </a:extLst>
          </p:cNvPr>
          <p:cNvSpPr>
            <a:spLocks noGrp="1"/>
          </p:cNvSpPr>
          <p:nvPr>
            <p:ph idx="1"/>
          </p:nvPr>
        </p:nvSpPr>
        <p:spPr>
          <a:xfrm>
            <a:off x="2320119" y="2133600"/>
            <a:ext cx="9184493" cy="3777622"/>
          </a:xfrm>
        </p:spPr>
        <p:txBody>
          <a:bodyPr/>
          <a:lstStyle/>
          <a:p>
            <a:pPr algn="just"/>
            <a:r>
              <a:rPr lang="en-US" dirty="0"/>
              <a:t>Most existing quantum computers use superconducting qubits. They use metal-insulator-metal sandwiches called Josephson junctions. </a:t>
            </a:r>
          </a:p>
          <a:p>
            <a:pPr algn="just"/>
            <a:r>
              <a:rPr lang="en-US" dirty="0"/>
              <a:t>To turn these materials into superconductors – materials that electricity can run through with no loss – scientists lower them to extremely cold temperatures. </a:t>
            </a:r>
          </a:p>
          <a:p>
            <a:pPr algn="just"/>
            <a:r>
              <a:rPr lang="en-US" dirty="0"/>
              <a:t>The quantum computers you interact with in IBM Quantum use a physical type of qubit called a superconducting transmon qubit, which is made from superconducting materials such as niobium and aluminum, patterned on a silicon substrate. </a:t>
            </a:r>
          </a:p>
          <a:p>
            <a:pPr algn="just"/>
            <a:r>
              <a:rPr lang="en-US" dirty="0"/>
              <a:t>Besides, trapped ion quantum computer are also popular where ion trap is used to build quantum register</a:t>
            </a:r>
          </a:p>
        </p:txBody>
      </p:sp>
    </p:spTree>
    <p:extLst>
      <p:ext uri="{BB962C8B-B14F-4D97-AF65-F5344CB8AC3E}">
        <p14:creationId xmlns:p14="http://schemas.microsoft.com/office/powerpoint/2010/main" val="400449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A5AC-20D7-45C0-B953-3E91869765E0}"/>
              </a:ext>
            </a:extLst>
          </p:cNvPr>
          <p:cNvSpPr>
            <a:spLocks noGrp="1"/>
          </p:cNvSpPr>
          <p:nvPr>
            <p:ph type="title"/>
          </p:nvPr>
        </p:nvSpPr>
        <p:spPr>
          <a:xfrm>
            <a:off x="1801504" y="624110"/>
            <a:ext cx="9703109" cy="1280890"/>
          </a:xfrm>
        </p:spPr>
        <p:txBody>
          <a:bodyPr/>
          <a:lstStyle/>
          <a:p>
            <a:r>
              <a:rPr lang="en-US" dirty="0"/>
              <a:t>Trapped-ion Quantum Computer</a:t>
            </a:r>
          </a:p>
        </p:txBody>
      </p:sp>
      <p:sp>
        <p:nvSpPr>
          <p:cNvPr id="3" name="Content Placeholder 2">
            <a:extLst>
              <a:ext uri="{FF2B5EF4-FFF2-40B4-BE49-F238E27FC236}">
                <a16:creationId xmlns:a16="http://schemas.microsoft.com/office/drawing/2014/main" id="{36738C71-F220-4D8B-9CDA-A5AF988888D4}"/>
              </a:ext>
            </a:extLst>
          </p:cNvPr>
          <p:cNvSpPr>
            <a:spLocks noGrp="1"/>
          </p:cNvSpPr>
          <p:nvPr>
            <p:ph idx="1"/>
          </p:nvPr>
        </p:nvSpPr>
        <p:spPr>
          <a:xfrm>
            <a:off x="1801504" y="1514901"/>
            <a:ext cx="6455322" cy="5076967"/>
          </a:xfrm>
        </p:spPr>
        <p:txBody>
          <a:bodyPr>
            <a:noAutofit/>
          </a:bodyPr>
          <a:lstStyle/>
          <a:p>
            <a:pPr algn="just"/>
            <a:r>
              <a:rPr lang="en-US" sz="1600" dirty="0"/>
              <a:t>In a trapped ion quantum computer,  the qubits are implemented using charged atoms in a cryogenic vacuum. </a:t>
            </a:r>
          </a:p>
          <a:p>
            <a:pPr algn="just"/>
            <a:r>
              <a:rPr lang="en-US" sz="1600" dirty="0"/>
              <a:t>The ion, for example Ca</a:t>
            </a:r>
            <a:r>
              <a:rPr lang="en-US" sz="1600" baseline="30000" dirty="0"/>
              <a:t>+</a:t>
            </a:r>
            <a:r>
              <a:rPr lang="en-US" sz="1600" dirty="0"/>
              <a:t>, Ba</a:t>
            </a:r>
            <a:r>
              <a:rPr lang="en-US" sz="1600" baseline="30000" dirty="0"/>
              <a:t>+</a:t>
            </a:r>
            <a:r>
              <a:rPr lang="en-US" sz="1600" dirty="0"/>
              <a:t> or Be</a:t>
            </a:r>
            <a:r>
              <a:rPr lang="en-US" sz="1600" baseline="30000" dirty="0"/>
              <a:t>+</a:t>
            </a:r>
            <a:r>
              <a:rPr lang="en-US" sz="1600" dirty="0"/>
              <a:t>, is captured with DC and RF fields and manipulated with lasers or microwaves. </a:t>
            </a:r>
          </a:p>
          <a:p>
            <a:pPr algn="just"/>
            <a:r>
              <a:rPr lang="en-US" sz="1600" dirty="0"/>
              <a:t>The qubit is defined by the electron‘s quantum-mechanical state: the ground state is defined as a logical 1, the qubit laser or a microwave pulse elevates the electron into an excited state to implement a logical 0.</a:t>
            </a:r>
          </a:p>
          <a:p>
            <a:pPr algn="just"/>
            <a:r>
              <a:rPr lang="en-US" sz="1600" dirty="0"/>
              <a:t>Then after the calculations or gate operations have been performed, the resulting state of the qubit has to be read. </a:t>
            </a:r>
          </a:p>
          <a:p>
            <a:pPr algn="just"/>
            <a:r>
              <a:rPr lang="en-US" sz="1600" dirty="0"/>
              <a:t>That is done by employing the readout laser to elevate the electron to a higher electron orbit from which it will immediately decay and emit one photon that can be detected. </a:t>
            </a:r>
          </a:p>
          <a:p>
            <a:pPr algn="just"/>
            <a:r>
              <a:rPr lang="en-US" sz="1600" dirty="0"/>
              <a:t>Since the readout laser is tuned to excite the ground state, detected photons indicate that the qubit was a logical 1 before the readout.</a:t>
            </a:r>
          </a:p>
        </p:txBody>
      </p:sp>
      <p:pic>
        <p:nvPicPr>
          <p:cNvPr id="1026" name="Picture 2" descr="https://www.infineon.com/export/sites/default/_images/promopages/Trapped-Ions/Trapped-ions-q-bit-laser.jpg_2057766439.jpg">
            <a:extLst>
              <a:ext uri="{FF2B5EF4-FFF2-40B4-BE49-F238E27FC236}">
                <a16:creationId xmlns:a16="http://schemas.microsoft.com/office/drawing/2014/main" id="{DC68ACFF-9700-4E54-8418-61CAA171C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826" y="2197290"/>
            <a:ext cx="3935174" cy="314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7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892C-AA12-4933-BD54-55AA9AAE20F1}"/>
              </a:ext>
            </a:extLst>
          </p:cNvPr>
          <p:cNvSpPr>
            <a:spLocks noGrp="1"/>
          </p:cNvSpPr>
          <p:nvPr>
            <p:ph type="title"/>
          </p:nvPr>
        </p:nvSpPr>
        <p:spPr>
          <a:xfrm>
            <a:off x="1883391" y="624110"/>
            <a:ext cx="9621221" cy="945383"/>
          </a:xfrm>
        </p:spPr>
        <p:txBody>
          <a:bodyPr/>
          <a:lstStyle/>
          <a:p>
            <a:r>
              <a:rPr lang="en-US" dirty="0"/>
              <a:t>Superconducting Qubit QC</a:t>
            </a:r>
          </a:p>
        </p:txBody>
      </p:sp>
      <p:sp>
        <p:nvSpPr>
          <p:cNvPr id="3" name="Content Placeholder 2">
            <a:extLst>
              <a:ext uri="{FF2B5EF4-FFF2-40B4-BE49-F238E27FC236}">
                <a16:creationId xmlns:a16="http://schemas.microsoft.com/office/drawing/2014/main" id="{23ABCD5D-B85B-439A-9A5B-75A17EA82C4B}"/>
              </a:ext>
            </a:extLst>
          </p:cNvPr>
          <p:cNvSpPr>
            <a:spLocks noGrp="1"/>
          </p:cNvSpPr>
          <p:nvPr>
            <p:ph idx="1"/>
          </p:nvPr>
        </p:nvSpPr>
        <p:spPr>
          <a:xfrm>
            <a:off x="1883391" y="1746913"/>
            <a:ext cx="9621221" cy="4326341"/>
          </a:xfrm>
        </p:spPr>
        <p:txBody>
          <a:bodyPr>
            <a:normAutofit/>
          </a:bodyPr>
          <a:lstStyle/>
          <a:p>
            <a:pPr algn="just"/>
            <a:r>
              <a:rPr lang="en-US" dirty="0"/>
              <a:t>In a superconducting circuit computer, the quantum processor is the soul of the computer. This processor is host at the bottom of a cylinder.</a:t>
            </a:r>
          </a:p>
          <a:p>
            <a:pPr algn="just"/>
            <a:r>
              <a:rPr lang="en-US" b="1" dirty="0"/>
              <a:t>Superconducting qubits</a:t>
            </a:r>
            <a:r>
              <a:rPr lang="en-US" dirty="0"/>
              <a:t> are among the most promising approaches to building quantum computers. </a:t>
            </a:r>
          </a:p>
          <a:p>
            <a:pPr algn="just"/>
            <a:r>
              <a:rPr lang="en-US" dirty="0"/>
              <a:t>It is no surprise that this technology is being used by well-known tech companies in their quest to pioneer the quantum era. Google’s Sycamore claimed quantum advantage back in 2019 and, in 2021, IBM built its Eagle quantum computer with 127 qubits.</a:t>
            </a:r>
          </a:p>
          <a:p>
            <a:pPr algn="just"/>
            <a:r>
              <a:rPr lang="en-US" dirty="0"/>
              <a:t>The central insight that allows for these quantum computers is that superconductivity is a quantum phenomenon, so we can use superconducting circuits as quantum systems that we can control at will. </a:t>
            </a:r>
          </a:p>
          <a:p>
            <a:pPr algn="just"/>
            <a:r>
              <a:rPr lang="en-US" dirty="0"/>
              <a:t>We can actually bring the quantum world to a larger scale and manipulate it more freely.</a:t>
            </a:r>
          </a:p>
        </p:txBody>
      </p:sp>
    </p:spTree>
    <p:extLst>
      <p:ext uri="{BB962C8B-B14F-4D97-AF65-F5344CB8AC3E}">
        <p14:creationId xmlns:p14="http://schemas.microsoft.com/office/powerpoint/2010/main" val="318889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C478-B46D-4F37-9947-F7EC6C49B6BC}"/>
              </a:ext>
            </a:extLst>
          </p:cNvPr>
          <p:cNvSpPr>
            <a:spLocks noGrp="1"/>
          </p:cNvSpPr>
          <p:nvPr>
            <p:ph type="title"/>
          </p:nvPr>
        </p:nvSpPr>
        <p:spPr>
          <a:xfrm>
            <a:off x="2251881" y="624110"/>
            <a:ext cx="9252731" cy="1280890"/>
          </a:xfrm>
        </p:spPr>
        <p:txBody>
          <a:bodyPr/>
          <a:lstStyle/>
          <a:p>
            <a:r>
              <a:rPr lang="en-US" dirty="0"/>
              <a:t>Photonic quantum computing</a:t>
            </a:r>
          </a:p>
        </p:txBody>
      </p:sp>
      <p:sp>
        <p:nvSpPr>
          <p:cNvPr id="3" name="Content Placeholder 2">
            <a:extLst>
              <a:ext uri="{FF2B5EF4-FFF2-40B4-BE49-F238E27FC236}">
                <a16:creationId xmlns:a16="http://schemas.microsoft.com/office/drawing/2014/main" id="{94E46971-C64C-4EBD-B5D9-5A1865F92B0A}"/>
              </a:ext>
            </a:extLst>
          </p:cNvPr>
          <p:cNvSpPr>
            <a:spLocks noGrp="1"/>
          </p:cNvSpPr>
          <p:nvPr>
            <p:ph idx="1"/>
          </p:nvPr>
        </p:nvSpPr>
        <p:spPr>
          <a:xfrm>
            <a:off x="2251881" y="2133600"/>
            <a:ext cx="9252731" cy="3777622"/>
          </a:xfrm>
        </p:spPr>
        <p:txBody>
          <a:bodyPr/>
          <a:lstStyle/>
          <a:p>
            <a:pPr algn="just"/>
            <a:r>
              <a:rPr lang="en-US" dirty="0"/>
              <a:t>A programmable photonic circuit has been developed that can execute various quantum algorithms and is potentially highly scalable. </a:t>
            </a:r>
          </a:p>
          <a:p>
            <a:pPr algn="just"/>
            <a:r>
              <a:rPr lang="en-US" dirty="0"/>
              <a:t>This device could pave the way for large-scale quantum computers based on photonic hardware</a:t>
            </a:r>
          </a:p>
          <a:p>
            <a:pPr algn="just"/>
            <a:endParaRPr lang="en-US" dirty="0"/>
          </a:p>
        </p:txBody>
      </p:sp>
    </p:spTree>
    <p:extLst>
      <p:ext uri="{BB962C8B-B14F-4D97-AF65-F5344CB8AC3E}">
        <p14:creationId xmlns:p14="http://schemas.microsoft.com/office/powerpoint/2010/main" val="35156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895F-82F7-4A10-88C1-70C6DBBA20C2}"/>
              </a:ext>
            </a:extLst>
          </p:cNvPr>
          <p:cNvSpPr>
            <a:spLocks noGrp="1"/>
          </p:cNvSpPr>
          <p:nvPr>
            <p:ph type="title"/>
          </p:nvPr>
        </p:nvSpPr>
        <p:spPr>
          <a:xfrm>
            <a:off x="2347415" y="624110"/>
            <a:ext cx="9157197" cy="1280890"/>
          </a:xfrm>
        </p:spPr>
        <p:txBody>
          <a:bodyPr/>
          <a:lstStyle/>
          <a:p>
            <a:r>
              <a:rPr lang="en-US" dirty="0"/>
              <a:t>References </a:t>
            </a:r>
          </a:p>
        </p:txBody>
      </p:sp>
      <p:sp>
        <p:nvSpPr>
          <p:cNvPr id="3" name="Content Placeholder 2">
            <a:extLst>
              <a:ext uri="{FF2B5EF4-FFF2-40B4-BE49-F238E27FC236}">
                <a16:creationId xmlns:a16="http://schemas.microsoft.com/office/drawing/2014/main" id="{E36B1E2E-C45F-4B43-B1BD-6128CA48E7A0}"/>
              </a:ext>
            </a:extLst>
          </p:cNvPr>
          <p:cNvSpPr>
            <a:spLocks noGrp="1"/>
          </p:cNvSpPr>
          <p:nvPr>
            <p:ph idx="1"/>
          </p:nvPr>
        </p:nvSpPr>
        <p:spPr>
          <a:xfrm>
            <a:off x="2347415" y="1692322"/>
            <a:ext cx="9157197" cy="4218900"/>
          </a:xfrm>
        </p:spPr>
        <p:txBody>
          <a:bodyPr>
            <a:normAutofit/>
          </a:bodyPr>
          <a:lstStyle/>
          <a:p>
            <a:pPr algn="just"/>
            <a:r>
              <a:rPr lang="en-US" dirty="0"/>
              <a:t>1. National Academies of Sciences, Engineering, and Medicine. 2019. Quantum Computing: Progress and Prospects. Washington, DC: The National Academies Press. </a:t>
            </a:r>
            <a:r>
              <a:rPr lang="en-US" dirty="0">
                <a:hlinkClick r:id="rId2"/>
              </a:rPr>
              <a:t>https://doi.org/10.17226/25196</a:t>
            </a:r>
            <a:r>
              <a:rPr lang="en-US" dirty="0"/>
              <a:t>.</a:t>
            </a:r>
          </a:p>
          <a:p>
            <a:pPr algn="just"/>
            <a:r>
              <a:rPr lang="en-US" dirty="0"/>
              <a:t>2. Qiskit Metal Documentation- </a:t>
            </a:r>
            <a:r>
              <a:rPr lang="en-US" dirty="0">
                <a:hlinkClick r:id="rId3"/>
              </a:rPr>
              <a:t>https://qiskit.org/documentation/metal/</a:t>
            </a:r>
            <a:endParaRPr lang="en-US" dirty="0"/>
          </a:p>
          <a:p>
            <a:pPr algn="just"/>
            <a:r>
              <a:rPr lang="en-US" dirty="0"/>
              <a:t>3. Qiskit Textbook- </a:t>
            </a:r>
            <a:r>
              <a:rPr lang="en-US" dirty="0">
                <a:hlinkClick r:id="rId4"/>
              </a:rPr>
              <a:t>https://qiskit.org/learn/</a:t>
            </a:r>
            <a:endParaRPr lang="en-US" dirty="0"/>
          </a:p>
          <a:p>
            <a:pPr algn="just"/>
            <a:r>
              <a:rPr lang="en-US" dirty="0"/>
              <a:t>4. A Quantum Engineer's Guide to Superconducting Qubits</a:t>
            </a:r>
            <a:br>
              <a:rPr lang="en-US" dirty="0"/>
            </a:br>
            <a:r>
              <a:rPr lang="en-US" dirty="0"/>
              <a:t>(</a:t>
            </a:r>
            <a:r>
              <a:rPr lang="en-US" dirty="0">
                <a:hlinkClick r:id="rId5"/>
              </a:rPr>
              <a:t>https://arxiv.org/abs/1904.06560</a:t>
            </a:r>
            <a:r>
              <a:rPr lang="en-US" dirty="0"/>
              <a:t>)</a:t>
            </a:r>
          </a:p>
          <a:p>
            <a:pPr algn="just"/>
            <a:r>
              <a:rPr lang="en-US" dirty="0"/>
              <a:t>5. Quantum Computation and Quantum Information by Michael A. Nielsen and Isaac Chuang</a:t>
            </a:r>
          </a:p>
          <a:p>
            <a:pPr algn="just"/>
            <a:r>
              <a:rPr lang="en-US" dirty="0"/>
              <a:t>6. Principles of Superconducting Quantum Computers by Daniel D. Stancil and Gregory T. Byrd</a:t>
            </a:r>
          </a:p>
        </p:txBody>
      </p:sp>
    </p:spTree>
    <p:extLst>
      <p:ext uri="{BB962C8B-B14F-4D97-AF65-F5344CB8AC3E}">
        <p14:creationId xmlns:p14="http://schemas.microsoft.com/office/powerpoint/2010/main" val="69945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56C5-E0B0-45E7-A280-DCB52508E9DD}"/>
              </a:ext>
            </a:extLst>
          </p:cNvPr>
          <p:cNvSpPr>
            <a:spLocks noGrp="1"/>
          </p:cNvSpPr>
          <p:nvPr>
            <p:ph type="title"/>
          </p:nvPr>
        </p:nvSpPr>
        <p:spPr>
          <a:xfrm>
            <a:off x="1883391" y="624110"/>
            <a:ext cx="9621221" cy="904439"/>
          </a:xfrm>
        </p:spPr>
        <p:txBody>
          <a:bodyPr/>
          <a:lstStyle/>
          <a:p>
            <a:r>
              <a:rPr lang="en-US" dirty="0"/>
              <a:t>Quantum Hardware Technologies</a:t>
            </a:r>
          </a:p>
        </p:txBody>
      </p:sp>
      <p:sp>
        <p:nvSpPr>
          <p:cNvPr id="3" name="Content Placeholder 2">
            <a:extLst>
              <a:ext uri="{FF2B5EF4-FFF2-40B4-BE49-F238E27FC236}">
                <a16:creationId xmlns:a16="http://schemas.microsoft.com/office/drawing/2014/main" id="{2F7CA6CE-98B9-41F6-B8BF-14F5DD2C22AC}"/>
              </a:ext>
            </a:extLst>
          </p:cNvPr>
          <p:cNvSpPr>
            <a:spLocks noGrp="1"/>
          </p:cNvSpPr>
          <p:nvPr>
            <p:ph idx="1"/>
          </p:nvPr>
        </p:nvSpPr>
        <p:spPr>
          <a:xfrm>
            <a:off x="1883391" y="1719618"/>
            <a:ext cx="9621221" cy="4191604"/>
          </a:xfrm>
        </p:spPr>
        <p:txBody>
          <a:bodyPr/>
          <a:lstStyle/>
          <a:p>
            <a:pPr algn="just"/>
            <a:r>
              <a:rPr lang="en-US" dirty="0"/>
              <a:t>The most essential part of a quantum computer is a </a:t>
            </a:r>
            <a:r>
              <a:rPr lang="en-US" b="1" dirty="0"/>
              <a:t>quantum processor.</a:t>
            </a:r>
          </a:p>
          <a:p>
            <a:pPr algn="just"/>
            <a:r>
              <a:rPr lang="en-US" dirty="0"/>
              <a:t>At present, there are numerous quantum processor technologies exist to build a quantum computer</a:t>
            </a:r>
          </a:p>
          <a:p>
            <a:pPr algn="just"/>
            <a:r>
              <a:rPr lang="en-US" dirty="0"/>
              <a:t>Trapped-ion quantum computer</a:t>
            </a:r>
          </a:p>
          <a:p>
            <a:pPr algn="just"/>
            <a:r>
              <a:rPr lang="en-US" dirty="0"/>
              <a:t>Superconducting qubit quantum computer</a:t>
            </a:r>
          </a:p>
          <a:p>
            <a:pPr algn="just"/>
            <a:r>
              <a:rPr lang="en-US" dirty="0"/>
              <a:t>Photonic quantum processor</a:t>
            </a:r>
          </a:p>
          <a:p>
            <a:pPr algn="just"/>
            <a:r>
              <a:rPr lang="en-US" dirty="0"/>
              <a:t>Semiconducting qubit quantum processor</a:t>
            </a:r>
          </a:p>
          <a:p>
            <a:pPr algn="just"/>
            <a:r>
              <a:rPr lang="en-US" dirty="0"/>
              <a:t>Quantum dot</a:t>
            </a:r>
          </a:p>
          <a:p>
            <a:pPr algn="just"/>
            <a:r>
              <a:rPr lang="en-US" dirty="0"/>
              <a:t>Nuclear magnetic resonance quantum computing (NMRQC)</a:t>
            </a:r>
          </a:p>
        </p:txBody>
      </p:sp>
    </p:spTree>
    <p:extLst>
      <p:ext uri="{BB962C8B-B14F-4D97-AF65-F5344CB8AC3E}">
        <p14:creationId xmlns:p14="http://schemas.microsoft.com/office/powerpoint/2010/main" val="47424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81A5-E6B8-449A-9077-4D5ABB444020}"/>
              </a:ext>
            </a:extLst>
          </p:cNvPr>
          <p:cNvSpPr>
            <a:spLocks noGrp="1"/>
          </p:cNvSpPr>
          <p:nvPr>
            <p:ph type="title"/>
          </p:nvPr>
        </p:nvSpPr>
        <p:spPr>
          <a:xfrm>
            <a:off x="2115403" y="624110"/>
            <a:ext cx="9389210" cy="1280890"/>
          </a:xfrm>
        </p:spPr>
        <p:txBody>
          <a:bodyPr/>
          <a:lstStyle/>
          <a:p>
            <a:r>
              <a:rPr lang="en-US" dirty="0"/>
              <a:t>How a Classical Computer Works</a:t>
            </a:r>
          </a:p>
        </p:txBody>
      </p:sp>
      <p:sp>
        <p:nvSpPr>
          <p:cNvPr id="3" name="Content Placeholder 2">
            <a:extLst>
              <a:ext uri="{FF2B5EF4-FFF2-40B4-BE49-F238E27FC236}">
                <a16:creationId xmlns:a16="http://schemas.microsoft.com/office/drawing/2014/main" id="{E7981004-36A8-4A2A-8093-3E7A0C9795F6}"/>
              </a:ext>
            </a:extLst>
          </p:cNvPr>
          <p:cNvSpPr>
            <a:spLocks noGrp="1"/>
          </p:cNvSpPr>
          <p:nvPr>
            <p:ph idx="1"/>
          </p:nvPr>
        </p:nvSpPr>
        <p:spPr>
          <a:xfrm>
            <a:off x="2115403" y="1555845"/>
            <a:ext cx="9389209" cy="4831307"/>
          </a:xfrm>
        </p:spPr>
        <p:txBody>
          <a:bodyPr>
            <a:normAutofit lnSpcReduction="10000"/>
          </a:bodyPr>
          <a:lstStyle/>
          <a:p>
            <a:pPr algn="just"/>
            <a:r>
              <a:rPr lang="en-US" dirty="0"/>
              <a:t>Classical computing is another name for </a:t>
            </a:r>
            <a:r>
              <a:rPr lang="en-US" b="1" dirty="0"/>
              <a:t>binary computing</a:t>
            </a:r>
            <a:r>
              <a:rPr lang="en-US" dirty="0"/>
              <a:t>. </a:t>
            </a:r>
          </a:p>
          <a:p>
            <a:pPr algn="just"/>
            <a:r>
              <a:rPr lang="en-US" dirty="0"/>
              <a:t>In this traditional approach to computing, information is stored in bits that are represented logically by either a 0 (off) or a 1 (on). </a:t>
            </a:r>
          </a:p>
          <a:p>
            <a:pPr algn="just"/>
            <a:r>
              <a:rPr lang="en-US" dirty="0"/>
              <a:t>A classical bit is either on or off, but a qubit can be on and off at the same time, a condition known as superposition.</a:t>
            </a:r>
          </a:p>
          <a:p>
            <a:pPr algn="just"/>
            <a:r>
              <a:rPr lang="en-US" dirty="0"/>
              <a:t>One of the key differences of quantum computing with respect to classical computing is computation-in-place. </a:t>
            </a:r>
          </a:p>
          <a:p>
            <a:pPr algn="just"/>
            <a:r>
              <a:rPr lang="en-US" dirty="0"/>
              <a:t>The basic classical computer with a </a:t>
            </a:r>
            <a:r>
              <a:rPr lang="en-US" b="1" dirty="0"/>
              <a:t>CPU</a:t>
            </a:r>
            <a:r>
              <a:rPr lang="en-US" dirty="0"/>
              <a:t> has an input register, output register, and memory unit in addition to the CPU. The CPU, on the other hand, is composed of </a:t>
            </a:r>
            <a:r>
              <a:rPr lang="en-US" b="1" dirty="0"/>
              <a:t>processor and control unit</a:t>
            </a:r>
            <a:r>
              <a:rPr lang="en-US" dirty="0"/>
              <a:t>, while the processor contains </a:t>
            </a:r>
            <a:r>
              <a:rPr lang="en-US" b="1" dirty="0"/>
              <a:t>combinational logic and registers</a:t>
            </a:r>
            <a:r>
              <a:rPr lang="en-US" dirty="0"/>
              <a:t>. </a:t>
            </a:r>
          </a:p>
          <a:p>
            <a:pPr algn="just"/>
            <a:r>
              <a:rPr lang="en-US" dirty="0"/>
              <a:t>The input data are stored in the corresponding </a:t>
            </a:r>
            <a:r>
              <a:rPr lang="en-US" b="1" dirty="0"/>
              <a:t>register</a:t>
            </a:r>
            <a:r>
              <a:rPr lang="en-US" dirty="0"/>
              <a:t>, and the control unit indicates when the data can be processed by the combinational logic, based on instructions written in the memory. Once the computation is done, the result is stored in the output register.</a:t>
            </a:r>
          </a:p>
        </p:txBody>
      </p:sp>
    </p:spTree>
    <p:extLst>
      <p:ext uri="{BB962C8B-B14F-4D97-AF65-F5344CB8AC3E}">
        <p14:creationId xmlns:p14="http://schemas.microsoft.com/office/powerpoint/2010/main" val="18184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0F66-BE65-400C-BAB2-FAF148ED1D0C}"/>
              </a:ext>
            </a:extLst>
          </p:cNvPr>
          <p:cNvSpPr>
            <a:spLocks noGrp="1"/>
          </p:cNvSpPr>
          <p:nvPr>
            <p:ph type="title"/>
          </p:nvPr>
        </p:nvSpPr>
        <p:spPr>
          <a:xfrm>
            <a:off x="2142699" y="624110"/>
            <a:ext cx="9361913" cy="1280890"/>
          </a:xfrm>
        </p:spPr>
        <p:txBody>
          <a:bodyPr/>
          <a:lstStyle/>
          <a:p>
            <a:r>
              <a:rPr lang="en-US" dirty="0"/>
              <a:t>How a Quantum Computer Works</a:t>
            </a:r>
          </a:p>
        </p:txBody>
      </p:sp>
      <p:sp>
        <p:nvSpPr>
          <p:cNvPr id="3" name="Content Placeholder 2">
            <a:extLst>
              <a:ext uri="{FF2B5EF4-FFF2-40B4-BE49-F238E27FC236}">
                <a16:creationId xmlns:a16="http://schemas.microsoft.com/office/drawing/2014/main" id="{F5A4977C-E9B8-4900-8DC8-E0C0C8C32441}"/>
              </a:ext>
            </a:extLst>
          </p:cNvPr>
          <p:cNvSpPr>
            <a:spLocks noGrp="1"/>
          </p:cNvSpPr>
          <p:nvPr>
            <p:ph idx="1"/>
          </p:nvPr>
        </p:nvSpPr>
        <p:spPr>
          <a:xfrm>
            <a:off x="2142699" y="2133600"/>
            <a:ext cx="9361913" cy="3777622"/>
          </a:xfrm>
        </p:spPr>
        <p:txBody>
          <a:bodyPr/>
          <a:lstStyle/>
          <a:p>
            <a:pPr algn="just"/>
            <a:r>
              <a:rPr lang="en-US" dirty="0"/>
              <a:t>In most quantum gates-based quantum computing, the information is encoded into the quantum states of qubits and these states evolve based on the action of unitary operators. </a:t>
            </a:r>
          </a:p>
          <a:p>
            <a:pPr algn="just"/>
            <a:r>
              <a:rPr lang="en-US" dirty="0"/>
              <a:t>Once the measurements are done, their results are classical and can be further processed by a classical computer.</a:t>
            </a:r>
          </a:p>
        </p:txBody>
      </p:sp>
    </p:spTree>
    <p:extLst>
      <p:ext uri="{BB962C8B-B14F-4D97-AF65-F5344CB8AC3E}">
        <p14:creationId xmlns:p14="http://schemas.microsoft.com/office/powerpoint/2010/main" val="29869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1CE-EA7B-4399-B5D9-7D6172840296}"/>
              </a:ext>
            </a:extLst>
          </p:cNvPr>
          <p:cNvSpPr>
            <a:spLocks noGrp="1"/>
          </p:cNvSpPr>
          <p:nvPr>
            <p:ph type="title"/>
          </p:nvPr>
        </p:nvSpPr>
        <p:spPr>
          <a:xfrm>
            <a:off x="2060812" y="624110"/>
            <a:ext cx="9443800" cy="890791"/>
          </a:xfrm>
        </p:spPr>
        <p:txBody>
          <a:bodyPr>
            <a:normAutofit fontScale="90000"/>
          </a:bodyPr>
          <a:lstStyle/>
          <a:p>
            <a:r>
              <a:rPr lang="en-US" dirty="0"/>
              <a:t>Hardware Structure of a Quantum Computer</a:t>
            </a:r>
          </a:p>
        </p:txBody>
      </p:sp>
      <p:sp>
        <p:nvSpPr>
          <p:cNvPr id="3" name="Content Placeholder 2">
            <a:extLst>
              <a:ext uri="{FF2B5EF4-FFF2-40B4-BE49-F238E27FC236}">
                <a16:creationId xmlns:a16="http://schemas.microsoft.com/office/drawing/2014/main" id="{9DDE645C-22A4-492A-AC64-694A174A3511}"/>
              </a:ext>
            </a:extLst>
          </p:cNvPr>
          <p:cNvSpPr>
            <a:spLocks noGrp="1"/>
          </p:cNvSpPr>
          <p:nvPr>
            <p:ph idx="1"/>
          </p:nvPr>
        </p:nvSpPr>
        <p:spPr>
          <a:xfrm>
            <a:off x="2060812" y="1705971"/>
            <a:ext cx="9443800" cy="4763068"/>
          </a:xfrm>
        </p:spPr>
        <p:txBody>
          <a:bodyPr>
            <a:normAutofit/>
          </a:bodyPr>
          <a:lstStyle/>
          <a:p>
            <a:pPr algn="just"/>
            <a:r>
              <a:rPr lang="en-US" dirty="0"/>
              <a:t>To assist in conceptualizing the necessary hardware components for an analog or gate-based quantum computer, the hardware can be modeled in four abstract layers: </a:t>
            </a:r>
          </a:p>
          <a:p>
            <a:pPr algn="just"/>
            <a:r>
              <a:rPr lang="en-US" dirty="0"/>
              <a:t>the “</a:t>
            </a:r>
            <a:r>
              <a:rPr lang="en-US" b="1" dirty="0"/>
              <a:t>quantum data plane</a:t>
            </a:r>
            <a:r>
              <a:rPr lang="en-US" dirty="0"/>
              <a:t>,” where the qubits reside; </a:t>
            </a:r>
          </a:p>
          <a:p>
            <a:pPr algn="just"/>
            <a:r>
              <a:rPr lang="en-US" dirty="0"/>
              <a:t>the “</a:t>
            </a:r>
            <a:r>
              <a:rPr lang="en-US" b="1" dirty="0"/>
              <a:t>control and measurement plane</a:t>
            </a:r>
            <a:r>
              <a:rPr lang="en-US" dirty="0"/>
              <a:t>,” responsible for carrying out operations and measurements on the qubits as required; </a:t>
            </a:r>
          </a:p>
          <a:p>
            <a:pPr algn="just"/>
            <a:r>
              <a:rPr lang="en-US" dirty="0"/>
              <a:t>the “</a:t>
            </a:r>
            <a:r>
              <a:rPr lang="en-US" b="1" dirty="0"/>
              <a:t>control processor plane</a:t>
            </a:r>
            <a:r>
              <a:rPr lang="en-US" dirty="0"/>
              <a:t>,” which determines the sequence of operations and measurements that the algorithm requires, potentially using measurement outcomes to inform subsequent quantum operations; </a:t>
            </a:r>
          </a:p>
          <a:p>
            <a:pPr algn="just"/>
            <a:r>
              <a:rPr lang="en-US" dirty="0"/>
              <a:t>and the “</a:t>
            </a:r>
            <a:r>
              <a:rPr lang="en-US" b="1" dirty="0"/>
              <a:t>host processor</a:t>
            </a:r>
            <a:r>
              <a:rPr lang="en-US" dirty="0"/>
              <a:t>,” a classical computer that handles access to networks, large storage arrays, and user interfaces. This host processor runs a conventional operating system/user interface, which facilitates user interactions, and has a high bandwidth connection to the control processor.</a:t>
            </a:r>
          </a:p>
        </p:txBody>
      </p:sp>
    </p:spTree>
    <p:extLst>
      <p:ext uri="{BB962C8B-B14F-4D97-AF65-F5344CB8AC3E}">
        <p14:creationId xmlns:p14="http://schemas.microsoft.com/office/powerpoint/2010/main" val="392172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46DF-B45E-4A4C-93FB-09AA8DBA1EE1}"/>
              </a:ext>
            </a:extLst>
          </p:cNvPr>
          <p:cNvSpPr>
            <a:spLocks noGrp="1"/>
          </p:cNvSpPr>
          <p:nvPr>
            <p:ph type="title"/>
          </p:nvPr>
        </p:nvSpPr>
        <p:spPr>
          <a:xfrm>
            <a:off x="2156347" y="624110"/>
            <a:ext cx="9348266" cy="1280890"/>
          </a:xfrm>
        </p:spPr>
        <p:txBody>
          <a:bodyPr/>
          <a:lstStyle/>
          <a:p>
            <a:r>
              <a:rPr lang="en-US" dirty="0"/>
              <a:t>Quantum Data Plane</a:t>
            </a:r>
          </a:p>
        </p:txBody>
      </p:sp>
      <p:sp>
        <p:nvSpPr>
          <p:cNvPr id="3" name="Content Placeholder 2">
            <a:extLst>
              <a:ext uri="{FF2B5EF4-FFF2-40B4-BE49-F238E27FC236}">
                <a16:creationId xmlns:a16="http://schemas.microsoft.com/office/drawing/2014/main" id="{404B9319-774D-420C-8FD7-1CF9ED064C83}"/>
              </a:ext>
            </a:extLst>
          </p:cNvPr>
          <p:cNvSpPr>
            <a:spLocks noGrp="1"/>
          </p:cNvSpPr>
          <p:nvPr>
            <p:ph idx="1"/>
          </p:nvPr>
        </p:nvSpPr>
        <p:spPr>
          <a:xfrm>
            <a:off x="2156346" y="1705970"/>
            <a:ext cx="9348266" cy="4527920"/>
          </a:xfrm>
        </p:spPr>
        <p:txBody>
          <a:bodyPr>
            <a:normAutofit lnSpcReduction="10000"/>
          </a:bodyPr>
          <a:lstStyle/>
          <a:p>
            <a:pPr algn="just"/>
            <a:r>
              <a:rPr lang="en-US" dirty="0"/>
              <a:t>The quantum data plane is the “heart” of a QC. </a:t>
            </a:r>
          </a:p>
          <a:p>
            <a:pPr algn="just"/>
            <a:r>
              <a:rPr lang="en-US" dirty="0"/>
              <a:t>It includes the physical qubits and the structures needed to hold them in place. </a:t>
            </a:r>
          </a:p>
          <a:p>
            <a:pPr algn="just"/>
            <a:r>
              <a:rPr lang="en-US" dirty="0"/>
              <a:t>It also must contain any support circuitry needed to measure the qubits’ state and perform gate operations on the physical qubits for a gate-based system or control the Hamiltonian for an analog computer. </a:t>
            </a:r>
          </a:p>
          <a:p>
            <a:pPr algn="just"/>
            <a:r>
              <a:rPr lang="en-US" dirty="0"/>
              <a:t>Control signals routed to the selected qubit(s) set the Hamiltonian it sees, which control the gate operation for a digital quantum computer. </a:t>
            </a:r>
          </a:p>
          <a:p>
            <a:pPr algn="just"/>
            <a:r>
              <a:rPr lang="en-US" dirty="0"/>
              <a:t>For gate-based systems, since some qubit operations require two qubits, the quantum data plane must provide a programmable “wiring” network that enables two or more qubits to interact.</a:t>
            </a:r>
          </a:p>
          <a:p>
            <a:pPr algn="just"/>
            <a:r>
              <a:rPr lang="en-US" dirty="0"/>
              <a:t>Unlike a classical computer, where both the control plane and the data plane components use the same silicon technology and are integrated on the same device, control of the quantum data plane requires technology different from that of the qubits, and is done externally by a separate control and measurement layer</a:t>
            </a:r>
          </a:p>
        </p:txBody>
      </p:sp>
    </p:spTree>
    <p:extLst>
      <p:ext uri="{BB962C8B-B14F-4D97-AF65-F5344CB8AC3E}">
        <p14:creationId xmlns:p14="http://schemas.microsoft.com/office/powerpoint/2010/main" val="146186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46DF-B45E-4A4C-93FB-09AA8DBA1EE1}"/>
              </a:ext>
            </a:extLst>
          </p:cNvPr>
          <p:cNvSpPr>
            <a:spLocks noGrp="1"/>
          </p:cNvSpPr>
          <p:nvPr>
            <p:ph type="title"/>
          </p:nvPr>
        </p:nvSpPr>
        <p:spPr>
          <a:xfrm>
            <a:off x="1910686" y="624110"/>
            <a:ext cx="9593927" cy="1280890"/>
          </a:xfrm>
        </p:spPr>
        <p:txBody>
          <a:bodyPr/>
          <a:lstStyle/>
          <a:p>
            <a:r>
              <a:rPr lang="en-US" dirty="0"/>
              <a:t>Control and Measurement Plane</a:t>
            </a:r>
          </a:p>
        </p:txBody>
      </p:sp>
      <p:sp>
        <p:nvSpPr>
          <p:cNvPr id="3" name="Content Placeholder 2">
            <a:extLst>
              <a:ext uri="{FF2B5EF4-FFF2-40B4-BE49-F238E27FC236}">
                <a16:creationId xmlns:a16="http://schemas.microsoft.com/office/drawing/2014/main" id="{404B9319-774D-420C-8FD7-1CF9ED064C83}"/>
              </a:ext>
            </a:extLst>
          </p:cNvPr>
          <p:cNvSpPr>
            <a:spLocks noGrp="1"/>
          </p:cNvSpPr>
          <p:nvPr>
            <p:ph idx="1"/>
          </p:nvPr>
        </p:nvSpPr>
        <p:spPr>
          <a:xfrm>
            <a:off x="1910686" y="1773348"/>
            <a:ext cx="9348266" cy="4441208"/>
          </a:xfrm>
        </p:spPr>
        <p:txBody>
          <a:bodyPr>
            <a:normAutofit/>
          </a:bodyPr>
          <a:lstStyle/>
          <a:p>
            <a:pPr algn="just"/>
            <a:r>
              <a:rPr lang="en-US" dirty="0"/>
              <a:t>The control and measurement plane converts the control processor’s digital signals, which indicates what quantum operations are to be performed, to the analog control signals needed to perform the operations on the qubits in the quantum data plane. </a:t>
            </a:r>
          </a:p>
          <a:p>
            <a:pPr algn="just"/>
            <a:r>
              <a:rPr lang="en-US" dirty="0"/>
              <a:t>It also converts the analog output of measurements of qubits in the data plane to classical binary data that the control processor can handle.</a:t>
            </a:r>
          </a:p>
          <a:p>
            <a:pPr algn="just"/>
            <a:r>
              <a:rPr lang="en-US" dirty="0"/>
              <a:t>The generation and transmission of control signals is challenging because of the analog nature of quantum gates; small errors in control signals, or irregularities in the physical design of the qubit, will affect the results of operations.</a:t>
            </a:r>
          </a:p>
          <a:p>
            <a:pPr algn="just"/>
            <a:r>
              <a:rPr lang="en-US" dirty="0"/>
              <a:t>The errors associated with each gate operation accumulate as the machine runs.</a:t>
            </a:r>
          </a:p>
          <a:p>
            <a:pPr algn="just"/>
            <a:r>
              <a:rPr lang="en-US" dirty="0"/>
              <a:t>Any imperfection in the isolation of these signals will cause small control signals to appear for qubits that should not otherwise be addressed during an operation, leading to small errors in their qubit state</a:t>
            </a:r>
          </a:p>
        </p:txBody>
      </p:sp>
    </p:spTree>
    <p:extLst>
      <p:ext uri="{BB962C8B-B14F-4D97-AF65-F5344CB8AC3E}">
        <p14:creationId xmlns:p14="http://schemas.microsoft.com/office/powerpoint/2010/main" val="119847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46DF-B45E-4A4C-93FB-09AA8DBA1EE1}"/>
              </a:ext>
            </a:extLst>
          </p:cNvPr>
          <p:cNvSpPr>
            <a:spLocks noGrp="1"/>
          </p:cNvSpPr>
          <p:nvPr>
            <p:ph type="title"/>
          </p:nvPr>
        </p:nvSpPr>
        <p:spPr>
          <a:xfrm>
            <a:off x="1992573" y="624110"/>
            <a:ext cx="9512040" cy="1280890"/>
          </a:xfrm>
        </p:spPr>
        <p:txBody>
          <a:bodyPr/>
          <a:lstStyle/>
          <a:p>
            <a:r>
              <a:rPr lang="en-US" dirty="0"/>
              <a:t>Control Processor Plane</a:t>
            </a:r>
          </a:p>
        </p:txBody>
      </p:sp>
      <p:sp>
        <p:nvSpPr>
          <p:cNvPr id="3" name="Content Placeholder 2">
            <a:extLst>
              <a:ext uri="{FF2B5EF4-FFF2-40B4-BE49-F238E27FC236}">
                <a16:creationId xmlns:a16="http://schemas.microsoft.com/office/drawing/2014/main" id="{404B9319-774D-420C-8FD7-1CF9ED064C83}"/>
              </a:ext>
            </a:extLst>
          </p:cNvPr>
          <p:cNvSpPr>
            <a:spLocks noGrp="1"/>
          </p:cNvSpPr>
          <p:nvPr>
            <p:ph idx="1"/>
          </p:nvPr>
        </p:nvSpPr>
        <p:spPr>
          <a:xfrm>
            <a:off x="1992572" y="1569493"/>
            <a:ext cx="9512040" cy="4341729"/>
          </a:xfrm>
        </p:spPr>
        <p:txBody>
          <a:bodyPr/>
          <a:lstStyle/>
          <a:p>
            <a:r>
              <a:rPr lang="en-US" dirty="0"/>
              <a:t>The control processor plane identifies and triggers the proper Hamiltonian or sequence of quantum gate operations and measurements (which are subsequently carried out by the control and measurement plane on the quantum data plane).</a:t>
            </a:r>
          </a:p>
          <a:p>
            <a:r>
              <a:rPr lang="en-US" dirty="0"/>
              <a:t>These sequences execute the program, provided by the host processor, for implementing a quantum algorithm.</a:t>
            </a:r>
          </a:p>
          <a:p>
            <a:r>
              <a:rPr lang="en-US" dirty="0"/>
              <a:t>One of the most important and challenging tasks of the control processor plane will be to run the quantum error correction algorithm.</a:t>
            </a:r>
          </a:p>
          <a:p>
            <a:r>
              <a:rPr lang="en-US" dirty="0"/>
              <a:t>Significant classical information processing is required to compute the quantum operations needed to correct errors based upon the measured syndrome results, and the time required for this processing may slow the operation of the quantum computer.</a:t>
            </a:r>
          </a:p>
        </p:txBody>
      </p:sp>
    </p:spTree>
    <p:extLst>
      <p:ext uri="{BB962C8B-B14F-4D97-AF65-F5344CB8AC3E}">
        <p14:creationId xmlns:p14="http://schemas.microsoft.com/office/powerpoint/2010/main" val="320149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F4AE-EC71-466E-8226-E2AC39C77362}"/>
              </a:ext>
            </a:extLst>
          </p:cNvPr>
          <p:cNvSpPr>
            <a:spLocks noGrp="1"/>
          </p:cNvSpPr>
          <p:nvPr>
            <p:ph type="title"/>
          </p:nvPr>
        </p:nvSpPr>
        <p:spPr>
          <a:xfrm>
            <a:off x="2074461" y="624110"/>
            <a:ext cx="9430152" cy="1280890"/>
          </a:xfrm>
        </p:spPr>
        <p:txBody>
          <a:bodyPr/>
          <a:lstStyle/>
          <a:p>
            <a:r>
              <a:rPr lang="en-US" dirty="0"/>
              <a:t>Qubit Technologies</a:t>
            </a:r>
          </a:p>
        </p:txBody>
      </p:sp>
      <p:sp>
        <p:nvSpPr>
          <p:cNvPr id="3" name="Content Placeholder 2">
            <a:extLst>
              <a:ext uri="{FF2B5EF4-FFF2-40B4-BE49-F238E27FC236}">
                <a16:creationId xmlns:a16="http://schemas.microsoft.com/office/drawing/2014/main" id="{7D40D097-F859-4133-AA19-F11365A1CF1B}"/>
              </a:ext>
            </a:extLst>
          </p:cNvPr>
          <p:cNvSpPr>
            <a:spLocks noGrp="1"/>
          </p:cNvSpPr>
          <p:nvPr>
            <p:ph idx="1"/>
          </p:nvPr>
        </p:nvSpPr>
        <p:spPr>
          <a:xfrm>
            <a:off x="2074461" y="1705970"/>
            <a:ext cx="9430152" cy="4205252"/>
          </a:xfrm>
        </p:spPr>
        <p:txBody>
          <a:bodyPr>
            <a:normAutofit/>
          </a:bodyPr>
          <a:lstStyle/>
          <a:p>
            <a:pPr algn="just"/>
            <a:r>
              <a:rPr lang="en-US" dirty="0"/>
              <a:t>Several technologies are used to make hardware qubits for quantum computer. </a:t>
            </a:r>
          </a:p>
          <a:p>
            <a:pPr algn="just"/>
            <a:r>
              <a:rPr lang="en-US" dirty="0"/>
              <a:t>Numerous types of qubit technologies exist nowadays such as superconducting qubits, trapped ion qubits, photonic qubits, topological qubits, quantum dot qubits, nuclear magnetic resonance (NMR) qubits etc. </a:t>
            </a:r>
          </a:p>
          <a:p>
            <a:pPr algn="just"/>
            <a:r>
              <a:rPr lang="en-US" dirty="0"/>
              <a:t>Among these technologies, superconducting qubits are used mostly where IBM uses transmon qubit and Google has implemented sycamore superconducting qubit processor. </a:t>
            </a:r>
          </a:p>
          <a:p>
            <a:pPr algn="just"/>
            <a:r>
              <a:rPr lang="en-US" dirty="0"/>
              <a:t>Superconducting qubits are currently the most advanced qubit technology..</a:t>
            </a:r>
          </a:p>
          <a:p>
            <a:pPr algn="just"/>
            <a:endParaRPr lang="en-US" dirty="0"/>
          </a:p>
        </p:txBody>
      </p:sp>
    </p:spTree>
    <p:extLst>
      <p:ext uri="{BB962C8B-B14F-4D97-AF65-F5344CB8AC3E}">
        <p14:creationId xmlns:p14="http://schemas.microsoft.com/office/powerpoint/2010/main" val="24739948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Wood Type</Template>
  <TotalTime>302</TotalTime>
  <Words>1565</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Introduction to Quantum Hardware</vt:lpstr>
      <vt:lpstr>Quantum Hardware Technologies</vt:lpstr>
      <vt:lpstr>How a Classical Computer Works</vt:lpstr>
      <vt:lpstr>How a Quantum Computer Works</vt:lpstr>
      <vt:lpstr>Hardware Structure of a Quantum Computer</vt:lpstr>
      <vt:lpstr>Quantum Data Plane</vt:lpstr>
      <vt:lpstr>Control and Measurement Plane</vt:lpstr>
      <vt:lpstr>Control Processor Plane</vt:lpstr>
      <vt:lpstr>Qubit Technologies</vt:lpstr>
      <vt:lpstr>Qubit Technologies</vt:lpstr>
      <vt:lpstr>Trapped-ion Quantum Computer</vt:lpstr>
      <vt:lpstr>Superconducting Qubit QC</vt:lpstr>
      <vt:lpstr>Photonic quantum computing</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Quantum Hardware</dc:title>
  <dc:creator>TANJIN ADNAN ABIR</dc:creator>
  <cp:lastModifiedBy>TANJIN ADNAN ABIR</cp:lastModifiedBy>
  <cp:revision>22</cp:revision>
  <dcterms:created xsi:type="dcterms:W3CDTF">2022-08-15T06:23:05Z</dcterms:created>
  <dcterms:modified xsi:type="dcterms:W3CDTF">2022-08-22T17:59:35Z</dcterms:modified>
</cp:coreProperties>
</file>