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7" r:id="rId4"/>
    <p:sldId id="260" r:id="rId5"/>
    <p:sldId id="263" r:id="rId6"/>
    <p:sldId id="266" r:id="rId7"/>
    <p:sldId id="261" r:id="rId8"/>
    <p:sldId id="262" r:id="rId9"/>
    <p:sldId id="264" r:id="rId10"/>
    <p:sldId id="265"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D4FD7E-8829-4E46-8B12-72BA3B55E471}"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A5A3BE5-13E4-4540-9BB1-8BE45A25A227}" type="slidenum">
              <a:rPr lang="en-US" smtClean="0"/>
              <a:t>‹#›</a:t>
            </a:fld>
            <a:endParaRPr lang="en-US"/>
          </a:p>
        </p:txBody>
      </p:sp>
    </p:spTree>
    <p:extLst>
      <p:ext uri="{BB962C8B-B14F-4D97-AF65-F5344CB8AC3E}">
        <p14:creationId xmlns:p14="http://schemas.microsoft.com/office/powerpoint/2010/main" val="252172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D4FD7E-8829-4E46-8B12-72BA3B55E471}"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A3BE5-13E4-4540-9BB1-8BE45A25A227}" type="slidenum">
              <a:rPr lang="en-US" smtClean="0"/>
              <a:t>‹#›</a:t>
            </a:fld>
            <a:endParaRPr lang="en-US"/>
          </a:p>
        </p:txBody>
      </p:sp>
    </p:spTree>
    <p:extLst>
      <p:ext uri="{BB962C8B-B14F-4D97-AF65-F5344CB8AC3E}">
        <p14:creationId xmlns:p14="http://schemas.microsoft.com/office/powerpoint/2010/main" val="1988553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D4FD7E-8829-4E46-8B12-72BA3B55E471}"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A3BE5-13E4-4540-9BB1-8BE45A25A227}" type="slidenum">
              <a:rPr lang="en-US" smtClean="0"/>
              <a:t>‹#›</a:t>
            </a:fld>
            <a:endParaRPr lang="en-US"/>
          </a:p>
        </p:txBody>
      </p:sp>
    </p:spTree>
    <p:extLst>
      <p:ext uri="{BB962C8B-B14F-4D97-AF65-F5344CB8AC3E}">
        <p14:creationId xmlns:p14="http://schemas.microsoft.com/office/powerpoint/2010/main" val="2582178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D4FD7E-8829-4E46-8B12-72BA3B55E471}"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A3BE5-13E4-4540-9BB1-8BE45A25A227}" type="slidenum">
              <a:rPr lang="en-US" smtClean="0"/>
              <a:t>‹#›</a:t>
            </a:fld>
            <a:endParaRPr lang="en-US"/>
          </a:p>
        </p:txBody>
      </p:sp>
    </p:spTree>
    <p:extLst>
      <p:ext uri="{BB962C8B-B14F-4D97-AF65-F5344CB8AC3E}">
        <p14:creationId xmlns:p14="http://schemas.microsoft.com/office/powerpoint/2010/main" val="4277221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B2D4FD7E-8829-4E46-8B12-72BA3B55E471}" type="datetimeFigureOut">
              <a:rPr lang="en-US" smtClean="0"/>
              <a:t>8/22/2022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A5A3BE5-13E4-4540-9BB1-8BE45A25A227}" type="slidenum">
              <a:rPr lang="en-US" smtClean="0"/>
              <a:t>‹#›</a:t>
            </a:fld>
            <a:endParaRPr lang="en-US"/>
          </a:p>
        </p:txBody>
      </p:sp>
    </p:spTree>
    <p:extLst>
      <p:ext uri="{BB962C8B-B14F-4D97-AF65-F5344CB8AC3E}">
        <p14:creationId xmlns:p14="http://schemas.microsoft.com/office/powerpoint/2010/main" val="23265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D4FD7E-8829-4E46-8B12-72BA3B55E471}"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A3BE5-13E4-4540-9BB1-8BE45A25A227}" type="slidenum">
              <a:rPr lang="en-US" smtClean="0"/>
              <a:t>‹#›</a:t>
            </a:fld>
            <a:endParaRPr lang="en-US"/>
          </a:p>
        </p:txBody>
      </p:sp>
    </p:spTree>
    <p:extLst>
      <p:ext uri="{BB962C8B-B14F-4D97-AF65-F5344CB8AC3E}">
        <p14:creationId xmlns:p14="http://schemas.microsoft.com/office/powerpoint/2010/main" val="3013570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D4FD7E-8829-4E46-8B12-72BA3B55E471}" type="datetimeFigureOut">
              <a:rPr lang="en-US" smtClean="0"/>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5A3BE5-13E4-4540-9BB1-8BE45A25A227}" type="slidenum">
              <a:rPr lang="en-US" smtClean="0"/>
              <a:t>‹#›</a:t>
            </a:fld>
            <a:endParaRPr lang="en-US"/>
          </a:p>
        </p:txBody>
      </p:sp>
    </p:spTree>
    <p:extLst>
      <p:ext uri="{BB962C8B-B14F-4D97-AF65-F5344CB8AC3E}">
        <p14:creationId xmlns:p14="http://schemas.microsoft.com/office/powerpoint/2010/main" val="273690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D4FD7E-8829-4E46-8B12-72BA3B55E471}" type="datetimeFigureOut">
              <a:rPr lang="en-US" smtClean="0"/>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5A3BE5-13E4-4540-9BB1-8BE45A25A227}" type="slidenum">
              <a:rPr lang="en-US" smtClean="0"/>
              <a:t>‹#›</a:t>
            </a:fld>
            <a:endParaRPr lang="en-US"/>
          </a:p>
        </p:txBody>
      </p:sp>
    </p:spTree>
    <p:extLst>
      <p:ext uri="{BB962C8B-B14F-4D97-AF65-F5344CB8AC3E}">
        <p14:creationId xmlns:p14="http://schemas.microsoft.com/office/powerpoint/2010/main" val="2190512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D4FD7E-8829-4E46-8B12-72BA3B55E471}" type="datetimeFigureOut">
              <a:rPr lang="en-US" smtClean="0"/>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5A3BE5-13E4-4540-9BB1-8BE45A25A227}" type="slidenum">
              <a:rPr lang="en-US" smtClean="0"/>
              <a:t>‹#›</a:t>
            </a:fld>
            <a:endParaRPr lang="en-US"/>
          </a:p>
        </p:txBody>
      </p:sp>
    </p:spTree>
    <p:extLst>
      <p:ext uri="{BB962C8B-B14F-4D97-AF65-F5344CB8AC3E}">
        <p14:creationId xmlns:p14="http://schemas.microsoft.com/office/powerpoint/2010/main" val="349080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2D4FD7E-8829-4E46-8B12-72BA3B55E471}"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A5A3BE5-13E4-4540-9BB1-8BE45A25A227}" type="slidenum">
              <a:rPr lang="en-US" smtClean="0"/>
              <a:t>‹#›</a:t>
            </a:fld>
            <a:endParaRPr lang="en-US"/>
          </a:p>
        </p:txBody>
      </p:sp>
    </p:spTree>
    <p:extLst>
      <p:ext uri="{BB962C8B-B14F-4D97-AF65-F5344CB8AC3E}">
        <p14:creationId xmlns:p14="http://schemas.microsoft.com/office/powerpoint/2010/main" val="3419256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2D4FD7E-8829-4E46-8B12-72BA3B55E471}" type="datetimeFigureOut">
              <a:rPr lang="en-US" smtClean="0"/>
              <a:t>8/22/2022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A5A3BE5-13E4-4540-9BB1-8BE45A25A227}" type="slidenum">
              <a:rPr lang="en-US" smtClean="0"/>
              <a:t>‹#›</a:t>
            </a:fld>
            <a:endParaRPr lang="en-US"/>
          </a:p>
        </p:txBody>
      </p:sp>
    </p:spTree>
    <p:extLst>
      <p:ext uri="{BB962C8B-B14F-4D97-AF65-F5344CB8AC3E}">
        <p14:creationId xmlns:p14="http://schemas.microsoft.com/office/powerpoint/2010/main" val="3154427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2D4FD7E-8829-4E46-8B12-72BA3B55E471}" type="datetimeFigureOut">
              <a:rPr lang="en-US" smtClean="0"/>
              <a:t>8/22/2022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A5A3BE5-13E4-4540-9BB1-8BE45A25A227}" type="slidenum">
              <a:rPr lang="en-US" smtClean="0"/>
              <a:t>‹#›</a:t>
            </a:fld>
            <a:endParaRPr lang="en-US"/>
          </a:p>
        </p:txBody>
      </p:sp>
    </p:spTree>
    <p:extLst>
      <p:ext uri="{BB962C8B-B14F-4D97-AF65-F5344CB8AC3E}">
        <p14:creationId xmlns:p14="http://schemas.microsoft.com/office/powerpoint/2010/main" val="2679829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qiskit.org/learn/" TargetMode="External"/><Relationship Id="rId2" Type="http://schemas.openxmlformats.org/officeDocument/2006/relationships/hyperlink" Target="https://qiskit.org/documentation/metal/" TargetMode="External"/><Relationship Id="rId1" Type="http://schemas.openxmlformats.org/officeDocument/2006/relationships/slideLayout" Target="../slideLayouts/slideLayout2.xml"/><Relationship Id="rId5" Type="http://schemas.openxmlformats.org/officeDocument/2006/relationships/hyperlink" Target="https://doi.org/10.17226/25196" TargetMode="External"/><Relationship Id="rId4" Type="http://schemas.openxmlformats.org/officeDocument/2006/relationships/hyperlink" Target="https://arxiv.org/abs/1904.0656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1A954-B06A-49A2-BAEF-9ACB990DB8BE}"/>
              </a:ext>
            </a:extLst>
          </p:cNvPr>
          <p:cNvSpPr>
            <a:spLocks noGrp="1"/>
          </p:cNvSpPr>
          <p:nvPr>
            <p:ph type="ctrTitle"/>
          </p:nvPr>
        </p:nvSpPr>
        <p:spPr/>
        <p:txBody>
          <a:bodyPr/>
          <a:lstStyle/>
          <a:p>
            <a:pPr algn="ctr"/>
            <a:r>
              <a:rPr lang="en-US" sz="8000" dirty="0"/>
              <a:t>Introduction to Superconducting qubits</a:t>
            </a:r>
          </a:p>
        </p:txBody>
      </p:sp>
      <p:sp>
        <p:nvSpPr>
          <p:cNvPr id="3" name="Subtitle 2">
            <a:extLst>
              <a:ext uri="{FF2B5EF4-FFF2-40B4-BE49-F238E27FC236}">
                <a16:creationId xmlns:a16="http://schemas.microsoft.com/office/drawing/2014/main" id="{17D7C543-7E15-4D2A-8E98-5210C69F11E2}"/>
              </a:ext>
            </a:extLst>
          </p:cNvPr>
          <p:cNvSpPr>
            <a:spLocks noGrp="1"/>
          </p:cNvSpPr>
          <p:nvPr>
            <p:ph type="subTitle" idx="1"/>
          </p:nvPr>
        </p:nvSpPr>
        <p:spPr/>
        <p:txBody>
          <a:bodyPr>
            <a:normAutofit/>
          </a:bodyPr>
          <a:lstStyle/>
          <a:p>
            <a:r>
              <a:rPr lang="en-US" sz="2400" dirty="0"/>
              <a:t>A QHardware Tutorial Series</a:t>
            </a:r>
          </a:p>
          <a:p>
            <a:r>
              <a:rPr lang="en-US" sz="2400" dirty="0"/>
              <a:t>Part-3</a:t>
            </a:r>
          </a:p>
        </p:txBody>
      </p:sp>
    </p:spTree>
    <p:extLst>
      <p:ext uri="{BB962C8B-B14F-4D97-AF65-F5344CB8AC3E}">
        <p14:creationId xmlns:p14="http://schemas.microsoft.com/office/powerpoint/2010/main" val="270366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9EF9-3D06-495C-8EC7-ABF3A4E4DB9A}"/>
              </a:ext>
            </a:extLst>
          </p:cNvPr>
          <p:cNvSpPr>
            <a:spLocks noGrp="1"/>
          </p:cNvSpPr>
          <p:nvPr>
            <p:ph type="title"/>
          </p:nvPr>
        </p:nvSpPr>
        <p:spPr/>
        <p:txBody>
          <a:bodyPr/>
          <a:lstStyle/>
          <a:p>
            <a:r>
              <a:rPr lang="en-US" dirty="0"/>
              <a:t>How hardware qubits are made</a:t>
            </a:r>
          </a:p>
        </p:txBody>
      </p:sp>
      <p:sp>
        <p:nvSpPr>
          <p:cNvPr id="3" name="Content Placeholder 2">
            <a:extLst>
              <a:ext uri="{FF2B5EF4-FFF2-40B4-BE49-F238E27FC236}">
                <a16:creationId xmlns:a16="http://schemas.microsoft.com/office/drawing/2014/main" id="{B854FE2A-AE72-4B41-857C-BD4769FC8E87}"/>
              </a:ext>
            </a:extLst>
          </p:cNvPr>
          <p:cNvSpPr>
            <a:spLocks noGrp="1"/>
          </p:cNvSpPr>
          <p:nvPr>
            <p:ph idx="1"/>
          </p:nvPr>
        </p:nvSpPr>
        <p:spPr/>
        <p:txBody>
          <a:bodyPr/>
          <a:lstStyle/>
          <a:p>
            <a:pPr algn="just"/>
            <a:r>
              <a:rPr lang="en-US" dirty="0"/>
              <a:t>Most existing quantum computers use superconducting qubits. </a:t>
            </a:r>
          </a:p>
          <a:p>
            <a:pPr algn="just"/>
            <a:r>
              <a:rPr lang="en-US" dirty="0"/>
              <a:t>They use metal-insulator-metal sandwiches called Josephson junctions. </a:t>
            </a:r>
          </a:p>
          <a:p>
            <a:pPr algn="just"/>
            <a:r>
              <a:rPr lang="en-US" dirty="0"/>
              <a:t>To turn these materials into superconductors – materials that electricity can run through with no loss – scientists lower them to extremely cold temperatures. </a:t>
            </a:r>
          </a:p>
          <a:p>
            <a:pPr algn="just"/>
            <a:r>
              <a:rPr lang="en-US" dirty="0"/>
              <a:t>The quantum computers you interact with in IBM Quantum use a physical type of qubit called a superconducting transmon qubit, which is made from superconducting materials such as niobium and aluminum, patterned on a silicon substrate. </a:t>
            </a:r>
          </a:p>
          <a:p>
            <a:pPr algn="just"/>
            <a:r>
              <a:rPr lang="en-US" dirty="0"/>
              <a:t>Besides, trapped ion quantum computer are also popular where ion trap is used to build quantum register.</a:t>
            </a:r>
          </a:p>
        </p:txBody>
      </p:sp>
    </p:spTree>
    <p:extLst>
      <p:ext uri="{BB962C8B-B14F-4D97-AF65-F5344CB8AC3E}">
        <p14:creationId xmlns:p14="http://schemas.microsoft.com/office/powerpoint/2010/main" val="74208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9AA7-F31A-41B5-B947-F5E5C602B57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0EEBA0F-044C-487C-94F5-347F1755AF90}"/>
              </a:ext>
            </a:extLst>
          </p:cNvPr>
          <p:cNvSpPr>
            <a:spLocks noGrp="1"/>
          </p:cNvSpPr>
          <p:nvPr>
            <p:ph idx="1"/>
          </p:nvPr>
        </p:nvSpPr>
        <p:spPr>
          <a:xfrm>
            <a:off x="1069848" y="1951630"/>
            <a:ext cx="10058400" cy="4176215"/>
          </a:xfrm>
        </p:spPr>
        <p:txBody>
          <a:bodyPr/>
          <a:lstStyle/>
          <a:p>
            <a:pPr algn="just"/>
            <a:r>
              <a:rPr lang="en-US" dirty="0"/>
              <a:t>1. Qiskit Metal Documentation- </a:t>
            </a:r>
            <a:r>
              <a:rPr lang="en-US" dirty="0">
                <a:hlinkClick r:id="rId2"/>
              </a:rPr>
              <a:t>https://qiskit.org/documentation/metal/</a:t>
            </a:r>
            <a:endParaRPr lang="en-US" dirty="0"/>
          </a:p>
          <a:p>
            <a:pPr algn="just"/>
            <a:r>
              <a:rPr lang="en-US" dirty="0"/>
              <a:t>2. Qiskit Textbook- </a:t>
            </a:r>
            <a:r>
              <a:rPr lang="en-US" dirty="0">
                <a:hlinkClick r:id="rId3"/>
              </a:rPr>
              <a:t>https://qiskit.org/learn/</a:t>
            </a:r>
            <a:endParaRPr lang="en-US" dirty="0"/>
          </a:p>
          <a:p>
            <a:pPr algn="just"/>
            <a:r>
              <a:rPr lang="en-US" dirty="0"/>
              <a:t>3. A Quantum Engineer's Guide to Superconducting Qubits</a:t>
            </a:r>
            <a:br>
              <a:rPr lang="en-US" dirty="0"/>
            </a:br>
            <a:r>
              <a:rPr lang="en-US" dirty="0"/>
              <a:t>(</a:t>
            </a:r>
            <a:r>
              <a:rPr lang="en-US" dirty="0">
                <a:hlinkClick r:id="rId4"/>
              </a:rPr>
              <a:t>https://arxiv.org/abs/1904.06560</a:t>
            </a:r>
            <a:r>
              <a:rPr lang="en-US" dirty="0"/>
              <a:t>)</a:t>
            </a:r>
          </a:p>
          <a:p>
            <a:pPr algn="just"/>
            <a:r>
              <a:rPr lang="en-US" dirty="0"/>
              <a:t>4. Quantum Computation and Quantum Information by Michael A. Nielsen and</a:t>
            </a:r>
            <a:br>
              <a:rPr lang="en-US" dirty="0"/>
            </a:br>
            <a:r>
              <a:rPr lang="en-US" dirty="0"/>
              <a:t>Isaac Chuang</a:t>
            </a:r>
          </a:p>
          <a:p>
            <a:pPr algn="just"/>
            <a:r>
              <a:rPr lang="en-US" dirty="0"/>
              <a:t>5. Principles of Superconducting Quantum Computers by Daniel D. Stancil and Gregory T. Byrd</a:t>
            </a:r>
          </a:p>
          <a:p>
            <a:pPr algn="just"/>
            <a:r>
              <a:rPr lang="en-US" dirty="0"/>
              <a:t>6. National Academies of Sciences, Engineering, and Medicine. 2019. Quantum Computing: Progress and Prospects. Washington, DC: The National Academies Press. </a:t>
            </a:r>
            <a:r>
              <a:rPr lang="en-US" dirty="0">
                <a:hlinkClick r:id="rId5"/>
              </a:rPr>
              <a:t>https://doi.org/10.17226/25196</a:t>
            </a:r>
            <a:r>
              <a:rPr lang="en-US" dirty="0"/>
              <a:t>.</a:t>
            </a:r>
          </a:p>
        </p:txBody>
      </p:sp>
    </p:spTree>
    <p:extLst>
      <p:ext uri="{BB962C8B-B14F-4D97-AF65-F5344CB8AC3E}">
        <p14:creationId xmlns:p14="http://schemas.microsoft.com/office/powerpoint/2010/main" val="3097122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9E3E-9B13-4D6F-8377-EEC814271D47}"/>
              </a:ext>
            </a:extLst>
          </p:cNvPr>
          <p:cNvSpPr>
            <a:spLocks noGrp="1"/>
          </p:cNvSpPr>
          <p:nvPr>
            <p:ph type="title"/>
          </p:nvPr>
        </p:nvSpPr>
        <p:spPr/>
        <p:txBody>
          <a:bodyPr/>
          <a:lstStyle/>
          <a:p>
            <a:r>
              <a:rPr lang="en-US" dirty="0"/>
              <a:t>superconductor</a:t>
            </a:r>
          </a:p>
        </p:txBody>
      </p:sp>
      <p:sp>
        <p:nvSpPr>
          <p:cNvPr id="3" name="Content Placeholder 2">
            <a:extLst>
              <a:ext uri="{FF2B5EF4-FFF2-40B4-BE49-F238E27FC236}">
                <a16:creationId xmlns:a16="http://schemas.microsoft.com/office/drawing/2014/main" id="{3E185E2F-D3E4-415E-B40B-18BB1E1FB33E}"/>
              </a:ext>
            </a:extLst>
          </p:cNvPr>
          <p:cNvSpPr>
            <a:spLocks noGrp="1"/>
          </p:cNvSpPr>
          <p:nvPr>
            <p:ph idx="1"/>
          </p:nvPr>
        </p:nvSpPr>
        <p:spPr/>
        <p:txBody>
          <a:bodyPr/>
          <a:lstStyle/>
          <a:p>
            <a:pPr algn="just"/>
            <a:r>
              <a:rPr lang="en-US" dirty="0"/>
              <a:t>A superconductor is a material that achieves superconductivity, which is a state of matter that has no electrical resistance and does not allow magnetic fields to penetrate. </a:t>
            </a:r>
          </a:p>
          <a:p>
            <a:pPr algn="just"/>
            <a:r>
              <a:rPr lang="en-US" dirty="0"/>
              <a:t>An electric current in a superconductor can persist indefinitely. </a:t>
            </a:r>
          </a:p>
          <a:p>
            <a:pPr algn="just"/>
            <a:r>
              <a:rPr lang="en-US" dirty="0"/>
              <a:t>Superconductivity can only typically be achieved at very cold temperatures.</a:t>
            </a:r>
          </a:p>
          <a:p>
            <a:pPr algn="just"/>
            <a:r>
              <a:rPr lang="en-US" dirty="0"/>
              <a:t>Prominent examples of superconductors include aluminium, niobium, magnesium diboride, cuprates such as yttrium barium copper oxide and iron pnictides. </a:t>
            </a:r>
          </a:p>
          <a:p>
            <a:pPr algn="just"/>
            <a:r>
              <a:rPr lang="en-US" dirty="0"/>
              <a:t>These materials only become superconducting at temperatures below a certain value, known as the critical temperature.</a:t>
            </a:r>
          </a:p>
        </p:txBody>
      </p:sp>
    </p:spTree>
    <p:extLst>
      <p:ext uri="{BB962C8B-B14F-4D97-AF65-F5344CB8AC3E}">
        <p14:creationId xmlns:p14="http://schemas.microsoft.com/office/powerpoint/2010/main" val="89671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BCFF-2A26-48F1-93B3-C5471772EEFA}"/>
              </a:ext>
            </a:extLst>
          </p:cNvPr>
          <p:cNvSpPr>
            <a:spLocks noGrp="1"/>
          </p:cNvSpPr>
          <p:nvPr>
            <p:ph type="title"/>
          </p:nvPr>
        </p:nvSpPr>
        <p:spPr/>
        <p:txBody>
          <a:bodyPr/>
          <a:lstStyle/>
          <a:p>
            <a:r>
              <a:rPr lang="en-US" dirty="0"/>
              <a:t>superconducting qubit</a:t>
            </a:r>
          </a:p>
        </p:txBody>
      </p:sp>
      <p:sp>
        <p:nvSpPr>
          <p:cNvPr id="3" name="Content Placeholder 2">
            <a:extLst>
              <a:ext uri="{FF2B5EF4-FFF2-40B4-BE49-F238E27FC236}">
                <a16:creationId xmlns:a16="http://schemas.microsoft.com/office/drawing/2014/main" id="{7AF1737B-44DD-4DBF-83F5-5D6C14D41A5C}"/>
              </a:ext>
            </a:extLst>
          </p:cNvPr>
          <p:cNvSpPr>
            <a:spLocks noGrp="1"/>
          </p:cNvSpPr>
          <p:nvPr>
            <p:ph idx="1"/>
          </p:nvPr>
        </p:nvSpPr>
        <p:spPr/>
        <p:txBody>
          <a:bodyPr/>
          <a:lstStyle/>
          <a:p>
            <a:pPr algn="just"/>
            <a:r>
              <a:rPr lang="en-US" dirty="0"/>
              <a:t>Superconducting circuits are macroscopic in size but have generic quantum properties such as quantized energy levels, superposition of states, and entanglement, all of which are more commonly associated with atoms. </a:t>
            </a:r>
          </a:p>
          <a:p>
            <a:pPr algn="just"/>
            <a:r>
              <a:rPr lang="en-US" dirty="0"/>
              <a:t>Superconducting quantum bits (qubits) form the key component of these circuits.</a:t>
            </a:r>
          </a:p>
          <a:p>
            <a:pPr algn="just"/>
            <a:r>
              <a:rPr lang="en-US" dirty="0"/>
              <a:t> Their quantum state is manipulated by using electromagnetic pulses to control the magnetic flux, the electric charge or the phase difference across a Josephson junction (a device with nonlinear inductance and no energy dissipation). </a:t>
            </a:r>
          </a:p>
          <a:p>
            <a:pPr algn="just"/>
            <a:r>
              <a:rPr lang="en-US" dirty="0"/>
              <a:t>As such, superconducting qubits are not only of considerable fundamental interest but also might ultimately form the primitive building blocks of quantum computers.</a:t>
            </a:r>
          </a:p>
        </p:txBody>
      </p:sp>
    </p:spTree>
    <p:extLst>
      <p:ext uri="{BB962C8B-B14F-4D97-AF65-F5344CB8AC3E}">
        <p14:creationId xmlns:p14="http://schemas.microsoft.com/office/powerpoint/2010/main" val="88455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118A-71D3-4A5C-97D3-8FE4928C6447}"/>
              </a:ext>
            </a:extLst>
          </p:cNvPr>
          <p:cNvSpPr>
            <a:spLocks noGrp="1"/>
          </p:cNvSpPr>
          <p:nvPr>
            <p:ph type="title"/>
          </p:nvPr>
        </p:nvSpPr>
        <p:spPr/>
        <p:txBody>
          <a:bodyPr/>
          <a:lstStyle/>
          <a:p>
            <a:r>
              <a:rPr lang="en-US" dirty="0"/>
              <a:t>Hamiltonian </a:t>
            </a:r>
          </a:p>
        </p:txBody>
      </p:sp>
      <p:sp>
        <p:nvSpPr>
          <p:cNvPr id="3" name="Content Placeholder 2">
            <a:extLst>
              <a:ext uri="{FF2B5EF4-FFF2-40B4-BE49-F238E27FC236}">
                <a16:creationId xmlns:a16="http://schemas.microsoft.com/office/drawing/2014/main" id="{A4B6D680-7674-4407-A9AA-975F1177936D}"/>
              </a:ext>
            </a:extLst>
          </p:cNvPr>
          <p:cNvSpPr>
            <a:spLocks noGrp="1"/>
          </p:cNvSpPr>
          <p:nvPr>
            <p:ph idx="1"/>
          </p:nvPr>
        </p:nvSpPr>
        <p:spPr>
          <a:xfrm>
            <a:off x="1069848" y="2121408"/>
            <a:ext cx="10058400" cy="4050792"/>
          </a:xfrm>
        </p:spPr>
        <p:txBody>
          <a:bodyPr/>
          <a:lstStyle/>
          <a:p>
            <a:pPr algn="just"/>
            <a:r>
              <a:rPr lang="en-US" dirty="0"/>
              <a:t>The Hamiltonian of a system specifies its total energy i.e., the sum of its kinetic energy (that of motion) and its potential energy (that of position) in terms of the Lagrangian function derived in earlier studies of dynamics and of the position and momentum of each of the particles.</a:t>
            </a:r>
          </a:p>
          <a:p>
            <a:pPr algn="just"/>
            <a:endParaRPr lang="en-US" dirty="0"/>
          </a:p>
        </p:txBody>
      </p:sp>
      <p:pic>
        <p:nvPicPr>
          <p:cNvPr id="1026" name="Picture 2">
            <a:extLst>
              <a:ext uri="{FF2B5EF4-FFF2-40B4-BE49-F238E27FC236}">
                <a16:creationId xmlns:a16="http://schemas.microsoft.com/office/drawing/2014/main" id="{8D4A6E3C-89F4-42BA-91CC-409D42038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1505" y="3429000"/>
            <a:ext cx="4368990" cy="1437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20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2297-2D7F-49EF-BD13-4F9EA6C5936C}"/>
              </a:ext>
            </a:extLst>
          </p:cNvPr>
          <p:cNvSpPr>
            <a:spLocks noGrp="1"/>
          </p:cNvSpPr>
          <p:nvPr>
            <p:ph type="title"/>
          </p:nvPr>
        </p:nvSpPr>
        <p:spPr/>
        <p:txBody>
          <a:bodyPr/>
          <a:lstStyle/>
          <a:p>
            <a:r>
              <a:rPr lang="en-US" dirty="0"/>
              <a:t>lagrangian mechanics</a:t>
            </a:r>
          </a:p>
        </p:txBody>
      </p:sp>
      <p:sp>
        <p:nvSpPr>
          <p:cNvPr id="3" name="Content Placeholder 2">
            <a:extLst>
              <a:ext uri="{FF2B5EF4-FFF2-40B4-BE49-F238E27FC236}">
                <a16:creationId xmlns:a16="http://schemas.microsoft.com/office/drawing/2014/main" id="{4683C11D-FDC4-4A23-BF2C-20DF4A06F79B}"/>
              </a:ext>
            </a:extLst>
          </p:cNvPr>
          <p:cNvSpPr>
            <a:spLocks noGrp="1"/>
          </p:cNvSpPr>
          <p:nvPr>
            <p:ph idx="1"/>
          </p:nvPr>
        </p:nvSpPr>
        <p:spPr/>
        <p:txBody>
          <a:bodyPr/>
          <a:lstStyle/>
          <a:p>
            <a:pPr algn="just"/>
            <a:r>
              <a:rPr lang="en-US" dirty="0"/>
              <a:t>The state of a physical system is described by a Lagrangian function, often known as a Lagrangian quantity. The Lagrangian function in mechanics is just the kinetic energy (motion energy) minus the potential energy (energy of position). </a:t>
            </a:r>
          </a:p>
          <a:p>
            <a:pPr algn="just"/>
            <a:r>
              <a:rPr lang="en-US" dirty="0"/>
              <a:t>A reformulation of classical mechanics is known as Lagrangian mechanics. Classical mechanics is reformulated in Hamiltonian mechanics, which is a mathematically sophisticated version of classical mechanics. </a:t>
            </a:r>
          </a:p>
          <a:p>
            <a:pPr algn="just"/>
            <a:r>
              <a:rPr lang="en-US" dirty="0"/>
              <a:t>The key difference between Lagrangian and Hamiltonian mechanics is that Lagrangian mechanics describes the difference between kinetic and potential energies, whereas Hamiltonian mechanics describes the sum of kinetic and potential energies.</a:t>
            </a:r>
          </a:p>
        </p:txBody>
      </p:sp>
    </p:spTree>
    <p:extLst>
      <p:ext uri="{BB962C8B-B14F-4D97-AF65-F5344CB8AC3E}">
        <p14:creationId xmlns:p14="http://schemas.microsoft.com/office/powerpoint/2010/main" val="3657166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2A25D-20C4-4177-A3F4-D1020BD3B3AB}"/>
              </a:ext>
            </a:extLst>
          </p:cNvPr>
          <p:cNvSpPr>
            <a:spLocks noGrp="1"/>
          </p:cNvSpPr>
          <p:nvPr>
            <p:ph type="title"/>
          </p:nvPr>
        </p:nvSpPr>
        <p:spPr/>
        <p:txBody>
          <a:bodyPr>
            <a:normAutofit/>
          </a:bodyPr>
          <a:lstStyle/>
          <a:p>
            <a:r>
              <a:rPr lang="en-US" sz="4400" dirty="0"/>
              <a:t>difference between a Lagrangian and a Hamiltonian</a:t>
            </a:r>
          </a:p>
        </p:txBody>
      </p:sp>
      <p:sp>
        <p:nvSpPr>
          <p:cNvPr id="3" name="Content Placeholder 2">
            <a:extLst>
              <a:ext uri="{FF2B5EF4-FFF2-40B4-BE49-F238E27FC236}">
                <a16:creationId xmlns:a16="http://schemas.microsoft.com/office/drawing/2014/main" id="{063B4AAA-8262-4C05-A29A-0E086A226802}"/>
              </a:ext>
            </a:extLst>
          </p:cNvPr>
          <p:cNvSpPr>
            <a:spLocks noGrp="1"/>
          </p:cNvSpPr>
          <p:nvPr>
            <p:ph idx="1"/>
          </p:nvPr>
        </p:nvSpPr>
        <p:spPr/>
        <p:txBody>
          <a:bodyPr/>
          <a:lstStyle/>
          <a:p>
            <a:pPr algn="just"/>
            <a:r>
              <a:rPr lang="en-US" dirty="0"/>
              <a:t>A reformulation of classical mechanics is known as Lagrangian mechanics. </a:t>
            </a:r>
          </a:p>
          <a:p>
            <a:pPr algn="just"/>
            <a:r>
              <a:rPr lang="en-US" dirty="0"/>
              <a:t>Classical mechanics is reformulated in Hamiltonian mechanics, which is a mathematically sophisticated version of classical mechanics. </a:t>
            </a:r>
          </a:p>
          <a:p>
            <a:pPr algn="just"/>
            <a:r>
              <a:rPr lang="en-US" dirty="0"/>
              <a:t>The key difference between Lagrangian and Hamiltonian mechanics is that Lagrangian mechanics describes the difference between kinetic and potential energies, whereas Hamiltonian mechanics describes the sum of kinetic and potential energies.</a:t>
            </a:r>
          </a:p>
        </p:txBody>
      </p:sp>
    </p:spTree>
    <p:extLst>
      <p:ext uri="{BB962C8B-B14F-4D97-AF65-F5344CB8AC3E}">
        <p14:creationId xmlns:p14="http://schemas.microsoft.com/office/powerpoint/2010/main" val="425084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1EF5-7066-45EA-82E4-58C18698F9CF}"/>
              </a:ext>
            </a:extLst>
          </p:cNvPr>
          <p:cNvSpPr>
            <a:spLocks noGrp="1"/>
          </p:cNvSpPr>
          <p:nvPr>
            <p:ph type="title"/>
          </p:nvPr>
        </p:nvSpPr>
        <p:spPr/>
        <p:txBody>
          <a:bodyPr/>
          <a:lstStyle/>
          <a:p>
            <a:r>
              <a:rPr lang="en-US" dirty="0"/>
              <a:t>Harmonic oscillator </a:t>
            </a:r>
          </a:p>
        </p:txBody>
      </p:sp>
      <p:sp>
        <p:nvSpPr>
          <p:cNvPr id="3" name="Content Placeholder 2">
            <a:extLst>
              <a:ext uri="{FF2B5EF4-FFF2-40B4-BE49-F238E27FC236}">
                <a16:creationId xmlns:a16="http://schemas.microsoft.com/office/drawing/2014/main" id="{CC101592-B891-4DE8-A17B-EB7F45947E53}"/>
              </a:ext>
            </a:extLst>
          </p:cNvPr>
          <p:cNvSpPr>
            <a:spLocks noGrp="1"/>
          </p:cNvSpPr>
          <p:nvPr>
            <p:ph idx="1"/>
          </p:nvPr>
        </p:nvSpPr>
        <p:spPr>
          <a:xfrm>
            <a:off x="1069848" y="1965277"/>
            <a:ext cx="7694023" cy="4503761"/>
          </a:xfrm>
        </p:spPr>
        <p:txBody>
          <a:bodyPr>
            <a:normAutofit/>
          </a:bodyPr>
          <a:lstStyle/>
          <a:p>
            <a:pPr algn="just"/>
            <a:r>
              <a:rPr lang="en-US" dirty="0"/>
              <a:t>In classical mechanics, a harmonic oscillator is a system that, when displaced from its equilibrium position, experiences a restoring force F proportional to the displacement x: where k is a positive constant.</a:t>
            </a:r>
          </a:p>
          <a:p>
            <a:pPr algn="just"/>
            <a:r>
              <a:rPr lang="en-US" dirty="0"/>
              <a:t>An </a:t>
            </a:r>
            <a:r>
              <a:rPr lang="en-US" dirty="0" err="1"/>
              <a:t>anharmonic</a:t>
            </a:r>
            <a:r>
              <a:rPr lang="en-US" dirty="0"/>
              <a:t> oscillator is one which deviates from the exact form of the harmonic oscillator.</a:t>
            </a:r>
          </a:p>
          <a:p>
            <a:pPr algn="just"/>
            <a:r>
              <a:rPr lang="en-US" dirty="0"/>
              <a:t>The dependence of the energy levels and the value of the matrix elements of the momentum and position operators of a quantum </a:t>
            </a:r>
            <a:r>
              <a:rPr lang="en-US" dirty="0" err="1"/>
              <a:t>anharmonic</a:t>
            </a:r>
            <a:r>
              <a:rPr lang="en-US" dirty="0"/>
              <a:t> oscillator are studied as functions of the quantum number and the strength of the </a:t>
            </a:r>
            <a:r>
              <a:rPr lang="en-US" dirty="0" err="1"/>
              <a:t>anharmonic</a:t>
            </a:r>
            <a:r>
              <a:rPr lang="en-US" dirty="0"/>
              <a:t> term. The principal technique employed is the construction of a canonical transformation.</a:t>
            </a:r>
          </a:p>
        </p:txBody>
      </p:sp>
      <p:pic>
        <p:nvPicPr>
          <p:cNvPr id="2050" name="Picture 2">
            <a:extLst>
              <a:ext uri="{FF2B5EF4-FFF2-40B4-BE49-F238E27FC236}">
                <a16:creationId xmlns:a16="http://schemas.microsoft.com/office/drawing/2014/main" id="{47324956-0568-4EA5-82D4-C2D17D5CE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6701" y="2467903"/>
            <a:ext cx="3134490" cy="2296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387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A30F-DC1A-4800-A182-AE04901E2C27}"/>
              </a:ext>
            </a:extLst>
          </p:cNvPr>
          <p:cNvSpPr>
            <a:spLocks noGrp="1"/>
          </p:cNvSpPr>
          <p:nvPr>
            <p:ph type="title"/>
          </p:nvPr>
        </p:nvSpPr>
        <p:spPr/>
        <p:txBody>
          <a:bodyPr/>
          <a:lstStyle/>
          <a:p>
            <a:r>
              <a:rPr lang="en-US" dirty="0"/>
              <a:t>Circuit qed</a:t>
            </a:r>
          </a:p>
        </p:txBody>
      </p:sp>
      <p:sp>
        <p:nvSpPr>
          <p:cNvPr id="3" name="Content Placeholder 2">
            <a:extLst>
              <a:ext uri="{FF2B5EF4-FFF2-40B4-BE49-F238E27FC236}">
                <a16:creationId xmlns:a16="http://schemas.microsoft.com/office/drawing/2014/main" id="{15B623A2-0DAD-4B8E-91FA-CF0F543FA8B8}"/>
              </a:ext>
            </a:extLst>
          </p:cNvPr>
          <p:cNvSpPr>
            <a:spLocks noGrp="1"/>
          </p:cNvSpPr>
          <p:nvPr>
            <p:ph idx="1"/>
          </p:nvPr>
        </p:nvSpPr>
        <p:spPr/>
        <p:txBody>
          <a:bodyPr/>
          <a:lstStyle/>
          <a:p>
            <a:pPr algn="just"/>
            <a:r>
              <a:rPr lang="en-US" dirty="0"/>
              <a:t>Circuit QED allows the study and control of light-matter interaction at the quantum level in unprecedented detail. It also plays an essential role in all current approaches to quantum information processing with superconducting circuits.</a:t>
            </a:r>
          </a:p>
          <a:p>
            <a:pPr algn="just"/>
            <a:r>
              <a:rPr lang="en-US" dirty="0"/>
              <a:t>In addition, circuit QED enables the study of hybrid quantum systems interacting with microwave photons. </a:t>
            </a:r>
          </a:p>
        </p:txBody>
      </p:sp>
    </p:spTree>
    <p:extLst>
      <p:ext uri="{BB962C8B-B14F-4D97-AF65-F5344CB8AC3E}">
        <p14:creationId xmlns:p14="http://schemas.microsoft.com/office/powerpoint/2010/main" val="3327578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7605-BFA4-4E7A-8C83-49A9B69E75F6}"/>
              </a:ext>
            </a:extLst>
          </p:cNvPr>
          <p:cNvSpPr>
            <a:spLocks noGrp="1"/>
          </p:cNvSpPr>
          <p:nvPr>
            <p:ph type="title"/>
          </p:nvPr>
        </p:nvSpPr>
        <p:spPr/>
        <p:txBody>
          <a:bodyPr/>
          <a:lstStyle/>
          <a:p>
            <a:r>
              <a:rPr lang="en-US" dirty="0"/>
              <a:t>How hardware qubits are made</a:t>
            </a:r>
          </a:p>
        </p:txBody>
      </p:sp>
      <p:sp>
        <p:nvSpPr>
          <p:cNvPr id="3" name="Content Placeholder 2">
            <a:extLst>
              <a:ext uri="{FF2B5EF4-FFF2-40B4-BE49-F238E27FC236}">
                <a16:creationId xmlns:a16="http://schemas.microsoft.com/office/drawing/2014/main" id="{5EE3ECED-BB24-48B4-8FCA-CA48376766F4}"/>
              </a:ext>
            </a:extLst>
          </p:cNvPr>
          <p:cNvSpPr>
            <a:spLocks noGrp="1"/>
          </p:cNvSpPr>
          <p:nvPr>
            <p:ph idx="1"/>
          </p:nvPr>
        </p:nvSpPr>
        <p:spPr/>
        <p:txBody>
          <a:bodyPr>
            <a:normAutofit/>
          </a:bodyPr>
          <a:lstStyle/>
          <a:p>
            <a:pPr algn="just"/>
            <a:r>
              <a:rPr lang="en-US" dirty="0"/>
              <a:t>Several technologies are used to make hardware qubits for quantum computer. </a:t>
            </a:r>
          </a:p>
          <a:p>
            <a:pPr algn="just"/>
            <a:r>
              <a:rPr lang="en-US" dirty="0"/>
              <a:t>Numerous types of qubit technologies exist nowadays such as superconducting qubits, trapped ion qubits, photonic qubits, topological qubits, quantum dot qubits, nuclear magnetic resonance (NMR) qubits etc. </a:t>
            </a:r>
          </a:p>
          <a:p>
            <a:pPr algn="just"/>
            <a:r>
              <a:rPr lang="en-US" dirty="0"/>
              <a:t>Among these technologies, superconducting qubits are used mostly where IBM uses transmon qubit and Google has implemented sycamore superconducting qubit processor. </a:t>
            </a:r>
          </a:p>
          <a:p>
            <a:pPr algn="just"/>
            <a:r>
              <a:rPr lang="en-US" dirty="0"/>
              <a:t>Superconducting qubits are currently the most advanced qubit technology. </a:t>
            </a:r>
          </a:p>
        </p:txBody>
      </p:sp>
    </p:spTree>
    <p:extLst>
      <p:ext uri="{BB962C8B-B14F-4D97-AF65-F5344CB8AC3E}">
        <p14:creationId xmlns:p14="http://schemas.microsoft.com/office/powerpoint/2010/main" val="2216638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352</TotalTime>
  <Words>925</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Rockwell</vt:lpstr>
      <vt:lpstr>Rockwell Condensed</vt:lpstr>
      <vt:lpstr>Wingdings</vt:lpstr>
      <vt:lpstr>Wood Type</vt:lpstr>
      <vt:lpstr>Introduction to Superconducting qubits</vt:lpstr>
      <vt:lpstr>superconductor</vt:lpstr>
      <vt:lpstr>superconducting qubit</vt:lpstr>
      <vt:lpstr>Hamiltonian </vt:lpstr>
      <vt:lpstr>lagrangian mechanics</vt:lpstr>
      <vt:lpstr>difference between a Lagrangian and a Hamiltonian</vt:lpstr>
      <vt:lpstr>Harmonic oscillator </vt:lpstr>
      <vt:lpstr>Circuit qed</vt:lpstr>
      <vt:lpstr>How hardware qubits are made</vt:lpstr>
      <vt:lpstr>How hardware qubits are made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Superconducting qubits</dc:title>
  <dc:creator>TANJIN ADNAN ABIR</dc:creator>
  <cp:lastModifiedBy>TANJIN ADNAN ABIR</cp:lastModifiedBy>
  <cp:revision>19</cp:revision>
  <dcterms:created xsi:type="dcterms:W3CDTF">2022-08-18T13:30:05Z</dcterms:created>
  <dcterms:modified xsi:type="dcterms:W3CDTF">2022-08-22T17:47:00Z</dcterms:modified>
</cp:coreProperties>
</file>