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F989-0343-4345-8321-0A49CDB46206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463B-6345-4653-BA08-7887DC7C0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00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F989-0343-4345-8321-0A49CDB46206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463B-6345-4653-BA08-7887DC7C0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33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F989-0343-4345-8321-0A49CDB46206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463B-6345-4653-BA08-7887DC7C0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02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F989-0343-4345-8321-0A49CDB46206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463B-6345-4653-BA08-7887DC7C0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27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F989-0343-4345-8321-0A49CDB46206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463B-6345-4653-BA08-7887DC7C0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32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F989-0343-4345-8321-0A49CDB46206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463B-6345-4653-BA08-7887DC7C0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6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F989-0343-4345-8321-0A49CDB46206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463B-6345-4653-BA08-7887DC7C0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114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F989-0343-4345-8321-0A49CDB46206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463B-6345-4653-BA08-7887DC7C0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3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F989-0343-4345-8321-0A49CDB46206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463B-6345-4653-BA08-7887DC7C0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30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F989-0343-4345-8321-0A49CDB46206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463B-6345-4653-BA08-7887DC7C0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43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F989-0343-4345-8321-0A49CDB46206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463B-6345-4653-BA08-7887DC7C0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5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B89F989-0343-4345-8321-0A49CDB46206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F025463B-6345-4653-BA08-7887DC7C0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8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4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2BE5-484F-4F94-A677-D5479385F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1964705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tx1"/>
                </a:solidFill>
              </a:rPr>
              <a:t>Railway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9A753-DFF7-4821-8150-62AFB1204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032682"/>
            <a:ext cx="7315200" cy="1964705"/>
          </a:xfrm>
        </p:spPr>
        <p:txBody>
          <a:bodyPr>
            <a:normAutofit fontScale="25000" lnSpcReduction="20000"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7200" b="1" u="sng" dirty="0">
                <a:solidFill>
                  <a:schemeClr val="tx1"/>
                </a:solidFill>
                <a:latin typeface="Comic Sans MS"/>
                <a:cs typeface="Calibri"/>
              </a:rPr>
              <a:t>TEAM MEMBERS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7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Nusrat </a:t>
            </a:r>
            <a:r>
              <a:rPr lang="en-US" sz="72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Nowshin</a:t>
            </a:r>
            <a:r>
              <a:rPr lang="en-US" sz="7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(2104010202153)</a:t>
            </a:r>
            <a:endParaRPr lang="en-US" sz="72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7200" b="1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Borsha</a:t>
            </a:r>
            <a:r>
              <a:rPr lang="en-US" sz="72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Das (2104010202181)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7200" b="1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Tanjina</a:t>
            </a:r>
            <a:r>
              <a:rPr lang="en-US" sz="72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Tabassum (2104010202182)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7200" b="1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Punam</a:t>
            </a:r>
            <a:r>
              <a:rPr lang="en-US" sz="72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Barua (2104010202185)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15701A-DD4F-44EB-BF33-4268AE8D5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035" y="762000"/>
            <a:ext cx="3056965" cy="535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104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4BBF9E-D921-49A7-A9F7-1C79CE8870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28" t="16452" r="32187" b="38331"/>
          <a:stretch/>
        </p:blipFill>
        <p:spPr>
          <a:xfrm>
            <a:off x="1209676" y="1219200"/>
            <a:ext cx="4514850" cy="1771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2FCB25-9033-43C7-B12E-A2F6638A03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274" y="1219200"/>
            <a:ext cx="4809326" cy="1771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7C543E-84ED-46FD-854D-F12A219752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99" y="3292430"/>
            <a:ext cx="7010965" cy="34798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6B417A-AAE2-427F-8A6E-CE616060A1A0}"/>
              </a:ext>
            </a:extLst>
          </p:cNvPr>
          <p:cNvSpPr txBox="1"/>
          <p:nvPr/>
        </p:nvSpPr>
        <p:spPr>
          <a:xfrm>
            <a:off x="1295400" y="457200"/>
            <a:ext cx="9722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Insert intro  and assign train Database from the Admin Panel</a:t>
            </a:r>
          </a:p>
        </p:txBody>
      </p:sp>
    </p:spTree>
    <p:extLst>
      <p:ext uri="{BB962C8B-B14F-4D97-AF65-F5344CB8AC3E}">
        <p14:creationId xmlns:p14="http://schemas.microsoft.com/office/powerpoint/2010/main" val="2930025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00A01B-04B1-4F57-9397-BFCC7C91C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708" y="1011756"/>
            <a:ext cx="7954485" cy="18100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4BDA57-A92D-46B0-8DCF-86DF99C8E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708" y="3054853"/>
            <a:ext cx="7735380" cy="20291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E8AD73-6400-4FC2-97E8-E7A299063744}"/>
              </a:ext>
            </a:extLst>
          </p:cNvPr>
          <p:cNvSpPr txBox="1"/>
          <p:nvPr/>
        </p:nvSpPr>
        <p:spPr>
          <a:xfrm>
            <a:off x="1343025" y="352425"/>
            <a:ext cx="3390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E9CB95-ECD8-486F-8B09-863447D7DA02}"/>
              </a:ext>
            </a:extLst>
          </p:cNvPr>
          <p:cNvSpPr txBox="1"/>
          <p:nvPr/>
        </p:nvSpPr>
        <p:spPr>
          <a:xfrm>
            <a:off x="1125679" y="1455092"/>
            <a:ext cx="1411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Station: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867AA-906F-4E28-8BD2-4F76F5409A28}"/>
              </a:ext>
            </a:extLst>
          </p:cNvPr>
          <p:cNvSpPr txBox="1"/>
          <p:nvPr/>
        </p:nvSpPr>
        <p:spPr>
          <a:xfrm>
            <a:off x="1125679" y="3762375"/>
            <a:ext cx="1411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Train: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1E0C42-25DC-4692-91CF-4EB139E954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708" y="5395615"/>
            <a:ext cx="7587721" cy="13717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865A9F9-BE6C-4A3B-81C1-16C0BAE540E7}"/>
              </a:ext>
            </a:extLst>
          </p:cNvPr>
          <p:cNvSpPr txBox="1"/>
          <p:nvPr/>
        </p:nvSpPr>
        <p:spPr>
          <a:xfrm>
            <a:off x="651378" y="5850677"/>
            <a:ext cx="18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Assign Train: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351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FB662E-001B-4730-A776-2BFE1B305D18}"/>
              </a:ext>
            </a:extLst>
          </p:cNvPr>
          <p:cNvSpPr txBox="1"/>
          <p:nvPr/>
        </p:nvSpPr>
        <p:spPr>
          <a:xfrm>
            <a:off x="1866900" y="390525"/>
            <a:ext cx="4714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u="sng" dirty="0"/>
              <a:t>User Panel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7F2E0E-276C-4E66-8D0A-EDF6C1627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4" y="1549319"/>
            <a:ext cx="10448925" cy="406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356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DCEFE0-46BD-47A1-BD4C-90607D8845B3}"/>
              </a:ext>
            </a:extLst>
          </p:cNvPr>
          <p:cNvSpPr txBox="1"/>
          <p:nvPr/>
        </p:nvSpPr>
        <p:spPr>
          <a:xfrm>
            <a:off x="1028700" y="428625"/>
            <a:ext cx="81153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u="sng" dirty="0"/>
              <a:t>Book Ticket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D68443-D53F-4A93-AEA2-C21241B28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414" y="1037571"/>
            <a:ext cx="8963785" cy="23914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0A9917-B2F1-4576-A476-D82855A842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414" y="3667125"/>
            <a:ext cx="90773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535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A099B0-C4AC-45AF-9ECF-D7F13FC91E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316"/>
          <a:stretch/>
        </p:blipFill>
        <p:spPr>
          <a:xfrm>
            <a:off x="1199395" y="683261"/>
            <a:ext cx="10182980" cy="22790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C290C8-3628-4060-BCBD-41CCDAD7A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011" y="4472285"/>
            <a:ext cx="9774014" cy="9716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CA71D9-BAD5-43D2-AC73-90B0724F4076}"/>
              </a:ext>
            </a:extLst>
          </p:cNvPr>
          <p:cNvSpPr txBox="1"/>
          <p:nvPr/>
        </p:nvSpPr>
        <p:spPr>
          <a:xfrm>
            <a:off x="313570" y="3424892"/>
            <a:ext cx="2388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0FA9CF-53CD-4143-83A9-EFA06BC57E96}"/>
              </a:ext>
            </a:extLst>
          </p:cNvPr>
          <p:cNvSpPr txBox="1"/>
          <p:nvPr/>
        </p:nvSpPr>
        <p:spPr>
          <a:xfrm>
            <a:off x="313570" y="4696518"/>
            <a:ext cx="1771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Tickets:</a:t>
            </a:r>
          </a:p>
        </p:txBody>
      </p:sp>
    </p:spTree>
    <p:extLst>
      <p:ext uri="{BB962C8B-B14F-4D97-AF65-F5344CB8AC3E}">
        <p14:creationId xmlns:p14="http://schemas.microsoft.com/office/powerpoint/2010/main" val="1197916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95A0419-E56D-4A46-B5B5-0AD1D04E5142}"/>
              </a:ext>
            </a:extLst>
          </p:cNvPr>
          <p:cNvSpPr txBox="1"/>
          <p:nvPr/>
        </p:nvSpPr>
        <p:spPr>
          <a:xfrm>
            <a:off x="669289" y="1062723"/>
            <a:ext cx="4924425" cy="4641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tx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  <a:defRPr/>
            </a:pP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Limitations</a:t>
            </a:r>
          </a:p>
          <a:p>
            <a:pPr>
              <a:lnSpc>
                <a:spcPct val="107000"/>
              </a:lnSpc>
              <a:spcAft>
                <a:spcPts val="800"/>
              </a:spcAft>
              <a:defRPr/>
            </a:pPr>
            <a:endParaRPr lang="en-US" sz="3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b="1" dirty="0"/>
              <a:t>Usability Challenges.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b="1" dirty="0"/>
              <a:t>Integration Issues.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b="1" dirty="0"/>
              <a:t>Real-Time Data Processing.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b="1" dirty="0"/>
              <a:t>Operational Delays.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b="1" dirty="0"/>
              <a:t>Cost of Implementation.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defRPr/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B9BAAA-558C-40A3-AE95-56209A878D90}"/>
              </a:ext>
            </a:extLst>
          </p:cNvPr>
          <p:cNvSpPr txBox="1"/>
          <p:nvPr/>
        </p:nvSpPr>
        <p:spPr>
          <a:xfrm>
            <a:off x="6096000" y="1062723"/>
            <a:ext cx="5598160" cy="46657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  <a:defRPr/>
            </a:pP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Future work</a:t>
            </a:r>
          </a:p>
          <a:p>
            <a:pPr marL="514350" marR="0" lvl="0" indent="-5143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800" b="1" dirty="0"/>
              <a:t>Improved Automation for Maintenance.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14350" marR="0" lvl="0" indent="-5143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800" b="1" dirty="0"/>
              <a:t>Integration with Global Positioning Systems (GPS).</a:t>
            </a:r>
          </a:p>
          <a:p>
            <a:pPr marL="514350" marR="0" lvl="0" indent="-5143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800" b="1" dirty="0"/>
              <a:t>Enhancing Passenger Experience.</a:t>
            </a:r>
          </a:p>
          <a:p>
            <a:pPr marL="514350" marR="0" lvl="0" indent="-5143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800" b="1" dirty="0"/>
              <a:t>Further Optimization of Real-Time Data Processing.</a:t>
            </a:r>
          </a:p>
          <a:p>
            <a:pPr marL="514350" marR="0" lvl="0" indent="-5143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800" b="1" dirty="0"/>
              <a:t>AI-Powered Customer Support</a:t>
            </a:r>
            <a:endParaRPr lang="en-US" sz="2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212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D3DCA-85BB-4E97-AFC8-5BC41FF047FC}"/>
              </a:ext>
            </a:extLst>
          </p:cNvPr>
          <p:cNvSpPr txBox="1"/>
          <p:nvPr/>
        </p:nvSpPr>
        <p:spPr>
          <a:xfrm>
            <a:off x="2152649" y="1695449"/>
            <a:ext cx="83343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b="1" dirty="0"/>
              <a:t>Enhanced Efficiency: </a:t>
            </a:r>
            <a:r>
              <a:rPr lang="en-US" sz="2400" dirty="0"/>
              <a:t>The user experience and operational  efficiency  are enhanced via admin and user panels.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b="1" dirty="0"/>
              <a:t>Admin Panel: </a:t>
            </a:r>
            <a:r>
              <a:rPr lang="en-US" sz="2400" dirty="0"/>
              <a:t>Facilitates user account administration and scheduling  management.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b="1" dirty="0"/>
              <a:t>User Panel: </a:t>
            </a:r>
            <a:r>
              <a:rPr lang="en-US" sz="2400" dirty="0"/>
              <a:t>Provides alerts, profile management, and real-time information.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b="1" dirty="0"/>
              <a:t>Overall Impact: </a:t>
            </a:r>
            <a:r>
              <a:rPr lang="en-US" sz="2400" dirty="0"/>
              <a:t>Improves processes, eliminates inefficiencies, and offers     insights.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b="1" dirty="0"/>
              <a:t>Future Advantages: </a:t>
            </a:r>
            <a:r>
              <a:rPr lang="en-US" sz="2400" dirty="0"/>
              <a:t>Establishes a standard for comparable management systems.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D8762F-D640-4A69-B939-DEACE854F511}"/>
              </a:ext>
            </a:extLst>
          </p:cNvPr>
          <p:cNvSpPr txBox="1"/>
          <p:nvPr/>
        </p:nvSpPr>
        <p:spPr>
          <a:xfrm>
            <a:off x="1123950" y="533400"/>
            <a:ext cx="8010525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  <a:defRPr/>
            </a:pPr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657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D9C4C4-C310-437B-80C2-F9A4F580328A}"/>
              </a:ext>
            </a:extLst>
          </p:cNvPr>
          <p:cNvSpPr txBox="1"/>
          <p:nvPr/>
        </p:nvSpPr>
        <p:spPr>
          <a:xfrm>
            <a:off x="1009650" y="381000"/>
            <a:ext cx="7877175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  <a:defRPr/>
            </a:pPr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Reference </a:t>
            </a:r>
            <a:endParaRPr lang="en-US" sz="3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091B66-52ED-4349-8DD4-DD1CBD3E2E93}"/>
              </a:ext>
            </a:extLst>
          </p:cNvPr>
          <p:cNvSpPr txBox="1"/>
          <p:nvPr/>
        </p:nvSpPr>
        <p:spPr>
          <a:xfrm>
            <a:off x="1295400" y="1225689"/>
            <a:ext cx="1009649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2000" dirty="0"/>
              <a:t>G. M. D, A. K. </a:t>
            </a:r>
            <a:r>
              <a:rPr lang="en-US" sz="2000" dirty="0" err="1"/>
              <a:t>Scariah</a:t>
            </a:r>
            <a:r>
              <a:rPr lang="en-US" sz="2000" dirty="0"/>
              <a:t>, L. R. </a:t>
            </a:r>
            <a:r>
              <a:rPr lang="en-US" sz="2000" dirty="0" err="1"/>
              <a:t>Pannapara</a:t>
            </a:r>
            <a:r>
              <a:rPr lang="en-US" sz="2000" dirty="0"/>
              <a:t>, M. Jessica, and J. Joseph, “Smart ticketing system for railways in smart cities using software as a service architecture,” in </a:t>
            </a:r>
            <a:r>
              <a:rPr lang="en-US" sz="2000" dirty="0" err="1"/>
              <a:t>International</a:t>
            </a:r>
            <a:r>
              <a:rPr lang="en-US" sz="2000" dirty="0"/>
              <a:t> conference on I-SMAC (IoT in Social, Mobile, Analytics and cloud), 2017, pp. 828–833.</a:t>
            </a:r>
          </a:p>
          <a:p>
            <a:pPr marL="342900" indent="-342900" algn="just">
              <a:buFont typeface="+mj-lt"/>
              <a:buAutoNum type="arabicPeriod"/>
            </a:pPr>
            <a:endParaRPr lang="en-US" sz="20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/>
              <a:t>T. Chen, Z. Zhou, and J. Zhang, Railway Passenger Service Mode on ”Internet +”. Springer International Publishing, 2018.</a:t>
            </a:r>
          </a:p>
          <a:p>
            <a:pPr marL="342900" indent="-342900" algn="just">
              <a:buFont typeface="+mj-lt"/>
              <a:buAutoNum type="arabicPeriod"/>
            </a:pPr>
            <a:endParaRPr lang="en-US" sz="20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/>
              <a:t>M. Arnone, T. </a:t>
            </a:r>
            <a:r>
              <a:rPr lang="en-US" sz="2000" dirty="0" err="1"/>
              <a:t>Delmastro</a:t>
            </a:r>
            <a:r>
              <a:rPr lang="en-US" sz="2000" dirty="0"/>
              <a:t>, G. </a:t>
            </a:r>
            <a:r>
              <a:rPr lang="en-US" sz="2000" dirty="0" err="1"/>
              <a:t>Giacosa</a:t>
            </a:r>
            <a:r>
              <a:rPr lang="en-US" sz="2000" dirty="0"/>
              <a:t>, M. </a:t>
            </a:r>
            <a:r>
              <a:rPr lang="en-US" sz="2000" dirty="0" err="1"/>
              <a:t>Paoletti</a:t>
            </a:r>
            <a:r>
              <a:rPr lang="en-US" sz="2000" dirty="0"/>
              <a:t>, and P. </a:t>
            </a:r>
            <a:r>
              <a:rPr lang="en-US" sz="2000" dirty="0" err="1"/>
              <a:t>Villata</a:t>
            </a:r>
            <a:r>
              <a:rPr lang="en-US" sz="2000" dirty="0"/>
              <a:t>, “The potential of </a:t>
            </a:r>
            <a:r>
              <a:rPr lang="en-US" sz="2000" dirty="0" err="1"/>
              <a:t>eticketing</a:t>
            </a:r>
            <a:r>
              <a:rPr lang="en-US" sz="2000" dirty="0"/>
              <a:t> for public transport planning: The piedmont region case study,” Transportation Research Procedia, vol. 18, pp. 3–10, June 2016.</a:t>
            </a:r>
          </a:p>
          <a:p>
            <a:pPr marL="342900" indent="-342900" algn="just">
              <a:buFont typeface="+mj-lt"/>
              <a:buAutoNum type="arabicPeriod"/>
            </a:pPr>
            <a:endParaRPr lang="en-US" sz="20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/>
              <a:t> W. He, Y. He, and M. M. </a:t>
            </a:r>
            <a:r>
              <a:rPr lang="en-US" sz="2000" dirty="0" err="1"/>
              <a:t>Tentzeris</a:t>
            </a:r>
            <a:r>
              <a:rPr lang="en-US" sz="2000" dirty="0"/>
              <a:t>, “Modeling, design and experimentation of a uhf </a:t>
            </a:r>
            <a:r>
              <a:rPr lang="en-US" sz="2000" dirty="0" err="1"/>
              <a:t>rfid</a:t>
            </a:r>
            <a:r>
              <a:rPr lang="en-US" sz="2000" dirty="0"/>
              <a:t> tag antenna embedded in railway tickets,” in IEEE Antennas and Propagation Society International Symposium (AP-S), vol. 2015, October 2015, pp. 1416–1417.</a:t>
            </a:r>
          </a:p>
          <a:p>
            <a:pPr marL="342900" indent="-342900" algn="just">
              <a:buFont typeface="+mj-lt"/>
              <a:buAutoNum type="arabicPeriod"/>
            </a:pPr>
            <a:endParaRPr lang="en-US" sz="20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/>
              <a:t>J. Yang, J. Zhou, D. Fan, and H. </a:t>
            </a:r>
            <a:r>
              <a:rPr lang="en-US" sz="2000" dirty="0" err="1"/>
              <a:t>Lv</a:t>
            </a:r>
            <a:r>
              <a:rPr lang="en-US" sz="2000" dirty="0"/>
              <a:t>, “Design of intelligent recognition system based on gait recognition technology in smart transportation,” Multimedia Tools and </a:t>
            </a:r>
            <a:r>
              <a:rPr lang="en-US" sz="2000" dirty="0" err="1"/>
              <a:t>Applications</a:t>
            </a:r>
            <a:r>
              <a:rPr lang="en-US" sz="2000" dirty="0"/>
              <a:t>, vol. 75, no. 24, pp. 17 501–17 514, 2016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6478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DA9A5A-66A1-45C7-9662-82FD20AF855C}"/>
              </a:ext>
            </a:extLst>
          </p:cNvPr>
          <p:cNvSpPr txBox="1"/>
          <p:nvPr/>
        </p:nvSpPr>
        <p:spPr>
          <a:xfrm>
            <a:off x="2586037" y="1657350"/>
            <a:ext cx="70199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/>
              <a:t>      THANK   </a:t>
            </a:r>
          </a:p>
          <a:p>
            <a:r>
              <a:rPr lang="en-US" sz="9600" b="1" dirty="0"/>
              <a:t>         YOU</a:t>
            </a:r>
          </a:p>
        </p:txBody>
      </p:sp>
    </p:spTree>
    <p:extLst>
      <p:ext uri="{BB962C8B-B14F-4D97-AF65-F5344CB8AC3E}">
        <p14:creationId xmlns:p14="http://schemas.microsoft.com/office/powerpoint/2010/main" val="2707201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Dmnd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593A7-23CE-47A8-97FE-9C5EF582E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7" y="887506"/>
            <a:ext cx="2680447" cy="1156448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/>
                </a:solidFill>
              </a:rPr>
              <a:t>Outlines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F37451-A023-4997-BEDD-4E8EBABFA128}"/>
              </a:ext>
            </a:extLst>
          </p:cNvPr>
          <p:cNvSpPr txBox="1"/>
          <p:nvPr/>
        </p:nvSpPr>
        <p:spPr>
          <a:xfrm>
            <a:off x="4986377" y="1030381"/>
            <a:ext cx="4638595" cy="49498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glow rad="139700">
              <a:schemeClr val="accent1"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Motivation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endParaRPr lang="en-US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Methodology 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 Design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Workflow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Selected Screenshots 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Limitations and Future work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References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59892F-7D36-4C26-9402-BFA411441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63" y="2251081"/>
            <a:ext cx="3086494" cy="357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371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trellis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C7D73-0EFF-4951-BAD3-DCBFA1D50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3849" y="1609724"/>
            <a:ext cx="5419725" cy="3076576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rgbClr val="0070C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/>
          <a:p>
            <a:pPr algn="just"/>
            <a:r>
              <a:rPr lang="en-US" sz="2400" b="1" dirty="0"/>
              <a:t>A Railway Management System uses advanced technologies like GPS and data analytics to optimize train scheduling, real-time tracking, and resource management. It enhances operational efficiency, safety, and passenger experience while reducing delays and costs.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20BCBD-7E22-4AB5-B31D-C6894B6B9C53}"/>
              </a:ext>
            </a:extLst>
          </p:cNvPr>
          <p:cNvSpPr txBox="1"/>
          <p:nvPr/>
        </p:nvSpPr>
        <p:spPr>
          <a:xfrm flipH="1">
            <a:off x="342900" y="836783"/>
            <a:ext cx="3291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600" b="1" dirty="0"/>
              <a:t>Introduction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479F47-4229-4C2C-86A9-8235C3C583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2628825"/>
            <a:ext cx="3075357" cy="1924125"/>
          </a:xfrm>
          <a:prstGeom prst="rect">
            <a:avLst/>
          </a:prstGeom>
          <a:gradFill>
            <a:gsLst>
              <a:gs pos="25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100000" t="100000"/>
            </a:path>
          </a:gradFill>
        </p:spPr>
      </p:pic>
    </p:spTree>
    <p:extLst>
      <p:ext uri="{BB962C8B-B14F-4D97-AF65-F5344CB8AC3E}">
        <p14:creationId xmlns:p14="http://schemas.microsoft.com/office/powerpoint/2010/main" val="325405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89113-C41A-452D-AF91-39CC6DDCB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48076" y="1765750"/>
            <a:ext cx="7448550" cy="3700915"/>
          </a:xfr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convex"/>
          </a:sp3d>
        </p:spPr>
        <p:txBody>
          <a:bodyPr>
            <a:normAutofit/>
          </a:bodyPr>
          <a:lstStyle/>
          <a:p>
            <a:pPr algn="just"/>
            <a:r>
              <a:rPr lang="en-US" sz="2800" b="1" dirty="0"/>
              <a:t>1. Complex Railway Operations.</a:t>
            </a:r>
          </a:p>
          <a:p>
            <a:pPr algn="just"/>
            <a:r>
              <a:rPr lang="en-US" sz="2800" b="1" dirty="0"/>
              <a:t>2. Automation of Critical Processes.</a:t>
            </a:r>
          </a:p>
          <a:p>
            <a:pPr algn="just"/>
            <a:r>
              <a:rPr lang="en-US" sz="2800" b="1" dirty="0"/>
              <a:t>3. Real-Time Data Monitoring.</a:t>
            </a:r>
          </a:p>
          <a:p>
            <a:pPr algn="just"/>
            <a:r>
              <a:rPr lang="en-US" sz="2800" b="1" dirty="0"/>
              <a:t>4. Predictive Analytics for Optimization.</a:t>
            </a:r>
          </a:p>
          <a:p>
            <a:pPr algn="just"/>
            <a:r>
              <a:rPr lang="en-US" sz="2800" b="1" dirty="0"/>
              <a:t>5. Enhanced Passenger and Freight Experience.</a:t>
            </a:r>
          </a:p>
          <a:p>
            <a:pPr algn="just"/>
            <a:r>
              <a:rPr lang="en-US" sz="2800" b="1" dirty="0"/>
              <a:t>6. Cost Efficiency.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2CE900-15DD-4A75-BA6A-F7D6C9453920}"/>
              </a:ext>
            </a:extLst>
          </p:cNvPr>
          <p:cNvSpPr txBox="1"/>
          <p:nvPr/>
        </p:nvSpPr>
        <p:spPr>
          <a:xfrm>
            <a:off x="581025" y="994910"/>
            <a:ext cx="29051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600" b="1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203780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5D024-1207-4F4E-B6C1-866C1CF97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19" y="923812"/>
            <a:ext cx="2699831" cy="19241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b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3600" b="1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0B4D3D-9382-4063-80D0-487C65B36F43}"/>
              </a:ext>
            </a:extLst>
          </p:cNvPr>
          <p:cNvSpPr txBox="1"/>
          <p:nvPr/>
        </p:nvSpPr>
        <p:spPr>
          <a:xfrm>
            <a:off x="4743449" y="2476500"/>
            <a:ext cx="65436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b="1" dirty="0"/>
              <a:t>Passenger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b="1" dirty="0"/>
              <a:t>Train operations Management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F0698D-C1DD-4671-8366-33C18E1C9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4" y="2047874"/>
            <a:ext cx="3057525" cy="388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001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BA2017-0043-4033-B6F9-097B66FAF2A2}"/>
              </a:ext>
            </a:extLst>
          </p:cNvPr>
          <p:cNvSpPr txBox="1"/>
          <p:nvPr/>
        </p:nvSpPr>
        <p:spPr>
          <a:xfrm>
            <a:off x="823176" y="161359"/>
            <a:ext cx="33432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Methodology</a:t>
            </a:r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04D908-4155-4724-A257-E64D64CDDAD3}"/>
              </a:ext>
            </a:extLst>
          </p:cNvPr>
          <p:cNvSpPr txBox="1"/>
          <p:nvPr/>
        </p:nvSpPr>
        <p:spPr>
          <a:xfrm>
            <a:off x="4606076" y="337690"/>
            <a:ext cx="3419475" cy="532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28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 Design: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95CE32-DCC2-4850-8FC1-CB46F3483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76" y="990600"/>
            <a:ext cx="10545647" cy="578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005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A12ABB-741B-4262-B33D-21244CA26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866" y="85054"/>
            <a:ext cx="2164268" cy="66878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A4C5C4-CD92-4811-85A9-2C9ADEF5FF84}"/>
              </a:ext>
            </a:extLst>
          </p:cNvPr>
          <p:cNvSpPr txBox="1"/>
          <p:nvPr/>
        </p:nvSpPr>
        <p:spPr>
          <a:xfrm>
            <a:off x="1304925" y="450399"/>
            <a:ext cx="2266950" cy="532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2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Workflow:</a:t>
            </a:r>
          </a:p>
        </p:txBody>
      </p:sp>
    </p:spTree>
    <p:extLst>
      <p:ext uri="{BB962C8B-B14F-4D97-AF65-F5344CB8AC3E}">
        <p14:creationId xmlns:p14="http://schemas.microsoft.com/office/powerpoint/2010/main" val="402208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28D695-4411-44C4-9BD5-C16559F86BE2}"/>
              </a:ext>
            </a:extLst>
          </p:cNvPr>
          <p:cNvSpPr txBox="1"/>
          <p:nvPr/>
        </p:nvSpPr>
        <p:spPr>
          <a:xfrm>
            <a:off x="647700" y="285751"/>
            <a:ext cx="7258049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Selected Screenshots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49C2DA-3704-4FC5-A449-C1705AD9A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27" y="1818866"/>
            <a:ext cx="6139624" cy="48391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52F0A5-0F35-48F2-9A94-282AA8A70B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25" y="2266663"/>
            <a:ext cx="5191125" cy="42198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F744DA-87CB-4AE2-8730-FFC46F7450FB}"/>
              </a:ext>
            </a:extLst>
          </p:cNvPr>
          <p:cNvSpPr txBox="1"/>
          <p:nvPr/>
        </p:nvSpPr>
        <p:spPr>
          <a:xfrm>
            <a:off x="1278351" y="1082404"/>
            <a:ext cx="4752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u="sng" dirty="0"/>
              <a:t>User Interface Page    </a:t>
            </a:r>
          </a:p>
        </p:txBody>
      </p:sp>
    </p:spTree>
    <p:extLst>
      <p:ext uri="{BB962C8B-B14F-4D97-AF65-F5344CB8AC3E}">
        <p14:creationId xmlns:p14="http://schemas.microsoft.com/office/powerpoint/2010/main" val="573359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5907B6-9A2A-4CD9-8ED5-F08FD9751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1300137"/>
            <a:ext cx="9810750" cy="49054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38585C-226F-4584-A7E6-BEC99E1CA232}"/>
              </a:ext>
            </a:extLst>
          </p:cNvPr>
          <p:cNvSpPr txBox="1"/>
          <p:nvPr/>
        </p:nvSpPr>
        <p:spPr>
          <a:xfrm>
            <a:off x="1866900" y="390525"/>
            <a:ext cx="4714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u="sng" dirty="0"/>
              <a:t>Admin Panel</a:t>
            </a:r>
          </a:p>
        </p:txBody>
      </p:sp>
    </p:spTree>
    <p:extLst>
      <p:ext uri="{BB962C8B-B14F-4D97-AF65-F5344CB8AC3E}">
        <p14:creationId xmlns:p14="http://schemas.microsoft.com/office/powerpoint/2010/main" val="145279315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422</TotalTime>
  <Words>540</Words>
  <Application>Microsoft Office PowerPoint</Application>
  <PresentationFormat>Widescreen</PresentationFormat>
  <Paragraphs>77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Comic Sans MS</vt:lpstr>
      <vt:lpstr>Corbel</vt:lpstr>
      <vt:lpstr>Wingdings</vt:lpstr>
      <vt:lpstr>Wingdings 2</vt:lpstr>
      <vt:lpstr>Frame</vt:lpstr>
      <vt:lpstr>Railway Management System</vt:lpstr>
      <vt:lpstr>Outlines</vt:lpstr>
      <vt:lpstr>PowerPoint Presentation</vt:lpstr>
      <vt:lpstr>PowerPoint Presentation</vt:lpstr>
      <vt:lpstr>Features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Railway Management System</dc:title>
  <dc:creator>csetanjina@gmail.com</dc:creator>
  <cp:lastModifiedBy>csetanjina@gmail.com</cp:lastModifiedBy>
  <cp:revision>2</cp:revision>
  <dcterms:created xsi:type="dcterms:W3CDTF">2024-09-14T16:07:21Z</dcterms:created>
  <dcterms:modified xsi:type="dcterms:W3CDTF">2024-09-15T02:52:35Z</dcterms:modified>
</cp:coreProperties>
</file>