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61" r:id="rId11"/>
    <p:sldId id="264" r:id="rId12"/>
    <p:sldId id="262" r:id="rId13"/>
    <p:sldId id="26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F51"/>
    <a:srgbClr val="F4A261"/>
    <a:srgbClr val="E9C46A"/>
    <a:srgbClr val="2A9D8F"/>
    <a:srgbClr val="264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2021-01-05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2021-01-05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2021-01-05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2021-01-05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2021-01-05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2021-01-05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2021-01-05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2021-01-05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2021-01-05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2021-01-05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2021-01-05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2021-01-05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2021-01-05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2021-01-05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2021-01-05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2021-01-05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  <a:t>2021-01-05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77D00A-0F7C-4815-83DC-2949FD3F69DF}" type="datetimeFigureOut">
              <a:rPr lang="zh-CN" altLang="en-US" smtClean="0"/>
              <a:t>2021-01-05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16D8A3F-5E8F-4104-8DE2-7FE925F963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技术架构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- </a:t>
            </a:r>
            <a:r>
              <a:rPr lang="en-US" altLang="zh-CN" dirty="0" err="1"/>
              <a:t>InnoDB</a:t>
            </a:r>
            <a:r>
              <a:rPr lang="zh-CN" altLang="en-US" dirty="0"/>
              <a:t>存储引擎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01255"/>
          </a:xfrm>
        </p:spPr>
        <p:txBody>
          <a:bodyPr/>
          <a:lstStyle/>
          <a:p>
            <a:r>
              <a:rPr lang="zh-CN" altLang="en-US" dirty="0"/>
              <a:t>内存池架构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39" y="1943765"/>
            <a:ext cx="7864522" cy="32845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75145"/>
          </a:xfrm>
        </p:spPr>
        <p:txBody>
          <a:bodyPr/>
          <a:lstStyle/>
          <a:p>
            <a:r>
              <a:rPr lang="en-US" altLang="zh-CN" dirty="0"/>
              <a:t>Checkpoint</a:t>
            </a:r>
            <a:r>
              <a:rPr lang="zh-CN" altLang="en-US" dirty="0"/>
              <a:t>技术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36073" y="1560945"/>
            <a:ext cx="10224654" cy="2426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缩短数据库的回复时间</a:t>
            </a:r>
            <a:endParaRPr lang="en-US" altLang="zh-CN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缓冲池不够用时，将脏页刷新到磁盘</a:t>
            </a:r>
            <a:endParaRPr lang="en-US" altLang="zh-CN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重做日志不可用时，刷新脏页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764309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文件存储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168" y="1716977"/>
            <a:ext cx="6957663" cy="410753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31473"/>
          </a:xfrm>
        </p:spPr>
        <p:txBody>
          <a:bodyPr/>
          <a:lstStyle/>
          <a:p>
            <a:r>
              <a:rPr lang="zh-CN" altLang="en-US" dirty="0"/>
              <a:t>共享表空间文件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82974" y="1447732"/>
            <a:ext cx="80356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共享表空间（</a:t>
            </a:r>
            <a:r>
              <a:rPr lang="en-US" altLang="zh-CN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ibdata1</a:t>
            </a:r>
            <a:r>
              <a:rPr lang="zh-CN" altLang="en-US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）</a:t>
            </a:r>
            <a:b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1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、数据字典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(data dictionary)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：记录数据库相关信息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2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double write buffer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：解决部分写失败（页断裂）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3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insert buffer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：内存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insert buffer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数据，周期写入共享表空间，防止意外宕机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4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、回滚段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(rollback segments)</a:t>
            </a:r>
            <a:b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5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undo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空间：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undo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页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15146" y="3871341"/>
            <a:ext cx="789709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关于</a:t>
            </a:r>
            <a:r>
              <a:rPr lang="en-US" altLang="zh-CN" sz="16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ibdata1</a:t>
            </a:r>
            <a:r>
              <a:rPr lang="zh-CN" altLang="en-US" sz="16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的增长考虑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影响共享表空间增长的对象：</a:t>
            </a:r>
            <a:r>
              <a:rPr lang="en-US" altLang="zh-CN" sz="16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insert buffer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</a:t>
            </a:r>
            <a:r>
              <a:rPr lang="en-US" altLang="zh-CN" sz="16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undo</a:t>
            </a:r>
            <a:r>
              <a:rPr lang="zh-CN" altLang="en-US" sz="16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空间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1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、什么时候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undo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暴涨：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　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 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大事务为主，例如修改了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40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万行才提交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　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 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长事务导致的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undo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持续增加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2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、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insert buffer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空间很大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　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 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索引建立过多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　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 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很多索引不怎么使用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　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-- 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索引和主键顺序严重不一致：主键的建立选择有问题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974" y="3427343"/>
            <a:ext cx="5148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773545"/>
          </a:xfrm>
        </p:spPr>
        <p:txBody>
          <a:bodyPr/>
          <a:lstStyle/>
          <a:p>
            <a:r>
              <a:rPr lang="zh-CN" altLang="en-US" dirty="0"/>
              <a:t>笔记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34473" y="1560945"/>
            <a:ext cx="10317018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缓冲池中页大小</a:t>
            </a:r>
            <a:r>
              <a:rPr lang="en-US" altLang="zh-CN" dirty="0"/>
              <a:t>16KB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innodb引擎的存储单位自上到下为表空间 table spaces,片段 segemant, 分区 extend, 页 page, 行row,列 column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461818"/>
            <a:ext cx="8534400" cy="66194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逻辑架构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279" y="1195532"/>
            <a:ext cx="5086350" cy="5200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1012" y="481831"/>
            <a:ext cx="8534400" cy="763540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客户端</a:t>
            </a:r>
          </a:p>
        </p:txBody>
      </p:sp>
      <p:sp>
        <p:nvSpPr>
          <p:cNvPr id="8" name="矩形: 圆角 7"/>
          <p:cNvSpPr/>
          <p:nvPr/>
        </p:nvSpPr>
        <p:spPr>
          <a:xfrm>
            <a:off x="2660073" y="1547215"/>
            <a:ext cx="6567054" cy="962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 err="1"/>
              <a:t>Connectos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en-US" altLang="zh-CN" sz="1200" dirty="0"/>
              <a:t>Native C API</a:t>
            </a:r>
            <a:r>
              <a:rPr lang="zh-CN" altLang="en-US" sz="1200" dirty="0"/>
              <a:t>，</a:t>
            </a:r>
            <a:r>
              <a:rPr lang="en-US" altLang="zh-CN" sz="1200" dirty="0"/>
              <a:t>JDBC</a:t>
            </a:r>
            <a:r>
              <a:rPr lang="zh-CN" altLang="en-US" sz="1200" dirty="0"/>
              <a:t>，</a:t>
            </a:r>
            <a:r>
              <a:rPr lang="en-US" altLang="zh-CN" sz="1200" dirty="0"/>
              <a:t>ODBC</a:t>
            </a:r>
            <a:r>
              <a:rPr lang="zh-CN" altLang="en-US" sz="1200" dirty="0"/>
              <a:t>，</a:t>
            </a:r>
            <a:r>
              <a:rPr lang="en-US" altLang="zh-CN" sz="1200" dirty="0"/>
              <a:t>.NET</a:t>
            </a:r>
            <a:r>
              <a:rPr lang="zh-CN" altLang="en-US" sz="1200" dirty="0"/>
              <a:t>，</a:t>
            </a:r>
            <a:r>
              <a:rPr lang="en-US" altLang="zh-CN" sz="1200" dirty="0"/>
              <a:t>PHP</a:t>
            </a:r>
            <a:r>
              <a:rPr lang="zh-CN" altLang="en-US" sz="1200" dirty="0"/>
              <a:t>，</a:t>
            </a:r>
            <a:r>
              <a:rPr lang="en-US" altLang="zh-CN" sz="1200" dirty="0"/>
              <a:t>Python…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25235" y="3195782"/>
            <a:ext cx="8894619" cy="211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最上层是一些客户端和连接服务，包含本地的</a:t>
            </a:r>
            <a:r>
              <a:rPr lang="en-US" altLang="zh-CN" dirty="0">
                <a:solidFill>
                  <a:schemeClr val="bg1"/>
                </a:solidFill>
              </a:rPr>
              <a:t>sock</a:t>
            </a:r>
            <a:r>
              <a:rPr lang="zh-CN" altLang="en-US" dirty="0">
                <a:solidFill>
                  <a:schemeClr val="bg1"/>
                </a:solidFill>
              </a:rPr>
              <a:t>通信和大多数基于客户端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服务端工具实现的类似于</a:t>
            </a:r>
            <a:r>
              <a:rPr lang="en-US" altLang="zh-CN" dirty="0" err="1">
                <a:solidFill>
                  <a:schemeClr val="bg1"/>
                </a:solidFill>
              </a:rPr>
              <a:t>tcp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ip</a:t>
            </a:r>
            <a:r>
              <a:rPr lang="zh-CN" altLang="en-US" dirty="0">
                <a:solidFill>
                  <a:schemeClr val="bg1"/>
                </a:solidFill>
              </a:rPr>
              <a:t>的通信，主要完成一些类似于连接处理、授权认证及相关的安全方案。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在该层上可以实现基于</a:t>
            </a:r>
            <a:r>
              <a:rPr lang="en-US" altLang="zh-CN" dirty="0" err="1">
                <a:solidFill>
                  <a:schemeClr val="bg1"/>
                </a:solidFill>
              </a:rPr>
              <a:t>ssl</a:t>
            </a:r>
            <a:r>
              <a:rPr lang="zh-CN" altLang="en-US" dirty="0">
                <a:solidFill>
                  <a:schemeClr val="bg1"/>
                </a:solidFill>
              </a:rPr>
              <a:t>的安全链接。服务器也会为安全接入的每个客户端验证它所具有的操作权限。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81012" y="481831"/>
            <a:ext cx="8534400" cy="763540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服务层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2660072" y="1337738"/>
            <a:ext cx="6594763" cy="23845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1025235" y="3713026"/>
            <a:ext cx="8894619" cy="263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FFFF00"/>
                </a:solidFill>
                <a:effectLst/>
                <a:latin typeface="Optima-Regular"/>
              </a:rPr>
              <a:t>连接及线程管理模块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：用于管理客户端请求的，比如检查验证请求连接的合法性，对于合法用户分配处理线程去执行任务等等工作。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FFFF00"/>
                </a:solidFill>
                <a:effectLst/>
                <a:latin typeface="Optima-Regular"/>
              </a:rPr>
              <a:t>缓存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：用于存储被频繁访问的热点数据。其作用是用户请求的数据如果在缓存中存在，则直接返回缓存中的数据，而不需要再去经过解析器、优化器等操作从存储引擎中获取，从而加快了数据的读取速度。</a:t>
            </a:r>
            <a:endParaRPr lang="en-US" altLang="zh-CN" sz="1400" b="0" i="0" dirty="0">
              <a:solidFill>
                <a:srgbClr val="000000"/>
              </a:solidFill>
              <a:effectLst/>
              <a:latin typeface="Optima-Regula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FFFF00"/>
                </a:solidFill>
                <a:effectLst/>
                <a:latin typeface="Optima-Regular"/>
              </a:rPr>
              <a:t>解析器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：用于解析用户提交的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Optima-Regular"/>
              </a:rPr>
              <a:t>SQL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语句，分析请求想要做什么样的事情。用户一般提交的请求是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Optima-Regular"/>
              </a:rPr>
              <a:t>CRUD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，比如某个请求是个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Optima-Regular"/>
              </a:rPr>
              <a:t>Select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，则解析器通过解析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Optima-Regular"/>
              </a:rPr>
              <a:t>SQL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语句，发现是一个查询请求，则接下来就会进行查询相关的操作。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FFFF00"/>
                </a:solidFill>
                <a:effectLst/>
                <a:latin typeface="Optima-Regular"/>
              </a:rPr>
              <a:t>优化器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：用于优化或者重写用户的请求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Optima-Regular"/>
              </a:rPr>
              <a:t>SQL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Optima-Regular"/>
              </a:rPr>
              <a:t>。</a:t>
            </a:r>
            <a:endParaRPr lang="en-US" altLang="zh-CN" sz="1400" b="0" i="0" dirty="0">
              <a:solidFill>
                <a:srgbClr val="000000"/>
              </a:solidFill>
              <a:effectLst/>
              <a:latin typeface="Optima-Regula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rgbClr val="FFFF00"/>
                </a:solidFill>
                <a:latin typeface="Optima-Regular"/>
              </a:rPr>
              <a:t>SQL</a:t>
            </a:r>
            <a:r>
              <a:rPr lang="zh-CN" altLang="en-US" sz="1400" b="1" dirty="0">
                <a:solidFill>
                  <a:srgbClr val="FFFF00"/>
                </a:solidFill>
                <a:latin typeface="Optima-Regular"/>
              </a:rPr>
              <a:t>接口</a:t>
            </a:r>
            <a:r>
              <a:rPr lang="zh-CN" altLang="en-US" sz="1400" dirty="0">
                <a:solidFill>
                  <a:srgbClr val="000000"/>
                </a:solidFill>
                <a:latin typeface="Optima-Regular"/>
              </a:rPr>
              <a:t>：</a:t>
            </a:r>
            <a:r>
              <a:rPr lang="en-US" altLang="zh-CN" sz="1400" dirty="0">
                <a:solidFill>
                  <a:srgbClr val="000000"/>
                </a:solidFill>
                <a:latin typeface="Optima-Regular"/>
              </a:rPr>
              <a:t>DDL</a:t>
            </a:r>
            <a:r>
              <a:rPr lang="zh-CN" altLang="en-US" sz="1400" dirty="0">
                <a:solidFill>
                  <a:srgbClr val="000000"/>
                </a:solidFill>
                <a:latin typeface="Optima-Regular"/>
              </a:rPr>
              <a:t>、存储过程、视图、触发器等实现。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3103418" y="1542476"/>
            <a:ext cx="5911994" cy="628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ConnectionPool</a:t>
            </a:r>
            <a:endParaRPr lang="en-US" altLang="zh-CN" sz="1400" dirty="0"/>
          </a:p>
          <a:p>
            <a:pPr algn="ctr"/>
            <a:r>
              <a:rPr lang="en-US" altLang="zh-CN" sz="1400" dirty="0"/>
              <a:t>Authentication</a:t>
            </a:r>
            <a:r>
              <a:rPr lang="zh-CN" altLang="en-US" sz="1400" dirty="0"/>
              <a:t>、</a:t>
            </a:r>
            <a:r>
              <a:rPr lang="en-US" altLang="zh-CN" sz="1400" dirty="0"/>
              <a:t>Connection Limits</a:t>
            </a:r>
            <a:r>
              <a:rPr lang="zh-CN" altLang="en-US" sz="1400" dirty="0"/>
              <a:t>、</a:t>
            </a:r>
            <a:r>
              <a:rPr lang="en-US" altLang="zh-CN" sz="1400" dirty="0"/>
              <a:t>Caches…</a:t>
            </a:r>
            <a:endParaRPr lang="zh-CN" altLang="en-US" sz="1400" dirty="0"/>
          </a:p>
        </p:txBody>
      </p:sp>
      <p:sp>
        <p:nvSpPr>
          <p:cNvPr id="8" name="矩形: 圆角 7"/>
          <p:cNvSpPr/>
          <p:nvPr/>
        </p:nvSpPr>
        <p:spPr>
          <a:xfrm>
            <a:off x="7755081" y="2363747"/>
            <a:ext cx="1154546" cy="1209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SQL </a:t>
            </a:r>
            <a:r>
              <a:rPr lang="zh-CN" altLang="en-US" sz="1600" dirty="0"/>
              <a:t>接口</a:t>
            </a:r>
          </a:p>
        </p:txBody>
      </p:sp>
      <p:sp>
        <p:nvSpPr>
          <p:cNvPr id="9" name="矩形: 圆角 8"/>
          <p:cNvSpPr/>
          <p:nvPr/>
        </p:nvSpPr>
        <p:spPr>
          <a:xfrm>
            <a:off x="4663209" y="2363748"/>
            <a:ext cx="1154546" cy="1209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解析器</a:t>
            </a:r>
          </a:p>
        </p:txBody>
      </p:sp>
      <p:sp>
        <p:nvSpPr>
          <p:cNvPr id="10" name="矩形: 圆角 9"/>
          <p:cNvSpPr/>
          <p:nvPr/>
        </p:nvSpPr>
        <p:spPr>
          <a:xfrm>
            <a:off x="6209145" y="2375287"/>
            <a:ext cx="1154546" cy="1209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优化器</a:t>
            </a:r>
          </a:p>
        </p:txBody>
      </p:sp>
      <p:sp>
        <p:nvSpPr>
          <p:cNvPr id="11" name="矩形: 圆角 10"/>
          <p:cNvSpPr/>
          <p:nvPr/>
        </p:nvSpPr>
        <p:spPr>
          <a:xfrm>
            <a:off x="3163455" y="2375287"/>
            <a:ext cx="1154546" cy="1209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缓存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81012" y="481831"/>
            <a:ext cx="8534400" cy="763540"/>
          </a:xfrm>
        </p:spPr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存储引擎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2660073" y="1420863"/>
            <a:ext cx="6567054" cy="962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/>
              <a:t>Pluggable Storage engines</a:t>
            </a:r>
          </a:p>
          <a:p>
            <a:pPr algn="ctr">
              <a:lnSpc>
                <a:spcPct val="150000"/>
              </a:lnSpc>
            </a:pPr>
            <a:r>
              <a:rPr lang="en-US" altLang="zh-CN" sz="1600" dirty="0"/>
              <a:t>Memory</a:t>
            </a:r>
            <a:r>
              <a:rPr lang="zh-CN" altLang="en-US" sz="1600" dirty="0"/>
              <a:t>、</a:t>
            </a:r>
            <a:r>
              <a:rPr lang="en-US" altLang="zh-CN" sz="1600" dirty="0"/>
              <a:t>Index</a:t>
            </a:r>
            <a:r>
              <a:rPr lang="zh-CN" altLang="en-US" sz="1600" dirty="0"/>
              <a:t> </a:t>
            </a:r>
            <a:r>
              <a:rPr lang="en-US" altLang="zh-CN" sz="1600" dirty="0"/>
              <a:t>Management</a:t>
            </a:r>
            <a:r>
              <a:rPr lang="zh-CN" altLang="en-US" sz="1600" dirty="0"/>
              <a:t>、</a:t>
            </a:r>
            <a:r>
              <a:rPr lang="en-US" altLang="zh-CN" sz="1600" dirty="0"/>
              <a:t>Transaction…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58980" y="2637325"/>
            <a:ext cx="8894619" cy="373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支持事务。对于日常开发需求中，有些应用场景需要联动多个资源同时处理，要么多个资源同时处理成功，要么只要有一个失败则全体进行回滚操作，即是通过事务的方式将多个处理动作做成一个原子性操作。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bg1"/>
                </a:solidFill>
              </a:rPr>
              <a:t>MVCC </a:t>
            </a:r>
            <a:r>
              <a:rPr lang="zh-CN" altLang="en-US" sz="1600" dirty="0">
                <a:solidFill>
                  <a:schemeClr val="bg1"/>
                </a:solidFill>
              </a:rPr>
              <a:t>机制。</a:t>
            </a:r>
            <a:r>
              <a:rPr lang="en-US" altLang="zh-CN" sz="1600" dirty="0" err="1">
                <a:solidFill>
                  <a:schemeClr val="bg1"/>
                </a:solidFill>
              </a:rPr>
              <a:t>InnoDB</a:t>
            </a:r>
            <a:r>
              <a:rPr lang="zh-CN" altLang="en-US" sz="1600" dirty="0">
                <a:solidFill>
                  <a:schemeClr val="bg1"/>
                </a:solidFill>
              </a:rPr>
              <a:t>采用了行级锁，但是为了进一步降低锁资源的竞争程度，采用 </a:t>
            </a:r>
            <a:r>
              <a:rPr lang="en-US" altLang="zh-CN" sz="1600" dirty="0">
                <a:solidFill>
                  <a:schemeClr val="bg1"/>
                </a:solidFill>
              </a:rPr>
              <a:t>MVCC </a:t>
            </a:r>
            <a:r>
              <a:rPr lang="zh-CN" altLang="en-US" sz="1600" dirty="0">
                <a:solidFill>
                  <a:schemeClr val="bg1"/>
                </a:solidFill>
              </a:rPr>
              <a:t>机制实现更高效的并发操作。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索引机制。不同引擎实现的索引机制各不相同，</a:t>
            </a:r>
            <a:r>
              <a:rPr lang="en-US" altLang="zh-CN" sz="1600" dirty="0" err="1">
                <a:solidFill>
                  <a:schemeClr val="bg1"/>
                </a:solidFill>
              </a:rPr>
              <a:t>InnoDB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zh-CN" altLang="en-US" sz="1600" dirty="0">
                <a:solidFill>
                  <a:schemeClr val="bg1"/>
                </a:solidFill>
              </a:rPr>
              <a:t>引擎通过对主键建立索引或者主键结合其他列建立二级索引，加速数据的读取速度。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可预测性预读策略。</a:t>
            </a:r>
            <a:r>
              <a:rPr lang="en-US" altLang="zh-CN" sz="1600" dirty="0" err="1">
                <a:solidFill>
                  <a:schemeClr val="bg1"/>
                </a:solidFill>
              </a:rPr>
              <a:t>InnoDB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zh-CN" altLang="en-US" sz="1600" dirty="0">
                <a:solidFill>
                  <a:schemeClr val="bg1"/>
                </a:solidFill>
              </a:rPr>
              <a:t>通过可预测性预读策略对磁盘中的数据进行读取，然后在内存中建立 </a:t>
            </a:r>
            <a:r>
              <a:rPr lang="en-US" altLang="zh-CN" sz="1600" dirty="0">
                <a:solidFill>
                  <a:schemeClr val="bg1"/>
                </a:solidFill>
              </a:rPr>
              <a:t>hash </a:t>
            </a:r>
            <a:r>
              <a:rPr lang="zh-CN" altLang="en-US" sz="1600" dirty="0">
                <a:solidFill>
                  <a:schemeClr val="bg1"/>
                </a:solidFill>
              </a:rPr>
              <a:t>索引，从而进一步提升读取数据的速度。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0B412C2-54BD-4A5B-B541-5F85CD1A4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625763"/>
          </a:xfrm>
        </p:spPr>
        <p:txBody>
          <a:bodyPr/>
          <a:lstStyle/>
          <a:p>
            <a:r>
              <a:rPr lang="en-US" altLang="zh-CN" dirty="0" err="1"/>
              <a:t>InnoDB</a:t>
            </a:r>
            <a:r>
              <a:rPr lang="zh-CN" altLang="en-US" dirty="0"/>
              <a:t>存储引擎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4F2B60-0A64-44D3-B38C-8D80E13DD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202" y="1311564"/>
            <a:ext cx="6823595" cy="53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51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2523B87-5144-46BF-9319-3B447A3E6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01255"/>
          </a:xfrm>
        </p:spPr>
        <p:txBody>
          <a:bodyPr/>
          <a:lstStyle/>
          <a:p>
            <a:r>
              <a:rPr lang="zh-CN" altLang="en-US" dirty="0"/>
              <a:t>内存结构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4B8CEC8-B52D-40E5-86DC-B1F27FBDF22D}"/>
              </a:ext>
            </a:extLst>
          </p:cNvPr>
          <p:cNvSpPr/>
          <p:nvPr/>
        </p:nvSpPr>
        <p:spPr>
          <a:xfrm>
            <a:off x="767339" y="2004291"/>
            <a:ext cx="2364509" cy="3953165"/>
          </a:xfrm>
          <a:prstGeom prst="roundRect">
            <a:avLst/>
          </a:prstGeom>
          <a:solidFill>
            <a:srgbClr val="26465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22EC96B6-662F-4820-8AC4-BF96F416F952}"/>
              </a:ext>
            </a:extLst>
          </p:cNvPr>
          <p:cNvSpPr/>
          <p:nvPr/>
        </p:nvSpPr>
        <p:spPr>
          <a:xfrm>
            <a:off x="1040966" y="2332182"/>
            <a:ext cx="1804554" cy="4064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Buffer Pool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06135C44-4496-4AF3-8355-EEC36ABED5CD}"/>
              </a:ext>
            </a:extLst>
          </p:cNvPr>
          <p:cNvSpPr/>
          <p:nvPr/>
        </p:nvSpPr>
        <p:spPr>
          <a:xfrm>
            <a:off x="1075026" y="2932545"/>
            <a:ext cx="1736435" cy="2794001"/>
          </a:xfrm>
          <a:prstGeom prst="roundRect">
            <a:avLst/>
          </a:prstGeom>
          <a:solidFill>
            <a:srgbClr val="E76F5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主内存中的一个区域，在</a:t>
            </a:r>
            <a:r>
              <a:rPr lang="en-US" altLang="zh-CN" b="0" i="0" dirty="0" err="1">
                <a:solidFill>
                  <a:schemeClr val="tx1"/>
                </a:solidFill>
                <a:effectLst/>
                <a:latin typeface="-apple-system"/>
              </a:rPr>
              <a:t>InnoDB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访问表和索引数据时会在其中进行高速缓存，大量减少磁盘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-apple-system"/>
              </a:rPr>
              <a:t>IO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-apple-system"/>
              </a:rPr>
              <a:t>操作，提升效率。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B2190196-B522-4BA5-8437-F70E7E6BDFE4}"/>
              </a:ext>
            </a:extLst>
          </p:cNvPr>
          <p:cNvSpPr/>
          <p:nvPr/>
        </p:nvSpPr>
        <p:spPr>
          <a:xfrm>
            <a:off x="3542866" y="2004291"/>
            <a:ext cx="2364509" cy="3953165"/>
          </a:xfrm>
          <a:prstGeom prst="roundRect">
            <a:avLst/>
          </a:prstGeom>
          <a:solidFill>
            <a:srgbClr val="2A9D8F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B74F5063-C211-43E8-99A4-6D43FCD251D3}"/>
              </a:ext>
            </a:extLst>
          </p:cNvPr>
          <p:cNvSpPr/>
          <p:nvPr/>
        </p:nvSpPr>
        <p:spPr>
          <a:xfrm>
            <a:off x="3816493" y="2332182"/>
            <a:ext cx="1910052" cy="4064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Change Buffer</a:t>
            </a:r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6D6A5645-84A9-4629-9F6A-1E76C03E4C1F}"/>
              </a:ext>
            </a:extLst>
          </p:cNvPr>
          <p:cNvSpPr/>
          <p:nvPr/>
        </p:nvSpPr>
        <p:spPr>
          <a:xfrm>
            <a:off x="3850553" y="2932545"/>
            <a:ext cx="1875992" cy="2794001"/>
          </a:xfrm>
          <a:prstGeom prst="roundRect">
            <a:avLst/>
          </a:prstGeom>
          <a:solidFill>
            <a:srgbClr val="E76F5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-apple-system"/>
              </a:rPr>
              <a:t>避免每次增删改都进行</a:t>
            </a:r>
            <a:r>
              <a:rPr lang="en-US" altLang="zh-CN" dirty="0">
                <a:solidFill>
                  <a:schemeClr val="tx1"/>
                </a:solidFill>
                <a:latin typeface="-apple-system"/>
              </a:rPr>
              <a:t>IO</a:t>
            </a:r>
            <a:r>
              <a:rPr lang="zh-CN" altLang="en-US" dirty="0">
                <a:solidFill>
                  <a:schemeClr val="tx1"/>
                </a:solidFill>
                <a:latin typeface="-apple-system"/>
              </a:rPr>
              <a:t>操作，提升性能。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5E8D5AB-DCE0-45F3-A11A-CE310B0C2865}"/>
              </a:ext>
            </a:extLst>
          </p:cNvPr>
          <p:cNvSpPr/>
          <p:nvPr/>
        </p:nvSpPr>
        <p:spPr>
          <a:xfrm>
            <a:off x="6406139" y="2004291"/>
            <a:ext cx="2364509" cy="3953165"/>
          </a:xfrm>
          <a:prstGeom prst="roundRect">
            <a:avLst/>
          </a:prstGeom>
          <a:solidFill>
            <a:srgbClr val="E9C46A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FB69669E-F9FC-4931-83C3-4DACA22E2F16}"/>
              </a:ext>
            </a:extLst>
          </p:cNvPr>
          <p:cNvSpPr/>
          <p:nvPr/>
        </p:nvSpPr>
        <p:spPr>
          <a:xfrm>
            <a:off x="6679766" y="2262909"/>
            <a:ext cx="1804554" cy="47567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Adaptive </a:t>
            </a:r>
            <a:r>
              <a:rPr lang="en-US" altLang="zh-CN" dirty="0"/>
              <a:t>Hash Index</a:t>
            </a:r>
            <a:endParaRPr lang="zh-CN" altLang="en-US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9B75FF54-A181-4307-A6EF-C6C3BB2F97E5}"/>
              </a:ext>
            </a:extLst>
          </p:cNvPr>
          <p:cNvSpPr/>
          <p:nvPr/>
        </p:nvSpPr>
        <p:spPr>
          <a:xfrm>
            <a:off x="6713826" y="2932545"/>
            <a:ext cx="1736435" cy="2794001"/>
          </a:xfrm>
          <a:prstGeom prst="roundRect">
            <a:avLst/>
          </a:prstGeom>
          <a:solidFill>
            <a:srgbClr val="E76F5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-apple-system"/>
              </a:rPr>
              <a:t>使用索引关键字的前缀构建哈希索引，提升查询速度。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4278A82C-2CF2-4E0E-BBF3-86ADE0D946FA}"/>
              </a:ext>
            </a:extLst>
          </p:cNvPr>
          <p:cNvSpPr/>
          <p:nvPr/>
        </p:nvSpPr>
        <p:spPr>
          <a:xfrm>
            <a:off x="9248053" y="2004291"/>
            <a:ext cx="2364509" cy="3953165"/>
          </a:xfrm>
          <a:prstGeom prst="roundRect">
            <a:avLst/>
          </a:prstGeom>
          <a:solidFill>
            <a:srgbClr val="F4A26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72699233-FC95-4580-9393-49BF793979DB}"/>
              </a:ext>
            </a:extLst>
          </p:cNvPr>
          <p:cNvSpPr/>
          <p:nvPr/>
        </p:nvSpPr>
        <p:spPr>
          <a:xfrm>
            <a:off x="9528030" y="2332182"/>
            <a:ext cx="1804554" cy="4064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 Buffer</a:t>
            </a:r>
            <a:endParaRPr lang="zh-CN" altLang="en-US" dirty="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4CBBF3F-661C-4A0B-95BB-4F27A6458AA2}"/>
              </a:ext>
            </a:extLst>
          </p:cNvPr>
          <p:cNvSpPr/>
          <p:nvPr/>
        </p:nvSpPr>
        <p:spPr>
          <a:xfrm>
            <a:off x="9555740" y="2932545"/>
            <a:ext cx="1736435" cy="2794001"/>
          </a:xfrm>
          <a:prstGeom prst="roundRect">
            <a:avLst/>
          </a:prstGeom>
          <a:solidFill>
            <a:srgbClr val="E76F5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-apple-system"/>
              </a:rPr>
              <a:t>保存要写入磁盘上的日志文件的数据，缓冲区的内容定期刷新到磁盘。</a:t>
            </a:r>
          </a:p>
        </p:txBody>
      </p:sp>
    </p:spTree>
    <p:extLst>
      <p:ext uri="{BB962C8B-B14F-4D97-AF65-F5344CB8AC3E}">
        <p14:creationId xmlns:p14="http://schemas.microsoft.com/office/powerpoint/2010/main" val="256361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01B77E6-1189-4874-B6B0-C52D5DFEF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282" y="837046"/>
            <a:ext cx="57150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5DE38DF-DB90-4559-AB8D-24A41F37A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01255"/>
          </a:xfrm>
        </p:spPr>
        <p:txBody>
          <a:bodyPr/>
          <a:lstStyle/>
          <a:p>
            <a:r>
              <a:rPr lang="en-US" altLang="zh-CN" dirty="0"/>
              <a:t>Buffer Pool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36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690CA9A-5C2B-440D-A38B-69F8E0DB4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236" y="1681018"/>
            <a:ext cx="6881527" cy="3656110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810D47B-DDC9-412A-94E5-6BD2FDD63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01255"/>
          </a:xfrm>
        </p:spPr>
        <p:txBody>
          <a:bodyPr/>
          <a:lstStyle/>
          <a:p>
            <a:r>
              <a:rPr lang="en-US" altLang="zh-CN" dirty="0"/>
              <a:t>Log Buffer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818205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67</TotalTime>
  <Words>791</Words>
  <Application>Microsoft Office PowerPoint</Application>
  <PresentationFormat>宽屏</PresentationFormat>
  <Paragraphs>51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-apple-system</vt:lpstr>
      <vt:lpstr>Optima-Regular</vt:lpstr>
      <vt:lpstr>Arial</vt:lpstr>
      <vt:lpstr>Century Gothic</vt:lpstr>
      <vt:lpstr>Helvetica</vt:lpstr>
      <vt:lpstr>Wingdings</vt:lpstr>
      <vt:lpstr>Wingdings 3</vt:lpstr>
      <vt:lpstr>切片</vt:lpstr>
      <vt:lpstr>MySQL技术架构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 huatang</dc:creator>
  <cp:lastModifiedBy>tan huatang</cp:lastModifiedBy>
  <cp:revision>148</cp:revision>
  <dcterms:created xsi:type="dcterms:W3CDTF">2020-12-06T07:37:00Z</dcterms:created>
  <dcterms:modified xsi:type="dcterms:W3CDTF">2021-01-05T13:14:30Z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