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71" r:id="rId11"/>
    <p:sldId id="277" r:id="rId12"/>
    <p:sldId id="281" r:id="rId13"/>
    <p:sldId id="279" r:id="rId14"/>
    <p:sldId id="280" r:id="rId15"/>
    <p:sldId id="261" r:id="rId16"/>
    <p:sldId id="264" r:id="rId17"/>
    <p:sldId id="262" r:id="rId18"/>
    <p:sldId id="26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51"/>
    <a:srgbClr val="F4A261"/>
    <a:srgbClr val="E9C46A"/>
    <a:srgbClr val="2A9D8F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技术架构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en-US" altLang="zh-CN" dirty="0" err="1"/>
              <a:t>InnoDB</a:t>
            </a:r>
            <a:r>
              <a:rPr lang="zh-CN" altLang="en-US" dirty="0"/>
              <a:t>存储引擎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p>
            <a:r>
              <a:rPr lang="zh-CN" altLang="en-US" dirty="0"/>
              <a:t>物理结构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5525" y="1598930"/>
            <a:ext cx="10140950" cy="4234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9725" y="2038985"/>
            <a:ext cx="5904865" cy="3354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24630" y="2239645"/>
            <a:ext cx="107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ibdata1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96745" y="293814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Block 1(64 pages)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96745" y="330263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Block 2(64 pages)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96745" y="2569845"/>
            <a:ext cx="232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doublewrite buffer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6110" y="439610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Undo logs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94250" y="293814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SYS_TABLES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94250" y="2569845"/>
            <a:ext cx="232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Data Dict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94250" y="330263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SYS_COLUMNS</a:t>
            </a:r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4794250" y="366712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SYS_INDEXES</a:t>
            </a:r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4794250" y="403161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SYS_FIELDS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919085" y="2038985"/>
            <a:ext cx="2788285" cy="3354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706485" y="2239645"/>
            <a:ext cx="156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table idbs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48955" y="293814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T1.ibd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148955" y="330263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T2.ibd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794250" y="439610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......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896110" y="366712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8148955" y="366712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T3.ibd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148955" y="403161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T4.ibd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8148955" y="4396105"/>
            <a:ext cx="2328545" cy="364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175" y="299720"/>
            <a:ext cx="7867650" cy="6257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45" y="280670"/>
            <a:ext cx="8601075" cy="6296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720" y="1104900"/>
            <a:ext cx="854392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zh-CN" altLang="en-US" dirty="0"/>
              <a:t>内存池架构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739" y="1943765"/>
            <a:ext cx="7864522" cy="32845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75145"/>
          </a:xfrm>
        </p:spPr>
        <p:txBody>
          <a:bodyPr/>
          <a:lstStyle/>
          <a:p>
            <a:r>
              <a:rPr lang="en-US" altLang="zh-CN" dirty="0"/>
              <a:t>Checkpoint</a:t>
            </a:r>
            <a:r>
              <a:rPr lang="zh-CN" altLang="en-US" dirty="0"/>
              <a:t>技术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6073" y="1560945"/>
            <a:ext cx="10224654" cy="242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缩短数据库的回复时间</a:t>
            </a:r>
            <a:endParaRPr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缓冲池不够用时，将脏页刷新到磁盘</a:t>
            </a:r>
            <a:endParaRPr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重做日志不可用时，刷新脏页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64309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文件存储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7168" y="1716977"/>
            <a:ext cx="6957663" cy="41075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31473"/>
          </a:xfrm>
        </p:spPr>
        <p:txBody>
          <a:bodyPr/>
          <a:lstStyle/>
          <a:p>
            <a:r>
              <a:rPr lang="zh-CN" altLang="en-US" dirty="0"/>
              <a:t>共享表空间文件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2974" y="1447732"/>
            <a:ext cx="8035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共享表空间（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ibdata1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）</a:t>
            </a:r>
            <a:b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、数据字典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(data dictionary)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：记录数据库相关信息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double write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：解决部分写失败（页断裂）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3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：内存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数据，周期写入共享表空间，防止意外宕机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4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、回滚段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(rollback segments)</a:t>
            </a:r>
            <a:b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5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空间：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页</a:t>
            </a:r>
            <a:endParaRPr lang="zh-CN" altLang="en-US" b="0" i="0" dirty="0">
              <a:solidFill>
                <a:schemeClr val="bg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5146" y="3871341"/>
            <a:ext cx="789709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关于</a:t>
            </a:r>
            <a:r>
              <a:rPr lang="en-US" altLang="zh-CN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ibdata1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的增长考虑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影响共享表空间增长的对象：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、什么时候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暴涨：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大事务为主，例如修改了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40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万行才提交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长事务导致的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持续增加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空间很大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索引建立过多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很多索引不怎么使用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索引和主键顺序严重不一致：主键的建立选择有问题</a:t>
            </a:r>
            <a:endParaRPr lang="zh-CN" altLang="en-US" b="0" i="0" dirty="0">
              <a:solidFill>
                <a:schemeClr val="bg1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74" y="3427343"/>
            <a:ext cx="514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73545"/>
          </a:xfrm>
        </p:spPr>
        <p:txBody>
          <a:bodyPr/>
          <a:lstStyle/>
          <a:p>
            <a:r>
              <a:rPr lang="zh-CN" altLang="en-US" dirty="0"/>
              <a:t>笔记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4473" y="1560945"/>
            <a:ext cx="10317018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缓冲池中页大小</a:t>
            </a:r>
            <a:r>
              <a:rPr lang="en-US" altLang="zh-CN" dirty="0"/>
              <a:t>16KB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innodb引擎的存储单位自上到下为表空间 table spaces,片段 segemant, 分区 extend, 页 page, 行row,列 column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461818"/>
            <a:ext cx="8534400" cy="6619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逻辑架构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4279" y="1195532"/>
            <a:ext cx="508635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客户端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2660073" y="1547215"/>
            <a:ext cx="6567054" cy="96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err="1"/>
              <a:t>Connectos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Native C API</a:t>
            </a:r>
            <a:r>
              <a:rPr lang="zh-CN" altLang="en-US" sz="1200" dirty="0"/>
              <a:t>，</a:t>
            </a:r>
            <a:r>
              <a:rPr lang="en-US" altLang="zh-CN" sz="1200" dirty="0"/>
              <a:t>JDBC</a:t>
            </a:r>
            <a:r>
              <a:rPr lang="zh-CN" altLang="en-US" sz="1200" dirty="0"/>
              <a:t>，</a:t>
            </a:r>
            <a:r>
              <a:rPr lang="en-US" altLang="zh-CN" sz="1200" dirty="0"/>
              <a:t>ODBC</a:t>
            </a:r>
            <a:r>
              <a:rPr lang="zh-CN" altLang="en-US" sz="1200" dirty="0"/>
              <a:t>，</a:t>
            </a:r>
            <a:r>
              <a:rPr lang="en-US" altLang="zh-CN" sz="1200" dirty="0"/>
              <a:t>.NET</a:t>
            </a:r>
            <a:r>
              <a:rPr lang="zh-CN" altLang="en-US" sz="1200" dirty="0"/>
              <a:t>，</a:t>
            </a:r>
            <a:r>
              <a:rPr lang="en-US" altLang="zh-CN" sz="1200" dirty="0"/>
              <a:t>PHP</a:t>
            </a:r>
            <a:r>
              <a:rPr lang="zh-CN" altLang="en-US" sz="1200" dirty="0"/>
              <a:t>，</a:t>
            </a:r>
            <a:r>
              <a:rPr lang="en-US" altLang="zh-CN" sz="1200" dirty="0"/>
              <a:t>Python…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25235" y="3195782"/>
            <a:ext cx="8894619" cy="211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最上层是一些客户端和连接服务，包含本地的</a:t>
            </a:r>
            <a:r>
              <a:rPr lang="en-US" altLang="zh-CN" dirty="0">
                <a:solidFill>
                  <a:schemeClr val="bg1"/>
                </a:solidFill>
              </a:rPr>
              <a:t>sock</a:t>
            </a:r>
            <a:r>
              <a:rPr lang="zh-CN" altLang="en-US" dirty="0">
                <a:solidFill>
                  <a:schemeClr val="bg1"/>
                </a:solidFill>
              </a:rPr>
              <a:t>通信和大多数基于客户端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服务端工具实现的类似于</a:t>
            </a:r>
            <a:r>
              <a:rPr lang="en-US" altLang="zh-CN" dirty="0" err="1">
                <a:solidFill>
                  <a:schemeClr val="bg1"/>
                </a:solidFill>
              </a:rPr>
              <a:t>tcp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的通信，主要完成一些类似于连接处理、授权认证及相关的安全方案。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在该层上可以实现基于</a:t>
            </a:r>
            <a:r>
              <a:rPr lang="en-US" altLang="zh-CN" dirty="0" err="1">
                <a:solidFill>
                  <a:schemeClr val="bg1"/>
                </a:solidFill>
              </a:rPr>
              <a:t>ssl</a:t>
            </a:r>
            <a:r>
              <a:rPr lang="zh-CN" altLang="en-US" dirty="0">
                <a:solidFill>
                  <a:schemeClr val="bg1"/>
                </a:solidFill>
              </a:rPr>
              <a:t>的安全链接。服务器也会为安全接入的每个客户端验证它所具有的操作权限。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服务层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660072" y="1337738"/>
            <a:ext cx="6594763" cy="2384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1025235" y="3713026"/>
            <a:ext cx="8894619" cy="263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连接及线程管理模块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：用于管理客户端请求的，比如检查验证请求连接的合法性，对于合法用户分配处理线程去执行任务等等工作。</a:t>
            </a:r>
            <a:endParaRPr lang="zh-CN" altLang="en-US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缓存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：用于存储被频繁访问的热点数据。其作用是用户请求的数据如果在缓存中存在，则直接返回缓存中的数据，而不需要再去经过解析器、优化器等操作从存储引擎中获取，从而加快了数据的读取速度。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解析器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：用于解析用户提交的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语句，分析请求想要做什么样的事情。用户一般提交的请求是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CRUD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，比如某个请求是个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Select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，则解析器通过解析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语句，发现是一个查询请求，则接下来就会进行查询相关的操作。</a:t>
            </a:r>
            <a:endParaRPr lang="zh-CN" altLang="en-US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优化器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：用于优化或者重写用户的请求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FF00"/>
                </a:solidFill>
                <a:latin typeface="Optima-Regular"/>
              </a:rPr>
              <a:t>SQL</a:t>
            </a:r>
            <a:r>
              <a:rPr lang="zh-CN" altLang="en-US" sz="1400" b="1" dirty="0">
                <a:solidFill>
                  <a:srgbClr val="FFFF00"/>
                </a:solidFill>
                <a:latin typeface="Optima-Regular"/>
              </a:rPr>
              <a:t>接口</a:t>
            </a:r>
            <a:r>
              <a:rPr lang="zh-CN" altLang="en-US" sz="1400" dirty="0">
                <a:solidFill>
                  <a:srgbClr val="000000"/>
                </a:solidFill>
                <a:latin typeface="Optima-Regular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Optima-Regular"/>
              </a:rPr>
              <a:t>DDL</a:t>
            </a:r>
            <a:r>
              <a:rPr lang="zh-CN" altLang="en-US" sz="1400" dirty="0">
                <a:solidFill>
                  <a:srgbClr val="000000"/>
                </a:solidFill>
                <a:latin typeface="Optima-Regular"/>
              </a:rPr>
              <a:t>、存储过程、视图、触发器等实现。</a:t>
            </a:r>
            <a:endParaRPr lang="zh-CN" altLang="en-US" sz="1400" dirty="0">
              <a:solidFill>
                <a:srgbClr val="000000"/>
              </a:solidFill>
              <a:latin typeface="Optima-Regular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103418" y="1542476"/>
            <a:ext cx="5911994" cy="628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ConnectionPool</a:t>
            </a:r>
            <a:endParaRPr lang="en-US" altLang="zh-CN" sz="1400" dirty="0"/>
          </a:p>
          <a:p>
            <a:pPr algn="ctr"/>
            <a:r>
              <a:rPr lang="en-US" altLang="zh-CN" sz="1400" dirty="0"/>
              <a:t>Authentication</a:t>
            </a:r>
            <a:r>
              <a:rPr lang="zh-CN" altLang="en-US" sz="1400" dirty="0"/>
              <a:t>、</a:t>
            </a:r>
            <a:r>
              <a:rPr lang="en-US" altLang="zh-CN" sz="1400" dirty="0"/>
              <a:t>Connection Limits</a:t>
            </a:r>
            <a:r>
              <a:rPr lang="zh-CN" altLang="en-US" sz="1400" dirty="0"/>
              <a:t>、</a:t>
            </a:r>
            <a:r>
              <a:rPr lang="en-US" altLang="zh-CN" sz="1400" dirty="0"/>
              <a:t>Caches…</a:t>
            </a:r>
            <a:endParaRPr lang="zh-CN" altLang="en-US" sz="1400" dirty="0"/>
          </a:p>
        </p:txBody>
      </p:sp>
      <p:sp>
        <p:nvSpPr>
          <p:cNvPr id="8" name="矩形: 圆角 7"/>
          <p:cNvSpPr/>
          <p:nvPr/>
        </p:nvSpPr>
        <p:spPr>
          <a:xfrm>
            <a:off x="7755081" y="236374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SQL </a:t>
            </a:r>
            <a:r>
              <a:rPr lang="zh-CN" altLang="en-US" sz="1600" dirty="0"/>
              <a:t>接口</a:t>
            </a:r>
            <a:endParaRPr lang="zh-CN" altLang="en-US" sz="1600" dirty="0"/>
          </a:p>
        </p:txBody>
      </p:sp>
      <p:sp>
        <p:nvSpPr>
          <p:cNvPr id="9" name="矩形: 圆角 8"/>
          <p:cNvSpPr/>
          <p:nvPr/>
        </p:nvSpPr>
        <p:spPr>
          <a:xfrm>
            <a:off x="4663209" y="2363748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解析器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6209145" y="237528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3163455" y="237528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存储引擎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660073" y="1420863"/>
            <a:ext cx="6567054" cy="96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Pluggable Storage engines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sz="1600" dirty="0"/>
              <a:t>Memory</a:t>
            </a:r>
            <a:r>
              <a:rPr lang="zh-CN" altLang="en-US" sz="1600" dirty="0"/>
              <a:t>、</a:t>
            </a:r>
            <a:r>
              <a:rPr lang="en-US" altLang="zh-CN" sz="1600" dirty="0"/>
              <a:t>Index</a:t>
            </a:r>
            <a:r>
              <a:rPr lang="zh-CN" altLang="en-US" sz="1600" dirty="0"/>
              <a:t> </a:t>
            </a:r>
            <a:r>
              <a:rPr lang="en-US" altLang="zh-CN" sz="1600" dirty="0"/>
              <a:t>Management</a:t>
            </a:r>
            <a:r>
              <a:rPr lang="zh-CN" altLang="en-US" sz="1600" dirty="0"/>
              <a:t>、</a:t>
            </a:r>
            <a:r>
              <a:rPr lang="en-US" altLang="zh-CN" sz="1600" dirty="0"/>
              <a:t>Transaction…</a:t>
            </a:r>
            <a:endParaRPr lang="en-US" altLang="zh-CN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858980" y="2637325"/>
            <a:ext cx="8894619" cy="37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支持事务。对于日常开发需求中，有些应用场景需要联动多个资源同时处理，要么多个资源同时处理成功，要么只要有一个失败则全体进行回滚操作，即是通过事务的方式将多个处理动作做成一个原子性操作。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</a:rPr>
              <a:t>MVCC </a:t>
            </a:r>
            <a:r>
              <a:rPr lang="zh-CN" altLang="en-US" sz="1600" dirty="0">
                <a:solidFill>
                  <a:schemeClr val="bg1"/>
                </a:solidFill>
              </a:rPr>
              <a:t>机制。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zh-CN" altLang="en-US" sz="1600" dirty="0">
                <a:solidFill>
                  <a:schemeClr val="bg1"/>
                </a:solidFill>
              </a:rPr>
              <a:t>采用了行级锁，但是为了进一步降低锁资源的竞争程度，采用 </a:t>
            </a:r>
            <a:r>
              <a:rPr lang="en-US" altLang="zh-CN" sz="1600" dirty="0">
                <a:solidFill>
                  <a:schemeClr val="bg1"/>
                </a:solidFill>
              </a:rPr>
              <a:t>MVCC </a:t>
            </a:r>
            <a:r>
              <a:rPr lang="zh-CN" altLang="en-US" sz="1600" dirty="0">
                <a:solidFill>
                  <a:schemeClr val="bg1"/>
                </a:solidFill>
              </a:rPr>
              <a:t>机制实现更高效的并发操作。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索引机制。不同引擎实现的索引机制各不相同，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引擎通过对主键建立索引或者主键结合其他列建立二级索引，加速数据的读取速度。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可预测性预读策略。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通过可预测性预读策略对磁盘中的数据进行读取，然后在内存中建立 </a:t>
            </a:r>
            <a:r>
              <a:rPr lang="en-US" altLang="zh-CN" sz="1600" dirty="0">
                <a:solidFill>
                  <a:schemeClr val="bg1"/>
                </a:solidFill>
              </a:rPr>
              <a:t>hash </a:t>
            </a:r>
            <a:r>
              <a:rPr lang="zh-CN" altLang="en-US" sz="1600" dirty="0">
                <a:solidFill>
                  <a:schemeClr val="bg1"/>
                </a:solidFill>
              </a:rPr>
              <a:t>索引，从而进一步提升读取数据的速度。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625763"/>
          </a:xfrm>
        </p:spPr>
        <p:txBody>
          <a:bodyPr/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存储引擎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02" y="1311564"/>
            <a:ext cx="6823595" cy="534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zh-CN" altLang="en-US" dirty="0"/>
              <a:t>内存结构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767339" y="2004291"/>
            <a:ext cx="2364509" cy="3953165"/>
          </a:xfrm>
          <a:prstGeom prst="roundRect">
            <a:avLst/>
          </a:prstGeom>
          <a:solidFill>
            <a:srgbClr val="26465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1040966" y="2332182"/>
            <a:ext cx="1804554" cy="406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 Pool</a:t>
            </a:r>
            <a:endParaRPr lang="zh-CN" altLang="en-US" dirty="0"/>
          </a:p>
        </p:txBody>
      </p:sp>
      <p:sp>
        <p:nvSpPr>
          <p:cNvPr id="39" name="矩形: 圆角 38"/>
          <p:cNvSpPr/>
          <p:nvPr/>
        </p:nvSpPr>
        <p:spPr>
          <a:xfrm>
            <a:off x="1075026" y="2932545"/>
            <a:ext cx="1736435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主内存中的一个区域，在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访问表和索引数据时会在其中进行高速缓存，大量减少磁盘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IO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操作，提升效率。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3542866" y="2004291"/>
            <a:ext cx="2364509" cy="3953165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3816493" y="2332182"/>
            <a:ext cx="1910052" cy="406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Change Buffer</a:t>
            </a:r>
            <a:endParaRPr lang="zh-CN" altLang="en-US" dirty="0"/>
          </a:p>
        </p:txBody>
      </p:sp>
      <p:sp>
        <p:nvSpPr>
          <p:cNvPr id="48" name="矩形: 圆角 47"/>
          <p:cNvSpPr/>
          <p:nvPr/>
        </p:nvSpPr>
        <p:spPr>
          <a:xfrm>
            <a:off x="3850553" y="2932545"/>
            <a:ext cx="1875992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-apple-system"/>
              </a:rPr>
              <a:t>避免每次增删改都进行</a:t>
            </a:r>
            <a:r>
              <a:rPr lang="en-US" altLang="zh-CN" dirty="0">
                <a:solidFill>
                  <a:schemeClr val="tx1"/>
                </a:solidFill>
                <a:latin typeface="-apple-system"/>
              </a:rPr>
              <a:t>IO</a:t>
            </a:r>
            <a:r>
              <a:rPr lang="zh-CN" altLang="en-US" dirty="0">
                <a:solidFill>
                  <a:schemeClr val="tx1"/>
                </a:solidFill>
                <a:latin typeface="-apple-system"/>
              </a:rPr>
              <a:t>操作，提升性能。</a:t>
            </a:r>
            <a:endParaRPr lang="zh-CN" altLang="en-US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6406139" y="2004291"/>
            <a:ext cx="2364509" cy="3953165"/>
          </a:xfrm>
          <a:prstGeom prst="roundRect">
            <a:avLst/>
          </a:prstGeom>
          <a:solidFill>
            <a:srgbClr val="E9C46A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6679766" y="2262909"/>
            <a:ext cx="1804554" cy="47567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Adaptive </a:t>
            </a:r>
            <a:r>
              <a:rPr lang="en-US" altLang="zh-CN" dirty="0"/>
              <a:t>Hash Index</a:t>
            </a:r>
            <a:endParaRPr lang="zh-CN" altLang="en-US" dirty="0"/>
          </a:p>
        </p:txBody>
      </p:sp>
      <p:sp>
        <p:nvSpPr>
          <p:cNvPr id="51" name="矩形: 圆角 50"/>
          <p:cNvSpPr/>
          <p:nvPr/>
        </p:nvSpPr>
        <p:spPr>
          <a:xfrm>
            <a:off x="6713826" y="2932545"/>
            <a:ext cx="1736435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-apple-system"/>
              </a:rPr>
              <a:t>使用索引关键字的前缀构建哈希索引，提升查询速度。</a:t>
            </a:r>
            <a:endParaRPr lang="zh-CN" altLang="en-US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9248053" y="2004291"/>
            <a:ext cx="2364509" cy="3953165"/>
          </a:xfrm>
          <a:prstGeom prst="roundRect">
            <a:avLst/>
          </a:prstGeom>
          <a:solidFill>
            <a:srgbClr val="F4A26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9528030" y="2332182"/>
            <a:ext cx="1804554" cy="406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 Buffer</a:t>
            </a:r>
            <a:endParaRPr lang="zh-CN" altLang="en-US" dirty="0"/>
          </a:p>
        </p:txBody>
      </p:sp>
      <p:sp>
        <p:nvSpPr>
          <p:cNvPr id="54" name="矩形: 圆角 53"/>
          <p:cNvSpPr/>
          <p:nvPr/>
        </p:nvSpPr>
        <p:spPr>
          <a:xfrm>
            <a:off x="9555740" y="2932545"/>
            <a:ext cx="1736435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-apple-system"/>
              </a:rPr>
              <a:t>保存要写入磁盘上的日志文件的数据，缓冲区的内容定期刷新到磁盘。</a:t>
            </a:r>
            <a:endParaRPr lang="zh-CN" altLang="en-US" dirty="0">
              <a:solidFill>
                <a:schemeClr val="tx1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282" y="837046"/>
            <a:ext cx="5715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en-US" altLang="zh-CN" dirty="0"/>
              <a:t>Buffer Pool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36" y="1681018"/>
            <a:ext cx="6881527" cy="365611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en-US" altLang="zh-CN" dirty="0"/>
              <a:t>Log Buffer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1857</Words>
  <Application>WPS 演示</Application>
  <PresentationFormat>宽屏</PresentationFormat>
  <Paragraphs>128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Wingdings 3</vt:lpstr>
      <vt:lpstr>Optima-Regular</vt:lpstr>
      <vt:lpstr>Segoe Print</vt:lpstr>
      <vt:lpstr>-apple-system</vt:lpstr>
      <vt:lpstr>Helvetica</vt:lpstr>
      <vt:lpstr>Century Gothic</vt:lpstr>
      <vt:lpstr>幼圆</vt:lpstr>
      <vt:lpstr>微软雅黑</vt:lpstr>
      <vt:lpstr>Arial Unicode MS</vt:lpstr>
      <vt:lpstr>Calibri</vt:lpstr>
      <vt:lpstr>切片</vt:lpstr>
      <vt:lpstr>MySQL技术架构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huatang</dc:creator>
  <cp:lastModifiedBy>tank</cp:lastModifiedBy>
  <cp:revision>171</cp:revision>
  <dcterms:created xsi:type="dcterms:W3CDTF">2020-12-06T07:37:00Z</dcterms:created>
  <dcterms:modified xsi:type="dcterms:W3CDTF">2021-01-11T07:50:20Z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