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3"/>
  </p:notesMasterIdLst>
  <p:sldIdLst>
    <p:sldId id="256" r:id="rId2"/>
    <p:sldId id="387" r:id="rId3"/>
    <p:sldId id="383" r:id="rId4"/>
    <p:sldId id="437" r:id="rId5"/>
    <p:sldId id="438" r:id="rId6"/>
    <p:sldId id="440" r:id="rId7"/>
    <p:sldId id="422" r:id="rId8"/>
    <p:sldId id="442" r:id="rId9"/>
    <p:sldId id="443" r:id="rId10"/>
    <p:sldId id="444" r:id="rId11"/>
    <p:sldId id="260"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7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65A7"/>
    <a:srgbClr val="3464A7"/>
    <a:srgbClr val="3463A7"/>
    <a:srgbClr val="3464A9"/>
    <a:srgbClr val="3364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70622" autoAdjust="0"/>
  </p:normalViewPr>
  <p:slideViewPr>
    <p:cSldViewPr snapToGrid="0">
      <p:cViewPr>
        <p:scale>
          <a:sx n="300" d="100"/>
          <a:sy n="300" d="100"/>
        </p:scale>
        <p:origin x="-4140" y="-5388"/>
      </p:cViewPr>
      <p:guideLst>
        <p:guide orient="horz" pos="2160"/>
        <p:guide pos="3795"/>
      </p:guideLst>
    </p:cSldViewPr>
  </p:slideViewPr>
  <p:notesTextViewPr>
    <p:cViewPr>
      <p:scale>
        <a:sx n="3" d="2"/>
        <a:sy n="3" d="2"/>
      </p:scale>
      <p:origin x="0" y="-1872"/>
    </p:cViewPr>
  </p:notesTextViewPr>
  <p:notesViewPr>
    <p:cSldViewPr snapToGrid="0">
      <p:cViewPr varScale="1">
        <p:scale>
          <a:sx n="72" d="100"/>
          <a:sy n="72" d="100"/>
        </p:scale>
        <p:origin x="3592"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616265-D12D-477B-9058-3A1EE631C548}" type="datetimeFigureOut">
              <a:rPr lang="zh-CN" altLang="en-US" smtClean="0"/>
              <a:t>2020/10/15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54FB44-4950-422B-8A4B-1DC3EAB58ED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54FB44-4950-422B-8A4B-1DC3EAB58ED9}"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Arial" panose="020B0604020202020204" pitchFamily="34" charset="0"/>
              <a:buChar char="•"/>
            </a:pPr>
            <a:r>
              <a:rPr lang="zh-CN" altLang="en-US" dirty="0" smtClean="0"/>
              <a:t>数据驱动的任务依赖方式</a:t>
            </a:r>
            <a:endParaRPr lang="en-US" altLang="zh-CN" dirty="0" smtClean="0"/>
          </a:p>
          <a:p>
            <a:pPr marL="0" indent="0">
              <a:buFont typeface="Arial" panose="020B0604020202020204" pitchFamily="34" charset="0"/>
              <a:buNone/>
            </a:pPr>
            <a:r>
              <a:rPr lang="zh-CN" altLang="en-US" dirty="0" smtClean="0"/>
              <a:t>定时任务</a:t>
            </a:r>
            <a:r>
              <a:rPr lang="en-US" altLang="zh-CN" dirty="0" smtClean="0"/>
              <a:t>,ABC</a:t>
            </a:r>
            <a:r>
              <a:rPr lang="zh-CN" altLang="en-US" dirty="0" smtClean="0"/>
              <a:t>三个任务需要在每天凌晨依次执行</a:t>
            </a:r>
            <a:r>
              <a:rPr lang="en-US" altLang="zh-CN" dirty="0" smtClean="0"/>
              <a:t>,</a:t>
            </a:r>
            <a:r>
              <a:rPr lang="zh-CN" altLang="en-US" dirty="0" smtClean="0"/>
              <a:t>三个任务执行时间长且不能在一块逻辑中执行</a:t>
            </a:r>
            <a:r>
              <a:rPr lang="en-US" altLang="zh-CN" dirty="0" smtClean="0"/>
              <a:t>,</a:t>
            </a:r>
            <a:r>
              <a:rPr lang="zh-CN" altLang="en-US" dirty="0" smtClean="0"/>
              <a:t>用</a:t>
            </a:r>
            <a:r>
              <a:rPr lang="en-US" altLang="zh-CN" dirty="0" err="1" smtClean="0"/>
              <a:t>mq</a:t>
            </a:r>
            <a:r>
              <a:rPr lang="zh-CN" altLang="en-US" dirty="0" smtClean="0"/>
              <a:t>解耦</a:t>
            </a:r>
            <a:r>
              <a:rPr lang="en-US" altLang="zh-CN" dirty="0" smtClean="0"/>
              <a:t>,A</a:t>
            </a:r>
            <a:r>
              <a:rPr lang="zh-CN" altLang="en-US" dirty="0" smtClean="0"/>
              <a:t>执行完后发消息通知</a:t>
            </a:r>
            <a:r>
              <a:rPr lang="en-US" altLang="zh-CN" dirty="0" smtClean="0"/>
              <a:t>B</a:t>
            </a:r>
            <a:r>
              <a:rPr lang="zh-CN" altLang="en-US" dirty="0" smtClean="0"/>
              <a:t>执行</a:t>
            </a:r>
            <a:r>
              <a:rPr lang="en-US" altLang="zh-CN" dirty="0" smtClean="0"/>
              <a:t>,B</a:t>
            </a:r>
            <a:r>
              <a:rPr lang="zh-CN" altLang="en-US" dirty="0" smtClean="0"/>
              <a:t>执行完后通知</a:t>
            </a:r>
            <a:r>
              <a:rPr lang="en-US" altLang="zh-CN" dirty="0" smtClean="0"/>
              <a:t>C</a:t>
            </a:r>
            <a:r>
              <a:rPr lang="zh-CN" altLang="en-US" dirty="0" smtClean="0"/>
              <a:t>执行</a:t>
            </a:r>
            <a:endParaRPr lang="en-US" altLang="zh-CN" dirty="0" smtClean="0"/>
          </a:p>
          <a:p>
            <a:pPr marL="285750" indent="-285750">
              <a:buFont typeface="Arial" panose="020B0604020202020204" pitchFamily="34" charset="0"/>
              <a:buChar char="•"/>
            </a:pPr>
            <a:r>
              <a:rPr lang="zh-CN" altLang="en-US" dirty="0" smtClean="0"/>
              <a:t>上游服务不需要关系下游服务的执行结果</a:t>
            </a:r>
            <a:endParaRPr lang="en-US" altLang="zh-CN" dirty="0" smtClean="0"/>
          </a:p>
          <a:p>
            <a:pPr marL="0" indent="0">
              <a:buFont typeface="Arial" panose="020B0604020202020204" pitchFamily="34" charset="0"/>
              <a:buNone/>
            </a:pPr>
            <a:r>
              <a:rPr lang="zh-CN" altLang="en-US" dirty="0" smtClean="0"/>
              <a:t>比如公司最常见的调课场景</a:t>
            </a:r>
            <a:r>
              <a:rPr lang="en-US" altLang="zh-CN" dirty="0" smtClean="0"/>
              <a:t>, </a:t>
            </a:r>
            <a:r>
              <a:rPr lang="zh-CN" altLang="en-US" dirty="0" smtClean="0"/>
              <a:t>销售或者老师通过</a:t>
            </a:r>
            <a:r>
              <a:rPr lang="en-US" altLang="zh-CN" dirty="0" err="1" smtClean="0"/>
              <a:t>api</a:t>
            </a:r>
            <a:r>
              <a:rPr lang="zh-CN" altLang="en-US" dirty="0" smtClean="0"/>
              <a:t>接口调课后</a:t>
            </a:r>
            <a:r>
              <a:rPr lang="en-US" altLang="zh-CN" dirty="0" smtClean="0"/>
              <a:t>,</a:t>
            </a:r>
            <a:r>
              <a:rPr lang="zh-CN" altLang="en-US" dirty="0" smtClean="0"/>
              <a:t>需要让机器猫这边根据调课动作做出各种反应</a:t>
            </a:r>
            <a:r>
              <a:rPr lang="en-US" altLang="zh-CN" dirty="0" smtClean="0"/>
              <a:t>,</a:t>
            </a:r>
            <a:r>
              <a:rPr lang="zh-CN" altLang="en-US" dirty="0" smtClean="0"/>
              <a:t>比如发送审核提醒</a:t>
            </a:r>
            <a:r>
              <a:rPr lang="en-US" altLang="zh-CN" dirty="0" smtClean="0"/>
              <a:t>,</a:t>
            </a:r>
            <a:r>
              <a:rPr lang="zh-CN" altLang="en-US" dirty="0" smtClean="0"/>
              <a:t>重新计算老师可直排时间</a:t>
            </a:r>
            <a:r>
              <a:rPr lang="en-US" altLang="zh-CN" dirty="0" smtClean="0"/>
              <a:t>,</a:t>
            </a:r>
            <a:r>
              <a:rPr lang="zh-CN" altLang="en-US" dirty="0" smtClean="0"/>
              <a:t>但</a:t>
            </a:r>
            <a:r>
              <a:rPr lang="en-US" altLang="zh-CN" dirty="0" err="1" smtClean="0"/>
              <a:t>api</a:t>
            </a:r>
            <a:r>
              <a:rPr lang="zh-CN" altLang="en-US" dirty="0" smtClean="0"/>
              <a:t>其实是不需要关心下游机器猫的执行结果的</a:t>
            </a:r>
            <a:r>
              <a:rPr lang="en-US" altLang="zh-CN" dirty="0" smtClean="0"/>
              <a:t>,</a:t>
            </a:r>
            <a:r>
              <a:rPr lang="zh-CN" altLang="en-US" dirty="0" smtClean="0"/>
              <a:t>这个时候就只要通知到我们就行</a:t>
            </a:r>
            <a:endParaRPr lang="en-US" altLang="zh-CN" dirty="0" smtClean="0"/>
          </a:p>
          <a:p>
            <a:pPr marL="285750" indent="-285750">
              <a:buFont typeface="Arial" panose="020B0604020202020204" pitchFamily="34" charset="0"/>
              <a:buChar char="•"/>
            </a:pPr>
            <a:r>
              <a:rPr lang="zh-CN" altLang="en-US" dirty="0" smtClean="0"/>
              <a:t>异步返回执行时间长的任务结果</a:t>
            </a:r>
            <a:endParaRPr lang="en-US" altLang="zh-CN" dirty="0" smtClean="0"/>
          </a:p>
          <a:p>
            <a:pPr marL="0" indent="0">
              <a:buFont typeface="Arial" panose="020B0604020202020204" pitchFamily="34" charset="0"/>
              <a:buNone/>
            </a:pPr>
            <a:r>
              <a:rPr lang="zh-CN" altLang="en-US" dirty="0" smtClean="0"/>
              <a:t>有一些任务执行时间很长</a:t>
            </a:r>
            <a:r>
              <a:rPr lang="en-US" altLang="zh-CN" dirty="0" smtClean="0"/>
              <a:t>,</a:t>
            </a:r>
            <a:r>
              <a:rPr lang="zh-CN" altLang="en-US" dirty="0" smtClean="0"/>
              <a:t>但有需要知道最终执行结果</a:t>
            </a:r>
            <a:r>
              <a:rPr lang="en-US" altLang="zh-CN" dirty="0" smtClean="0"/>
              <a:t>,</a:t>
            </a:r>
            <a:r>
              <a:rPr lang="zh-CN" altLang="en-US" dirty="0" smtClean="0"/>
              <a:t>那么就可以先异步返回成功</a:t>
            </a:r>
            <a:r>
              <a:rPr lang="en-US" altLang="zh-CN" dirty="0" smtClean="0"/>
              <a:t>,</a:t>
            </a:r>
            <a:r>
              <a:rPr lang="zh-CN" altLang="en-US" dirty="0" smtClean="0"/>
              <a:t>该成功不代表执行完成</a:t>
            </a:r>
            <a:r>
              <a:rPr lang="en-US" altLang="zh-CN" dirty="0" smtClean="0"/>
              <a:t>,</a:t>
            </a:r>
            <a:r>
              <a:rPr lang="zh-CN" altLang="en-US" dirty="0" smtClean="0"/>
              <a:t>然后在真正执行完成后再进行通知</a:t>
            </a:r>
            <a:r>
              <a:rPr lang="en-US" altLang="zh-CN" dirty="0" smtClean="0"/>
              <a:t>,</a:t>
            </a:r>
            <a:r>
              <a:rPr lang="zh-CN" altLang="en-US" dirty="0" smtClean="0"/>
              <a:t>也可以通过统一的回调网关进行回调</a:t>
            </a:r>
            <a:r>
              <a:rPr lang="en-US" altLang="zh-CN" dirty="0" smtClean="0"/>
              <a:t>,</a:t>
            </a:r>
            <a:r>
              <a:rPr lang="zh-CN" altLang="en-US" dirty="0" smtClean="0"/>
              <a:t>网关收到回调后可以根据不同类型来统一通知</a:t>
            </a:r>
            <a:r>
              <a:rPr lang="en-US" altLang="zh-CN" dirty="0" smtClean="0"/>
              <a:t>,</a:t>
            </a:r>
            <a:r>
              <a:rPr lang="zh-CN" altLang="en-US" dirty="0" smtClean="0"/>
              <a:t>例如微信支付回调</a:t>
            </a:r>
            <a:r>
              <a:rPr lang="en-US" altLang="zh-CN" dirty="0" smtClean="0"/>
              <a:t>,</a:t>
            </a:r>
            <a:r>
              <a:rPr lang="zh-CN" altLang="en-US" dirty="0" smtClean="0"/>
              <a:t>为什么不在网关层直接做出反应</a:t>
            </a:r>
            <a:r>
              <a:rPr lang="en-US" altLang="zh-CN" dirty="0" smtClean="0"/>
              <a:t>,</a:t>
            </a:r>
            <a:r>
              <a:rPr lang="zh-CN" altLang="en-US" dirty="0" smtClean="0"/>
              <a:t>而要再次发消息呢</a:t>
            </a:r>
            <a:r>
              <a:rPr lang="en-US" altLang="zh-CN" dirty="0" smtClean="0"/>
              <a:t>,</a:t>
            </a:r>
            <a:r>
              <a:rPr lang="zh-CN" altLang="en-US" dirty="0" smtClean="0"/>
              <a:t>因为在网关层做出反应的话</a:t>
            </a:r>
            <a:r>
              <a:rPr lang="en-US" altLang="zh-CN" dirty="0" smtClean="0"/>
              <a:t>,</a:t>
            </a:r>
            <a:r>
              <a:rPr lang="zh-CN" altLang="en-US" dirty="0" smtClean="0"/>
              <a:t>假如下次又要来一个支付宝支付回调</a:t>
            </a:r>
            <a:r>
              <a:rPr lang="en-US" altLang="zh-CN" dirty="0" smtClean="0"/>
              <a:t>,xxx</a:t>
            </a:r>
            <a:r>
              <a:rPr lang="zh-CN" altLang="en-US" dirty="0" smtClean="0"/>
              <a:t>回调</a:t>
            </a:r>
            <a:r>
              <a:rPr lang="en-US" altLang="zh-CN" dirty="0" smtClean="0"/>
              <a:t>,</a:t>
            </a:r>
            <a:r>
              <a:rPr lang="zh-CN" altLang="en-US" dirty="0" smtClean="0"/>
              <a:t>又要在网关层加代码</a:t>
            </a:r>
            <a:r>
              <a:rPr lang="en-US" altLang="zh-CN" dirty="0" smtClean="0"/>
              <a:t>,</a:t>
            </a:r>
            <a:r>
              <a:rPr lang="zh-CN" altLang="en-US" dirty="0" smtClean="0"/>
              <a:t>或者是申请新的对外网关</a:t>
            </a:r>
            <a:r>
              <a:rPr lang="en-US" altLang="zh-CN" dirty="0" smtClean="0"/>
              <a:t>,</a:t>
            </a:r>
            <a:r>
              <a:rPr lang="zh-CN" altLang="en-US" dirty="0" smtClean="0"/>
              <a:t>这样就相当于在反向依赖</a:t>
            </a:r>
            <a:endParaRPr lang="en-US" dirty="0" smtClean="0"/>
          </a:p>
          <a:p>
            <a:endParaRPr lang="en-US" dirty="0"/>
          </a:p>
        </p:txBody>
      </p:sp>
      <p:sp>
        <p:nvSpPr>
          <p:cNvPr id="4" name="灯片编号占位符 3"/>
          <p:cNvSpPr>
            <a:spLocks noGrp="1"/>
          </p:cNvSpPr>
          <p:nvPr>
            <p:ph type="sldNum" sz="quarter" idx="10"/>
          </p:nvPr>
        </p:nvSpPr>
        <p:spPr/>
        <p:txBody>
          <a:bodyPr/>
          <a:lstStyle/>
          <a:p>
            <a:fld id="{6754FB44-4950-422B-8A4B-1DC3EAB58ED9}" type="slidenum">
              <a:rPr lang="zh-CN" altLang="en-US" smtClean="0"/>
              <a:t>3</a:t>
            </a:fld>
            <a:endParaRPr lang="zh-CN" altLang="en-US"/>
          </a:p>
        </p:txBody>
      </p:sp>
    </p:spTree>
    <p:extLst>
      <p:ext uri="{BB962C8B-B14F-4D97-AF65-F5344CB8AC3E}">
        <p14:creationId xmlns:p14="http://schemas.microsoft.com/office/powerpoint/2010/main" val="2088266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MQ</a:t>
            </a:r>
            <a:r>
              <a:rPr lang="zh-CN" altLang="en-US" dirty="0" smtClean="0"/>
              <a:t>就是用来解决上述这一系列问题的中间件</a:t>
            </a:r>
            <a:r>
              <a:rPr lang="en-US" altLang="zh-CN" dirty="0" smtClean="0"/>
              <a:t>,</a:t>
            </a:r>
            <a:r>
              <a:rPr lang="zh-CN" altLang="en-US" dirty="0" smtClean="0"/>
              <a:t>什么是</a:t>
            </a:r>
            <a:r>
              <a:rPr lang="en-US" altLang="zh-CN" dirty="0" err="1" smtClean="0"/>
              <a:t>mq,mq</a:t>
            </a:r>
            <a:r>
              <a:rPr lang="zh-CN" altLang="en-US" dirty="0" smtClean="0"/>
              <a:t>就是进程间通信的总线</a:t>
            </a:r>
            <a:r>
              <a:rPr lang="en-US" altLang="zh-CN" dirty="0" smtClean="0"/>
              <a:t>(bus),</a:t>
            </a:r>
            <a:r>
              <a:rPr lang="zh-CN" altLang="en-US" dirty="0" smtClean="0"/>
              <a:t>上游通过总线传递消息到下游</a:t>
            </a:r>
            <a:r>
              <a:rPr lang="en-US" altLang="zh-CN" dirty="0" smtClean="0"/>
              <a:t>,</a:t>
            </a:r>
            <a:r>
              <a:rPr lang="zh-CN" altLang="en-US" dirty="0" smtClean="0"/>
              <a:t>上游只需要依赖</a:t>
            </a:r>
            <a:r>
              <a:rPr lang="en-US" altLang="zh-CN" dirty="0" err="1" smtClean="0"/>
              <a:t>mq</a:t>
            </a:r>
            <a:r>
              <a:rPr lang="en-US" altLang="zh-CN" dirty="0" smtClean="0"/>
              <a:t>,</a:t>
            </a:r>
            <a:r>
              <a:rPr lang="zh-CN" altLang="en-US" dirty="0" smtClean="0"/>
              <a:t>下游也只需要依赖</a:t>
            </a:r>
            <a:r>
              <a:rPr lang="en-US" altLang="zh-CN" dirty="0" err="1" smtClean="0"/>
              <a:t>mq</a:t>
            </a:r>
            <a:r>
              <a:rPr lang="en-US" altLang="zh-CN" dirty="0" smtClean="0"/>
              <a:t>,</a:t>
            </a:r>
            <a:r>
              <a:rPr lang="zh-CN" altLang="en-US" dirty="0" smtClean="0"/>
              <a:t>做到上下游结构</a:t>
            </a:r>
            <a:endParaRPr lang="en-US" dirty="0"/>
          </a:p>
        </p:txBody>
      </p:sp>
      <p:sp>
        <p:nvSpPr>
          <p:cNvPr id="4" name="灯片编号占位符 3"/>
          <p:cNvSpPr>
            <a:spLocks noGrp="1"/>
          </p:cNvSpPr>
          <p:nvPr>
            <p:ph type="sldNum" sz="quarter" idx="10"/>
          </p:nvPr>
        </p:nvSpPr>
        <p:spPr/>
        <p:txBody>
          <a:bodyPr/>
          <a:lstStyle/>
          <a:p>
            <a:fld id="{6754FB44-4950-422B-8A4B-1DC3EAB58ED9}" type="slidenum">
              <a:rPr lang="zh-CN" altLang="en-US" smtClean="0"/>
              <a:t>4</a:t>
            </a:fld>
            <a:endParaRPr lang="zh-CN" altLang="en-US"/>
          </a:p>
        </p:txBody>
      </p:sp>
    </p:spTree>
    <p:extLst>
      <p:ext uri="{BB962C8B-B14F-4D97-AF65-F5344CB8AC3E}">
        <p14:creationId xmlns:p14="http://schemas.microsoft.com/office/powerpoint/2010/main" val="1436605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NameServer</a:t>
            </a:r>
            <a:r>
              <a:rPr lang="zh-CN" altLang="en-US" sz="1200" b="0" i="0" kern="1200" dirty="0" smtClean="0">
                <a:solidFill>
                  <a:schemeClr val="tx1"/>
                </a:solidFill>
                <a:effectLst/>
                <a:latin typeface="+mn-lt"/>
                <a:ea typeface="+mn-ea"/>
                <a:cs typeface="+mn-cs"/>
              </a:rPr>
              <a:t>是一个几乎无状态节点，可集群部署，节点之间无任何信息同步。</a:t>
            </a:r>
          </a:p>
          <a:p>
            <a:r>
              <a:rPr lang="en-US" altLang="zh-CN" sz="1200" b="0" i="0" kern="1200" dirty="0" smtClean="0">
                <a:solidFill>
                  <a:schemeClr val="tx1"/>
                </a:solidFill>
                <a:effectLst/>
                <a:latin typeface="+mn-lt"/>
                <a:ea typeface="+mn-ea"/>
                <a:cs typeface="+mn-cs"/>
              </a:rPr>
              <a:t>Broker</a:t>
            </a:r>
            <a:r>
              <a:rPr lang="zh-CN" altLang="en-US" sz="1200" b="0" i="0" kern="1200" dirty="0" smtClean="0">
                <a:solidFill>
                  <a:schemeClr val="tx1"/>
                </a:solidFill>
                <a:effectLst/>
                <a:latin typeface="+mn-lt"/>
                <a:ea typeface="+mn-ea"/>
                <a:cs typeface="+mn-cs"/>
              </a:rPr>
              <a:t>部署相对复杂，</a:t>
            </a:r>
            <a:r>
              <a:rPr lang="en-US" altLang="zh-CN" sz="1200" b="0" i="0" kern="1200" dirty="0" smtClean="0">
                <a:solidFill>
                  <a:schemeClr val="tx1"/>
                </a:solidFill>
                <a:effectLst/>
                <a:latin typeface="+mn-lt"/>
                <a:ea typeface="+mn-ea"/>
                <a:cs typeface="+mn-cs"/>
              </a:rPr>
              <a:t>Broker</a:t>
            </a:r>
            <a:r>
              <a:rPr lang="zh-CN" altLang="en-US" sz="1200" b="0" i="0" kern="1200" dirty="0" smtClean="0">
                <a:solidFill>
                  <a:schemeClr val="tx1"/>
                </a:solidFill>
                <a:effectLst/>
                <a:latin typeface="+mn-lt"/>
                <a:ea typeface="+mn-ea"/>
                <a:cs typeface="+mn-cs"/>
              </a:rPr>
              <a:t>分为</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，一个</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可以对应多个</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，但是一个</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只能对应一个</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Slave </a:t>
            </a:r>
            <a:r>
              <a:rPr lang="zh-CN" altLang="en-US" sz="1200" b="0" i="0" kern="1200" dirty="0" smtClean="0">
                <a:solidFill>
                  <a:schemeClr val="tx1"/>
                </a:solidFill>
                <a:effectLst/>
                <a:latin typeface="+mn-lt"/>
                <a:ea typeface="+mn-ea"/>
                <a:cs typeface="+mn-cs"/>
              </a:rPr>
              <a:t>的对应关系通过指定相同的</a:t>
            </a:r>
            <a:r>
              <a:rPr lang="en-US" altLang="zh-CN" sz="1200" b="0" i="0" kern="1200" dirty="0" err="1" smtClean="0">
                <a:solidFill>
                  <a:schemeClr val="tx1"/>
                </a:solidFill>
                <a:effectLst/>
                <a:latin typeface="+mn-lt"/>
                <a:ea typeface="+mn-ea"/>
                <a:cs typeface="+mn-cs"/>
              </a:rPr>
              <a:t>BrokerName</a:t>
            </a:r>
            <a:r>
              <a:rPr lang="zh-CN" altLang="en-US" sz="1200" b="0" i="0" kern="1200" dirty="0" smtClean="0">
                <a:solidFill>
                  <a:schemeClr val="tx1"/>
                </a:solidFill>
                <a:effectLst/>
                <a:latin typeface="+mn-lt"/>
                <a:ea typeface="+mn-ea"/>
                <a:cs typeface="+mn-cs"/>
              </a:rPr>
              <a:t>，不同的</a:t>
            </a:r>
            <a:r>
              <a:rPr lang="en-US" altLang="zh-CN" sz="1200" b="0" i="0" kern="1200" dirty="0" err="1" smtClean="0">
                <a:solidFill>
                  <a:schemeClr val="tx1"/>
                </a:solidFill>
                <a:effectLst/>
                <a:latin typeface="+mn-lt"/>
                <a:ea typeface="+mn-ea"/>
                <a:cs typeface="+mn-cs"/>
              </a:rPr>
              <a:t>BrokerId</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来定义，</a:t>
            </a:r>
            <a:r>
              <a:rPr lang="en-US" altLang="zh-CN" sz="1200" b="0" i="0" kern="1200" dirty="0" err="1" smtClean="0">
                <a:solidFill>
                  <a:schemeClr val="tx1"/>
                </a:solidFill>
                <a:effectLst/>
                <a:latin typeface="+mn-lt"/>
                <a:ea typeface="+mn-ea"/>
                <a:cs typeface="+mn-cs"/>
              </a:rPr>
              <a:t>BrokerId</a:t>
            </a:r>
            <a:r>
              <a:rPr lang="zh-CN" altLang="en-US" sz="1200" b="0" i="0" kern="1200" dirty="0" smtClean="0">
                <a:solidFill>
                  <a:schemeClr val="tx1"/>
                </a:solidFill>
                <a:effectLst/>
                <a:latin typeface="+mn-lt"/>
                <a:ea typeface="+mn-ea"/>
                <a:cs typeface="+mn-cs"/>
              </a:rPr>
              <a:t>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表示</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，非</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表示</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也可以部署多个。每个</a:t>
            </a:r>
            <a:r>
              <a:rPr lang="en-US" altLang="zh-CN" sz="1200" b="0" i="0" kern="1200" dirty="0" smtClean="0">
                <a:solidFill>
                  <a:schemeClr val="tx1"/>
                </a:solidFill>
                <a:effectLst/>
                <a:latin typeface="+mn-lt"/>
                <a:ea typeface="+mn-ea"/>
                <a:cs typeface="+mn-cs"/>
              </a:rPr>
              <a:t>Broker</a:t>
            </a:r>
            <a:r>
              <a:rPr lang="zh-CN" altLang="en-US" sz="1200" b="0" i="0" kern="1200" dirty="0" smtClean="0">
                <a:solidFill>
                  <a:schemeClr val="tx1"/>
                </a:solidFill>
                <a:effectLst/>
                <a:latin typeface="+mn-lt"/>
                <a:ea typeface="+mn-ea"/>
                <a:cs typeface="+mn-cs"/>
              </a:rPr>
              <a:t>与</a:t>
            </a:r>
            <a:r>
              <a:rPr lang="en-US" altLang="zh-CN" sz="1200" b="0" i="0" kern="1200" dirty="0" err="1" smtClean="0">
                <a:solidFill>
                  <a:schemeClr val="tx1"/>
                </a:solidFill>
                <a:effectLst/>
                <a:latin typeface="+mn-lt"/>
                <a:ea typeface="+mn-ea"/>
                <a:cs typeface="+mn-cs"/>
              </a:rPr>
              <a:t>NameServer</a:t>
            </a:r>
            <a:r>
              <a:rPr lang="zh-CN" altLang="en-US" sz="1200" b="0" i="0" kern="1200" dirty="0" smtClean="0">
                <a:solidFill>
                  <a:schemeClr val="tx1"/>
                </a:solidFill>
                <a:effectLst/>
                <a:latin typeface="+mn-lt"/>
                <a:ea typeface="+mn-ea"/>
                <a:cs typeface="+mn-cs"/>
              </a:rPr>
              <a:t>集群中的所有节点建立长连接，定时注册</a:t>
            </a:r>
            <a:r>
              <a:rPr lang="en-US" altLang="zh-CN" sz="1200" b="0" i="0" kern="1200" dirty="0" smtClean="0">
                <a:solidFill>
                  <a:schemeClr val="tx1"/>
                </a:solidFill>
                <a:effectLst/>
                <a:latin typeface="+mn-lt"/>
                <a:ea typeface="+mn-ea"/>
                <a:cs typeface="+mn-cs"/>
              </a:rPr>
              <a:t>Topic</a:t>
            </a:r>
            <a:r>
              <a:rPr lang="zh-CN" altLang="en-US" sz="1200" b="0" i="0" kern="1200" dirty="0" smtClean="0">
                <a:solidFill>
                  <a:schemeClr val="tx1"/>
                </a:solidFill>
                <a:effectLst/>
                <a:latin typeface="+mn-lt"/>
                <a:ea typeface="+mn-ea"/>
                <a:cs typeface="+mn-cs"/>
              </a:rPr>
              <a:t>信息到所有</a:t>
            </a:r>
            <a:r>
              <a:rPr lang="en-US" altLang="zh-CN" sz="1200" b="0" i="0" kern="1200" dirty="0" err="1" smtClean="0">
                <a:solidFill>
                  <a:schemeClr val="tx1"/>
                </a:solidFill>
                <a:effectLst/>
                <a:latin typeface="+mn-lt"/>
                <a:ea typeface="+mn-ea"/>
                <a:cs typeface="+mn-cs"/>
              </a:rPr>
              <a:t>NameServer</a:t>
            </a:r>
            <a:r>
              <a:rPr lang="zh-CN" altLang="en-US" sz="1200" b="0" i="0" kern="1200" dirty="0" smtClean="0">
                <a:solidFill>
                  <a:schemeClr val="tx1"/>
                </a:solidFill>
                <a:effectLst/>
                <a:latin typeface="+mn-lt"/>
                <a:ea typeface="+mn-ea"/>
                <a:cs typeface="+mn-cs"/>
              </a:rPr>
              <a:t>。 注意：当前</a:t>
            </a:r>
            <a:r>
              <a:rPr lang="en-US" altLang="zh-CN" sz="1200" b="0" i="0" kern="1200" dirty="0" err="1" smtClean="0">
                <a:solidFill>
                  <a:schemeClr val="tx1"/>
                </a:solidFill>
                <a:effectLst/>
                <a:latin typeface="+mn-lt"/>
                <a:ea typeface="+mn-ea"/>
                <a:cs typeface="+mn-cs"/>
              </a:rPr>
              <a:t>RocketMQ</a:t>
            </a:r>
            <a:r>
              <a:rPr lang="zh-CN" altLang="en-US" sz="1200" b="0" i="0" kern="1200" dirty="0" smtClean="0">
                <a:solidFill>
                  <a:schemeClr val="tx1"/>
                </a:solidFill>
                <a:effectLst/>
                <a:latin typeface="+mn-lt"/>
                <a:ea typeface="+mn-ea"/>
                <a:cs typeface="+mn-cs"/>
              </a:rPr>
              <a:t>版本在部署架构上支持一</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多</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，但只有</a:t>
            </a:r>
            <a:r>
              <a:rPr lang="en-US" altLang="zh-CN" sz="1200" b="0" i="0" kern="1200" dirty="0" err="1" smtClean="0">
                <a:solidFill>
                  <a:schemeClr val="tx1"/>
                </a:solidFill>
                <a:effectLst/>
                <a:latin typeface="+mn-lt"/>
                <a:ea typeface="+mn-ea"/>
                <a:cs typeface="+mn-cs"/>
              </a:rPr>
              <a:t>BrokerId</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的从服务器才会参与消息的读负载。</a:t>
            </a:r>
          </a:p>
          <a:p>
            <a:r>
              <a:rPr lang="en-US" altLang="zh-CN" sz="1200" b="0" i="0" kern="1200" dirty="0" smtClean="0">
                <a:solidFill>
                  <a:schemeClr val="tx1"/>
                </a:solidFill>
                <a:effectLst/>
                <a:latin typeface="+mn-lt"/>
                <a:ea typeface="+mn-ea"/>
                <a:cs typeface="+mn-cs"/>
              </a:rPr>
              <a:t>Producer</a:t>
            </a:r>
            <a:r>
              <a:rPr lang="zh-CN" altLang="en-US" sz="1200" b="0" i="0" kern="1200" dirty="0" smtClean="0">
                <a:solidFill>
                  <a:schemeClr val="tx1"/>
                </a:solidFill>
                <a:effectLst/>
                <a:latin typeface="+mn-lt"/>
                <a:ea typeface="+mn-ea"/>
                <a:cs typeface="+mn-cs"/>
              </a:rPr>
              <a:t>与</a:t>
            </a:r>
            <a:r>
              <a:rPr lang="en-US" altLang="zh-CN" sz="1200" b="0" i="0" kern="1200" dirty="0" err="1" smtClean="0">
                <a:solidFill>
                  <a:schemeClr val="tx1"/>
                </a:solidFill>
                <a:effectLst/>
                <a:latin typeface="+mn-lt"/>
                <a:ea typeface="+mn-ea"/>
                <a:cs typeface="+mn-cs"/>
              </a:rPr>
              <a:t>NameServer</a:t>
            </a:r>
            <a:r>
              <a:rPr lang="zh-CN" altLang="en-US" sz="1200" b="0" i="0" kern="1200" dirty="0" smtClean="0">
                <a:solidFill>
                  <a:schemeClr val="tx1"/>
                </a:solidFill>
                <a:effectLst/>
                <a:latin typeface="+mn-lt"/>
                <a:ea typeface="+mn-ea"/>
                <a:cs typeface="+mn-cs"/>
              </a:rPr>
              <a:t>集群中的其中一个节点（随机选择）建立长连接，定期从</a:t>
            </a:r>
            <a:r>
              <a:rPr lang="en-US" altLang="zh-CN" sz="1200" b="0" i="0" kern="1200" dirty="0" err="1" smtClean="0">
                <a:solidFill>
                  <a:schemeClr val="tx1"/>
                </a:solidFill>
                <a:effectLst/>
                <a:latin typeface="+mn-lt"/>
                <a:ea typeface="+mn-ea"/>
                <a:cs typeface="+mn-cs"/>
              </a:rPr>
              <a:t>NameServer</a:t>
            </a:r>
            <a:r>
              <a:rPr lang="zh-CN" altLang="en-US" sz="1200" b="0" i="0" kern="1200" dirty="0" smtClean="0">
                <a:solidFill>
                  <a:schemeClr val="tx1"/>
                </a:solidFill>
                <a:effectLst/>
                <a:latin typeface="+mn-lt"/>
                <a:ea typeface="+mn-ea"/>
                <a:cs typeface="+mn-cs"/>
              </a:rPr>
              <a:t>获取</a:t>
            </a:r>
            <a:r>
              <a:rPr lang="en-US" altLang="zh-CN" sz="1200" b="0" i="0" kern="1200" dirty="0" smtClean="0">
                <a:solidFill>
                  <a:schemeClr val="tx1"/>
                </a:solidFill>
                <a:effectLst/>
                <a:latin typeface="+mn-lt"/>
                <a:ea typeface="+mn-ea"/>
                <a:cs typeface="+mn-cs"/>
              </a:rPr>
              <a:t>Topic</a:t>
            </a:r>
            <a:r>
              <a:rPr lang="zh-CN" altLang="en-US" sz="1200" b="0" i="0" kern="1200" dirty="0" smtClean="0">
                <a:solidFill>
                  <a:schemeClr val="tx1"/>
                </a:solidFill>
                <a:effectLst/>
                <a:latin typeface="+mn-lt"/>
                <a:ea typeface="+mn-ea"/>
                <a:cs typeface="+mn-cs"/>
              </a:rPr>
              <a:t>路由信息，并向提供</a:t>
            </a:r>
            <a:r>
              <a:rPr lang="en-US" altLang="zh-CN" sz="1200" b="0" i="0" kern="1200" dirty="0" smtClean="0">
                <a:solidFill>
                  <a:schemeClr val="tx1"/>
                </a:solidFill>
                <a:effectLst/>
                <a:latin typeface="+mn-lt"/>
                <a:ea typeface="+mn-ea"/>
                <a:cs typeface="+mn-cs"/>
              </a:rPr>
              <a:t>Topic </a:t>
            </a:r>
            <a:r>
              <a:rPr lang="zh-CN" altLang="en-US" sz="1200" b="0" i="0" kern="1200" dirty="0" smtClean="0">
                <a:solidFill>
                  <a:schemeClr val="tx1"/>
                </a:solidFill>
                <a:effectLst/>
                <a:latin typeface="+mn-lt"/>
                <a:ea typeface="+mn-ea"/>
                <a:cs typeface="+mn-cs"/>
              </a:rPr>
              <a:t>服务的</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建立长连接，且定时向</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发送心跳。</a:t>
            </a:r>
            <a:r>
              <a:rPr lang="en-US" altLang="zh-CN" sz="1200" b="0" i="0" kern="1200" dirty="0" smtClean="0">
                <a:solidFill>
                  <a:schemeClr val="tx1"/>
                </a:solidFill>
                <a:effectLst/>
                <a:latin typeface="+mn-lt"/>
                <a:ea typeface="+mn-ea"/>
                <a:cs typeface="+mn-cs"/>
              </a:rPr>
              <a:t>Producer</a:t>
            </a:r>
            <a:r>
              <a:rPr lang="zh-CN" altLang="en-US" sz="1200" b="0" i="0" kern="1200" dirty="0" smtClean="0">
                <a:solidFill>
                  <a:schemeClr val="tx1"/>
                </a:solidFill>
                <a:effectLst/>
                <a:latin typeface="+mn-lt"/>
                <a:ea typeface="+mn-ea"/>
                <a:cs typeface="+mn-cs"/>
              </a:rPr>
              <a:t>完全无状态，可集群部署。</a:t>
            </a:r>
          </a:p>
          <a:p>
            <a:r>
              <a:rPr lang="en-US" altLang="zh-CN" sz="1200" b="0" i="0" kern="1200" dirty="0" smtClean="0">
                <a:solidFill>
                  <a:schemeClr val="tx1"/>
                </a:solidFill>
                <a:effectLst/>
                <a:latin typeface="+mn-lt"/>
                <a:ea typeface="+mn-ea"/>
                <a:cs typeface="+mn-cs"/>
              </a:rPr>
              <a:t>Consumer</a:t>
            </a:r>
            <a:r>
              <a:rPr lang="zh-CN" altLang="en-US" sz="1200" b="0" i="0" kern="1200" dirty="0" smtClean="0">
                <a:solidFill>
                  <a:schemeClr val="tx1"/>
                </a:solidFill>
                <a:effectLst/>
                <a:latin typeface="+mn-lt"/>
                <a:ea typeface="+mn-ea"/>
                <a:cs typeface="+mn-cs"/>
              </a:rPr>
              <a:t>与</a:t>
            </a:r>
            <a:r>
              <a:rPr lang="en-US" altLang="zh-CN" sz="1200" b="0" i="0" kern="1200" dirty="0" err="1" smtClean="0">
                <a:solidFill>
                  <a:schemeClr val="tx1"/>
                </a:solidFill>
                <a:effectLst/>
                <a:latin typeface="+mn-lt"/>
                <a:ea typeface="+mn-ea"/>
                <a:cs typeface="+mn-cs"/>
              </a:rPr>
              <a:t>NameServer</a:t>
            </a:r>
            <a:r>
              <a:rPr lang="zh-CN" altLang="en-US" sz="1200" b="0" i="0" kern="1200" dirty="0" smtClean="0">
                <a:solidFill>
                  <a:schemeClr val="tx1"/>
                </a:solidFill>
                <a:effectLst/>
                <a:latin typeface="+mn-lt"/>
                <a:ea typeface="+mn-ea"/>
                <a:cs typeface="+mn-cs"/>
              </a:rPr>
              <a:t>集群中的其中一个节点（随机选择）建立长连接，定期从</a:t>
            </a:r>
            <a:r>
              <a:rPr lang="en-US" altLang="zh-CN" sz="1200" b="0" i="0" kern="1200" dirty="0" err="1" smtClean="0">
                <a:solidFill>
                  <a:schemeClr val="tx1"/>
                </a:solidFill>
                <a:effectLst/>
                <a:latin typeface="+mn-lt"/>
                <a:ea typeface="+mn-ea"/>
                <a:cs typeface="+mn-cs"/>
              </a:rPr>
              <a:t>NameServer</a:t>
            </a:r>
            <a:r>
              <a:rPr lang="zh-CN" altLang="en-US" sz="1200" b="0" i="0" kern="1200" dirty="0" smtClean="0">
                <a:solidFill>
                  <a:schemeClr val="tx1"/>
                </a:solidFill>
                <a:effectLst/>
                <a:latin typeface="+mn-lt"/>
                <a:ea typeface="+mn-ea"/>
                <a:cs typeface="+mn-cs"/>
              </a:rPr>
              <a:t>获取</a:t>
            </a:r>
            <a:r>
              <a:rPr lang="en-US" altLang="zh-CN" sz="1200" b="0" i="0" kern="1200" dirty="0" smtClean="0">
                <a:solidFill>
                  <a:schemeClr val="tx1"/>
                </a:solidFill>
                <a:effectLst/>
                <a:latin typeface="+mn-lt"/>
                <a:ea typeface="+mn-ea"/>
                <a:cs typeface="+mn-cs"/>
              </a:rPr>
              <a:t>Topic</a:t>
            </a:r>
            <a:r>
              <a:rPr lang="zh-CN" altLang="en-US" sz="1200" b="0" i="0" kern="1200" dirty="0" smtClean="0">
                <a:solidFill>
                  <a:schemeClr val="tx1"/>
                </a:solidFill>
                <a:effectLst/>
                <a:latin typeface="+mn-lt"/>
                <a:ea typeface="+mn-ea"/>
                <a:cs typeface="+mn-cs"/>
              </a:rPr>
              <a:t>路由信息，并向提供</a:t>
            </a:r>
            <a:r>
              <a:rPr lang="en-US" altLang="zh-CN" sz="1200" b="0" i="0" kern="1200" dirty="0" smtClean="0">
                <a:solidFill>
                  <a:schemeClr val="tx1"/>
                </a:solidFill>
                <a:effectLst/>
                <a:latin typeface="+mn-lt"/>
                <a:ea typeface="+mn-ea"/>
                <a:cs typeface="+mn-cs"/>
              </a:rPr>
              <a:t>Topic</a:t>
            </a:r>
            <a:r>
              <a:rPr lang="zh-CN" altLang="en-US" sz="1200" b="0" i="0" kern="1200" dirty="0" smtClean="0">
                <a:solidFill>
                  <a:schemeClr val="tx1"/>
                </a:solidFill>
                <a:effectLst/>
                <a:latin typeface="+mn-lt"/>
                <a:ea typeface="+mn-ea"/>
                <a:cs typeface="+mn-cs"/>
              </a:rPr>
              <a:t>服务的</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建立长连接，且定时向</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发送心跳。</a:t>
            </a:r>
            <a:r>
              <a:rPr lang="en-US" altLang="zh-CN" sz="1200" b="0" i="0" kern="1200" dirty="0" smtClean="0">
                <a:solidFill>
                  <a:schemeClr val="tx1"/>
                </a:solidFill>
                <a:effectLst/>
                <a:latin typeface="+mn-lt"/>
                <a:ea typeface="+mn-ea"/>
                <a:cs typeface="+mn-cs"/>
              </a:rPr>
              <a:t>Consumer</a:t>
            </a:r>
            <a:r>
              <a:rPr lang="zh-CN" altLang="en-US" sz="1200" b="0" i="0" kern="1200" dirty="0" smtClean="0">
                <a:solidFill>
                  <a:schemeClr val="tx1"/>
                </a:solidFill>
                <a:effectLst/>
                <a:latin typeface="+mn-lt"/>
                <a:ea typeface="+mn-ea"/>
                <a:cs typeface="+mn-cs"/>
              </a:rPr>
              <a:t>既可以从</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订阅消息，也可以从</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订阅消息，消费者在向</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拉取消息时，</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服务器会根据拉取偏移量与最大偏移量的距离（判断是否读老消息，产生读</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），以及从服务器是否可读等因素建议下一次是从</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还是</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拉取。</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启动</a:t>
            </a:r>
            <a:r>
              <a:rPr lang="en-US" sz="1200" b="0" i="0" kern="1200" dirty="0" err="1" smtClean="0">
                <a:solidFill>
                  <a:schemeClr val="tx1"/>
                </a:solidFill>
                <a:effectLst/>
                <a:latin typeface="+mn-lt"/>
                <a:ea typeface="+mn-ea"/>
                <a:cs typeface="+mn-cs"/>
              </a:rPr>
              <a:t>NameServer，NameServer</a:t>
            </a:r>
            <a:r>
              <a:rPr lang="zh-CN" altLang="en-US" sz="1200" b="0" i="0" kern="1200" dirty="0" smtClean="0">
                <a:solidFill>
                  <a:schemeClr val="tx1"/>
                </a:solidFill>
                <a:effectLst/>
                <a:latin typeface="+mn-lt"/>
                <a:ea typeface="+mn-ea"/>
                <a:cs typeface="+mn-cs"/>
              </a:rPr>
              <a:t>起来后监听端口，等待</a:t>
            </a:r>
            <a:r>
              <a:rPr lang="en-US" sz="1200" b="0" i="0" kern="1200" dirty="0" err="1" smtClean="0">
                <a:solidFill>
                  <a:schemeClr val="tx1"/>
                </a:solidFill>
                <a:effectLst/>
                <a:latin typeface="+mn-lt"/>
                <a:ea typeface="+mn-ea"/>
                <a:cs typeface="+mn-cs"/>
              </a:rPr>
              <a:t>Broker、Producer、Consumer</a:t>
            </a:r>
            <a:r>
              <a:rPr lang="zh-CN" altLang="en-US" sz="1200" b="0" i="0" kern="1200" dirty="0" smtClean="0">
                <a:solidFill>
                  <a:schemeClr val="tx1"/>
                </a:solidFill>
                <a:effectLst/>
                <a:latin typeface="+mn-lt"/>
                <a:ea typeface="+mn-ea"/>
                <a:cs typeface="+mn-cs"/>
              </a:rPr>
              <a:t>连上来，相当于一个路由控制中心。</a:t>
            </a:r>
          </a:p>
          <a:p>
            <a:r>
              <a:rPr lang="en-US" sz="1200" b="0" i="0" kern="1200" dirty="0" smtClean="0">
                <a:solidFill>
                  <a:schemeClr val="tx1"/>
                </a:solidFill>
                <a:effectLst/>
                <a:latin typeface="+mn-lt"/>
                <a:ea typeface="+mn-ea"/>
                <a:cs typeface="+mn-cs"/>
              </a:rPr>
              <a:t>Broker</a:t>
            </a:r>
            <a:r>
              <a:rPr lang="zh-CN" altLang="en-US" sz="1200" b="0" i="0" kern="1200" dirty="0" smtClean="0">
                <a:solidFill>
                  <a:schemeClr val="tx1"/>
                </a:solidFill>
                <a:effectLst/>
                <a:latin typeface="+mn-lt"/>
                <a:ea typeface="+mn-ea"/>
                <a:cs typeface="+mn-cs"/>
              </a:rPr>
              <a:t>启动，跟所有的</a:t>
            </a:r>
            <a:r>
              <a:rPr lang="en-US" sz="1200" b="0" i="0" kern="1200" dirty="0" err="1" smtClean="0">
                <a:solidFill>
                  <a:schemeClr val="tx1"/>
                </a:solidFill>
                <a:effectLst/>
                <a:latin typeface="+mn-lt"/>
                <a:ea typeface="+mn-ea"/>
                <a:cs typeface="+mn-cs"/>
              </a:rPr>
              <a:t>NameServer</a:t>
            </a:r>
            <a:r>
              <a:rPr lang="zh-CN" altLang="en-US" sz="1200" b="0" i="0" kern="1200" dirty="0" smtClean="0">
                <a:solidFill>
                  <a:schemeClr val="tx1"/>
                </a:solidFill>
                <a:effectLst/>
                <a:latin typeface="+mn-lt"/>
                <a:ea typeface="+mn-ea"/>
                <a:cs typeface="+mn-cs"/>
              </a:rPr>
              <a:t>保持长连接，定时发送心跳包。心跳包中包含当前</a:t>
            </a:r>
            <a:r>
              <a:rPr lang="en-US" sz="1200" b="0" i="0" kern="1200" dirty="0" smtClean="0">
                <a:solidFill>
                  <a:schemeClr val="tx1"/>
                </a:solidFill>
                <a:effectLst/>
                <a:latin typeface="+mn-lt"/>
                <a:ea typeface="+mn-ea"/>
                <a:cs typeface="+mn-cs"/>
              </a:rPr>
              <a:t>Broker</a:t>
            </a:r>
            <a:r>
              <a:rPr lang="zh-CN" altLang="en-US" sz="1200" b="0" i="0" kern="1200" dirty="0" smtClean="0">
                <a:solidFill>
                  <a:schemeClr val="tx1"/>
                </a:solidFill>
                <a:effectLst/>
                <a:latin typeface="+mn-lt"/>
                <a:ea typeface="+mn-ea"/>
                <a:cs typeface="+mn-cs"/>
              </a:rPr>
              <a:t>信息</a:t>
            </a:r>
            <a:r>
              <a:rPr lang="en-US" altLang="zh-C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端口等</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以及存储所有</a:t>
            </a:r>
            <a:r>
              <a:rPr lang="en-US" sz="1200" b="0" i="0" kern="1200" dirty="0" smtClean="0">
                <a:solidFill>
                  <a:schemeClr val="tx1"/>
                </a:solidFill>
                <a:effectLst/>
                <a:latin typeface="+mn-lt"/>
                <a:ea typeface="+mn-ea"/>
                <a:cs typeface="+mn-cs"/>
              </a:rPr>
              <a:t>Topic</a:t>
            </a:r>
            <a:r>
              <a:rPr lang="zh-CN" altLang="en-US" sz="1200" b="0" i="0" kern="1200" dirty="0" smtClean="0">
                <a:solidFill>
                  <a:schemeClr val="tx1"/>
                </a:solidFill>
                <a:effectLst/>
                <a:latin typeface="+mn-lt"/>
                <a:ea typeface="+mn-ea"/>
                <a:cs typeface="+mn-cs"/>
              </a:rPr>
              <a:t>信息。注册成功后，</a:t>
            </a:r>
            <a:r>
              <a:rPr lang="en-US" sz="1200" b="0" i="0" kern="1200" dirty="0" err="1" smtClean="0">
                <a:solidFill>
                  <a:schemeClr val="tx1"/>
                </a:solidFill>
                <a:effectLst/>
                <a:latin typeface="+mn-lt"/>
                <a:ea typeface="+mn-ea"/>
                <a:cs typeface="+mn-cs"/>
              </a:rPr>
              <a:t>NameServer</a:t>
            </a:r>
            <a:r>
              <a:rPr lang="zh-CN" altLang="en-US" sz="1200" b="0" i="0" kern="1200" dirty="0" smtClean="0">
                <a:solidFill>
                  <a:schemeClr val="tx1"/>
                </a:solidFill>
                <a:effectLst/>
                <a:latin typeface="+mn-lt"/>
                <a:ea typeface="+mn-ea"/>
                <a:cs typeface="+mn-cs"/>
              </a:rPr>
              <a:t>集群中就有</a:t>
            </a:r>
            <a:r>
              <a:rPr lang="en-US" sz="1200" b="0" i="0" kern="1200" dirty="0" smtClean="0">
                <a:solidFill>
                  <a:schemeClr val="tx1"/>
                </a:solidFill>
                <a:effectLst/>
                <a:latin typeface="+mn-lt"/>
                <a:ea typeface="+mn-ea"/>
                <a:cs typeface="+mn-cs"/>
              </a:rPr>
              <a:t>Topic</a:t>
            </a:r>
            <a:r>
              <a:rPr lang="zh-CN" altLang="en-US" sz="1200" b="0" i="0" kern="1200" dirty="0" smtClean="0">
                <a:solidFill>
                  <a:schemeClr val="tx1"/>
                </a:solidFill>
                <a:effectLst/>
                <a:latin typeface="+mn-lt"/>
                <a:ea typeface="+mn-ea"/>
                <a:cs typeface="+mn-cs"/>
              </a:rPr>
              <a:t>跟</a:t>
            </a:r>
            <a:r>
              <a:rPr lang="en-US" sz="1200" b="0" i="0" kern="1200" dirty="0" smtClean="0">
                <a:solidFill>
                  <a:schemeClr val="tx1"/>
                </a:solidFill>
                <a:effectLst/>
                <a:latin typeface="+mn-lt"/>
                <a:ea typeface="+mn-ea"/>
                <a:cs typeface="+mn-cs"/>
              </a:rPr>
              <a:t>Broker</a:t>
            </a:r>
            <a:r>
              <a:rPr lang="zh-CN" altLang="en-US" sz="1200" b="0" i="0" kern="1200" dirty="0" smtClean="0">
                <a:solidFill>
                  <a:schemeClr val="tx1"/>
                </a:solidFill>
                <a:effectLst/>
                <a:latin typeface="+mn-lt"/>
                <a:ea typeface="+mn-ea"/>
                <a:cs typeface="+mn-cs"/>
              </a:rPr>
              <a:t>的映射关系。</a:t>
            </a:r>
          </a:p>
          <a:p>
            <a:r>
              <a:rPr lang="zh-CN" altLang="en-US" sz="1200" b="0" i="0" kern="1200" dirty="0" smtClean="0">
                <a:solidFill>
                  <a:schemeClr val="tx1"/>
                </a:solidFill>
                <a:effectLst/>
                <a:latin typeface="+mn-lt"/>
                <a:ea typeface="+mn-ea"/>
                <a:cs typeface="+mn-cs"/>
              </a:rPr>
              <a:t>收发消息前，先创建</a:t>
            </a:r>
            <a:r>
              <a:rPr lang="en-US" sz="1200" b="0" i="0" kern="1200" dirty="0" smtClean="0">
                <a:solidFill>
                  <a:schemeClr val="tx1"/>
                </a:solidFill>
                <a:effectLst/>
                <a:latin typeface="+mn-lt"/>
                <a:ea typeface="+mn-ea"/>
                <a:cs typeface="+mn-cs"/>
              </a:rPr>
              <a:t>Topic，</a:t>
            </a:r>
            <a:r>
              <a:rPr lang="zh-CN" altLang="en-US" sz="1200" b="0" i="0" kern="1200" dirty="0" smtClean="0">
                <a:solidFill>
                  <a:schemeClr val="tx1"/>
                </a:solidFill>
                <a:effectLst/>
                <a:latin typeface="+mn-lt"/>
                <a:ea typeface="+mn-ea"/>
                <a:cs typeface="+mn-cs"/>
              </a:rPr>
              <a:t>创建</a:t>
            </a:r>
            <a:r>
              <a:rPr lang="en-US" sz="1200" b="0" i="0" kern="1200" dirty="0" smtClean="0">
                <a:solidFill>
                  <a:schemeClr val="tx1"/>
                </a:solidFill>
                <a:effectLst/>
                <a:latin typeface="+mn-lt"/>
                <a:ea typeface="+mn-ea"/>
                <a:cs typeface="+mn-cs"/>
              </a:rPr>
              <a:t>Topic</a:t>
            </a:r>
            <a:r>
              <a:rPr lang="zh-CN" altLang="en-US" sz="1200" b="0" i="0" kern="1200" dirty="0" smtClean="0">
                <a:solidFill>
                  <a:schemeClr val="tx1"/>
                </a:solidFill>
                <a:effectLst/>
                <a:latin typeface="+mn-lt"/>
                <a:ea typeface="+mn-ea"/>
                <a:cs typeface="+mn-cs"/>
              </a:rPr>
              <a:t>时需要指定该</a:t>
            </a:r>
            <a:r>
              <a:rPr lang="en-US" sz="1200" b="0" i="0" kern="1200" dirty="0" smtClean="0">
                <a:solidFill>
                  <a:schemeClr val="tx1"/>
                </a:solidFill>
                <a:effectLst/>
                <a:latin typeface="+mn-lt"/>
                <a:ea typeface="+mn-ea"/>
                <a:cs typeface="+mn-cs"/>
              </a:rPr>
              <a:t>Topic</a:t>
            </a:r>
            <a:r>
              <a:rPr lang="zh-CN" altLang="en-US" sz="1200" b="0" i="0" kern="1200" dirty="0" smtClean="0">
                <a:solidFill>
                  <a:schemeClr val="tx1"/>
                </a:solidFill>
                <a:effectLst/>
                <a:latin typeface="+mn-lt"/>
                <a:ea typeface="+mn-ea"/>
                <a:cs typeface="+mn-cs"/>
              </a:rPr>
              <a:t>要存储在哪些</a:t>
            </a:r>
            <a:r>
              <a:rPr lang="en-US" sz="1200" b="0" i="0" kern="1200" dirty="0" smtClean="0">
                <a:solidFill>
                  <a:schemeClr val="tx1"/>
                </a:solidFill>
                <a:effectLst/>
                <a:latin typeface="+mn-lt"/>
                <a:ea typeface="+mn-ea"/>
                <a:cs typeface="+mn-cs"/>
              </a:rPr>
              <a:t>Broker</a:t>
            </a:r>
            <a:r>
              <a:rPr lang="zh-CN" altLang="en-US" sz="1200" b="0" i="0" kern="1200" dirty="0" smtClean="0">
                <a:solidFill>
                  <a:schemeClr val="tx1"/>
                </a:solidFill>
                <a:effectLst/>
                <a:latin typeface="+mn-lt"/>
                <a:ea typeface="+mn-ea"/>
                <a:cs typeface="+mn-cs"/>
              </a:rPr>
              <a:t>上，也可以在发送消息时自动创建</a:t>
            </a:r>
            <a:r>
              <a:rPr lang="en-US" sz="1200" b="0" i="0" kern="1200" dirty="0" smtClean="0">
                <a:solidFill>
                  <a:schemeClr val="tx1"/>
                </a:solidFill>
                <a:effectLst/>
                <a:latin typeface="+mn-lt"/>
                <a:ea typeface="+mn-ea"/>
                <a:cs typeface="+mn-cs"/>
              </a:rPr>
              <a:t>Topic。</a:t>
            </a:r>
          </a:p>
          <a:p>
            <a:r>
              <a:rPr lang="en-US" sz="1200" b="0" i="0" kern="1200" dirty="0" smtClean="0">
                <a:solidFill>
                  <a:schemeClr val="tx1"/>
                </a:solidFill>
                <a:effectLst/>
                <a:latin typeface="+mn-lt"/>
                <a:ea typeface="+mn-ea"/>
                <a:cs typeface="+mn-cs"/>
              </a:rPr>
              <a:t>Producer</a:t>
            </a:r>
            <a:r>
              <a:rPr lang="zh-CN" altLang="en-US" sz="1200" b="0" i="0" kern="1200" dirty="0" smtClean="0">
                <a:solidFill>
                  <a:schemeClr val="tx1"/>
                </a:solidFill>
                <a:effectLst/>
                <a:latin typeface="+mn-lt"/>
                <a:ea typeface="+mn-ea"/>
                <a:cs typeface="+mn-cs"/>
              </a:rPr>
              <a:t>发送消息，启动时先跟</a:t>
            </a:r>
            <a:r>
              <a:rPr lang="en-US" sz="1200" b="0" i="0" kern="1200" dirty="0" err="1" smtClean="0">
                <a:solidFill>
                  <a:schemeClr val="tx1"/>
                </a:solidFill>
                <a:effectLst/>
                <a:latin typeface="+mn-lt"/>
                <a:ea typeface="+mn-ea"/>
                <a:cs typeface="+mn-cs"/>
              </a:rPr>
              <a:t>NameServer</a:t>
            </a:r>
            <a:r>
              <a:rPr lang="zh-CN" altLang="en-US" sz="1200" b="0" i="0" kern="1200" dirty="0" smtClean="0">
                <a:solidFill>
                  <a:schemeClr val="tx1"/>
                </a:solidFill>
                <a:effectLst/>
                <a:latin typeface="+mn-lt"/>
                <a:ea typeface="+mn-ea"/>
                <a:cs typeface="+mn-cs"/>
              </a:rPr>
              <a:t>集群中的其中一台建立长连接，并从</a:t>
            </a:r>
            <a:r>
              <a:rPr lang="en-US" sz="1200" b="0" i="0" kern="1200" dirty="0" err="1" smtClean="0">
                <a:solidFill>
                  <a:schemeClr val="tx1"/>
                </a:solidFill>
                <a:effectLst/>
                <a:latin typeface="+mn-lt"/>
                <a:ea typeface="+mn-ea"/>
                <a:cs typeface="+mn-cs"/>
              </a:rPr>
              <a:t>NameServer</a:t>
            </a:r>
            <a:r>
              <a:rPr lang="zh-CN" altLang="en-US" sz="1200" b="0" i="0" kern="1200" dirty="0" smtClean="0">
                <a:solidFill>
                  <a:schemeClr val="tx1"/>
                </a:solidFill>
                <a:effectLst/>
                <a:latin typeface="+mn-lt"/>
                <a:ea typeface="+mn-ea"/>
                <a:cs typeface="+mn-cs"/>
              </a:rPr>
              <a:t>中获取当前发送的</a:t>
            </a:r>
            <a:r>
              <a:rPr lang="en-US" sz="1200" b="0" i="0" kern="1200" dirty="0" smtClean="0">
                <a:solidFill>
                  <a:schemeClr val="tx1"/>
                </a:solidFill>
                <a:effectLst/>
                <a:latin typeface="+mn-lt"/>
                <a:ea typeface="+mn-ea"/>
                <a:cs typeface="+mn-cs"/>
              </a:rPr>
              <a:t>Topic</a:t>
            </a:r>
            <a:r>
              <a:rPr lang="zh-CN" altLang="en-US" sz="1200" b="0" i="0" kern="1200" dirty="0" smtClean="0">
                <a:solidFill>
                  <a:schemeClr val="tx1"/>
                </a:solidFill>
                <a:effectLst/>
                <a:latin typeface="+mn-lt"/>
                <a:ea typeface="+mn-ea"/>
                <a:cs typeface="+mn-cs"/>
              </a:rPr>
              <a:t>存在哪些</a:t>
            </a:r>
            <a:r>
              <a:rPr lang="en-US" sz="1200" b="0" i="0" kern="1200" dirty="0" smtClean="0">
                <a:solidFill>
                  <a:schemeClr val="tx1"/>
                </a:solidFill>
                <a:effectLst/>
                <a:latin typeface="+mn-lt"/>
                <a:ea typeface="+mn-ea"/>
                <a:cs typeface="+mn-cs"/>
              </a:rPr>
              <a:t>Broker</a:t>
            </a:r>
            <a:r>
              <a:rPr lang="zh-CN" altLang="en-US" sz="1200" b="0" i="0" kern="1200" dirty="0" smtClean="0">
                <a:solidFill>
                  <a:schemeClr val="tx1"/>
                </a:solidFill>
                <a:effectLst/>
                <a:latin typeface="+mn-lt"/>
                <a:ea typeface="+mn-ea"/>
                <a:cs typeface="+mn-cs"/>
              </a:rPr>
              <a:t>上，轮询从队列列表中选择一个队列，然后与队列所在的</a:t>
            </a:r>
            <a:r>
              <a:rPr lang="en-US" sz="1200" b="0" i="0" kern="1200" dirty="0" smtClean="0">
                <a:solidFill>
                  <a:schemeClr val="tx1"/>
                </a:solidFill>
                <a:effectLst/>
                <a:latin typeface="+mn-lt"/>
                <a:ea typeface="+mn-ea"/>
                <a:cs typeface="+mn-cs"/>
              </a:rPr>
              <a:t>Broker</a:t>
            </a:r>
            <a:r>
              <a:rPr lang="zh-CN" altLang="en-US" sz="1200" b="0" i="0" kern="1200" dirty="0" smtClean="0">
                <a:solidFill>
                  <a:schemeClr val="tx1"/>
                </a:solidFill>
                <a:effectLst/>
                <a:latin typeface="+mn-lt"/>
                <a:ea typeface="+mn-ea"/>
                <a:cs typeface="+mn-cs"/>
              </a:rPr>
              <a:t>建立长连接从而向</a:t>
            </a:r>
            <a:r>
              <a:rPr lang="en-US" sz="1200" b="0" i="0" kern="1200" dirty="0" smtClean="0">
                <a:solidFill>
                  <a:schemeClr val="tx1"/>
                </a:solidFill>
                <a:effectLst/>
                <a:latin typeface="+mn-lt"/>
                <a:ea typeface="+mn-ea"/>
                <a:cs typeface="+mn-cs"/>
              </a:rPr>
              <a:t>Broker</a:t>
            </a:r>
            <a:r>
              <a:rPr lang="zh-CN" altLang="en-US" sz="1200" b="0" i="0" kern="1200" dirty="0" smtClean="0">
                <a:solidFill>
                  <a:schemeClr val="tx1"/>
                </a:solidFill>
                <a:effectLst/>
                <a:latin typeface="+mn-lt"/>
                <a:ea typeface="+mn-ea"/>
                <a:cs typeface="+mn-cs"/>
              </a:rPr>
              <a:t>发消息。</a:t>
            </a:r>
          </a:p>
          <a:p>
            <a:r>
              <a:rPr lang="en-US" sz="1200" b="0" i="0" kern="1200" dirty="0" smtClean="0">
                <a:solidFill>
                  <a:schemeClr val="tx1"/>
                </a:solidFill>
                <a:effectLst/>
                <a:latin typeface="+mn-lt"/>
                <a:ea typeface="+mn-ea"/>
                <a:cs typeface="+mn-cs"/>
              </a:rPr>
              <a:t>Consumer</a:t>
            </a:r>
            <a:r>
              <a:rPr lang="zh-CN" altLang="en-US" sz="1200" b="0" i="0" kern="1200" dirty="0" smtClean="0">
                <a:solidFill>
                  <a:schemeClr val="tx1"/>
                </a:solidFill>
                <a:effectLst/>
                <a:latin typeface="+mn-lt"/>
                <a:ea typeface="+mn-ea"/>
                <a:cs typeface="+mn-cs"/>
              </a:rPr>
              <a:t>跟</a:t>
            </a:r>
            <a:r>
              <a:rPr lang="en-US" sz="1200" b="0" i="0" kern="1200" dirty="0" smtClean="0">
                <a:solidFill>
                  <a:schemeClr val="tx1"/>
                </a:solidFill>
                <a:effectLst/>
                <a:latin typeface="+mn-lt"/>
                <a:ea typeface="+mn-ea"/>
                <a:cs typeface="+mn-cs"/>
              </a:rPr>
              <a:t>Producer</a:t>
            </a:r>
            <a:r>
              <a:rPr lang="zh-CN" altLang="en-US" sz="1200" b="0" i="0" kern="1200" dirty="0" smtClean="0">
                <a:solidFill>
                  <a:schemeClr val="tx1"/>
                </a:solidFill>
                <a:effectLst/>
                <a:latin typeface="+mn-lt"/>
                <a:ea typeface="+mn-ea"/>
                <a:cs typeface="+mn-cs"/>
              </a:rPr>
              <a:t>类似，跟其中一台</a:t>
            </a:r>
            <a:r>
              <a:rPr lang="en-US" sz="1200" b="0" i="0" kern="1200" dirty="0" err="1" smtClean="0">
                <a:solidFill>
                  <a:schemeClr val="tx1"/>
                </a:solidFill>
                <a:effectLst/>
                <a:latin typeface="+mn-lt"/>
                <a:ea typeface="+mn-ea"/>
                <a:cs typeface="+mn-cs"/>
              </a:rPr>
              <a:t>NameServer</a:t>
            </a:r>
            <a:r>
              <a:rPr lang="zh-CN" altLang="en-US" sz="1200" b="0" i="0" kern="1200" dirty="0" smtClean="0">
                <a:solidFill>
                  <a:schemeClr val="tx1"/>
                </a:solidFill>
                <a:effectLst/>
                <a:latin typeface="+mn-lt"/>
                <a:ea typeface="+mn-ea"/>
                <a:cs typeface="+mn-cs"/>
              </a:rPr>
              <a:t>建立长连接，获取当前订阅</a:t>
            </a:r>
            <a:r>
              <a:rPr lang="en-US" sz="1200" b="0" i="0" kern="1200" dirty="0" smtClean="0">
                <a:solidFill>
                  <a:schemeClr val="tx1"/>
                </a:solidFill>
                <a:effectLst/>
                <a:latin typeface="+mn-lt"/>
                <a:ea typeface="+mn-ea"/>
                <a:cs typeface="+mn-cs"/>
              </a:rPr>
              <a:t>Topic</a:t>
            </a:r>
            <a:r>
              <a:rPr lang="zh-CN" altLang="en-US" sz="1200" b="0" i="0" kern="1200" dirty="0" smtClean="0">
                <a:solidFill>
                  <a:schemeClr val="tx1"/>
                </a:solidFill>
                <a:effectLst/>
                <a:latin typeface="+mn-lt"/>
                <a:ea typeface="+mn-ea"/>
                <a:cs typeface="+mn-cs"/>
              </a:rPr>
              <a:t>存在哪些</a:t>
            </a:r>
            <a:r>
              <a:rPr lang="en-US" sz="1200" b="0" i="0" kern="1200" dirty="0" smtClean="0">
                <a:solidFill>
                  <a:schemeClr val="tx1"/>
                </a:solidFill>
                <a:effectLst/>
                <a:latin typeface="+mn-lt"/>
                <a:ea typeface="+mn-ea"/>
                <a:cs typeface="+mn-cs"/>
              </a:rPr>
              <a:t>Broker</a:t>
            </a:r>
            <a:r>
              <a:rPr lang="zh-CN" altLang="en-US" sz="1200" b="0" i="0" kern="1200" dirty="0" smtClean="0">
                <a:solidFill>
                  <a:schemeClr val="tx1"/>
                </a:solidFill>
                <a:effectLst/>
                <a:latin typeface="+mn-lt"/>
                <a:ea typeface="+mn-ea"/>
                <a:cs typeface="+mn-cs"/>
              </a:rPr>
              <a:t>上，然后直接跟</a:t>
            </a:r>
            <a:r>
              <a:rPr lang="en-US" sz="1200" b="0" i="0" kern="1200" dirty="0" smtClean="0">
                <a:solidFill>
                  <a:schemeClr val="tx1"/>
                </a:solidFill>
                <a:effectLst/>
                <a:latin typeface="+mn-lt"/>
                <a:ea typeface="+mn-ea"/>
                <a:cs typeface="+mn-cs"/>
              </a:rPr>
              <a:t>Broker</a:t>
            </a:r>
            <a:r>
              <a:rPr lang="zh-CN" altLang="en-US" sz="1200" b="0" i="0" kern="1200" dirty="0" smtClean="0">
                <a:solidFill>
                  <a:schemeClr val="tx1"/>
                </a:solidFill>
                <a:effectLst/>
                <a:latin typeface="+mn-lt"/>
                <a:ea typeface="+mn-ea"/>
                <a:cs typeface="+mn-cs"/>
              </a:rPr>
              <a:t>建立连接通道，开始消费消息</a:t>
            </a:r>
          </a:p>
          <a:p>
            <a:endParaRPr lang="zh-CN" altLang="en-US" sz="1200" b="0" i="0" kern="1200" dirty="0" smtClean="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6754FB44-4950-422B-8A4B-1DC3EAB58ED9}" type="slidenum">
              <a:rPr lang="zh-CN" altLang="en-US" smtClean="0"/>
              <a:t>5</a:t>
            </a:fld>
            <a:endParaRPr lang="zh-CN" altLang="en-US"/>
          </a:p>
        </p:txBody>
      </p:sp>
    </p:spTree>
    <p:extLst>
      <p:ext uri="{BB962C8B-B14F-4D97-AF65-F5344CB8AC3E}">
        <p14:creationId xmlns:p14="http://schemas.microsoft.com/office/powerpoint/2010/main" val="1458965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作为一个消息总线中间件</a:t>
            </a:r>
            <a:r>
              <a:rPr lang="en-US" altLang="zh-CN" dirty="0" smtClean="0"/>
              <a:t>,</a:t>
            </a:r>
            <a:r>
              <a:rPr lang="zh-CN" altLang="en-US" dirty="0" smtClean="0"/>
              <a:t>需要连接众多服务</a:t>
            </a:r>
            <a:r>
              <a:rPr lang="en-US" altLang="zh-CN" dirty="0" smtClean="0"/>
              <a:t>,</a:t>
            </a:r>
            <a:r>
              <a:rPr lang="zh-CN" altLang="en-US" dirty="0" smtClean="0"/>
              <a:t>每分每秒都要承接超多流量</a:t>
            </a:r>
            <a:r>
              <a:rPr lang="en-US" altLang="zh-CN" dirty="0" smtClean="0"/>
              <a:t>,</a:t>
            </a:r>
            <a:r>
              <a:rPr lang="zh-CN" altLang="en-US" dirty="0" smtClean="0"/>
              <a:t>甚至很多引入</a:t>
            </a:r>
            <a:r>
              <a:rPr lang="en-US" altLang="zh-CN" dirty="0" err="1" smtClean="0"/>
              <a:t>mq</a:t>
            </a:r>
            <a:r>
              <a:rPr lang="zh-CN" altLang="en-US" dirty="0" smtClean="0"/>
              <a:t>的场景都是因为下游执行时间长而进行的异步设计</a:t>
            </a:r>
            <a:r>
              <a:rPr lang="en-US" altLang="zh-CN" dirty="0" smtClean="0"/>
              <a:t>,</a:t>
            </a:r>
            <a:r>
              <a:rPr lang="zh-CN" altLang="en-US" dirty="0" smtClean="0"/>
              <a:t>所以</a:t>
            </a:r>
            <a:r>
              <a:rPr lang="en-US" altLang="zh-CN" dirty="0" err="1" smtClean="0"/>
              <a:t>mq</a:t>
            </a:r>
            <a:r>
              <a:rPr lang="zh-CN" altLang="en-US" dirty="0" smtClean="0"/>
              <a:t>首先要做到能够快速响应</a:t>
            </a:r>
            <a:r>
              <a:rPr lang="en-US" altLang="zh-CN" dirty="0" smtClean="0"/>
              <a:t>,</a:t>
            </a:r>
            <a:r>
              <a:rPr lang="zh-CN" altLang="en-US" dirty="0" smtClean="0"/>
              <a:t>其次消息队列要保证它收到的消息不丢失</a:t>
            </a:r>
            <a:r>
              <a:rPr lang="en-US" altLang="zh-CN" dirty="0" smtClean="0"/>
              <a:t>,</a:t>
            </a:r>
            <a:r>
              <a:rPr lang="zh-CN" altLang="en-US" dirty="0" smtClean="0"/>
              <a:t>不能说你帮我通知</a:t>
            </a:r>
            <a:r>
              <a:rPr lang="en-US" altLang="zh-CN" dirty="0" smtClean="0"/>
              <a:t>,</a:t>
            </a:r>
            <a:r>
              <a:rPr lang="zh-CN" altLang="en-US" dirty="0" smtClean="0"/>
              <a:t>结果根本就没通知到对方</a:t>
            </a:r>
            <a:r>
              <a:rPr lang="en-US" altLang="zh-CN" dirty="0" smtClean="0"/>
              <a:t>,</a:t>
            </a:r>
            <a:r>
              <a:rPr lang="zh-CN" altLang="en-US" dirty="0" smtClean="0"/>
              <a:t>消息给丢了</a:t>
            </a:r>
            <a:r>
              <a:rPr lang="en-US" altLang="zh-CN" dirty="0" smtClean="0"/>
              <a:t>,</a:t>
            </a:r>
            <a:r>
              <a:rPr lang="zh-CN" altLang="en-US" dirty="0" smtClean="0"/>
              <a:t>既然要做到消息不丢失</a:t>
            </a:r>
            <a:r>
              <a:rPr lang="en-US" altLang="zh-CN" dirty="0" smtClean="0"/>
              <a:t>,</a:t>
            </a:r>
            <a:r>
              <a:rPr lang="zh-CN" altLang="en-US" dirty="0" smtClean="0"/>
              <a:t>那么首先就考虑的是要把数据进行落盘</a:t>
            </a:r>
            <a:r>
              <a:rPr lang="en-US" altLang="zh-CN" dirty="0" smtClean="0"/>
              <a:t>,</a:t>
            </a:r>
            <a:r>
              <a:rPr lang="zh-CN" altLang="en-US" dirty="0" smtClean="0"/>
              <a:t>也就是保存在磁盘中</a:t>
            </a:r>
            <a:r>
              <a:rPr lang="en-US" altLang="zh-CN" dirty="0" smtClean="0"/>
              <a:t>.</a:t>
            </a:r>
          </a:p>
          <a:p>
            <a:r>
              <a:rPr lang="zh-CN" altLang="en-US" dirty="0" smtClean="0"/>
              <a:t>但是</a:t>
            </a:r>
            <a:r>
              <a:rPr lang="en-US" altLang="zh-CN" dirty="0" smtClean="0"/>
              <a:t>,</a:t>
            </a:r>
            <a:r>
              <a:rPr lang="zh-CN" altLang="en-US" dirty="0" smtClean="0"/>
              <a:t>众所周知</a:t>
            </a:r>
            <a:r>
              <a:rPr lang="en-US" altLang="zh-CN" dirty="0" smtClean="0"/>
              <a:t>,</a:t>
            </a:r>
            <a:r>
              <a:rPr lang="zh-CN" altLang="en-US" dirty="0" smtClean="0"/>
              <a:t>磁盘的访问写入速度比内存是慢很多的</a:t>
            </a:r>
            <a:r>
              <a:rPr lang="en-US" altLang="zh-CN" dirty="0" smtClean="0"/>
              <a:t>,</a:t>
            </a:r>
            <a:r>
              <a:rPr lang="zh-CN" altLang="en-US" dirty="0" smtClean="0"/>
              <a:t>即使我们有了</a:t>
            </a:r>
            <a:r>
              <a:rPr lang="en-US" altLang="zh-CN" dirty="0" err="1" smtClean="0"/>
              <a:t>ssd</a:t>
            </a:r>
            <a:r>
              <a:rPr lang="zh-CN" altLang="en-US" dirty="0" smtClean="0"/>
              <a:t>还是觉得不够快</a:t>
            </a:r>
            <a:r>
              <a:rPr lang="en-US" altLang="zh-CN" dirty="0" smtClean="0"/>
              <a:t>,</a:t>
            </a:r>
            <a:r>
              <a:rPr lang="zh-CN" altLang="en-US" sz="1200" b="0" i="0" kern="1200" dirty="0" smtClean="0">
                <a:solidFill>
                  <a:schemeClr val="tx1"/>
                </a:solidFill>
                <a:effectLst/>
                <a:latin typeface="+mn-lt"/>
                <a:ea typeface="+mn-ea"/>
                <a:cs typeface="+mn-cs"/>
              </a:rPr>
              <a:t> 用 </a:t>
            </a:r>
            <a:r>
              <a:rPr lang="en-US" sz="1200" b="0" i="0" kern="1200" dirty="0" smtClean="0">
                <a:solidFill>
                  <a:schemeClr val="tx1"/>
                </a:solidFill>
                <a:effectLst/>
                <a:latin typeface="+mn-lt"/>
                <a:ea typeface="+mn-ea"/>
                <a:cs typeface="+mn-cs"/>
              </a:rPr>
              <a:t>PCI Express </a:t>
            </a:r>
            <a:r>
              <a:rPr lang="zh-CN" altLang="en-US" sz="1200" b="0" i="0" kern="1200" dirty="0" smtClean="0">
                <a:solidFill>
                  <a:schemeClr val="tx1"/>
                </a:solidFill>
                <a:effectLst/>
                <a:latin typeface="+mn-lt"/>
                <a:ea typeface="+mn-ea"/>
                <a:cs typeface="+mn-cs"/>
              </a:rPr>
              <a:t>接口的 </a:t>
            </a:r>
            <a:r>
              <a:rPr lang="en-US" sz="1200" b="0" i="0" kern="1200" dirty="0" smtClean="0">
                <a:solidFill>
                  <a:schemeClr val="tx1"/>
                </a:solidFill>
                <a:effectLst/>
                <a:latin typeface="+mn-lt"/>
                <a:ea typeface="+mn-ea"/>
                <a:cs typeface="+mn-cs"/>
              </a:rPr>
              <a:t>SSD </a:t>
            </a:r>
            <a:r>
              <a:rPr lang="zh-CN" altLang="en-US" sz="1200" b="0" i="0" kern="1200" dirty="0" smtClean="0">
                <a:solidFill>
                  <a:schemeClr val="tx1"/>
                </a:solidFill>
                <a:effectLst/>
                <a:latin typeface="+mn-lt"/>
                <a:ea typeface="+mn-ea"/>
                <a:cs typeface="+mn-cs"/>
              </a:rPr>
              <a:t>硬盘替代 </a:t>
            </a:r>
            <a:r>
              <a:rPr lang="en-US" sz="1200" b="0" i="0" kern="1200" dirty="0" smtClean="0">
                <a:solidFill>
                  <a:schemeClr val="tx1"/>
                </a:solidFill>
                <a:effectLst/>
                <a:latin typeface="+mn-lt"/>
                <a:ea typeface="+mn-ea"/>
                <a:cs typeface="+mn-cs"/>
              </a:rPr>
              <a:t>SATA </a:t>
            </a:r>
            <a:r>
              <a:rPr lang="zh-CN" altLang="en-US" sz="1200" b="0" i="0" kern="1200" dirty="0" smtClean="0">
                <a:solidFill>
                  <a:schemeClr val="tx1"/>
                </a:solidFill>
                <a:effectLst/>
                <a:latin typeface="+mn-lt"/>
                <a:ea typeface="+mn-ea"/>
                <a:cs typeface="+mn-cs"/>
              </a:rPr>
              <a:t>接口的 </a:t>
            </a:r>
            <a:r>
              <a:rPr lang="en-US" sz="1200" b="0" i="0" kern="1200" dirty="0" smtClean="0">
                <a:solidFill>
                  <a:schemeClr val="tx1"/>
                </a:solidFill>
                <a:effectLst/>
                <a:latin typeface="+mn-lt"/>
                <a:ea typeface="+mn-ea"/>
                <a:cs typeface="+mn-cs"/>
              </a:rPr>
              <a:t>SSD </a:t>
            </a:r>
            <a:r>
              <a:rPr lang="zh-CN" altLang="en-US" sz="1200" b="0" i="0" kern="1200" dirty="0" smtClean="0">
                <a:solidFill>
                  <a:schemeClr val="tx1"/>
                </a:solidFill>
                <a:effectLst/>
                <a:latin typeface="+mn-lt"/>
                <a:ea typeface="+mn-ea"/>
                <a:cs typeface="+mn-cs"/>
              </a:rPr>
              <a:t>硬盘，我们还是觉得不够快</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无论 </a:t>
            </a:r>
            <a:r>
              <a:rPr lang="en-US" altLang="zh-CN" sz="1200" b="0" i="0" kern="1200" dirty="0" smtClean="0">
                <a:solidFill>
                  <a:schemeClr val="tx1"/>
                </a:solidFill>
                <a:effectLst/>
                <a:latin typeface="+mn-lt"/>
                <a:ea typeface="+mn-ea"/>
                <a:cs typeface="+mn-cs"/>
              </a:rPr>
              <a:t>I/O </a:t>
            </a:r>
            <a:r>
              <a:rPr lang="zh-CN" altLang="en-US" sz="1200" b="0" i="0" kern="1200" dirty="0" smtClean="0">
                <a:solidFill>
                  <a:schemeClr val="tx1"/>
                </a:solidFill>
                <a:effectLst/>
                <a:latin typeface="+mn-lt"/>
                <a:ea typeface="+mn-ea"/>
                <a:cs typeface="+mn-cs"/>
              </a:rPr>
              <a:t>速度如何提升，比起 </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，总还是太慢。</a:t>
            </a:r>
            <a:r>
              <a:rPr lang="en-US" altLang="zh-CN" sz="1200" b="0" i="0" kern="1200" dirty="0" smtClean="0">
                <a:solidFill>
                  <a:schemeClr val="tx1"/>
                </a:solidFill>
                <a:effectLst/>
                <a:latin typeface="+mn-lt"/>
                <a:ea typeface="+mn-ea"/>
                <a:cs typeface="+mn-cs"/>
              </a:rPr>
              <a:t>SSD </a:t>
            </a:r>
            <a:r>
              <a:rPr lang="zh-CN" altLang="en-US" sz="1200" b="0" i="0" kern="1200" dirty="0" smtClean="0">
                <a:solidFill>
                  <a:schemeClr val="tx1"/>
                </a:solidFill>
                <a:effectLst/>
                <a:latin typeface="+mn-lt"/>
                <a:ea typeface="+mn-ea"/>
                <a:cs typeface="+mn-cs"/>
              </a:rPr>
              <a:t>硬盘的 </a:t>
            </a:r>
            <a:r>
              <a:rPr lang="en-US" altLang="zh-CN" sz="1200" b="0" i="0" kern="1200" dirty="0" smtClean="0">
                <a:solidFill>
                  <a:schemeClr val="tx1"/>
                </a:solidFill>
                <a:effectLst/>
                <a:latin typeface="+mn-lt"/>
                <a:ea typeface="+mn-ea"/>
                <a:cs typeface="+mn-cs"/>
              </a:rPr>
              <a:t>IOPS </a:t>
            </a:r>
            <a:r>
              <a:rPr lang="zh-CN" altLang="en-US" sz="1200" b="0" i="0" kern="1200" dirty="0" smtClean="0">
                <a:solidFill>
                  <a:schemeClr val="tx1"/>
                </a:solidFill>
                <a:effectLst/>
                <a:latin typeface="+mn-lt"/>
                <a:ea typeface="+mn-ea"/>
                <a:cs typeface="+mn-cs"/>
              </a:rPr>
              <a:t>可以到 </a:t>
            </a:r>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万、</a:t>
            </a:r>
            <a:r>
              <a:rPr lang="en-US" altLang="zh-CN" sz="1200" b="0" i="0" kern="1200" dirty="0" smtClean="0">
                <a:solidFill>
                  <a:schemeClr val="tx1"/>
                </a:solidFill>
                <a:effectLst/>
                <a:latin typeface="+mn-lt"/>
                <a:ea typeface="+mn-ea"/>
                <a:cs typeface="+mn-cs"/>
              </a:rPr>
              <a:t>4 </a:t>
            </a:r>
            <a:r>
              <a:rPr lang="zh-CN" altLang="en-US" sz="1200" b="0" i="0" kern="1200" dirty="0" smtClean="0">
                <a:solidFill>
                  <a:schemeClr val="tx1"/>
                </a:solidFill>
                <a:effectLst/>
                <a:latin typeface="+mn-lt"/>
                <a:ea typeface="+mn-ea"/>
                <a:cs typeface="+mn-cs"/>
              </a:rPr>
              <a:t>万，但是我们 </a:t>
            </a:r>
            <a:r>
              <a:rPr lang="en-US" altLang="zh-CN" sz="1200" b="0" i="0" kern="1200" dirty="0" smtClean="0">
                <a:solidFill>
                  <a:schemeClr val="tx1"/>
                </a:solidFill>
                <a:effectLst/>
                <a:latin typeface="+mn-lt"/>
                <a:ea typeface="+mn-ea"/>
                <a:cs typeface="+mn-cs"/>
              </a:rPr>
              <a:t>CPU </a:t>
            </a:r>
            <a:r>
              <a:rPr lang="zh-CN" altLang="en-US" sz="1200" b="0" i="0" kern="1200" dirty="0" smtClean="0">
                <a:solidFill>
                  <a:schemeClr val="tx1"/>
                </a:solidFill>
                <a:effectLst/>
                <a:latin typeface="+mn-lt"/>
                <a:ea typeface="+mn-ea"/>
                <a:cs typeface="+mn-cs"/>
              </a:rPr>
              <a:t>的主频有 </a:t>
            </a:r>
            <a:r>
              <a:rPr lang="en-US" altLang="zh-CN" sz="1200" b="0" i="0" kern="1200" dirty="0" smtClean="0">
                <a:solidFill>
                  <a:schemeClr val="tx1"/>
                </a:solidFill>
                <a:effectLst/>
                <a:latin typeface="+mn-lt"/>
                <a:ea typeface="+mn-ea"/>
                <a:cs typeface="+mn-cs"/>
              </a:rPr>
              <a:t>2GHz </a:t>
            </a:r>
            <a:r>
              <a:rPr lang="zh-CN" altLang="en-US" sz="1200" b="0" i="0" kern="1200" dirty="0" smtClean="0">
                <a:solidFill>
                  <a:schemeClr val="tx1"/>
                </a:solidFill>
                <a:effectLst/>
                <a:latin typeface="+mn-lt"/>
                <a:ea typeface="+mn-ea"/>
                <a:cs typeface="+mn-cs"/>
              </a:rPr>
              <a:t>以上，也就意味着每秒会有 </a:t>
            </a:r>
            <a:r>
              <a:rPr lang="en-US" altLang="zh-CN" sz="1200" b="0" i="0" kern="1200" dirty="0" smtClean="0">
                <a:solidFill>
                  <a:schemeClr val="tx1"/>
                </a:solidFill>
                <a:effectLst/>
                <a:latin typeface="+mn-lt"/>
                <a:ea typeface="+mn-ea"/>
                <a:cs typeface="+mn-cs"/>
              </a:rPr>
              <a:t>20 </a:t>
            </a:r>
            <a:r>
              <a:rPr lang="zh-CN" altLang="en-US" sz="1200" b="0" i="0" kern="1200" dirty="0" smtClean="0">
                <a:solidFill>
                  <a:schemeClr val="tx1"/>
                </a:solidFill>
                <a:effectLst/>
                <a:latin typeface="+mn-lt"/>
                <a:ea typeface="+mn-ea"/>
                <a:cs typeface="+mn-cs"/>
              </a:rPr>
              <a:t>亿次的操作。如果我们对于 </a:t>
            </a:r>
            <a:r>
              <a:rPr lang="en-US" altLang="zh-CN" sz="1200" b="0" i="0" kern="1200" dirty="0" smtClean="0">
                <a:solidFill>
                  <a:schemeClr val="tx1"/>
                </a:solidFill>
                <a:effectLst/>
                <a:latin typeface="+mn-lt"/>
                <a:ea typeface="+mn-ea"/>
                <a:cs typeface="+mn-cs"/>
              </a:rPr>
              <a:t>I/O </a:t>
            </a:r>
            <a:r>
              <a:rPr lang="zh-CN" altLang="en-US" sz="1200" b="0" i="0" kern="1200" dirty="0" smtClean="0">
                <a:solidFill>
                  <a:schemeClr val="tx1"/>
                </a:solidFill>
                <a:effectLst/>
                <a:latin typeface="+mn-lt"/>
                <a:ea typeface="+mn-ea"/>
                <a:cs typeface="+mn-cs"/>
              </a:rPr>
              <a:t>的操作，都是由 </a:t>
            </a:r>
            <a:r>
              <a:rPr lang="en-US" altLang="zh-CN" sz="1200" b="0" i="0" kern="1200" dirty="0" smtClean="0">
                <a:solidFill>
                  <a:schemeClr val="tx1"/>
                </a:solidFill>
                <a:effectLst/>
                <a:latin typeface="+mn-lt"/>
                <a:ea typeface="+mn-ea"/>
                <a:cs typeface="+mn-cs"/>
              </a:rPr>
              <a:t>CPU </a:t>
            </a:r>
            <a:r>
              <a:rPr lang="zh-CN" altLang="en-US" sz="1200" b="0" i="0" kern="1200" dirty="0" smtClean="0">
                <a:solidFill>
                  <a:schemeClr val="tx1"/>
                </a:solidFill>
                <a:effectLst/>
                <a:latin typeface="+mn-lt"/>
                <a:ea typeface="+mn-ea"/>
                <a:cs typeface="+mn-cs"/>
              </a:rPr>
              <a:t>发出对应的指令，然后等待 </a:t>
            </a:r>
            <a:r>
              <a:rPr lang="en-US" altLang="zh-CN" sz="1200" b="0" i="0" kern="1200" dirty="0" smtClean="0">
                <a:solidFill>
                  <a:schemeClr val="tx1"/>
                </a:solidFill>
                <a:effectLst/>
                <a:latin typeface="+mn-lt"/>
                <a:ea typeface="+mn-ea"/>
                <a:cs typeface="+mn-cs"/>
              </a:rPr>
              <a:t>I/O </a:t>
            </a:r>
            <a:r>
              <a:rPr lang="zh-CN" altLang="en-US" sz="1200" b="0" i="0" kern="1200" dirty="0" smtClean="0">
                <a:solidFill>
                  <a:schemeClr val="tx1"/>
                </a:solidFill>
                <a:effectLst/>
                <a:latin typeface="+mn-lt"/>
                <a:ea typeface="+mn-ea"/>
                <a:cs typeface="+mn-cs"/>
              </a:rPr>
              <a:t>设备完成操作之后返回，那 </a:t>
            </a:r>
            <a:r>
              <a:rPr lang="en-US" altLang="zh-CN" sz="1200" b="0" i="0" kern="1200" dirty="0" smtClean="0">
                <a:solidFill>
                  <a:schemeClr val="tx1"/>
                </a:solidFill>
                <a:effectLst/>
                <a:latin typeface="+mn-lt"/>
                <a:ea typeface="+mn-ea"/>
                <a:cs typeface="+mn-cs"/>
              </a:rPr>
              <a:t>CPU </a:t>
            </a:r>
            <a:r>
              <a:rPr lang="zh-CN" altLang="en-US" sz="1200" b="0" i="0" kern="1200" dirty="0" smtClean="0">
                <a:solidFill>
                  <a:schemeClr val="tx1"/>
                </a:solidFill>
                <a:effectLst/>
                <a:latin typeface="+mn-lt"/>
                <a:ea typeface="+mn-ea"/>
                <a:cs typeface="+mn-cs"/>
              </a:rPr>
              <a:t>有大量的时间其实都是在等待 </a:t>
            </a:r>
            <a:r>
              <a:rPr lang="en-US" altLang="zh-CN" sz="1200" b="0" i="0" kern="1200" dirty="0" smtClean="0">
                <a:solidFill>
                  <a:schemeClr val="tx1"/>
                </a:solidFill>
                <a:effectLst/>
                <a:latin typeface="+mn-lt"/>
                <a:ea typeface="+mn-ea"/>
                <a:cs typeface="+mn-cs"/>
              </a:rPr>
              <a:t>I/O </a:t>
            </a:r>
            <a:r>
              <a:rPr lang="zh-CN" altLang="en-US" sz="1200" b="0" i="0" kern="1200" dirty="0" smtClean="0">
                <a:solidFill>
                  <a:schemeClr val="tx1"/>
                </a:solidFill>
                <a:effectLst/>
                <a:latin typeface="+mn-lt"/>
                <a:ea typeface="+mn-ea"/>
                <a:cs typeface="+mn-cs"/>
              </a:rPr>
              <a:t>设备完成操作。但是，这个 </a:t>
            </a:r>
            <a:r>
              <a:rPr lang="en-US" altLang="zh-CN" sz="1200" b="0" i="0" kern="1200" dirty="0" smtClean="0">
                <a:solidFill>
                  <a:schemeClr val="tx1"/>
                </a:solidFill>
                <a:effectLst/>
                <a:latin typeface="+mn-lt"/>
                <a:ea typeface="+mn-ea"/>
                <a:cs typeface="+mn-cs"/>
              </a:rPr>
              <a:t>CPU </a:t>
            </a:r>
            <a:r>
              <a:rPr lang="zh-CN" altLang="en-US" sz="1200" b="0" i="0" kern="1200" dirty="0" smtClean="0">
                <a:solidFill>
                  <a:schemeClr val="tx1"/>
                </a:solidFill>
                <a:effectLst/>
                <a:latin typeface="+mn-lt"/>
                <a:ea typeface="+mn-ea"/>
                <a:cs typeface="+mn-cs"/>
              </a:rPr>
              <a:t>的等待，在很多时候，其实并没有太多的实际意义。我们对于 </a:t>
            </a:r>
            <a:r>
              <a:rPr lang="en-US" altLang="zh-CN" sz="1200" b="0" i="0" kern="1200" dirty="0" smtClean="0">
                <a:solidFill>
                  <a:schemeClr val="tx1"/>
                </a:solidFill>
                <a:effectLst/>
                <a:latin typeface="+mn-lt"/>
                <a:ea typeface="+mn-ea"/>
                <a:cs typeface="+mn-cs"/>
              </a:rPr>
              <a:t>I/O </a:t>
            </a:r>
            <a:r>
              <a:rPr lang="zh-CN" altLang="en-US" sz="1200" b="0" i="0" kern="1200" dirty="0" smtClean="0">
                <a:solidFill>
                  <a:schemeClr val="tx1"/>
                </a:solidFill>
                <a:effectLst/>
                <a:latin typeface="+mn-lt"/>
                <a:ea typeface="+mn-ea"/>
                <a:cs typeface="+mn-cs"/>
              </a:rPr>
              <a:t>设备的大量操作，其实都只是把内存里面的数据，传输到 </a:t>
            </a:r>
            <a:r>
              <a:rPr lang="en-US" altLang="zh-CN" sz="1200" b="0" i="0" kern="1200" dirty="0" smtClean="0">
                <a:solidFill>
                  <a:schemeClr val="tx1"/>
                </a:solidFill>
                <a:effectLst/>
                <a:latin typeface="+mn-lt"/>
                <a:ea typeface="+mn-ea"/>
                <a:cs typeface="+mn-cs"/>
              </a:rPr>
              <a:t>I/O </a:t>
            </a:r>
            <a:r>
              <a:rPr lang="zh-CN" altLang="en-US" sz="1200" b="0" i="0" kern="1200" dirty="0" smtClean="0">
                <a:solidFill>
                  <a:schemeClr val="tx1"/>
                </a:solidFill>
                <a:effectLst/>
                <a:latin typeface="+mn-lt"/>
                <a:ea typeface="+mn-ea"/>
                <a:cs typeface="+mn-cs"/>
              </a:rPr>
              <a:t>设备而已。在这种情况下，其实 </a:t>
            </a:r>
            <a:r>
              <a:rPr lang="en-US" altLang="zh-CN" sz="1200" b="0" i="0" kern="1200" dirty="0" smtClean="0">
                <a:solidFill>
                  <a:schemeClr val="tx1"/>
                </a:solidFill>
                <a:effectLst/>
                <a:latin typeface="+mn-lt"/>
                <a:ea typeface="+mn-ea"/>
                <a:cs typeface="+mn-cs"/>
              </a:rPr>
              <a:t>CPU </a:t>
            </a:r>
            <a:r>
              <a:rPr lang="zh-CN" altLang="en-US" sz="1200" b="0" i="0" kern="1200" dirty="0" smtClean="0">
                <a:solidFill>
                  <a:schemeClr val="tx1"/>
                </a:solidFill>
                <a:effectLst/>
                <a:latin typeface="+mn-lt"/>
                <a:ea typeface="+mn-ea"/>
                <a:cs typeface="+mn-cs"/>
              </a:rPr>
              <a:t>只是在傻等而已。特别是当传输的数据量比较大的时候，比如进行大文件复制，如果所有数据都要经过 </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，实在是有点儿太浪费时间了。因此，计算机工程师们，就发明了 </a:t>
            </a:r>
            <a:r>
              <a:rPr lang="en-US" altLang="zh-CN" sz="1200" b="0" i="0" kern="1200" dirty="0" smtClean="0">
                <a:solidFill>
                  <a:schemeClr val="tx1"/>
                </a:solidFill>
                <a:effectLst/>
                <a:latin typeface="+mn-lt"/>
                <a:ea typeface="+mn-ea"/>
                <a:cs typeface="+mn-cs"/>
              </a:rPr>
              <a:t>DMA </a:t>
            </a:r>
            <a:r>
              <a:rPr lang="zh-CN" altLang="en-US" sz="1200" b="0" i="0" kern="1200" dirty="0" smtClean="0">
                <a:solidFill>
                  <a:schemeClr val="tx1"/>
                </a:solidFill>
                <a:effectLst/>
                <a:latin typeface="+mn-lt"/>
                <a:ea typeface="+mn-ea"/>
                <a:cs typeface="+mn-cs"/>
              </a:rPr>
              <a:t>技术，也就是直接内存访问（</a:t>
            </a:r>
            <a:r>
              <a:rPr lang="en-US" altLang="zh-CN" sz="1200" b="0" i="0" kern="1200" dirty="0" smtClean="0">
                <a:solidFill>
                  <a:schemeClr val="tx1"/>
                </a:solidFill>
                <a:effectLst/>
                <a:latin typeface="+mn-lt"/>
                <a:ea typeface="+mn-ea"/>
                <a:cs typeface="+mn-cs"/>
              </a:rPr>
              <a:t>Direct Memory Access</a:t>
            </a:r>
            <a:r>
              <a:rPr lang="zh-CN" altLang="en-US" sz="1200" b="0" i="0" kern="1200" dirty="0" smtClean="0">
                <a:solidFill>
                  <a:schemeClr val="tx1"/>
                </a:solidFill>
                <a:effectLst/>
                <a:latin typeface="+mn-lt"/>
                <a:ea typeface="+mn-ea"/>
                <a:cs typeface="+mn-cs"/>
              </a:rPr>
              <a:t>）技术，来减少 </a:t>
            </a:r>
            <a:r>
              <a:rPr lang="en-US" altLang="zh-CN" sz="1200" b="0" i="0" kern="1200" dirty="0" smtClean="0">
                <a:solidFill>
                  <a:schemeClr val="tx1"/>
                </a:solidFill>
                <a:effectLst/>
                <a:latin typeface="+mn-lt"/>
                <a:ea typeface="+mn-ea"/>
                <a:cs typeface="+mn-cs"/>
              </a:rPr>
              <a:t>CPU </a:t>
            </a:r>
            <a:r>
              <a:rPr lang="zh-CN" altLang="en-US" sz="1200" b="0" i="0" kern="1200" dirty="0" smtClean="0">
                <a:solidFill>
                  <a:schemeClr val="tx1"/>
                </a:solidFill>
                <a:effectLst/>
                <a:latin typeface="+mn-lt"/>
                <a:ea typeface="+mn-ea"/>
                <a:cs typeface="+mn-cs"/>
              </a:rPr>
              <a:t>等待的时间。</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1.1 </a:t>
            </a:r>
            <a:r>
              <a:rPr lang="zh-CN" altLang="en-US" sz="1200" b="1" i="0" kern="1200" dirty="0" smtClean="0">
                <a:solidFill>
                  <a:schemeClr val="tx1"/>
                </a:solidFill>
                <a:effectLst/>
                <a:latin typeface="+mn-lt"/>
                <a:ea typeface="+mn-ea"/>
                <a:cs typeface="+mn-cs"/>
              </a:rPr>
              <a:t>消息存储整体架构</a:t>
            </a:r>
          </a:p>
          <a:p>
            <a:r>
              <a:rPr lang="zh-CN" altLang="en-US" sz="1200" b="0" i="0" kern="1200" dirty="0" smtClean="0">
                <a:solidFill>
                  <a:schemeClr val="tx1"/>
                </a:solidFill>
                <a:effectLst/>
                <a:latin typeface="+mn-lt"/>
                <a:ea typeface="+mn-ea"/>
                <a:cs typeface="+mn-cs"/>
              </a:rPr>
              <a:t>消息存储架构图中主要有下面三个跟消息存储相关的文件构成。</a:t>
            </a:r>
          </a:p>
          <a:p>
            <a:r>
              <a:rPr lang="en-US" altLang="zh-CN" sz="1200" b="0" i="0" kern="1200" dirty="0" smtClean="0">
                <a:solidFill>
                  <a:schemeClr val="tx1"/>
                </a:solidFill>
                <a:effectLst/>
                <a:latin typeface="+mn-lt"/>
                <a:ea typeface="+mn-ea"/>
                <a:cs typeface="+mn-cs"/>
              </a:rPr>
              <a:t>(1) </a:t>
            </a:r>
            <a:r>
              <a:rPr lang="en-US" altLang="zh-CN" sz="1200" b="0" i="0" kern="1200" dirty="0" err="1" smtClean="0">
                <a:solidFill>
                  <a:schemeClr val="tx1"/>
                </a:solidFill>
                <a:effectLst/>
                <a:latin typeface="+mn-lt"/>
                <a:ea typeface="+mn-ea"/>
                <a:cs typeface="+mn-cs"/>
              </a:rPr>
              <a:t>CommitLog</a:t>
            </a:r>
            <a:r>
              <a:rPr lang="zh-CN" altLang="en-US" sz="1200" b="0" i="0" kern="1200" dirty="0" smtClean="0">
                <a:solidFill>
                  <a:schemeClr val="tx1"/>
                </a:solidFill>
                <a:effectLst/>
                <a:latin typeface="+mn-lt"/>
                <a:ea typeface="+mn-ea"/>
                <a:cs typeface="+mn-cs"/>
              </a:rPr>
              <a:t>：消息主体以及元数据的存储主体，存储</a:t>
            </a:r>
            <a:r>
              <a:rPr lang="en-US" altLang="zh-CN" sz="1200" b="0" i="0" kern="1200" dirty="0" smtClean="0">
                <a:solidFill>
                  <a:schemeClr val="tx1"/>
                </a:solidFill>
                <a:effectLst/>
                <a:latin typeface="+mn-lt"/>
                <a:ea typeface="+mn-ea"/>
                <a:cs typeface="+mn-cs"/>
              </a:rPr>
              <a:t>Producer</a:t>
            </a:r>
            <a:r>
              <a:rPr lang="zh-CN" altLang="en-US" sz="1200" b="0" i="0" kern="1200" dirty="0" smtClean="0">
                <a:solidFill>
                  <a:schemeClr val="tx1"/>
                </a:solidFill>
                <a:effectLst/>
                <a:latin typeface="+mn-lt"/>
                <a:ea typeface="+mn-ea"/>
                <a:cs typeface="+mn-cs"/>
              </a:rPr>
              <a:t>端写入的消息主体内容</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消息内容不是定长的。单个文件大小默认</a:t>
            </a:r>
            <a:r>
              <a:rPr lang="en-US" altLang="zh-CN" sz="1200" b="0" i="0" kern="1200" dirty="0" smtClean="0">
                <a:solidFill>
                  <a:schemeClr val="tx1"/>
                </a:solidFill>
                <a:effectLst/>
                <a:latin typeface="+mn-lt"/>
                <a:ea typeface="+mn-ea"/>
                <a:cs typeface="+mn-cs"/>
              </a:rPr>
              <a:t>1G </a:t>
            </a:r>
            <a:r>
              <a:rPr lang="zh-CN" altLang="en-US" sz="1200" b="0" i="0" kern="1200" dirty="0" smtClean="0">
                <a:solidFill>
                  <a:schemeClr val="tx1"/>
                </a:solidFill>
                <a:effectLst/>
                <a:latin typeface="+mn-lt"/>
                <a:ea typeface="+mn-ea"/>
                <a:cs typeface="+mn-cs"/>
              </a:rPr>
              <a:t>，文件名长度为</a:t>
            </a:r>
            <a:r>
              <a:rPr lang="en-US" altLang="zh-CN" sz="1200" b="0" i="0" kern="1200" dirty="0" smtClean="0">
                <a:solidFill>
                  <a:schemeClr val="tx1"/>
                </a:solidFill>
                <a:effectLst/>
                <a:latin typeface="+mn-lt"/>
                <a:ea typeface="+mn-ea"/>
                <a:cs typeface="+mn-cs"/>
              </a:rPr>
              <a:t>20</a:t>
            </a:r>
            <a:r>
              <a:rPr lang="zh-CN" altLang="en-US" sz="1200" b="0" i="0" kern="1200" dirty="0" smtClean="0">
                <a:solidFill>
                  <a:schemeClr val="tx1"/>
                </a:solidFill>
                <a:effectLst/>
                <a:latin typeface="+mn-lt"/>
                <a:ea typeface="+mn-ea"/>
                <a:cs typeface="+mn-cs"/>
              </a:rPr>
              <a:t>位，左边补零，剩余为起始偏移量，比如</a:t>
            </a:r>
            <a:r>
              <a:rPr lang="en-US" altLang="zh-CN" sz="1200" b="0" i="0" kern="1200" dirty="0" smtClean="0">
                <a:solidFill>
                  <a:schemeClr val="tx1"/>
                </a:solidFill>
                <a:effectLst/>
                <a:latin typeface="+mn-lt"/>
                <a:ea typeface="+mn-ea"/>
                <a:cs typeface="+mn-cs"/>
              </a:rPr>
              <a:t>00000000000000000000</a:t>
            </a:r>
            <a:r>
              <a:rPr lang="zh-CN" altLang="en-US" sz="1200" b="0" i="0" kern="1200" dirty="0" smtClean="0">
                <a:solidFill>
                  <a:schemeClr val="tx1"/>
                </a:solidFill>
                <a:effectLst/>
                <a:latin typeface="+mn-lt"/>
                <a:ea typeface="+mn-ea"/>
                <a:cs typeface="+mn-cs"/>
              </a:rPr>
              <a:t>代表了第一个文件，起始偏移量为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，文件大小为</a:t>
            </a:r>
            <a:r>
              <a:rPr lang="en-US" altLang="zh-CN" sz="1200" b="0" i="0" kern="1200" dirty="0" smtClean="0">
                <a:solidFill>
                  <a:schemeClr val="tx1"/>
                </a:solidFill>
                <a:effectLst/>
                <a:latin typeface="+mn-lt"/>
                <a:ea typeface="+mn-ea"/>
                <a:cs typeface="+mn-cs"/>
              </a:rPr>
              <a:t>1G=1073741824</a:t>
            </a:r>
            <a:r>
              <a:rPr lang="zh-CN" altLang="en-US" sz="1200" b="0" i="0" kern="1200" dirty="0" smtClean="0">
                <a:solidFill>
                  <a:schemeClr val="tx1"/>
                </a:solidFill>
                <a:effectLst/>
                <a:latin typeface="+mn-lt"/>
                <a:ea typeface="+mn-ea"/>
                <a:cs typeface="+mn-cs"/>
              </a:rPr>
              <a:t>；当第一个文件写满了，第二个文件为</a:t>
            </a:r>
            <a:r>
              <a:rPr lang="en-US" altLang="zh-CN" sz="1200" b="0" i="0" kern="1200" dirty="0" smtClean="0">
                <a:solidFill>
                  <a:schemeClr val="tx1"/>
                </a:solidFill>
                <a:effectLst/>
                <a:latin typeface="+mn-lt"/>
                <a:ea typeface="+mn-ea"/>
                <a:cs typeface="+mn-cs"/>
              </a:rPr>
              <a:t>00000000001073741824</a:t>
            </a:r>
            <a:r>
              <a:rPr lang="zh-CN" altLang="en-US" sz="1200" b="0" i="0" kern="1200" dirty="0" smtClean="0">
                <a:solidFill>
                  <a:schemeClr val="tx1"/>
                </a:solidFill>
                <a:effectLst/>
                <a:latin typeface="+mn-lt"/>
                <a:ea typeface="+mn-ea"/>
                <a:cs typeface="+mn-cs"/>
              </a:rPr>
              <a:t>，起始偏移量为</a:t>
            </a:r>
            <a:r>
              <a:rPr lang="en-US" altLang="zh-CN" sz="1200" b="0" i="0" kern="1200" dirty="0" smtClean="0">
                <a:solidFill>
                  <a:schemeClr val="tx1"/>
                </a:solidFill>
                <a:effectLst/>
                <a:latin typeface="+mn-lt"/>
                <a:ea typeface="+mn-ea"/>
                <a:cs typeface="+mn-cs"/>
              </a:rPr>
              <a:t>1073741824</a:t>
            </a:r>
            <a:r>
              <a:rPr lang="zh-CN" altLang="en-US" sz="1200" b="0" i="0" kern="1200" dirty="0" smtClean="0">
                <a:solidFill>
                  <a:schemeClr val="tx1"/>
                </a:solidFill>
                <a:effectLst/>
                <a:latin typeface="+mn-lt"/>
                <a:ea typeface="+mn-ea"/>
                <a:cs typeface="+mn-cs"/>
              </a:rPr>
              <a:t>，以此类推。消息主要是顺序写入日志文件，当文件满了，写入下一个文件；</a:t>
            </a:r>
          </a:p>
          <a:p>
            <a:r>
              <a:rPr lang="en-US" altLang="zh-CN" sz="1200" b="0" i="0" kern="1200" dirty="0" smtClean="0">
                <a:solidFill>
                  <a:schemeClr val="tx1"/>
                </a:solidFill>
                <a:effectLst/>
                <a:latin typeface="+mn-lt"/>
                <a:ea typeface="+mn-ea"/>
                <a:cs typeface="+mn-cs"/>
              </a:rPr>
              <a:t>(2) </a:t>
            </a:r>
            <a:r>
              <a:rPr lang="en-US" altLang="zh-CN" sz="1200" b="0" i="0" kern="1200" dirty="0" err="1" smtClean="0">
                <a:solidFill>
                  <a:schemeClr val="tx1"/>
                </a:solidFill>
                <a:effectLst/>
                <a:latin typeface="+mn-lt"/>
                <a:ea typeface="+mn-ea"/>
                <a:cs typeface="+mn-cs"/>
              </a:rPr>
              <a:t>ConsumeQueue</a:t>
            </a:r>
            <a:r>
              <a:rPr lang="zh-CN" altLang="en-US" sz="1200" b="0" i="0" kern="1200" dirty="0" smtClean="0">
                <a:solidFill>
                  <a:schemeClr val="tx1"/>
                </a:solidFill>
                <a:effectLst/>
                <a:latin typeface="+mn-lt"/>
                <a:ea typeface="+mn-ea"/>
                <a:cs typeface="+mn-cs"/>
              </a:rPr>
              <a:t>：消息消费队列，引入的目的主要是提高消息消费的性能，由于</a:t>
            </a:r>
            <a:r>
              <a:rPr lang="en-US" altLang="zh-CN" sz="1200" b="0" i="0" kern="1200" dirty="0" err="1" smtClean="0">
                <a:solidFill>
                  <a:schemeClr val="tx1"/>
                </a:solidFill>
                <a:effectLst/>
                <a:latin typeface="+mn-lt"/>
                <a:ea typeface="+mn-ea"/>
                <a:cs typeface="+mn-cs"/>
              </a:rPr>
              <a:t>RocketMQ</a:t>
            </a:r>
            <a:r>
              <a:rPr lang="zh-CN" altLang="en-US" sz="1200" b="0" i="0" kern="1200" dirty="0" smtClean="0">
                <a:solidFill>
                  <a:schemeClr val="tx1"/>
                </a:solidFill>
                <a:effectLst/>
                <a:latin typeface="+mn-lt"/>
                <a:ea typeface="+mn-ea"/>
                <a:cs typeface="+mn-cs"/>
              </a:rPr>
              <a:t>是基于主题</a:t>
            </a:r>
            <a:r>
              <a:rPr lang="en-US" altLang="zh-CN" sz="1200" b="0" i="0" kern="1200" dirty="0" smtClean="0">
                <a:solidFill>
                  <a:schemeClr val="tx1"/>
                </a:solidFill>
                <a:effectLst/>
                <a:latin typeface="+mn-lt"/>
                <a:ea typeface="+mn-ea"/>
                <a:cs typeface="+mn-cs"/>
              </a:rPr>
              <a:t>topic</a:t>
            </a:r>
            <a:r>
              <a:rPr lang="zh-CN" altLang="en-US" sz="1200" b="0" i="0" kern="1200" dirty="0" smtClean="0">
                <a:solidFill>
                  <a:schemeClr val="tx1"/>
                </a:solidFill>
                <a:effectLst/>
                <a:latin typeface="+mn-lt"/>
                <a:ea typeface="+mn-ea"/>
                <a:cs typeface="+mn-cs"/>
              </a:rPr>
              <a:t>的订阅模式，消息消费是针对主题进行的，如果要遍历</a:t>
            </a:r>
            <a:r>
              <a:rPr lang="en-US" altLang="zh-CN" sz="1200" b="0" i="0" kern="1200" dirty="0" err="1" smtClean="0">
                <a:solidFill>
                  <a:schemeClr val="tx1"/>
                </a:solidFill>
                <a:effectLst/>
                <a:latin typeface="+mn-lt"/>
                <a:ea typeface="+mn-ea"/>
                <a:cs typeface="+mn-cs"/>
              </a:rPr>
              <a:t>commitlog</a:t>
            </a:r>
            <a:r>
              <a:rPr lang="zh-CN" altLang="en-US" sz="1200" b="0" i="0" kern="1200" dirty="0" smtClean="0">
                <a:solidFill>
                  <a:schemeClr val="tx1"/>
                </a:solidFill>
                <a:effectLst/>
                <a:latin typeface="+mn-lt"/>
                <a:ea typeface="+mn-ea"/>
                <a:cs typeface="+mn-cs"/>
              </a:rPr>
              <a:t>文件中根据</a:t>
            </a:r>
            <a:r>
              <a:rPr lang="en-US" altLang="zh-CN" sz="1200" b="0" i="0" kern="1200" dirty="0" smtClean="0">
                <a:solidFill>
                  <a:schemeClr val="tx1"/>
                </a:solidFill>
                <a:effectLst/>
                <a:latin typeface="+mn-lt"/>
                <a:ea typeface="+mn-ea"/>
                <a:cs typeface="+mn-cs"/>
              </a:rPr>
              <a:t>topic</a:t>
            </a:r>
            <a:r>
              <a:rPr lang="zh-CN" altLang="en-US" sz="1200" b="0" i="0" kern="1200" dirty="0" smtClean="0">
                <a:solidFill>
                  <a:schemeClr val="tx1"/>
                </a:solidFill>
                <a:effectLst/>
                <a:latin typeface="+mn-lt"/>
                <a:ea typeface="+mn-ea"/>
                <a:cs typeface="+mn-cs"/>
              </a:rPr>
              <a:t>检索消息是非常低效的。</a:t>
            </a:r>
            <a:r>
              <a:rPr lang="en-US" altLang="zh-CN" sz="1200" b="0" i="0" kern="1200" dirty="0" smtClean="0">
                <a:solidFill>
                  <a:schemeClr val="tx1"/>
                </a:solidFill>
                <a:effectLst/>
                <a:latin typeface="+mn-lt"/>
                <a:ea typeface="+mn-ea"/>
                <a:cs typeface="+mn-cs"/>
              </a:rPr>
              <a:t>Consumer</a:t>
            </a:r>
            <a:r>
              <a:rPr lang="zh-CN" altLang="en-US" sz="1200" b="0" i="0" kern="1200" dirty="0" smtClean="0">
                <a:solidFill>
                  <a:schemeClr val="tx1"/>
                </a:solidFill>
                <a:effectLst/>
                <a:latin typeface="+mn-lt"/>
                <a:ea typeface="+mn-ea"/>
                <a:cs typeface="+mn-cs"/>
              </a:rPr>
              <a:t>即可根据</a:t>
            </a:r>
            <a:r>
              <a:rPr lang="en-US" altLang="zh-CN" sz="1200" b="0" i="0" kern="1200" dirty="0" err="1" smtClean="0">
                <a:solidFill>
                  <a:schemeClr val="tx1"/>
                </a:solidFill>
                <a:effectLst/>
                <a:latin typeface="+mn-lt"/>
                <a:ea typeface="+mn-ea"/>
                <a:cs typeface="+mn-cs"/>
              </a:rPr>
              <a:t>ConsumeQueue</a:t>
            </a:r>
            <a:r>
              <a:rPr lang="zh-CN" altLang="en-US" sz="1200" b="0" i="0" kern="1200" dirty="0" smtClean="0">
                <a:solidFill>
                  <a:schemeClr val="tx1"/>
                </a:solidFill>
                <a:effectLst/>
                <a:latin typeface="+mn-lt"/>
                <a:ea typeface="+mn-ea"/>
                <a:cs typeface="+mn-cs"/>
              </a:rPr>
              <a:t>来查找待消费的消息。其中，</a:t>
            </a:r>
            <a:r>
              <a:rPr lang="en-US" altLang="zh-CN" sz="1200" b="0" i="0" kern="1200" dirty="0" err="1" smtClean="0">
                <a:solidFill>
                  <a:schemeClr val="tx1"/>
                </a:solidFill>
                <a:effectLst/>
                <a:latin typeface="+mn-lt"/>
                <a:ea typeface="+mn-ea"/>
                <a:cs typeface="+mn-cs"/>
              </a:rPr>
              <a:t>ConsumeQueue</a:t>
            </a:r>
            <a:r>
              <a:rPr lang="zh-CN" altLang="en-US" sz="1200" b="0" i="0" kern="1200" dirty="0" smtClean="0">
                <a:solidFill>
                  <a:schemeClr val="tx1"/>
                </a:solidFill>
                <a:effectLst/>
                <a:latin typeface="+mn-lt"/>
                <a:ea typeface="+mn-ea"/>
                <a:cs typeface="+mn-cs"/>
              </a:rPr>
              <a:t>（逻辑消费队列）作为消费消息的索引，保存了指定</a:t>
            </a:r>
            <a:r>
              <a:rPr lang="en-US" altLang="zh-CN" sz="1200" b="0" i="0" kern="1200" dirty="0" smtClean="0">
                <a:solidFill>
                  <a:schemeClr val="tx1"/>
                </a:solidFill>
                <a:effectLst/>
                <a:latin typeface="+mn-lt"/>
                <a:ea typeface="+mn-ea"/>
                <a:cs typeface="+mn-cs"/>
              </a:rPr>
              <a:t>Topic</a:t>
            </a:r>
            <a:r>
              <a:rPr lang="zh-CN" altLang="en-US" sz="1200" b="0" i="0" kern="1200" dirty="0" smtClean="0">
                <a:solidFill>
                  <a:schemeClr val="tx1"/>
                </a:solidFill>
                <a:effectLst/>
                <a:latin typeface="+mn-lt"/>
                <a:ea typeface="+mn-ea"/>
                <a:cs typeface="+mn-cs"/>
              </a:rPr>
              <a:t>下的队列消息在</a:t>
            </a:r>
            <a:r>
              <a:rPr lang="en-US" altLang="zh-CN" sz="1200" b="0" i="0" kern="1200" dirty="0" err="1" smtClean="0">
                <a:solidFill>
                  <a:schemeClr val="tx1"/>
                </a:solidFill>
                <a:effectLst/>
                <a:latin typeface="+mn-lt"/>
                <a:ea typeface="+mn-ea"/>
                <a:cs typeface="+mn-cs"/>
              </a:rPr>
              <a:t>CommitLog</a:t>
            </a:r>
            <a:r>
              <a:rPr lang="zh-CN" altLang="en-US" sz="1200" b="0" i="0" kern="1200" dirty="0" smtClean="0">
                <a:solidFill>
                  <a:schemeClr val="tx1"/>
                </a:solidFill>
                <a:effectLst/>
                <a:latin typeface="+mn-lt"/>
                <a:ea typeface="+mn-ea"/>
                <a:cs typeface="+mn-cs"/>
              </a:rPr>
              <a:t>中的起始物理偏移量</a:t>
            </a:r>
            <a:r>
              <a:rPr lang="en-US" altLang="zh-CN" sz="1200" b="0" i="0" kern="1200" dirty="0" smtClean="0">
                <a:solidFill>
                  <a:schemeClr val="tx1"/>
                </a:solidFill>
                <a:effectLst/>
                <a:latin typeface="+mn-lt"/>
                <a:ea typeface="+mn-ea"/>
                <a:cs typeface="+mn-cs"/>
              </a:rPr>
              <a:t>offset</a:t>
            </a:r>
            <a:r>
              <a:rPr lang="zh-CN" altLang="en-US" sz="1200" b="0" i="0" kern="1200" dirty="0" smtClean="0">
                <a:solidFill>
                  <a:schemeClr val="tx1"/>
                </a:solidFill>
                <a:effectLst/>
                <a:latin typeface="+mn-lt"/>
                <a:ea typeface="+mn-ea"/>
                <a:cs typeface="+mn-cs"/>
              </a:rPr>
              <a:t>，消息大小</a:t>
            </a:r>
            <a:r>
              <a:rPr lang="en-US" altLang="zh-CN" sz="1200" b="0" i="0" kern="1200" dirty="0" smtClean="0">
                <a:solidFill>
                  <a:schemeClr val="tx1"/>
                </a:solidFill>
                <a:effectLst/>
                <a:latin typeface="+mn-lt"/>
                <a:ea typeface="+mn-ea"/>
                <a:cs typeface="+mn-cs"/>
              </a:rPr>
              <a:t>size</a:t>
            </a:r>
            <a:r>
              <a:rPr lang="zh-CN" altLang="en-US" sz="1200" b="0" i="0" kern="1200" dirty="0" smtClean="0">
                <a:solidFill>
                  <a:schemeClr val="tx1"/>
                </a:solidFill>
                <a:effectLst/>
                <a:latin typeface="+mn-lt"/>
                <a:ea typeface="+mn-ea"/>
                <a:cs typeface="+mn-cs"/>
              </a:rPr>
              <a:t>和消息</a:t>
            </a:r>
            <a:r>
              <a:rPr lang="en-US" altLang="zh-CN" sz="1200" b="0" i="0" kern="1200" dirty="0" smtClean="0">
                <a:solidFill>
                  <a:schemeClr val="tx1"/>
                </a:solidFill>
                <a:effectLst/>
                <a:latin typeface="+mn-lt"/>
                <a:ea typeface="+mn-ea"/>
                <a:cs typeface="+mn-cs"/>
              </a:rPr>
              <a:t>Tag</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HashCode</a:t>
            </a:r>
            <a:r>
              <a:rPr lang="zh-CN" altLang="en-US" sz="1200" b="0" i="0" kern="1200" dirty="0" smtClean="0">
                <a:solidFill>
                  <a:schemeClr val="tx1"/>
                </a:solidFill>
                <a:effectLst/>
                <a:latin typeface="+mn-lt"/>
                <a:ea typeface="+mn-ea"/>
                <a:cs typeface="+mn-cs"/>
              </a:rPr>
              <a:t>值。</a:t>
            </a:r>
            <a:r>
              <a:rPr lang="en-US" altLang="zh-CN" sz="1200" b="0" i="0" kern="1200" dirty="0" err="1" smtClean="0">
                <a:solidFill>
                  <a:schemeClr val="tx1"/>
                </a:solidFill>
                <a:effectLst/>
                <a:latin typeface="+mn-lt"/>
                <a:ea typeface="+mn-ea"/>
                <a:cs typeface="+mn-cs"/>
              </a:rPr>
              <a:t>consumequeue</a:t>
            </a:r>
            <a:r>
              <a:rPr lang="zh-CN" altLang="en-US" sz="1200" b="0" i="0" kern="1200" dirty="0" smtClean="0">
                <a:solidFill>
                  <a:schemeClr val="tx1"/>
                </a:solidFill>
                <a:effectLst/>
                <a:latin typeface="+mn-lt"/>
                <a:ea typeface="+mn-ea"/>
                <a:cs typeface="+mn-cs"/>
              </a:rPr>
              <a:t>文件可以看成是基于</a:t>
            </a:r>
            <a:r>
              <a:rPr lang="en-US" altLang="zh-CN" sz="1200" b="0" i="0" kern="1200" dirty="0" smtClean="0">
                <a:solidFill>
                  <a:schemeClr val="tx1"/>
                </a:solidFill>
                <a:effectLst/>
                <a:latin typeface="+mn-lt"/>
                <a:ea typeface="+mn-ea"/>
                <a:cs typeface="+mn-cs"/>
              </a:rPr>
              <a:t>topic</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commitlog</a:t>
            </a:r>
            <a:r>
              <a:rPr lang="zh-CN" altLang="en-US" sz="1200" b="0" i="0" kern="1200" dirty="0" smtClean="0">
                <a:solidFill>
                  <a:schemeClr val="tx1"/>
                </a:solidFill>
                <a:effectLst/>
                <a:latin typeface="+mn-lt"/>
                <a:ea typeface="+mn-ea"/>
                <a:cs typeface="+mn-cs"/>
              </a:rPr>
              <a:t>索引文件，故</a:t>
            </a:r>
            <a:r>
              <a:rPr lang="en-US" altLang="zh-CN" sz="1200" b="0" i="0" kern="1200" dirty="0" err="1" smtClean="0">
                <a:solidFill>
                  <a:schemeClr val="tx1"/>
                </a:solidFill>
                <a:effectLst/>
                <a:latin typeface="+mn-lt"/>
                <a:ea typeface="+mn-ea"/>
                <a:cs typeface="+mn-cs"/>
              </a:rPr>
              <a:t>consumequeue</a:t>
            </a:r>
            <a:r>
              <a:rPr lang="zh-CN" altLang="en-US" sz="1200" b="0" i="0" kern="1200" dirty="0" smtClean="0">
                <a:solidFill>
                  <a:schemeClr val="tx1"/>
                </a:solidFill>
                <a:effectLst/>
                <a:latin typeface="+mn-lt"/>
                <a:ea typeface="+mn-ea"/>
                <a:cs typeface="+mn-cs"/>
              </a:rPr>
              <a:t>文件夹的组织方式如下：</a:t>
            </a:r>
            <a:r>
              <a:rPr lang="en-US" altLang="zh-CN" sz="1200" b="0" i="0" kern="1200" dirty="0" smtClean="0">
                <a:solidFill>
                  <a:schemeClr val="tx1"/>
                </a:solidFill>
                <a:effectLst/>
                <a:latin typeface="+mn-lt"/>
                <a:ea typeface="+mn-ea"/>
                <a:cs typeface="+mn-cs"/>
              </a:rPr>
              <a:t>topic/queue/file</a:t>
            </a:r>
            <a:r>
              <a:rPr lang="zh-CN" altLang="en-US" sz="1200" b="0" i="0" kern="1200" dirty="0" smtClean="0">
                <a:solidFill>
                  <a:schemeClr val="tx1"/>
                </a:solidFill>
                <a:effectLst/>
                <a:latin typeface="+mn-lt"/>
                <a:ea typeface="+mn-ea"/>
                <a:cs typeface="+mn-cs"/>
              </a:rPr>
              <a:t>三层组织结构，具体存储路径为：</a:t>
            </a:r>
            <a:r>
              <a:rPr lang="en-US" altLang="zh-CN" sz="1200" b="0" i="0" kern="1200" dirty="0" smtClean="0">
                <a:solidFill>
                  <a:schemeClr val="tx1"/>
                </a:solidFill>
                <a:effectLst/>
                <a:latin typeface="+mn-lt"/>
                <a:ea typeface="+mn-ea"/>
                <a:cs typeface="+mn-cs"/>
              </a:rPr>
              <a:t>$HOME/store/</a:t>
            </a:r>
            <a:r>
              <a:rPr lang="en-US" altLang="zh-CN" sz="1200" b="0" i="0" kern="1200" dirty="0" err="1" smtClean="0">
                <a:solidFill>
                  <a:schemeClr val="tx1"/>
                </a:solidFill>
                <a:effectLst/>
                <a:latin typeface="+mn-lt"/>
                <a:ea typeface="+mn-ea"/>
                <a:cs typeface="+mn-cs"/>
              </a:rPr>
              <a:t>consumequeue</a:t>
            </a:r>
            <a:r>
              <a:rPr lang="en-US" altLang="zh-CN" sz="1200" b="0" i="0" kern="1200" dirty="0" smtClean="0">
                <a:solidFill>
                  <a:schemeClr val="tx1"/>
                </a:solidFill>
                <a:effectLst/>
                <a:latin typeface="+mn-lt"/>
                <a:ea typeface="+mn-ea"/>
                <a:cs typeface="+mn-cs"/>
              </a:rPr>
              <a:t>/{topic}/{</a:t>
            </a:r>
            <a:r>
              <a:rPr lang="en-US" altLang="zh-CN" sz="1200" b="0" i="0" kern="1200" dirty="0" err="1" smtClean="0">
                <a:solidFill>
                  <a:schemeClr val="tx1"/>
                </a:solidFill>
                <a:effectLst/>
                <a:latin typeface="+mn-lt"/>
                <a:ea typeface="+mn-ea"/>
                <a:cs typeface="+mn-cs"/>
              </a:rPr>
              <a:t>queueId</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fileName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。同样</a:t>
            </a:r>
            <a:r>
              <a:rPr lang="en-US" altLang="zh-CN" sz="1200" b="0" i="0" kern="1200" dirty="0" err="1" smtClean="0">
                <a:solidFill>
                  <a:schemeClr val="tx1"/>
                </a:solidFill>
                <a:effectLst/>
                <a:latin typeface="+mn-lt"/>
                <a:ea typeface="+mn-ea"/>
                <a:cs typeface="+mn-cs"/>
              </a:rPr>
              <a:t>consumequeue</a:t>
            </a:r>
            <a:r>
              <a:rPr lang="zh-CN" altLang="en-US" sz="1200" b="0" i="0" kern="1200" dirty="0" smtClean="0">
                <a:solidFill>
                  <a:schemeClr val="tx1"/>
                </a:solidFill>
                <a:effectLst/>
                <a:latin typeface="+mn-lt"/>
                <a:ea typeface="+mn-ea"/>
                <a:cs typeface="+mn-cs"/>
              </a:rPr>
              <a:t>文件采取定长设计，每一个条目共</a:t>
            </a:r>
            <a:r>
              <a:rPr lang="en-US" altLang="zh-CN" sz="1200" b="0" i="0" kern="1200" dirty="0" smtClean="0">
                <a:solidFill>
                  <a:schemeClr val="tx1"/>
                </a:solidFill>
                <a:effectLst/>
                <a:latin typeface="+mn-lt"/>
                <a:ea typeface="+mn-ea"/>
                <a:cs typeface="+mn-cs"/>
              </a:rPr>
              <a:t>20</a:t>
            </a:r>
            <a:r>
              <a:rPr lang="zh-CN" altLang="en-US" sz="1200" b="0" i="0" kern="1200" dirty="0" smtClean="0">
                <a:solidFill>
                  <a:schemeClr val="tx1"/>
                </a:solidFill>
                <a:effectLst/>
                <a:latin typeface="+mn-lt"/>
                <a:ea typeface="+mn-ea"/>
                <a:cs typeface="+mn-cs"/>
              </a:rPr>
              <a:t>个字节，分别为</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字节的</a:t>
            </a:r>
            <a:r>
              <a:rPr lang="en-US" altLang="zh-CN" sz="1200" b="0" i="0" kern="1200" dirty="0" err="1" smtClean="0">
                <a:solidFill>
                  <a:schemeClr val="tx1"/>
                </a:solidFill>
                <a:effectLst/>
                <a:latin typeface="+mn-lt"/>
                <a:ea typeface="+mn-ea"/>
                <a:cs typeface="+mn-cs"/>
              </a:rPr>
              <a:t>commitlog</a:t>
            </a:r>
            <a:r>
              <a:rPr lang="zh-CN" altLang="en-US" sz="1200" b="0" i="0" kern="1200" dirty="0" smtClean="0">
                <a:solidFill>
                  <a:schemeClr val="tx1"/>
                </a:solidFill>
                <a:effectLst/>
                <a:latin typeface="+mn-lt"/>
                <a:ea typeface="+mn-ea"/>
                <a:cs typeface="+mn-cs"/>
              </a:rPr>
              <a:t>物理偏移量、</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字节的消息长度、</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字节</a:t>
            </a:r>
            <a:r>
              <a:rPr lang="en-US" altLang="zh-CN" sz="1200" b="0" i="0" kern="1200" dirty="0" smtClean="0">
                <a:solidFill>
                  <a:schemeClr val="tx1"/>
                </a:solidFill>
                <a:effectLst/>
                <a:latin typeface="+mn-lt"/>
                <a:ea typeface="+mn-ea"/>
                <a:cs typeface="+mn-cs"/>
              </a:rPr>
              <a:t>tag </a:t>
            </a:r>
            <a:r>
              <a:rPr lang="en-US" altLang="zh-CN" sz="1200" b="0" i="0" kern="1200" dirty="0" err="1" smtClean="0">
                <a:solidFill>
                  <a:schemeClr val="tx1"/>
                </a:solidFill>
                <a:effectLst/>
                <a:latin typeface="+mn-lt"/>
                <a:ea typeface="+mn-ea"/>
                <a:cs typeface="+mn-cs"/>
              </a:rPr>
              <a:t>hashcode</a:t>
            </a:r>
            <a:r>
              <a:rPr lang="zh-CN" altLang="en-US" sz="1200" b="0" i="0" kern="1200" dirty="0" smtClean="0">
                <a:solidFill>
                  <a:schemeClr val="tx1"/>
                </a:solidFill>
                <a:effectLst/>
                <a:latin typeface="+mn-lt"/>
                <a:ea typeface="+mn-ea"/>
                <a:cs typeface="+mn-cs"/>
              </a:rPr>
              <a:t>，单个文件由</a:t>
            </a:r>
            <a:r>
              <a:rPr lang="en-US" altLang="zh-CN" sz="1200" b="0" i="0" kern="1200" dirty="0" smtClean="0">
                <a:solidFill>
                  <a:schemeClr val="tx1"/>
                </a:solidFill>
                <a:effectLst/>
                <a:latin typeface="+mn-lt"/>
                <a:ea typeface="+mn-ea"/>
                <a:cs typeface="+mn-cs"/>
              </a:rPr>
              <a:t>30W</a:t>
            </a:r>
            <a:r>
              <a:rPr lang="zh-CN" altLang="en-US" sz="1200" b="0" i="0" kern="1200" dirty="0" smtClean="0">
                <a:solidFill>
                  <a:schemeClr val="tx1"/>
                </a:solidFill>
                <a:effectLst/>
                <a:latin typeface="+mn-lt"/>
                <a:ea typeface="+mn-ea"/>
                <a:cs typeface="+mn-cs"/>
              </a:rPr>
              <a:t>个条目组成，可以像数组一样随机访问每一个条目，每个</a:t>
            </a:r>
            <a:r>
              <a:rPr lang="en-US" altLang="zh-CN" sz="1200" b="0" i="0" kern="1200" dirty="0" err="1" smtClean="0">
                <a:solidFill>
                  <a:schemeClr val="tx1"/>
                </a:solidFill>
                <a:effectLst/>
                <a:latin typeface="+mn-lt"/>
                <a:ea typeface="+mn-ea"/>
                <a:cs typeface="+mn-cs"/>
              </a:rPr>
              <a:t>ConsumeQueue</a:t>
            </a:r>
            <a:r>
              <a:rPr lang="zh-CN" altLang="en-US" sz="1200" b="0" i="0" kern="1200" dirty="0" smtClean="0">
                <a:solidFill>
                  <a:schemeClr val="tx1"/>
                </a:solidFill>
                <a:effectLst/>
                <a:latin typeface="+mn-lt"/>
                <a:ea typeface="+mn-ea"/>
                <a:cs typeface="+mn-cs"/>
              </a:rPr>
              <a:t>文件大小约</a:t>
            </a:r>
            <a:r>
              <a:rPr lang="en-US" altLang="zh-CN" sz="1200" b="0" i="0" kern="1200" dirty="0" smtClean="0">
                <a:solidFill>
                  <a:schemeClr val="tx1"/>
                </a:solidFill>
                <a:effectLst/>
                <a:latin typeface="+mn-lt"/>
                <a:ea typeface="+mn-ea"/>
                <a:cs typeface="+mn-cs"/>
              </a:rPr>
              <a:t>5.72M</a:t>
            </a:r>
            <a:r>
              <a:rPr lang="zh-CN" altLang="en-US"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(3) </a:t>
            </a:r>
            <a:r>
              <a:rPr lang="en-US" altLang="zh-CN" sz="1200" b="0" i="0" kern="1200" dirty="0" err="1" smtClean="0">
                <a:solidFill>
                  <a:schemeClr val="tx1"/>
                </a:solidFill>
                <a:effectLst/>
                <a:latin typeface="+mn-lt"/>
                <a:ea typeface="+mn-ea"/>
                <a:cs typeface="+mn-cs"/>
              </a:rPr>
              <a:t>IndexFile</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IndexFile</a:t>
            </a:r>
            <a:r>
              <a:rPr lang="zh-CN" altLang="en-US" sz="1200" b="0" i="0" kern="1200" dirty="0" smtClean="0">
                <a:solidFill>
                  <a:schemeClr val="tx1"/>
                </a:solidFill>
                <a:effectLst/>
                <a:latin typeface="+mn-lt"/>
                <a:ea typeface="+mn-ea"/>
                <a:cs typeface="+mn-cs"/>
              </a:rPr>
              <a:t>（索引文件）提供了一种可以通过</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或时间区间来查询消息的方法。</a:t>
            </a:r>
            <a:r>
              <a:rPr lang="en-US" altLang="zh-CN" sz="1200" b="0" i="0" kern="1200" dirty="0" smtClean="0">
                <a:solidFill>
                  <a:schemeClr val="tx1"/>
                </a:solidFill>
                <a:effectLst/>
                <a:latin typeface="+mn-lt"/>
                <a:ea typeface="+mn-ea"/>
                <a:cs typeface="+mn-cs"/>
              </a:rPr>
              <a:t>Index</a:t>
            </a:r>
            <a:r>
              <a:rPr lang="zh-CN" altLang="en-US" sz="1200" b="0" i="0" kern="1200" dirty="0" smtClean="0">
                <a:solidFill>
                  <a:schemeClr val="tx1"/>
                </a:solidFill>
                <a:effectLst/>
                <a:latin typeface="+mn-lt"/>
                <a:ea typeface="+mn-ea"/>
                <a:cs typeface="+mn-cs"/>
              </a:rPr>
              <a:t>文件的存储位置是：</a:t>
            </a:r>
            <a:r>
              <a:rPr lang="en-US" altLang="zh-CN" sz="1200" b="0" i="0" kern="1200" dirty="0" smtClean="0">
                <a:solidFill>
                  <a:schemeClr val="tx1"/>
                </a:solidFill>
                <a:effectLst/>
                <a:latin typeface="+mn-lt"/>
                <a:ea typeface="+mn-ea"/>
                <a:cs typeface="+mn-cs"/>
              </a:rPr>
              <a:t>$HOME \store\index${</a:t>
            </a:r>
            <a:r>
              <a:rPr lang="en-US" altLang="zh-CN" sz="1200" b="0" i="0" kern="1200" dirty="0" err="1" smtClean="0">
                <a:solidFill>
                  <a:schemeClr val="tx1"/>
                </a:solidFill>
                <a:effectLst/>
                <a:latin typeface="+mn-lt"/>
                <a:ea typeface="+mn-ea"/>
                <a:cs typeface="+mn-cs"/>
              </a:rPr>
              <a:t>fileName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，文件名</a:t>
            </a:r>
            <a:r>
              <a:rPr lang="en-US" altLang="zh-CN" sz="1200" b="0" i="0" kern="1200" dirty="0" err="1" smtClean="0">
                <a:solidFill>
                  <a:schemeClr val="tx1"/>
                </a:solidFill>
                <a:effectLst/>
                <a:latin typeface="+mn-lt"/>
                <a:ea typeface="+mn-ea"/>
                <a:cs typeface="+mn-cs"/>
              </a:rPr>
              <a:t>fileName</a:t>
            </a:r>
            <a:r>
              <a:rPr lang="zh-CN" altLang="en-US" sz="1200" b="0" i="0" kern="1200" dirty="0" smtClean="0">
                <a:solidFill>
                  <a:schemeClr val="tx1"/>
                </a:solidFill>
                <a:effectLst/>
                <a:latin typeface="+mn-lt"/>
                <a:ea typeface="+mn-ea"/>
                <a:cs typeface="+mn-cs"/>
              </a:rPr>
              <a:t>是以创建时的时间戳命名的，固定的单个</a:t>
            </a:r>
            <a:r>
              <a:rPr lang="en-US" altLang="zh-CN" sz="1200" b="0" i="0" kern="1200" dirty="0" err="1" smtClean="0">
                <a:solidFill>
                  <a:schemeClr val="tx1"/>
                </a:solidFill>
                <a:effectLst/>
                <a:latin typeface="+mn-lt"/>
                <a:ea typeface="+mn-ea"/>
                <a:cs typeface="+mn-cs"/>
              </a:rPr>
              <a:t>IndexFile</a:t>
            </a:r>
            <a:r>
              <a:rPr lang="zh-CN" altLang="en-US" sz="1200" b="0" i="0" kern="1200" dirty="0" smtClean="0">
                <a:solidFill>
                  <a:schemeClr val="tx1"/>
                </a:solidFill>
                <a:effectLst/>
                <a:latin typeface="+mn-lt"/>
                <a:ea typeface="+mn-ea"/>
                <a:cs typeface="+mn-cs"/>
              </a:rPr>
              <a:t>文件大小约为</a:t>
            </a:r>
            <a:r>
              <a:rPr lang="en-US" altLang="zh-CN" sz="1200" b="0" i="0" kern="1200" dirty="0" smtClean="0">
                <a:solidFill>
                  <a:schemeClr val="tx1"/>
                </a:solidFill>
                <a:effectLst/>
                <a:latin typeface="+mn-lt"/>
                <a:ea typeface="+mn-ea"/>
                <a:cs typeface="+mn-cs"/>
              </a:rPr>
              <a:t>400M</a:t>
            </a:r>
            <a:r>
              <a:rPr lang="zh-CN" altLang="en-US" sz="1200" b="0" i="0" kern="1200" dirty="0" smtClean="0">
                <a:solidFill>
                  <a:schemeClr val="tx1"/>
                </a:solidFill>
                <a:effectLst/>
                <a:latin typeface="+mn-lt"/>
                <a:ea typeface="+mn-ea"/>
                <a:cs typeface="+mn-cs"/>
              </a:rPr>
              <a:t>，一个</a:t>
            </a:r>
            <a:r>
              <a:rPr lang="en-US" altLang="zh-CN" sz="1200" b="0" i="0" kern="1200" dirty="0" err="1" smtClean="0">
                <a:solidFill>
                  <a:schemeClr val="tx1"/>
                </a:solidFill>
                <a:effectLst/>
                <a:latin typeface="+mn-lt"/>
                <a:ea typeface="+mn-ea"/>
                <a:cs typeface="+mn-cs"/>
              </a:rPr>
              <a:t>IndexFile</a:t>
            </a:r>
            <a:r>
              <a:rPr lang="zh-CN" altLang="en-US" sz="1200" b="0" i="0" kern="1200" dirty="0" smtClean="0">
                <a:solidFill>
                  <a:schemeClr val="tx1"/>
                </a:solidFill>
                <a:effectLst/>
                <a:latin typeface="+mn-lt"/>
                <a:ea typeface="+mn-ea"/>
                <a:cs typeface="+mn-cs"/>
              </a:rPr>
              <a:t>可以保存 </a:t>
            </a:r>
            <a:r>
              <a:rPr lang="en-US" altLang="zh-CN" sz="1200" b="0" i="0" kern="1200" dirty="0" smtClean="0">
                <a:solidFill>
                  <a:schemeClr val="tx1"/>
                </a:solidFill>
                <a:effectLst/>
                <a:latin typeface="+mn-lt"/>
                <a:ea typeface="+mn-ea"/>
                <a:cs typeface="+mn-cs"/>
              </a:rPr>
              <a:t>2000W</a:t>
            </a:r>
            <a:r>
              <a:rPr lang="zh-CN" altLang="en-US" sz="1200" b="0" i="0" kern="1200" dirty="0" smtClean="0">
                <a:solidFill>
                  <a:schemeClr val="tx1"/>
                </a:solidFill>
                <a:effectLst/>
                <a:latin typeface="+mn-lt"/>
                <a:ea typeface="+mn-ea"/>
                <a:cs typeface="+mn-cs"/>
              </a:rPr>
              <a:t>个索引，</a:t>
            </a:r>
            <a:r>
              <a:rPr lang="en-US" altLang="zh-CN" sz="1200" b="0" i="0" kern="1200" dirty="0" err="1" smtClean="0">
                <a:solidFill>
                  <a:schemeClr val="tx1"/>
                </a:solidFill>
                <a:effectLst/>
                <a:latin typeface="+mn-lt"/>
                <a:ea typeface="+mn-ea"/>
                <a:cs typeface="+mn-cs"/>
              </a:rPr>
              <a:t>IndexFile</a:t>
            </a:r>
            <a:r>
              <a:rPr lang="zh-CN" altLang="en-US" sz="1200" b="0" i="0" kern="1200" dirty="0" smtClean="0">
                <a:solidFill>
                  <a:schemeClr val="tx1"/>
                </a:solidFill>
                <a:effectLst/>
                <a:latin typeface="+mn-lt"/>
                <a:ea typeface="+mn-ea"/>
                <a:cs typeface="+mn-cs"/>
              </a:rPr>
              <a:t>的底层存储设计为在文件系统中实现</a:t>
            </a:r>
            <a:r>
              <a:rPr lang="en-US" altLang="zh-CN" sz="1200" b="0" i="0" kern="1200" dirty="0" err="1" smtClean="0">
                <a:solidFill>
                  <a:schemeClr val="tx1"/>
                </a:solidFill>
                <a:effectLst/>
                <a:latin typeface="+mn-lt"/>
                <a:ea typeface="+mn-ea"/>
                <a:cs typeface="+mn-cs"/>
              </a:rPr>
              <a:t>HashMap</a:t>
            </a:r>
            <a:r>
              <a:rPr lang="zh-CN" altLang="en-US" sz="1200" b="0" i="0" kern="1200" dirty="0" smtClean="0">
                <a:solidFill>
                  <a:schemeClr val="tx1"/>
                </a:solidFill>
                <a:effectLst/>
                <a:latin typeface="+mn-lt"/>
                <a:ea typeface="+mn-ea"/>
                <a:cs typeface="+mn-cs"/>
              </a:rPr>
              <a:t>结构，故</a:t>
            </a:r>
            <a:r>
              <a:rPr lang="en-US" altLang="zh-CN" sz="1200" b="0" i="0" kern="1200" dirty="0" err="1" smtClean="0">
                <a:solidFill>
                  <a:schemeClr val="tx1"/>
                </a:solidFill>
                <a:effectLst/>
                <a:latin typeface="+mn-lt"/>
                <a:ea typeface="+mn-ea"/>
                <a:cs typeface="+mn-cs"/>
              </a:rPr>
              <a:t>rocketmq</a:t>
            </a:r>
            <a:r>
              <a:rPr lang="zh-CN" altLang="en-US" sz="1200" b="0" i="0" kern="1200" dirty="0" smtClean="0">
                <a:solidFill>
                  <a:schemeClr val="tx1"/>
                </a:solidFill>
                <a:effectLst/>
                <a:latin typeface="+mn-lt"/>
                <a:ea typeface="+mn-ea"/>
                <a:cs typeface="+mn-cs"/>
              </a:rPr>
              <a:t>的索引文件其底层实现为</a:t>
            </a:r>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索引。</a:t>
            </a:r>
          </a:p>
          <a:p>
            <a:r>
              <a:rPr lang="zh-CN" altLang="en-US" sz="1200" b="0" i="0" kern="1200" dirty="0" smtClean="0">
                <a:solidFill>
                  <a:schemeClr val="tx1"/>
                </a:solidFill>
                <a:effectLst/>
                <a:latin typeface="+mn-lt"/>
                <a:ea typeface="+mn-ea"/>
                <a:cs typeface="+mn-cs"/>
              </a:rPr>
              <a:t>在上面的</a:t>
            </a:r>
            <a:r>
              <a:rPr lang="en-US" altLang="zh-CN" sz="1200" b="0" i="0" kern="1200" dirty="0" err="1" smtClean="0">
                <a:solidFill>
                  <a:schemeClr val="tx1"/>
                </a:solidFill>
                <a:effectLst/>
                <a:latin typeface="+mn-lt"/>
                <a:ea typeface="+mn-ea"/>
                <a:cs typeface="+mn-cs"/>
              </a:rPr>
              <a:t>RocketMQ</a:t>
            </a:r>
            <a:r>
              <a:rPr lang="zh-CN" altLang="en-US" sz="1200" b="0" i="0" kern="1200" dirty="0" smtClean="0">
                <a:solidFill>
                  <a:schemeClr val="tx1"/>
                </a:solidFill>
                <a:effectLst/>
                <a:latin typeface="+mn-lt"/>
                <a:ea typeface="+mn-ea"/>
                <a:cs typeface="+mn-cs"/>
              </a:rPr>
              <a:t>的消息存储整体架构图中可以看出，</a:t>
            </a:r>
            <a:r>
              <a:rPr lang="en-US" altLang="zh-CN" sz="1200" b="0" i="0" kern="1200" dirty="0" err="1" smtClean="0">
                <a:solidFill>
                  <a:schemeClr val="tx1"/>
                </a:solidFill>
                <a:effectLst/>
                <a:latin typeface="+mn-lt"/>
                <a:ea typeface="+mn-ea"/>
                <a:cs typeface="+mn-cs"/>
              </a:rPr>
              <a:t>RocketMQ</a:t>
            </a:r>
            <a:r>
              <a:rPr lang="zh-CN" altLang="en-US" sz="1200" b="0" i="0" kern="1200" dirty="0" smtClean="0">
                <a:solidFill>
                  <a:schemeClr val="tx1"/>
                </a:solidFill>
                <a:effectLst/>
                <a:latin typeface="+mn-lt"/>
                <a:ea typeface="+mn-ea"/>
                <a:cs typeface="+mn-cs"/>
              </a:rPr>
              <a:t>采用的是混合型的存储结构，即为</a:t>
            </a:r>
            <a:r>
              <a:rPr lang="en-US" altLang="zh-CN" sz="1200" b="0" i="0" kern="1200" dirty="0" smtClean="0">
                <a:solidFill>
                  <a:schemeClr val="tx1"/>
                </a:solidFill>
                <a:effectLst/>
                <a:latin typeface="+mn-lt"/>
                <a:ea typeface="+mn-ea"/>
                <a:cs typeface="+mn-cs"/>
              </a:rPr>
              <a:t>Broker</a:t>
            </a:r>
            <a:r>
              <a:rPr lang="zh-CN" altLang="en-US" sz="1200" b="0" i="0" kern="1200" dirty="0" smtClean="0">
                <a:solidFill>
                  <a:schemeClr val="tx1"/>
                </a:solidFill>
                <a:effectLst/>
                <a:latin typeface="+mn-lt"/>
                <a:ea typeface="+mn-ea"/>
                <a:cs typeface="+mn-cs"/>
              </a:rPr>
              <a:t>单个实例下所有的队列共用一个日志数据文件（即为</a:t>
            </a:r>
            <a:r>
              <a:rPr lang="en-US" altLang="zh-CN" sz="1200" b="0" i="0" kern="1200" dirty="0" err="1" smtClean="0">
                <a:solidFill>
                  <a:schemeClr val="tx1"/>
                </a:solidFill>
                <a:effectLst/>
                <a:latin typeface="+mn-lt"/>
                <a:ea typeface="+mn-ea"/>
                <a:cs typeface="+mn-cs"/>
              </a:rPr>
              <a:t>CommitLog</a:t>
            </a:r>
            <a:r>
              <a:rPr lang="zh-CN" altLang="en-US" sz="1200" b="0" i="0" kern="1200" dirty="0" smtClean="0">
                <a:solidFill>
                  <a:schemeClr val="tx1"/>
                </a:solidFill>
                <a:effectLst/>
                <a:latin typeface="+mn-lt"/>
                <a:ea typeface="+mn-ea"/>
                <a:cs typeface="+mn-cs"/>
              </a:rPr>
              <a:t>）来存储。</a:t>
            </a:r>
            <a:r>
              <a:rPr lang="en-US" altLang="zh-CN" sz="1200" b="0" i="0" kern="1200" dirty="0" err="1" smtClean="0">
                <a:solidFill>
                  <a:schemeClr val="tx1"/>
                </a:solidFill>
                <a:effectLst/>
                <a:latin typeface="+mn-lt"/>
                <a:ea typeface="+mn-ea"/>
                <a:cs typeface="+mn-cs"/>
              </a:rPr>
              <a:t>RocketMQ</a:t>
            </a:r>
            <a:r>
              <a:rPr lang="zh-CN" altLang="en-US" sz="1200" b="0" i="0" kern="1200" dirty="0" smtClean="0">
                <a:solidFill>
                  <a:schemeClr val="tx1"/>
                </a:solidFill>
                <a:effectLst/>
                <a:latin typeface="+mn-lt"/>
                <a:ea typeface="+mn-ea"/>
                <a:cs typeface="+mn-cs"/>
              </a:rPr>
              <a:t>的混合型存储结构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多个</a:t>
            </a:r>
            <a:r>
              <a:rPr lang="en-US" altLang="zh-CN" sz="1200" b="0" i="0" kern="1200" dirty="0" smtClean="0">
                <a:solidFill>
                  <a:schemeClr val="tx1"/>
                </a:solidFill>
                <a:effectLst/>
                <a:latin typeface="+mn-lt"/>
                <a:ea typeface="+mn-ea"/>
                <a:cs typeface="+mn-cs"/>
              </a:rPr>
              <a:t>Topic</a:t>
            </a:r>
            <a:r>
              <a:rPr lang="zh-CN" altLang="en-US" sz="1200" b="0" i="0" kern="1200" dirty="0" smtClean="0">
                <a:solidFill>
                  <a:schemeClr val="tx1"/>
                </a:solidFill>
                <a:effectLst/>
                <a:latin typeface="+mn-lt"/>
                <a:ea typeface="+mn-ea"/>
                <a:cs typeface="+mn-cs"/>
              </a:rPr>
              <a:t>的消息实体内容都存储于一个</a:t>
            </a:r>
            <a:r>
              <a:rPr lang="en-US" altLang="zh-CN" sz="1200" b="0" i="0" kern="1200" dirty="0" err="1" smtClean="0">
                <a:solidFill>
                  <a:schemeClr val="tx1"/>
                </a:solidFill>
                <a:effectLst/>
                <a:latin typeface="+mn-lt"/>
                <a:ea typeface="+mn-ea"/>
                <a:cs typeface="+mn-cs"/>
              </a:rPr>
              <a:t>CommitLog</a:t>
            </a:r>
            <a:r>
              <a:rPr lang="zh-CN" altLang="en-US" sz="1200" b="0" i="0" kern="1200" dirty="0" smtClean="0">
                <a:solidFill>
                  <a:schemeClr val="tx1"/>
                </a:solidFill>
                <a:effectLst/>
                <a:latin typeface="+mn-lt"/>
                <a:ea typeface="+mn-ea"/>
                <a:cs typeface="+mn-cs"/>
              </a:rPr>
              <a:t>中</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针对</a:t>
            </a:r>
            <a:r>
              <a:rPr lang="en-US" altLang="zh-CN" sz="1200" b="0" i="0" kern="1200" dirty="0" smtClean="0">
                <a:solidFill>
                  <a:schemeClr val="tx1"/>
                </a:solidFill>
                <a:effectLst/>
                <a:latin typeface="+mn-lt"/>
                <a:ea typeface="+mn-ea"/>
                <a:cs typeface="+mn-cs"/>
              </a:rPr>
              <a:t>Producer</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Consumer</a:t>
            </a:r>
            <a:r>
              <a:rPr lang="zh-CN" altLang="en-US" sz="1200" b="0" i="0" kern="1200" dirty="0" smtClean="0">
                <a:solidFill>
                  <a:schemeClr val="tx1"/>
                </a:solidFill>
                <a:effectLst/>
                <a:latin typeface="+mn-lt"/>
                <a:ea typeface="+mn-ea"/>
                <a:cs typeface="+mn-cs"/>
              </a:rPr>
              <a:t>分别采用了数据和索引部分相分离的存储结构，</a:t>
            </a:r>
            <a:r>
              <a:rPr lang="en-US" altLang="zh-CN" sz="1200" b="0" i="0" kern="1200" dirty="0" smtClean="0">
                <a:solidFill>
                  <a:schemeClr val="tx1"/>
                </a:solidFill>
                <a:effectLst/>
                <a:latin typeface="+mn-lt"/>
                <a:ea typeface="+mn-ea"/>
                <a:cs typeface="+mn-cs"/>
              </a:rPr>
              <a:t>Producer</a:t>
            </a:r>
            <a:r>
              <a:rPr lang="zh-CN" altLang="en-US" sz="1200" b="0" i="0" kern="1200" dirty="0" smtClean="0">
                <a:solidFill>
                  <a:schemeClr val="tx1"/>
                </a:solidFill>
                <a:effectLst/>
                <a:latin typeface="+mn-lt"/>
                <a:ea typeface="+mn-ea"/>
                <a:cs typeface="+mn-cs"/>
              </a:rPr>
              <a:t>发送消息至</a:t>
            </a:r>
            <a:r>
              <a:rPr lang="en-US" altLang="zh-CN" sz="1200" b="0" i="0" kern="1200" dirty="0" smtClean="0">
                <a:solidFill>
                  <a:schemeClr val="tx1"/>
                </a:solidFill>
                <a:effectLst/>
                <a:latin typeface="+mn-lt"/>
                <a:ea typeface="+mn-ea"/>
                <a:cs typeface="+mn-cs"/>
              </a:rPr>
              <a:t>Broker</a:t>
            </a:r>
            <a:r>
              <a:rPr lang="zh-CN" altLang="en-US" sz="1200" b="0" i="0" kern="1200" dirty="0" smtClean="0">
                <a:solidFill>
                  <a:schemeClr val="tx1"/>
                </a:solidFill>
                <a:effectLst/>
                <a:latin typeface="+mn-lt"/>
                <a:ea typeface="+mn-ea"/>
                <a:cs typeface="+mn-cs"/>
              </a:rPr>
              <a:t>端，然后</a:t>
            </a:r>
            <a:r>
              <a:rPr lang="en-US" altLang="zh-CN" sz="1200" b="0" i="0" kern="1200" dirty="0" smtClean="0">
                <a:solidFill>
                  <a:schemeClr val="tx1"/>
                </a:solidFill>
                <a:effectLst/>
                <a:latin typeface="+mn-lt"/>
                <a:ea typeface="+mn-ea"/>
                <a:cs typeface="+mn-cs"/>
              </a:rPr>
              <a:t>Broker</a:t>
            </a:r>
            <a:r>
              <a:rPr lang="zh-CN" altLang="en-US" sz="1200" b="0" i="0" kern="1200" dirty="0" smtClean="0">
                <a:solidFill>
                  <a:schemeClr val="tx1"/>
                </a:solidFill>
                <a:effectLst/>
                <a:latin typeface="+mn-lt"/>
                <a:ea typeface="+mn-ea"/>
                <a:cs typeface="+mn-cs"/>
              </a:rPr>
              <a:t>端使用同步或者异步的方式对消息刷盘持久化，保存至</a:t>
            </a:r>
            <a:r>
              <a:rPr lang="en-US" altLang="zh-CN" sz="1200" b="0" i="0" kern="1200" dirty="0" err="1" smtClean="0">
                <a:solidFill>
                  <a:schemeClr val="tx1"/>
                </a:solidFill>
                <a:effectLst/>
                <a:latin typeface="+mn-lt"/>
                <a:ea typeface="+mn-ea"/>
                <a:cs typeface="+mn-cs"/>
              </a:rPr>
              <a:t>CommitLog</a:t>
            </a:r>
            <a:r>
              <a:rPr lang="zh-CN" altLang="en-US" sz="1200" b="0" i="0" kern="1200" dirty="0" smtClean="0">
                <a:solidFill>
                  <a:schemeClr val="tx1"/>
                </a:solidFill>
                <a:effectLst/>
                <a:latin typeface="+mn-lt"/>
                <a:ea typeface="+mn-ea"/>
                <a:cs typeface="+mn-cs"/>
              </a:rPr>
              <a:t>中。只要消息被刷盘持久化至磁盘文件</a:t>
            </a:r>
            <a:r>
              <a:rPr lang="en-US" altLang="zh-CN" sz="1200" b="0" i="0" kern="1200" dirty="0" err="1" smtClean="0">
                <a:solidFill>
                  <a:schemeClr val="tx1"/>
                </a:solidFill>
                <a:effectLst/>
                <a:latin typeface="+mn-lt"/>
                <a:ea typeface="+mn-ea"/>
                <a:cs typeface="+mn-cs"/>
              </a:rPr>
              <a:t>CommitLog</a:t>
            </a:r>
            <a:r>
              <a:rPr lang="zh-CN" altLang="en-US" sz="1200" b="0" i="0" kern="1200" dirty="0" smtClean="0">
                <a:solidFill>
                  <a:schemeClr val="tx1"/>
                </a:solidFill>
                <a:effectLst/>
                <a:latin typeface="+mn-lt"/>
                <a:ea typeface="+mn-ea"/>
                <a:cs typeface="+mn-cs"/>
              </a:rPr>
              <a:t>中，那么</a:t>
            </a:r>
            <a:r>
              <a:rPr lang="en-US" altLang="zh-CN" sz="1200" b="0" i="0" kern="1200" dirty="0" smtClean="0">
                <a:solidFill>
                  <a:schemeClr val="tx1"/>
                </a:solidFill>
                <a:effectLst/>
                <a:latin typeface="+mn-lt"/>
                <a:ea typeface="+mn-ea"/>
                <a:cs typeface="+mn-cs"/>
              </a:rPr>
              <a:t>Producer</a:t>
            </a:r>
            <a:r>
              <a:rPr lang="zh-CN" altLang="en-US" sz="1200" b="0" i="0" kern="1200" dirty="0" smtClean="0">
                <a:solidFill>
                  <a:schemeClr val="tx1"/>
                </a:solidFill>
                <a:effectLst/>
                <a:latin typeface="+mn-lt"/>
                <a:ea typeface="+mn-ea"/>
                <a:cs typeface="+mn-cs"/>
              </a:rPr>
              <a:t>发送的消息就不会丢失。正因为如此，</a:t>
            </a:r>
            <a:r>
              <a:rPr lang="en-US" altLang="zh-CN" sz="1200" b="0" i="0" kern="1200" dirty="0" smtClean="0">
                <a:solidFill>
                  <a:schemeClr val="tx1"/>
                </a:solidFill>
                <a:effectLst/>
                <a:latin typeface="+mn-lt"/>
                <a:ea typeface="+mn-ea"/>
                <a:cs typeface="+mn-cs"/>
              </a:rPr>
              <a:t>Consumer</a:t>
            </a:r>
            <a:r>
              <a:rPr lang="zh-CN" altLang="en-US" sz="1200" b="0" i="0" kern="1200" dirty="0" smtClean="0">
                <a:solidFill>
                  <a:schemeClr val="tx1"/>
                </a:solidFill>
                <a:effectLst/>
                <a:latin typeface="+mn-lt"/>
                <a:ea typeface="+mn-ea"/>
                <a:cs typeface="+mn-cs"/>
              </a:rPr>
              <a:t>也就肯定有机会去消费这条消息。当无法拉取到消息后，可以等下一次消息拉取，同时服务端也支持长轮询模式，如果一个消息拉取请求未拉取到消息，</a:t>
            </a:r>
            <a:r>
              <a:rPr lang="en-US" altLang="zh-CN" sz="1200" b="0" i="0" kern="1200" dirty="0" smtClean="0">
                <a:solidFill>
                  <a:schemeClr val="tx1"/>
                </a:solidFill>
                <a:effectLst/>
                <a:latin typeface="+mn-lt"/>
                <a:ea typeface="+mn-ea"/>
                <a:cs typeface="+mn-cs"/>
              </a:rPr>
              <a:t>Broker</a:t>
            </a:r>
            <a:r>
              <a:rPr lang="zh-CN" altLang="en-US" sz="1200" b="0" i="0" kern="1200" dirty="0" smtClean="0">
                <a:solidFill>
                  <a:schemeClr val="tx1"/>
                </a:solidFill>
                <a:effectLst/>
                <a:latin typeface="+mn-lt"/>
                <a:ea typeface="+mn-ea"/>
                <a:cs typeface="+mn-cs"/>
              </a:rPr>
              <a:t>允许等待</a:t>
            </a:r>
            <a:r>
              <a:rPr lang="en-US" altLang="zh-CN" sz="1200" b="0" i="0" kern="1200" dirty="0" smtClean="0">
                <a:solidFill>
                  <a:schemeClr val="tx1"/>
                </a:solidFill>
                <a:effectLst/>
                <a:latin typeface="+mn-lt"/>
                <a:ea typeface="+mn-ea"/>
                <a:cs typeface="+mn-cs"/>
              </a:rPr>
              <a:t>30s</a:t>
            </a:r>
            <a:r>
              <a:rPr lang="zh-CN" altLang="en-US" sz="1200" b="0" i="0" kern="1200" dirty="0" smtClean="0">
                <a:solidFill>
                  <a:schemeClr val="tx1"/>
                </a:solidFill>
                <a:effectLst/>
                <a:latin typeface="+mn-lt"/>
                <a:ea typeface="+mn-ea"/>
                <a:cs typeface="+mn-cs"/>
              </a:rPr>
              <a:t>的时间，只要这段时间内有新消息到达，将直接返回给消费端。这里，</a:t>
            </a:r>
            <a:r>
              <a:rPr lang="en-US" altLang="zh-CN" sz="1200" b="0" i="0" kern="1200" dirty="0" err="1" smtClean="0">
                <a:solidFill>
                  <a:schemeClr val="tx1"/>
                </a:solidFill>
                <a:effectLst/>
                <a:latin typeface="+mn-lt"/>
                <a:ea typeface="+mn-ea"/>
                <a:cs typeface="+mn-cs"/>
              </a:rPr>
              <a:t>RocketMQ</a:t>
            </a:r>
            <a:r>
              <a:rPr lang="zh-CN" altLang="en-US" sz="1200" b="0" i="0" kern="1200" dirty="0" smtClean="0">
                <a:solidFill>
                  <a:schemeClr val="tx1"/>
                </a:solidFill>
                <a:effectLst/>
                <a:latin typeface="+mn-lt"/>
                <a:ea typeface="+mn-ea"/>
                <a:cs typeface="+mn-cs"/>
              </a:rPr>
              <a:t>的具体做法是，使用</a:t>
            </a:r>
            <a:r>
              <a:rPr lang="en-US" altLang="zh-CN" sz="1200" b="0" i="0" kern="1200" dirty="0" smtClean="0">
                <a:solidFill>
                  <a:schemeClr val="tx1"/>
                </a:solidFill>
                <a:effectLst/>
                <a:latin typeface="+mn-lt"/>
                <a:ea typeface="+mn-ea"/>
                <a:cs typeface="+mn-cs"/>
              </a:rPr>
              <a:t>Broker</a:t>
            </a:r>
            <a:r>
              <a:rPr lang="zh-CN" altLang="en-US" sz="1200" b="0" i="0" kern="1200" dirty="0" smtClean="0">
                <a:solidFill>
                  <a:schemeClr val="tx1"/>
                </a:solidFill>
                <a:effectLst/>
                <a:latin typeface="+mn-lt"/>
                <a:ea typeface="+mn-ea"/>
                <a:cs typeface="+mn-cs"/>
              </a:rPr>
              <a:t>端的后台服务线程</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ReputMessageService</a:t>
            </a:r>
            <a:r>
              <a:rPr lang="zh-CN" altLang="en-US" sz="1200" b="0" i="0" kern="1200" dirty="0" smtClean="0">
                <a:solidFill>
                  <a:schemeClr val="tx1"/>
                </a:solidFill>
                <a:effectLst/>
                <a:latin typeface="+mn-lt"/>
                <a:ea typeface="+mn-ea"/>
                <a:cs typeface="+mn-cs"/>
              </a:rPr>
              <a:t>不停地分发请求并异步构建</a:t>
            </a:r>
            <a:r>
              <a:rPr lang="en-US" altLang="zh-CN" sz="1200" b="0" i="0" kern="1200" dirty="0" err="1" smtClean="0">
                <a:solidFill>
                  <a:schemeClr val="tx1"/>
                </a:solidFill>
                <a:effectLst/>
                <a:latin typeface="+mn-lt"/>
                <a:ea typeface="+mn-ea"/>
                <a:cs typeface="+mn-cs"/>
              </a:rPr>
              <a:t>ConsumeQueue</a:t>
            </a:r>
            <a:r>
              <a:rPr lang="zh-CN" altLang="en-US" sz="1200" b="0" i="0" kern="1200" dirty="0" smtClean="0">
                <a:solidFill>
                  <a:schemeClr val="tx1"/>
                </a:solidFill>
                <a:effectLst/>
                <a:latin typeface="+mn-lt"/>
                <a:ea typeface="+mn-ea"/>
                <a:cs typeface="+mn-cs"/>
              </a:rPr>
              <a:t>（逻辑消费队列）和</a:t>
            </a:r>
            <a:r>
              <a:rPr lang="en-US" altLang="zh-CN" sz="1200" b="0" i="0" kern="1200" dirty="0" err="1" smtClean="0">
                <a:solidFill>
                  <a:schemeClr val="tx1"/>
                </a:solidFill>
                <a:effectLst/>
                <a:latin typeface="+mn-lt"/>
                <a:ea typeface="+mn-ea"/>
                <a:cs typeface="+mn-cs"/>
              </a:rPr>
              <a:t>IndexFile</a:t>
            </a:r>
            <a:r>
              <a:rPr lang="zh-CN" altLang="en-US" sz="1200" b="0" i="0" kern="1200" dirty="0" smtClean="0">
                <a:solidFill>
                  <a:schemeClr val="tx1"/>
                </a:solidFill>
                <a:effectLst/>
                <a:latin typeface="+mn-lt"/>
                <a:ea typeface="+mn-ea"/>
                <a:cs typeface="+mn-cs"/>
              </a:rPr>
              <a:t>（索引文件）数据。</a:t>
            </a:r>
          </a:p>
          <a:p>
            <a:r>
              <a:rPr lang="en-US" altLang="zh-CN" sz="1200" b="1" i="0" kern="1200" dirty="0" smtClean="0">
                <a:solidFill>
                  <a:schemeClr val="tx1"/>
                </a:solidFill>
                <a:effectLst/>
                <a:latin typeface="+mn-lt"/>
                <a:ea typeface="+mn-ea"/>
                <a:cs typeface="+mn-cs"/>
              </a:rPr>
              <a:t>1.2 </a:t>
            </a:r>
            <a:r>
              <a:rPr lang="zh-CN" altLang="en-US" sz="1200" b="1" i="0" kern="1200" dirty="0" smtClean="0">
                <a:solidFill>
                  <a:schemeClr val="tx1"/>
                </a:solidFill>
                <a:effectLst/>
                <a:latin typeface="+mn-lt"/>
                <a:ea typeface="+mn-ea"/>
                <a:cs typeface="+mn-cs"/>
              </a:rPr>
              <a:t>页缓存与内存映射</a:t>
            </a:r>
          </a:p>
          <a:p>
            <a:r>
              <a:rPr lang="zh-CN" altLang="en-US" sz="1200" b="0" i="0" kern="1200" dirty="0" smtClean="0">
                <a:solidFill>
                  <a:schemeClr val="tx1"/>
                </a:solidFill>
                <a:effectLst/>
                <a:latin typeface="+mn-lt"/>
                <a:ea typeface="+mn-ea"/>
                <a:cs typeface="+mn-cs"/>
              </a:rPr>
              <a:t>页缓存（</a:t>
            </a:r>
            <a:r>
              <a:rPr lang="en-US" altLang="zh-CN" sz="1200" b="0" i="0" kern="1200" dirty="0" err="1" smtClean="0">
                <a:solidFill>
                  <a:schemeClr val="tx1"/>
                </a:solidFill>
                <a:effectLst/>
                <a:latin typeface="+mn-lt"/>
                <a:ea typeface="+mn-ea"/>
                <a:cs typeface="+mn-cs"/>
              </a:rPr>
              <a:t>PageCache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对文件的缓存，用于加速对文件的读写。一般来说，程序对文件进行顺序读写的速度几乎接近于内存的读写速度，主要原因就是由于</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使用</a:t>
            </a:r>
            <a:r>
              <a:rPr lang="en-US" altLang="zh-CN" sz="1200" b="0" i="0" kern="1200" dirty="0" err="1" smtClean="0">
                <a:solidFill>
                  <a:schemeClr val="tx1"/>
                </a:solidFill>
                <a:effectLst/>
                <a:latin typeface="+mn-lt"/>
                <a:ea typeface="+mn-ea"/>
                <a:cs typeface="+mn-cs"/>
              </a:rPr>
              <a:t>PageCache</a:t>
            </a:r>
            <a:r>
              <a:rPr lang="zh-CN" altLang="en-US" sz="1200" b="0" i="0" kern="1200" dirty="0" smtClean="0">
                <a:solidFill>
                  <a:schemeClr val="tx1"/>
                </a:solidFill>
                <a:effectLst/>
                <a:latin typeface="+mn-lt"/>
                <a:ea typeface="+mn-ea"/>
                <a:cs typeface="+mn-cs"/>
              </a:rPr>
              <a:t>机制对读写访问操作进行了性能优化，将一部分的内存用作</a:t>
            </a:r>
            <a:r>
              <a:rPr lang="en-US" altLang="zh-CN" sz="1200" b="0" i="0" kern="1200" dirty="0" err="1" smtClean="0">
                <a:solidFill>
                  <a:schemeClr val="tx1"/>
                </a:solidFill>
                <a:effectLst/>
                <a:latin typeface="+mn-lt"/>
                <a:ea typeface="+mn-ea"/>
                <a:cs typeface="+mn-cs"/>
              </a:rPr>
              <a:t>PageCache</a:t>
            </a:r>
            <a:r>
              <a:rPr lang="zh-CN" altLang="en-US" sz="1200" b="0" i="0" kern="1200" dirty="0" smtClean="0">
                <a:solidFill>
                  <a:schemeClr val="tx1"/>
                </a:solidFill>
                <a:effectLst/>
                <a:latin typeface="+mn-lt"/>
                <a:ea typeface="+mn-ea"/>
                <a:cs typeface="+mn-cs"/>
              </a:rPr>
              <a:t>。对于数据的写入，</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会先写入至</a:t>
            </a:r>
            <a:r>
              <a:rPr lang="en-US" altLang="zh-CN" sz="1200" b="0" i="0" kern="1200" dirty="0" smtClean="0">
                <a:solidFill>
                  <a:schemeClr val="tx1"/>
                </a:solidFill>
                <a:effectLst/>
                <a:latin typeface="+mn-lt"/>
                <a:ea typeface="+mn-ea"/>
                <a:cs typeface="+mn-cs"/>
              </a:rPr>
              <a:t>Cache</a:t>
            </a:r>
            <a:r>
              <a:rPr lang="zh-CN" altLang="en-US" sz="1200" b="0" i="0" kern="1200" dirty="0" smtClean="0">
                <a:solidFill>
                  <a:schemeClr val="tx1"/>
                </a:solidFill>
                <a:effectLst/>
                <a:latin typeface="+mn-lt"/>
                <a:ea typeface="+mn-ea"/>
                <a:cs typeface="+mn-cs"/>
              </a:rPr>
              <a:t>内，随后通过异步的方式由</a:t>
            </a:r>
            <a:r>
              <a:rPr lang="en-US" altLang="zh-CN" sz="1200" b="0" i="0" kern="1200" dirty="0" err="1" smtClean="0">
                <a:solidFill>
                  <a:schemeClr val="tx1"/>
                </a:solidFill>
                <a:effectLst/>
                <a:latin typeface="+mn-lt"/>
                <a:ea typeface="+mn-ea"/>
                <a:cs typeface="+mn-cs"/>
              </a:rPr>
              <a:t>pdflush</a:t>
            </a:r>
            <a:r>
              <a:rPr lang="zh-CN" altLang="en-US" sz="1200" b="0" i="0" kern="1200" dirty="0" smtClean="0">
                <a:solidFill>
                  <a:schemeClr val="tx1"/>
                </a:solidFill>
                <a:effectLst/>
                <a:latin typeface="+mn-lt"/>
                <a:ea typeface="+mn-ea"/>
                <a:cs typeface="+mn-cs"/>
              </a:rPr>
              <a:t>内核线程将</a:t>
            </a:r>
            <a:r>
              <a:rPr lang="en-US" altLang="zh-CN" sz="1200" b="0" i="0" kern="1200" dirty="0" smtClean="0">
                <a:solidFill>
                  <a:schemeClr val="tx1"/>
                </a:solidFill>
                <a:effectLst/>
                <a:latin typeface="+mn-lt"/>
                <a:ea typeface="+mn-ea"/>
                <a:cs typeface="+mn-cs"/>
              </a:rPr>
              <a:t>Cache</a:t>
            </a:r>
            <a:r>
              <a:rPr lang="zh-CN" altLang="en-US" sz="1200" b="0" i="0" kern="1200" dirty="0" smtClean="0">
                <a:solidFill>
                  <a:schemeClr val="tx1"/>
                </a:solidFill>
                <a:effectLst/>
                <a:latin typeface="+mn-lt"/>
                <a:ea typeface="+mn-ea"/>
                <a:cs typeface="+mn-cs"/>
              </a:rPr>
              <a:t>内的数据刷盘至物理磁盘上。对于数据的读取，如果一次读取文件时出现未命中</a:t>
            </a:r>
            <a:r>
              <a:rPr lang="en-US" altLang="zh-CN" sz="1200" b="0" i="0" kern="1200" dirty="0" err="1" smtClean="0">
                <a:solidFill>
                  <a:schemeClr val="tx1"/>
                </a:solidFill>
                <a:effectLst/>
                <a:latin typeface="+mn-lt"/>
                <a:ea typeface="+mn-ea"/>
                <a:cs typeface="+mn-cs"/>
              </a:rPr>
              <a:t>PageCache</a:t>
            </a:r>
            <a:r>
              <a:rPr lang="zh-CN" altLang="en-US" sz="1200" b="0" i="0" kern="1200" dirty="0" smtClean="0">
                <a:solidFill>
                  <a:schemeClr val="tx1"/>
                </a:solidFill>
                <a:effectLst/>
                <a:latin typeface="+mn-lt"/>
                <a:ea typeface="+mn-ea"/>
                <a:cs typeface="+mn-cs"/>
              </a:rPr>
              <a:t>的情况，</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从物理磁盘上访问读取文件的同时，会顺序对其他相邻块的数据文件进行预读取。</a:t>
            </a:r>
          </a:p>
          <a:p>
            <a:r>
              <a:rPr lang="zh-CN" altLang="en-US" sz="1200" b="0" i="0" kern="1200" dirty="0" smtClean="0">
                <a:solidFill>
                  <a:schemeClr val="tx1"/>
                </a:solidFill>
                <a:effectLst/>
                <a:latin typeface="+mn-lt"/>
                <a:ea typeface="+mn-ea"/>
                <a:cs typeface="+mn-cs"/>
              </a:rPr>
              <a:t>在</a:t>
            </a:r>
            <a:r>
              <a:rPr lang="en-US" altLang="zh-CN" sz="1200" b="0" i="0" kern="1200" dirty="0" err="1" smtClean="0">
                <a:solidFill>
                  <a:schemeClr val="tx1"/>
                </a:solidFill>
                <a:effectLst/>
                <a:latin typeface="+mn-lt"/>
                <a:ea typeface="+mn-ea"/>
                <a:cs typeface="+mn-cs"/>
              </a:rPr>
              <a:t>RocketMQ</a:t>
            </a:r>
            <a:r>
              <a:rPr lang="zh-CN" altLang="en-US" sz="1200" b="0" i="0" kern="1200" dirty="0" smtClean="0">
                <a:solidFill>
                  <a:schemeClr val="tx1"/>
                </a:solidFill>
                <a:effectLst/>
                <a:latin typeface="+mn-lt"/>
                <a:ea typeface="+mn-ea"/>
                <a:cs typeface="+mn-cs"/>
              </a:rPr>
              <a:t>中，</a:t>
            </a:r>
            <a:r>
              <a:rPr lang="en-US" altLang="zh-CN" sz="1200" b="0" i="0" kern="1200" dirty="0" err="1" smtClean="0">
                <a:solidFill>
                  <a:schemeClr val="tx1"/>
                </a:solidFill>
                <a:effectLst/>
                <a:latin typeface="+mn-lt"/>
                <a:ea typeface="+mn-ea"/>
                <a:cs typeface="+mn-cs"/>
              </a:rPr>
              <a:t>ConsumeQueue</a:t>
            </a:r>
            <a:r>
              <a:rPr lang="zh-CN" altLang="en-US" sz="1200" b="0" i="0" kern="1200" dirty="0" smtClean="0">
                <a:solidFill>
                  <a:schemeClr val="tx1"/>
                </a:solidFill>
                <a:effectLst/>
                <a:latin typeface="+mn-lt"/>
                <a:ea typeface="+mn-ea"/>
                <a:cs typeface="+mn-cs"/>
              </a:rPr>
              <a:t>逻辑消费队列存储的数据较少，并且是顺序读取，在</a:t>
            </a:r>
            <a:r>
              <a:rPr lang="en-US" altLang="zh-CN" sz="1200" b="0" i="0" kern="1200" dirty="0" smtClean="0">
                <a:solidFill>
                  <a:schemeClr val="tx1"/>
                </a:solidFill>
                <a:effectLst/>
                <a:latin typeface="+mn-lt"/>
                <a:ea typeface="+mn-ea"/>
                <a:cs typeface="+mn-cs"/>
              </a:rPr>
              <a:t>page cache</a:t>
            </a:r>
            <a:r>
              <a:rPr lang="zh-CN" altLang="en-US" sz="1200" b="0" i="0" kern="1200" dirty="0" smtClean="0">
                <a:solidFill>
                  <a:schemeClr val="tx1"/>
                </a:solidFill>
                <a:effectLst/>
                <a:latin typeface="+mn-lt"/>
                <a:ea typeface="+mn-ea"/>
                <a:cs typeface="+mn-cs"/>
              </a:rPr>
              <a:t>机制的预读取作用下，</a:t>
            </a:r>
            <a:r>
              <a:rPr lang="en-US" altLang="zh-CN" sz="1200" b="0" i="0" kern="1200" dirty="0" smtClean="0">
                <a:solidFill>
                  <a:schemeClr val="tx1"/>
                </a:solidFill>
                <a:effectLst/>
                <a:latin typeface="+mn-lt"/>
                <a:ea typeface="+mn-ea"/>
                <a:cs typeface="+mn-cs"/>
              </a:rPr>
              <a:t>Consume Queue</a:t>
            </a:r>
            <a:r>
              <a:rPr lang="zh-CN" altLang="en-US" sz="1200" b="0" i="0" kern="1200" dirty="0" smtClean="0">
                <a:solidFill>
                  <a:schemeClr val="tx1"/>
                </a:solidFill>
                <a:effectLst/>
                <a:latin typeface="+mn-lt"/>
                <a:ea typeface="+mn-ea"/>
                <a:cs typeface="+mn-cs"/>
              </a:rPr>
              <a:t>文件的读性能几乎接近读内存，即使在有消息堆积情况下也不会影响性能。而对于</a:t>
            </a:r>
            <a:r>
              <a:rPr lang="en-US" altLang="zh-CN" sz="1200" b="0" i="0" kern="1200" dirty="0" err="1" smtClean="0">
                <a:solidFill>
                  <a:schemeClr val="tx1"/>
                </a:solidFill>
                <a:effectLst/>
                <a:latin typeface="+mn-lt"/>
                <a:ea typeface="+mn-ea"/>
                <a:cs typeface="+mn-cs"/>
              </a:rPr>
              <a:t>CommitLog</a:t>
            </a:r>
            <a:r>
              <a:rPr lang="zh-CN" altLang="en-US" sz="1200" b="0" i="0" kern="1200" dirty="0" smtClean="0">
                <a:solidFill>
                  <a:schemeClr val="tx1"/>
                </a:solidFill>
                <a:effectLst/>
                <a:latin typeface="+mn-lt"/>
                <a:ea typeface="+mn-ea"/>
                <a:cs typeface="+mn-cs"/>
              </a:rPr>
              <a:t>消息存储的日志数据文件来说，读取消息内容时候会产生较多的随机访问读取，严重影响性能。如果选择合适的系统</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调度算法，比如设置调度算法为“</a:t>
            </a:r>
            <a:r>
              <a:rPr lang="en-US" altLang="zh-CN" sz="1200" b="0" i="0" kern="1200" dirty="0" smtClean="0">
                <a:solidFill>
                  <a:schemeClr val="tx1"/>
                </a:solidFill>
                <a:effectLst/>
                <a:latin typeface="+mn-lt"/>
                <a:ea typeface="+mn-ea"/>
                <a:cs typeface="+mn-cs"/>
              </a:rPr>
              <a:t>Deadline”</a:t>
            </a:r>
            <a:r>
              <a:rPr lang="zh-CN" altLang="en-US" sz="1200" b="0" i="0" kern="1200" dirty="0" smtClean="0">
                <a:solidFill>
                  <a:schemeClr val="tx1"/>
                </a:solidFill>
                <a:effectLst/>
                <a:latin typeface="+mn-lt"/>
                <a:ea typeface="+mn-ea"/>
                <a:cs typeface="+mn-cs"/>
              </a:rPr>
              <a:t>（此时块存储采用</a:t>
            </a:r>
            <a:r>
              <a:rPr lang="en-US" altLang="zh-CN" sz="1200" b="0" i="0" kern="1200" dirty="0" smtClean="0">
                <a:solidFill>
                  <a:schemeClr val="tx1"/>
                </a:solidFill>
                <a:effectLst/>
                <a:latin typeface="+mn-lt"/>
                <a:ea typeface="+mn-ea"/>
                <a:cs typeface="+mn-cs"/>
              </a:rPr>
              <a:t>SSD</a:t>
            </a:r>
            <a:r>
              <a:rPr lang="zh-CN" altLang="en-US" sz="1200" b="0" i="0" kern="1200" dirty="0" smtClean="0">
                <a:solidFill>
                  <a:schemeClr val="tx1"/>
                </a:solidFill>
                <a:effectLst/>
                <a:latin typeface="+mn-lt"/>
                <a:ea typeface="+mn-ea"/>
                <a:cs typeface="+mn-cs"/>
              </a:rPr>
              <a:t>的话），随机读的性能也会有所提升。</a:t>
            </a:r>
          </a:p>
          <a:p>
            <a:r>
              <a:rPr lang="zh-CN" altLang="en-US" sz="1200" b="0" i="0" kern="1200" dirty="0" smtClean="0">
                <a:solidFill>
                  <a:schemeClr val="tx1"/>
                </a:solidFill>
                <a:effectLst/>
                <a:latin typeface="+mn-lt"/>
                <a:ea typeface="+mn-ea"/>
                <a:cs typeface="+mn-cs"/>
              </a:rPr>
              <a:t>另外，</a:t>
            </a:r>
            <a:r>
              <a:rPr lang="en-US" altLang="zh-CN" sz="1200" b="0" i="0" kern="1200" dirty="0" err="1" smtClean="0">
                <a:solidFill>
                  <a:schemeClr val="tx1"/>
                </a:solidFill>
                <a:effectLst/>
                <a:latin typeface="+mn-lt"/>
                <a:ea typeface="+mn-ea"/>
                <a:cs typeface="+mn-cs"/>
              </a:rPr>
              <a:t>RocketMQ</a:t>
            </a:r>
            <a:r>
              <a:rPr lang="zh-CN" altLang="en-US" sz="1200" b="0" i="0" kern="1200" dirty="0" smtClean="0">
                <a:solidFill>
                  <a:schemeClr val="tx1"/>
                </a:solidFill>
                <a:effectLst/>
                <a:latin typeface="+mn-lt"/>
                <a:ea typeface="+mn-ea"/>
                <a:cs typeface="+mn-cs"/>
              </a:rPr>
              <a:t>主要通过</a:t>
            </a:r>
            <a:r>
              <a:rPr lang="en-US" altLang="zh-CN" sz="1200" b="0" i="0" kern="1200" dirty="0" err="1" smtClean="0">
                <a:solidFill>
                  <a:schemeClr val="tx1"/>
                </a:solidFill>
                <a:effectLst/>
                <a:latin typeface="+mn-lt"/>
                <a:ea typeface="+mn-ea"/>
                <a:cs typeface="+mn-cs"/>
              </a:rPr>
              <a:t>MappedByteBuffer</a:t>
            </a:r>
            <a:r>
              <a:rPr lang="zh-CN" altLang="en-US" sz="1200" b="0" i="0" kern="1200" dirty="0" smtClean="0">
                <a:solidFill>
                  <a:schemeClr val="tx1"/>
                </a:solidFill>
                <a:effectLst/>
                <a:latin typeface="+mn-lt"/>
                <a:ea typeface="+mn-ea"/>
                <a:cs typeface="+mn-cs"/>
              </a:rPr>
              <a:t>对文件进行读写操作。其中，利用了</a:t>
            </a:r>
            <a:r>
              <a:rPr lang="en-US" altLang="zh-CN" sz="1200" b="0" i="0" kern="1200" dirty="0" smtClean="0">
                <a:solidFill>
                  <a:schemeClr val="tx1"/>
                </a:solidFill>
                <a:effectLst/>
                <a:latin typeface="+mn-lt"/>
                <a:ea typeface="+mn-ea"/>
                <a:cs typeface="+mn-cs"/>
              </a:rPr>
              <a:t>NIO</a:t>
            </a:r>
            <a:r>
              <a:rPr lang="zh-CN" altLang="en-US" sz="1200" b="0" i="0" kern="1200" dirty="0" smtClean="0">
                <a:solidFill>
                  <a:schemeClr val="tx1"/>
                </a:solidFill>
                <a:effectLst/>
                <a:latin typeface="+mn-lt"/>
                <a:ea typeface="+mn-ea"/>
                <a:cs typeface="+mn-cs"/>
              </a:rPr>
              <a:t>中的</a:t>
            </a:r>
            <a:r>
              <a:rPr lang="en-US" altLang="zh-CN" sz="1200" b="0" i="0" kern="1200" dirty="0" err="1" smtClean="0">
                <a:solidFill>
                  <a:schemeClr val="tx1"/>
                </a:solidFill>
                <a:effectLst/>
                <a:latin typeface="+mn-lt"/>
                <a:ea typeface="+mn-ea"/>
                <a:cs typeface="+mn-cs"/>
              </a:rPr>
              <a:t>FileChannel</a:t>
            </a:r>
            <a:r>
              <a:rPr lang="zh-CN" altLang="en-US" sz="1200" b="0" i="0" kern="1200" dirty="0" smtClean="0">
                <a:solidFill>
                  <a:schemeClr val="tx1"/>
                </a:solidFill>
                <a:effectLst/>
                <a:latin typeface="+mn-lt"/>
                <a:ea typeface="+mn-ea"/>
                <a:cs typeface="+mn-cs"/>
              </a:rPr>
              <a:t>模型将磁盘上的物理文件直接映射到用户态的内存地址中（这种</a:t>
            </a:r>
            <a:r>
              <a:rPr lang="en-US" altLang="zh-CN" sz="1200" b="0" i="0" kern="1200" dirty="0" err="1" smtClean="0">
                <a:solidFill>
                  <a:schemeClr val="tx1"/>
                </a:solidFill>
                <a:effectLst/>
                <a:latin typeface="+mn-lt"/>
                <a:ea typeface="+mn-ea"/>
                <a:cs typeface="+mn-cs"/>
              </a:rPr>
              <a:t>Mmap</a:t>
            </a:r>
            <a:r>
              <a:rPr lang="zh-CN" altLang="en-US" sz="1200" b="0" i="0" kern="1200" dirty="0" smtClean="0">
                <a:solidFill>
                  <a:schemeClr val="tx1"/>
                </a:solidFill>
                <a:effectLst/>
                <a:latin typeface="+mn-lt"/>
                <a:ea typeface="+mn-ea"/>
                <a:cs typeface="+mn-cs"/>
              </a:rPr>
              <a:t>的方式减少了传统</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将磁盘文件数据在操作系统内核地址空间的缓冲区和用户应用程序地址空间的缓冲区之间来回进行拷贝的性能开销），将对文件的操作转化为直接对内存地址进行操作，从而极大地提高了文件的读写效率（正因为需要使用内存映射机制，故</a:t>
            </a:r>
            <a:r>
              <a:rPr lang="en-US" altLang="zh-CN" sz="1200" b="0" i="0" kern="1200" dirty="0" err="1" smtClean="0">
                <a:solidFill>
                  <a:schemeClr val="tx1"/>
                </a:solidFill>
                <a:effectLst/>
                <a:latin typeface="+mn-lt"/>
                <a:ea typeface="+mn-ea"/>
                <a:cs typeface="+mn-cs"/>
              </a:rPr>
              <a:t>RocketMQ</a:t>
            </a:r>
            <a:r>
              <a:rPr lang="zh-CN" altLang="en-US" sz="1200" b="0" i="0" kern="1200" dirty="0" smtClean="0">
                <a:solidFill>
                  <a:schemeClr val="tx1"/>
                </a:solidFill>
                <a:effectLst/>
                <a:latin typeface="+mn-lt"/>
                <a:ea typeface="+mn-ea"/>
                <a:cs typeface="+mn-cs"/>
              </a:rPr>
              <a:t>的文件存储都使用定长结构来存储，方便一次将整个文件映射至内存）。</a:t>
            </a:r>
          </a:p>
          <a:p>
            <a:r>
              <a:rPr lang="en-US" altLang="zh-CN" sz="1200" b="1" i="0" kern="1200" dirty="0" smtClean="0">
                <a:solidFill>
                  <a:schemeClr val="tx1"/>
                </a:solidFill>
                <a:effectLst/>
                <a:latin typeface="+mn-lt"/>
                <a:ea typeface="+mn-ea"/>
                <a:cs typeface="+mn-cs"/>
              </a:rPr>
              <a:t>1.3 </a:t>
            </a:r>
            <a:r>
              <a:rPr lang="zh-CN" altLang="en-US" sz="1200" b="1" i="0" kern="1200" dirty="0" smtClean="0">
                <a:solidFill>
                  <a:schemeClr val="tx1"/>
                </a:solidFill>
                <a:effectLst/>
                <a:latin typeface="+mn-lt"/>
                <a:ea typeface="+mn-ea"/>
                <a:cs typeface="+mn-cs"/>
              </a:rPr>
              <a:t>消息刷盘</a:t>
            </a:r>
          </a:p>
          <a:p>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同步刷盘：如上图所示，只有在消息真正持久化至磁盘后</a:t>
            </a:r>
            <a:r>
              <a:rPr lang="en-US" altLang="zh-CN" sz="1200" b="0" i="0" kern="1200" dirty="0" err="1" smtClean="0">
                <a:solidFill>
                  <a:schemeClr val="tx1"/>
                </a:solidFill>
                <a:effectLst/>
                <a:latin typeface="+mn-lt"/>
                <a:ea typeface="+mn-ea"/>
                <a:cs typeface="+mn-cs"/>
              </a:rPr>
              <a:t>RocketMQ</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Broker</a:t>
            </a:r>
            <a:r>
              <a:rPr lang="zh-CN" altLang="en-US" sz="1200" b="0" i="0" kern="1200" dirty="0" smtClean="0">
                <a:solidFill>
                  <a:schemeClr val="tx1"/>
                </a:solidFill>
                <a:effectLst/>
                <a:latin typeface="+mn-lt"/>
                <a:ea typeface="+mn-ea"/>
                <a:cs typeface="+mn-cs"/>
              </a:rPr>
              <a:t>端才会真正返回给</a:t>
            </a:r>
            <a:r>
              <a:rPr lang="en-US" altLang="zh-CN" sz="1200" b="0" i="0" kern="1200" dirty="0" smtClean="0">
                <a:solidFill>
                  <a:schemeClr val="tx1"/>
                </a:solidFill>
                <a:effectLst/>
                <a:latin typeface="+mn-lt"/>
                <a:ea typeface="+mn-ea"/>
                <a:cs typeface="+mn-cs"/>
              </a:rPr>
              <a:t>Producer</a:t>
            </a:r>
            <a:r>
              <a:rPr lang="zh-CN" altLang="en-US" sz="1200" b="0" i="0" kern="1200" dirty="0" smtClean="0">
                <a:solidFill>
                  <a:schemeClr val="tx1"/>
                </a:solidFill>
                <a:effectLst/>
                <a:latin typeface="+mn-lt"/>
                <a:ea typeface="+mn-ea"/>
                <a:cs typeface="+mn-cs"/>
              </a:rPr>
              <a:t>端一个成功的</a:t>
            </a:r>
            <a:r>
              <a:rPr lang="en-US" altLang="zh-CN" sz="1200" b="0" i="0" kern="1200" dirty="0" smtClean="0">
                <a:solidFill>
                  <a:schemeClr val="tx1"/>
                </a:solidFill>
                <a:effectLst/>
                <a:latin typeface="+mn-lt"/>
                <a:ea typeface="+mn-ea"/>
                <a:cs typeface="+mn-cs"/>
              </a:rPr>
              <a:t>ACK</a:t>
            </a:r>
            <a:r>
              <a:rPr lang="zh-CN" altLang="en-US" sz="1200" b="0" i="0" kern="1200" dirty="0" smtClean="0">
                <a:solidFill>
                  <a:schemeClr val="tx1"/>
                </a:solidFill>
                <a:effectLst/>
                <a:latin typeface="+mn-lt"/>
                <a:ea typeface="+mn-ea"/>
                <a:cs typeface="+mn-cs"/>
              </a:rPr>
              <a:t>响应。同步刷盘对</a:t>
            </a:r>
            <a:r>
              <a:rPr lang="en-US" altLang="zh-CN" sz="1200" b="0" i="0" kern="1200" dirty="0" smtClean="0">
                <a:solidFill>
                  <a:schemeClr val="tx1"/>
                </a:solidFill>
                <a:effectLst/>
                <a:latin typeface="+mn-lt"/>
                <a:ea typeface="+mn-ea"/>
                <a:cs typeface="+mn-cs"/>
              </a:rPr>
              <a:t>MQ</a:t>
            </a:r>
            <a:r>
              <a:rPr lang="zh-CN" altLang="en-US" sz="1200" b="0" i="0" kern="1200" dirty="0" smtClean="0">
                <a:solidFill>
                  <a:schemeClr val="tx1"/>
                </a:solidFill>
                <a:effectLst/>
                <a:latin typeface="+mn-lt"/>
                <a:ea typeface="+mn-ea"/>
                <a:cs typeface="+mn-cs"/>
              </a:rPr>
              <a:t>消息可靠性来说是一种不错的保障，但是性能上会有较大影响，一般适用于金融业务应用该模式较多。</a:t>
            </a:r>
          </a:p>
          <a:p>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异步刷盘：能够充分利用</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PageCache</a:t>
            </a:r>
            <a:r>
              <a:rPr lang="zh-CN" altLang="en-US" sz="1200" b="0" i="0" kern="1200" dirty="0" smtClean="0">
                <a:solidFill>
                  <a:schemeClr val="tx1"/>
                </a:solidFill>
                <a:effectLst/>
                <a:latin typeface="+mn-lt"/>
                <a:ea typeface="+mn-ea"/>
                <a:cs typeface="+mn-cs"/>
              </a:rPr>
              <a:t>的优势，只要消息写入</a:t>
            </a:r>
            <a:r>
              <a:rPr lang="en-US" altLang="zh-CN" sz="1200" b="0" i="0" kern="1200" dirty="0" err="1" smtClean="0">
                <a:solidFill>
                  <a:schemeClr val="tx1"/>
                </a:solidFill>
                <a:effectLst/>
                <a:latin typeface="+mn-lt"/>
                <a:ea typeface="+mn-ea"/>
                <a:cs typeface="+mn-cs"/>
              </a:rPr>
              <a:t>PageCache</a:t>
            </a:r>
            <a:r>
              <a:rPr lang="zh-CN" altLang="en-US" sz="1200" b="0" i="0" kern="1200" dirty="0" smtClean="0">
                <a:solidFill>
                  <a:schemeClr val="tx1"/>
                </a:solidFill>
                <a:effectLst/>
                <a:latin typeface="+mn-lt"/>
                <a:ea typeface="+mn-ea"/>
                <a:cs typeface="+mn-cs"/>
              </a:rPr>
              <a:t>即可将成功的</a:t>
            </a:r>
            <a:r>
              <a:rPr lang="en-US" altLang="zh-CN" sz="1200" b="0" i="0" kern="1200" dirty="0" smtClean="0">
                <a:solidFill>
                  <a:schemeClr val="tx1"/>
                </a:solidFill>
                <a:effectLst/>
                <a:latin typeface="+mn-lt"/>
                <a:ea typeface="+mn-ea"/>
                <a:cs typeface="+mn-cs"/>
              </a:rPr>
              <a:t>ACK</a:t>
            </a:r>
            <a:r>
              <a:rPr lang="zh-CN" altLang="en-US" sz="1200" b="0" i="0" kern="1200" dirty="0" smtClean="0">
                <a:solidFill>
                  <a:schemeClr val="tx1"/>
                </a:solidFill>
                <a:effectLst/>
                <a:latin typeface="+mn-lt"/>
                <a:ea typeface="+mn-ea"/>
                <a:cs typeface="+mn-cs"/>
              </a:rPr>
              <a:t>返回给</a:t>
            </a:r>
            <a:r>
              <a:rPr lang="en-US" altLang="zh-CN" sz="1200" b="0" i="0" kern="1200" dirty="0" smtClean="0">
                <a:solidFill>
                  <a:schemeClr val="tx1"/>
                </a:solidFill>
                <a:effectLst/>
                <a:latin typeface="+mn-lt"/>
                <a:ea typeface="+mn-ea"/>
                <a:cs typeface="+mn-cs"/>
              </a:rPr>
              <a:t>Producer</a:t>
            </a:r>
            <a:r>
              <a:rPr lang="zh-CN" altLang="en-US" sz="1200" b="0" i="0" kern="1200" dirty="0" smtClean="0">
                <a:solidFill>
                  <a:schemeClr val="tx1"/>
                </a:solidFill>
                <a:effectLst/>
                <a:latin typeface="+mn-lt"/>
                <a:ea typeface="+mn-ea"/>
                <a:cs typeface="+mn-cs"/>
              </a:rPr>
              <a:t>端。消息刷盘采用后台异步线程提交的方式进行，降低了读写延迟，提高了</a:t>
            </a:r>
            <a:r>
              <a:rPr lang="en-US" altLang="zh-CN" sz="1200" b="0" i="0" kern="1200" dirty="0" smtClean="0">
                <a:solidFill>
                  <a:schemeClr val="tx1"/>
                </a:solidFill>
                <a:effectLst/>
                <a:latin typeface="+mn-lt"/>
                <a:ea typeface="+mn-ea"/>
                <a:cs typeface="+mn-cs"/>
              </a:rPr>
              <a:t>MQ</a:t>
            </a:r>
            <a:r>
              <a:rPr lang="zh-CN" altLang="en-US" sz="1200" b="0" i="0" kern="1200" dirty="0" smtClean="0">
                <a:solidFill>
                  <a:schemeClr val="tx1"/>
                </a:solidFill>
                <a:effectLst/>
                <a:latin typeface="+mn-lt"/>
                <a:ea typeface="+mn-ea"/>
                <a:cs typeface="+mn-cs"/>
              </a:rPr>
              <a:t>的性能和吞吐量。</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Broker</a:t>
            </a:r>
            <a:r>
              <a:rPr lang="zh-CN" altLang="en-US" sz="1200" b="0" i="0" kern="1200" dirty="0" smtClean="0">
                <a:solidFill>
                  <a:schemeClr val="tx1"/>
                </a:solidFill>
                <a:effectLst/>
                <a:latin typeface="+mn-lt"/>
                <a:ea typeface="+mn-ea"/>
                <a:cs typeface="+mn-cs"/>
              </a:rPr>
              <a:t>非正常关闭</a:t>
            </a:r>
          </a:p>
          <a:p>
            <a:r>
              <a:rPr lang="en-US" altLang="zh-CN" sz="1200" b="0" i="0" kern="1200" dirty="0" smtClean="0">
                <a:solidFill>
                  <a:schemeClr val="tx1"/>
                </a:solidFill>
                <a:effectLst/>
                <a:latin typeface="+mn-lt"/>
                <a:ea typeface="+mn-ea"/>
                <a:cs typeface="+mn-cs"/>
              </a:rPr>
              <a:t>Broker</a:t>
            </a:r>
            <a:r>
              <a:rPr lang="zh-CN" altLang="en-US" sz="1200" b="0" i="0" kern="1200" dirty="0" smtClean="0">
                <a:solidFill>
                  <a:schemeClr val="tx1"/>
                </a:solidFill>
                <a:effectLst/>
                <a:latin typeface="+mn-lt"/>
                <a:ea typeface="+mn-ea"/>
                <a:cs typeface="+mn-cs"/>
              </a:rPr>
              <a:t>异常</a:t>
            </a:r>
            <a:r>
              <a:rPr lang="en-US" altLang="zh-CN" sz="1200" b="0" i="0" kern="1200" dirty="0" smtClean="0">
                <a:solidFill>
                  <a:schemeClr val="tx1"/>
                </a:solidFill>
                <a:effectLst/>
                <a:latin typeface="+mn-lt"/>
                <a:ea typeface="+mn-ea"/>
                <a:cs typeface="+mn-cs"/>
              </a:rPr>
              <a:t>Crash</a:t>
            </a:r>
          </a:p>
          <a:p>
            <a:r>
              <a:rPr lang="en-US" altLang="zh-CN" sz="1200" b="0" i="0" kern="1200" dirty="0" smtClean="0">
                <a:solidFill>
                  <a:schemeClr val="tx1"/>
                </a:solidFill>
                <a:effectLst/>
                <a:latin typeface="+mn-lt"/>
                <a:ea typeface="+mn-ea"/>
                <a:cs typeface="+mn-cs"/>
              </a:rPr>
              <a:t>OS Crash</a:t>
            </a:r>
          </a:p>
          <a:p>
            <a:r>
              <a:rPr lang="zh-CN" altLang="en-US" sz="1200" b="0" i="0" kern="1200" dirty="0" smtClean="0">
                <a:solidFill>
                  <a:schemeClr val="tx1"/>
                </a:solidFill>
                <a:effectLst/>
                <a:latin typeface="+mn-lt"/>
                <a:ea typeface="+mn-ea"/>
                <a:cs typeface="+mn-cs"/>
              </a:rPr>
              <a:t>机器掉电，但是能立即恢复供电情况</a:t>
            </a:r>
          </a:p>
          <a:p>
            <a:r>
              <a:rPr lang="zh-CN" altLang="en-US" sz="1200" b="0" i="0" kern="1200" dirty="0" smtClean="0">
                <a:solidFill>
                  <a:schemeClr val="tx1"/>
                </a:solidFill>
                <a:effectLst/>
                <a:latin typeface="+mn-lt"/>
                <a:ea typeface="+mn-ea"/>
                <a:cs typeface="+mn-cs"/>
              </a:rPr>
              <a:t>机器无法开机（可能是</a:t>
            </a:r>
            <a:r>
              <a:rPr lang="en-US" altLang="zh-CN" sz="1200" b="0" i="0" kern="1200" dirty="0" err="1"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、主板、内存等关键设备损坏）</a:t>
            </a:r>
          </a:p>
          <a:p>
            <a:r>
              <a:rPr lang="zh-CN" altLang="en-US" sz="1200" b="0" i="0" kern="1200" dirty="0" smtClean="0">
                <a:solidFill>
                  <a:schemeClr val="tx1"/>
                </a:solidFill>
                <a:effectLst/>
                <a:latin typeface="+mn-lt"/>
                <a:ea typeface="+mn-ea"/>
                <a:cs typeface="+mn-cs"/>
              </a:rPr>
              <a:t>磁盘设备损坏</a:t>
            </a: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4) </a:t>
            </a:r>
            <a:r>
              <a:rPr lang="zh-CN" altLang="en-US" sz="1200" b="0" i="0" kern="1200" dirty="0" smtClean="0">
                <a:solidFill>
                  <a:schemeClr val="tx1"/>
                </a:solidFill>
                <a:effectLst/>
                <a:latin typeface="+mn-lt"/>
                <a:ea typeface="+mn-ea"/>
                <a:cs typeface="+mn-cs"/>
              </a:rPr>
              <a:t>四种情况都属于硬件资源可立即恢复情况，</a:t>
            </a:r>
            <a:r>
              <a:rPr lang="en-US" altLang="zh-CN" sz="1200" b="0" i="0" kern="1200" dirty="0" err="1" smtClean="0">
                <a:solidFill>
                  <a:schemeClr val="tx1"/>
                </a:solidFill>
                <a:effectLst/>
                <a:latin typeface="+mn-lt"/>
                <a:ea typeface="+mn-ea"/>
                <a:cs typeface="+mn-cs"/>
              </a:rPr>
              <a:t>RocketMQ</a:t>
            </a:r>
            <a:r>
              <a:rPr lang="zh-CN" altLang="en-US" sz="1200" b="0" i="0" kern="1200" dirty="0" smtClean="0">
                <a:solidFill>
                  <a:schemeClr val="tx1"/>
                </a:solidFill>
                <a:effectLst/>
                <a:latin typeface="+mn-lt"/>
                <a:ea typeface="+mn-ea"/>
                <a:cs typeface="+mn-cs"/>
              </a:rPr>
              <a:t>在这四种情况下能保证消息不丢，或者丢失少量数据（依赖刷盘方式是同步还是异步）。</a:t>
            </a:r>
          </a:p>
          <a:p>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属于单点故障，且无法恢复，一旦发生，在此单点上的消息全部丢失。</a:t>
            </a:r>
            <a:r>
              <a:rPr lang="en-US" altLang="zh-CN" sz="1200" b="0" i="0" kern="1200" dirty="0" err="1" smtClean="0">
                <a:solidFill>
                  <a:schemeClr val="tx1"/>
                </a:solidFill>
                <a:effectLst/>
                <a:latin typeface="+mn-lt"/>
                <a:ea typeface="+mn-ea"/>
                <a:cs typeface="+mn-cs"/>
              </a:rPr>
              <a:t>RocketMQ</a:t>
            </a:r>
            <a:r>
              <a:rPr lang="zh-CN" altLang="en-US" sz="1200" b="0" i="0" kern="1200" dirty="0" smtClean="0">
                <a:solidFill>
                  <a:schemeClr val="tx1"/>
                </a:solidFill>
                <a:effectLst/>
                <a:latin typeface="+mn-lt"/>
                <a:ea typeface="+mn-ea"/>
                <a:cs typeface="+mn-cs"/>
              </a:rPr>
              <a:t>在这两种情况下，通过异步复制，可保证</a:t>
            </a:r>
            <a:r>
              <a:rPr lang="en-US" altLang="zh-CN" sz="1200" b="0" i="0" kern="1200" dirty="0" smtClean="0">
                <a:solidFill>
                  <a:schemeClr val="tx1"/>
                </a:solidFill>
                <a:effectLst/>
                <a:latin typeface="+mn-lt"/>
                <a:ea typeface="+mn-ea"/>
                <a:cs typeface="+mn-cs"/>
              </a:rPr>
              <a:t>99%</a:t>
            </a:r>
            <a:r>
              <a:rPr lang="zh-CN" altLang="en-US" sz="1200" b="0" i="0" kern="1200" dirty="0" smtClean="0">
                <a:solidFill>
                  <a:schemeClr val="tx1"/>
                </a:solidFill>
                <a:effectLst/>
                <a:latin typeface="+mn-lt"/>
                <a:ea typeface="+mn-ea"/>
                <a:cs typeface="+mn-cs"/>
              </a:rPr>
              <a:t>的消息不丢，但是仍然会有极少量的消息可能丢失。通过同步双写技术可以完全避免单点，同步双写势必会影响性能，适合对消息可靠性要求极高的场合，例如与</a:t>
            </a:r>
            <a:r>
              <a:rPr lang="en-US" altLang="zh-CN" sz="1200" b="0" i="0" kern="1200" dirty="0" smtClean="0">
                <a:solidFill>
                  <a:schemeClr val="tx1"/>
                </a:solidFill>
                <a:effectLst/>
                <a:latin typeface="+mn-lt"/>
                <a:ea typeface="+mn-ea"/>
                <a:cs typeface="+mn-cs"/>
              </a:rPr>
              <a:t>Money</a:t>
            </a:r>
            <a:r>
              <a:rPr lang="zh-CN" altLang="en-US" sz="1200" b="0" i="0" kern="1200" dirty="0" smtClean="0">
                <a:solidFill>
                  <a:schemeClr val="tx1"/>
                </a:solidFill>
                <a:effectLst/>
                <a:latin typeface="+mn-lt"/>
                <a:ea typeface="+mn-ea"/>
                <a:cs typeface="+mn-cs"/>
              </a:rPr>
              <a:t>相关的应用。注：</a:t>
            </a:r>
            <a:r>
              <a:rPr lang="en-US" altLang="zh-CN" sz="1200" b="0" i="0" kern="1200" dirty="0" err="1" smtClean="0">
                <a:solidFill>
                  <a:schemeClr val="tx1"/>
                </a:solidFill>
                <a:effectLst/>
                <a:latin typeface="+mn-lt"/>
                <a:ea typeface="+mn-ea"/>
                <a:cs typeface="+mn-cs"/>
              </a:rPr>
              <a:t>RocketMQ</a:t>
            </a:r>
            <a:r>
              <a:rPr lang="zh-CN" altLang="en-US" sz="1200" b="0" i="0" kern="1200" dirty="0" smtClean="0">
                <a:solidFill>
                  <a:schemeClr val="tx1"/>
                </a:solidFill>
                <a:effectLst/>
                <a:latin typeface="+mn-lt"/>
                <a:ea typeface="+mn-ea"/>
                <a:cs typeface="+mn-cs"/>
              </a:rPr>
              <a:t>从</a:t>
            </a:r>
            <a:r>
              <a:rPr lang="en-US" altLang="zh-CN" sz="1200" b="0" i="0" kern="1200" dirty="0" smtClean="0">
                <a:solidFill>
                  <a:schemeClr val="tx1"/>
                </a:solidFill>
                <a:effectLst/>
                <a:latin typeface="+mn-lt"/>
                <a:ea typeface="+mn-ea"/>
                <a:cs typeface="+mn-cs"/>
              </a:rPr>
              <a:t>3.0</a:t>
            </a:r>
            <a:r>
              <a:rPr lang="zh-CN" altLang="en-US" sz="1200" b="0" i="0" kern="1200" dirty="0" smtClean="0">
                <a:solidFill>
                  <a:schemeClr val="tx1"/>
                </a:solidFill>
                <a:effectLst/>
                <a:latin typeface="+mn-lt"/>
                <a:ea typeface="+mn-ea"/>
                <a:cs typeface="+mn-cs"/>
              </a:rPr>
              <a:t>版本开始支持同步双写。</a:t>
            </a: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754FB44-4950-422B-8A4B-1DC3EAB58ED9}" type="slidenum">
              <a:rPr lang="zh-CN" altLang="en-US" smtClean="0"/>
              <a:t>6</a:t>
            </a:fld>
            <a:endParaRPr lang="zh-CN" altLang="en-US"/>
          </a:p>
        </p:txBody>
      </p:sp>
    </p:spTree>
    <p:extLst>
      <p:ext uri="{BB962C8B-B14F-4D97-AF65-F5344CB8AC3E}">
        <p14:creationId xmlns:p14="http://schemas.microsoft.com/office/powerpoint/2010/main" val="2453228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dirty="0" smtClean="0"/>
              <a:t>短轮询</a:t>
            </a:r>
            <a:endParaRPr lang="en-US" altLang="zh-CN" dirty="0" smtClean="0"/>
          </a:p>
          <a:p>
            <a:pPr marL="0" indent="0">
              <a:buFont typeface="Arial" panose="020B0604020202020204" pitchFamily="34" charset="0"/>
              <a:buNone/>
            </a:pPr>
            <a:r>
              <a:rPr lang="en-US" altLang="zh-CN" baseline="0" dirty="0" smtClean="0"/>
              <a:t>    </a:t>
            </a:r>
            <a:r>
              <a:rPr lang="zh-CN" altLang="en-US" dirty="0" smtClean="0"/>
              <a:t>以一定的时间间隔去主动拉取</a:t>
            </a:r>
            <a:r>
              <a:rPr lang="en-US" altLang="zh-CN" dirty="0" smtClean="0"/>
              <a:t>,</a:t>
            </a:r>
            <a:r>
              <a:rPr lang="zh-CN" altLang="en-US" dirty="0" smtClean="0"/>
              <a:t>问题在于</a:t>
            </a:r>
            <a:r>
              <a:rPr lang="en-US" altLang="zh-CN" dirty="0" smtClean="0"/>
              <a:t>,</a:t>
            </a:r>
            <a:r>
              <a:rPr lang="zh-CN" altLang="en-US" dirty="0" smtClean="0"/>
              <a:t>会有消息延迟</a:t>
            </a:r>
            <a:r>
              <a:rPr lang="en-US" altLang="zh-CN" dirty="0" smtClean="0"/>
              <a:t>,</a:t>
            </a:r>
            <a:r>
              <a:rPr lang="zh-CN" altLang="en-US" dirty="0" smtClean="0"/>
              <a:t>间隔短了会造成</a:t>
            </a:r>
            <a:r>
              <a:rPr lang="en-US" altLang="zh-CN" dirty="0" smtClean="0"/>
              <a:t>broker</a:t>
            </a:r>
            <a:r>
              <a:rPr lang="zh-CN" altLang="en-US" dirty="0" smtClean="0"/>
              <a:t>的压力</a:t>
            </a:r>
            <a:r>
              <a:rPr lang="en-US" altLang="zh-CN" dirty="0" smtClean="0"/>
              <a:t>,</a:t>
            </a:r>
            <a:r>
              <a:rPr lang="zh-CN" altLang="en-US" dirty="0" smtClean="0"/>
              <a:t>间隔长了消息延迟就高</a:t>
            </a:r>
            <a:endParaRPr lang="en-US" altLang="zh-CN" dirty="0" smtClean="0"/>
          </a:p>
          <a:p>
            <a:pPr marL="0" indent="0">
              <a:buFont typeface="Arial" panose="020B0604020202020204" pitchFamily="34" charset="0"/>
              <a:buNone/>
            </a:pPr>
            <a:r>
              <a:rPr lang="zh-CN" altLang="en-US" dirty="0" smtClean="0"/>
              <a:t>长连接</a:t>
            </a:r>
            <a:endParaRPr lang="en-US" altLang="zh-CN" dirty="0" smtClean="0"/>
          </a:p>
          <a:p>
            <a:pPr marL="0" indent="0">
              <a:buFont typeface="Arial" panose="020B0604020202020204" pitchFamily="34" charset="0"/>
              <a:buNone/>
            </a:pPr>
            <a:r>
              <a:rPr lang="en-US" altLang="zh-CN" dirty="0" smtClean="0"/>
              <a:t>    </a:t>
            </a:r>
            <a:r>
              <a:rPr lang="en-US" altLang="zh-CN" dirty="0" err="1" smtClean="0"/>
              <a:t>websocket</a:t>
            </a:r>
            <a:r>
              <a:rPr lang="en-US" altLang="zh-CN" dirty="0" smtClean="0"/>
              <a:t>, </a:t>
            </a:r>
            <a:r>
              <a:rPr lang="en-US" altLang="zh-CN" dirty="0" err="1" smtClean="0"/>
              <a:t>brocker</a:t>
            </a:r>
            <a:r>
              <a:rPr lang="zh-CN" altLang="en-US" dirty="0" smtClean="0"/>
              <a:t>主动推送消息给</a:t>
            </a:r>
            <a:r>
              <a:rPr lang="en-US" altLang="zh-CN" dirty="0" smtClean="0"/>
              <a:t>consumer,</a:t>
            </a:r>
            <a:r>
              <a:rPr lang="zh-CN" altLang="en-US" dirty="0" smtClean="0"/>
              <a:t>优点在于消息及时</a:t>
            </a:r>
            <a:r>
              <a:rPr lang="en-US" altLang="zh-CN" dirty="0" smtClean="0"/>
              <a:t>,</a:t>
            </a:r>
            <a:r>
              <a:rPr lang="zh-CN" altLang="en-US" dirty="0" smtClean="0"/>
              <a:t>缺点在于</a:t>
            </a:r>
            <a:r>
              <a:rPr lang="en-US" altLang="zh-CN" dirty="0" err="1" smtClean="0"/>
              <a:t>brocker</a:t>
            </a:r>
            <a:r>
              <a:rPr lang="zh-CN" altLang="en-US" dirty="0" smtClean="0"/>
              <a:t>无法感知</a:t>
            </a:r>
            <a:r>
              <a:rPr lang="en-US" altLang="zh-CN" dirty="0" smtClean="0"/>
              <a:t>consumer</a:t>
            </a:r>
            <a:r>
              <a:rPr lang="zh-CN" altLang="en-US" dirty="0" smtClean="0"/>
              <a:t>的消费能力</a:t>
            </a:r>
            <a:r>
              <a:rPr lang="en-US" altLang="zh-CN" dirty="0" smtClean="0"/>
              <a:t>,</a:t>
            </a:r>
            <a:r>
              <a:rPr lang="zh-CN" altLang="en-US" dirty="0" smtClean="0"/>
              <a:t>可能会打爆</a:t>
            </a:r>
            <a:r>
              <a:rPr lang="en-US" altLang="zh-CN" dirty="0" smtClean="0"/>
              <a:t>consumer</a:t>
            </a:r>
          </a:p>
          <a:p>
            <a:pPr marL="0" indent="0">
              <a:buFont typeface="Arial" panose="020B0604020202020204" pitchFamily="34" charset="0"/>
              <a:buNone/>
            </a:pPr>
            <a:r>
              <a:rPr lang="zh-CN" altLang="en-US" dirty="0" smtClean="0"/>
              <a:t>长轮询</a:t>
            </a:r>
            <a:endParaRPr lang="en-US" dirty="0" smtClean="0"/>
          </a:p>
          <a:p>
            <a:r>
              <a:rPr lang="en-US" altLang="zh-CN" baseline="0" dirty="0" smtClean="0"/>
              <a:t>    </a:t>
            </a:r>
            <a:r>
              <a:rPr lang="zh-CN" altLang="en-US" baseline="0" dirty="0" smtClean="0"/>
              <a:t>主动拉取消息</a:t>
            </a:r>
            <a:r>
              <a:rPr lang="en-US" altLang="zh-CN" baseline="0" dirty="0" smtClean="0"/>
              <a:t>,</a:t>
            </a:r>
            <a:r>
              <a:rPr lang="zh-CN" altLang="en-US" baseline="0" dirty="0" smtClean="0"/>
              <a:t>跟短轮询不一样</a:t>
            </a:r>
            <a:r>
              <a:rPr lang="en-US" altLang="zh-CN" baseline="0" dirty="0" smtClean="0"/>
              <a:t>,</a:t>
            </a:r>
            <a:r>
              <a:rPr lang="zh-CN" altLang="en-US" baseline="0" dirty="0" smtClean="0"/>
              <a:t>长轮询如果获取到了消息则返回</a:t>
            </a:r>
            <a:r>
              <a:rPr lang="en-US" altLang="zh-CN" baseline="0" dirty="0" smtClean="0"/>
              <a:t>,</a:t>
            </a:r>
            <a:r>
              <a:rPr lang="zh-CN" altLang="en-US" baseline="0" dirty="0" smtClean="0"/>
              <a:t>如果获取不到消息则会挂起</a:t>
            </a:r>
            <a:r>
              <a:rPr lang="en-US" altLang="zh-CN" baseline="0" dirty="0" smtClean="0"/>
              <a:t>,</a:t>
            </a:r>
            <a:r>
              <a:rPr lang="zh-CN" altLang="en-US" baseline="0" dirty="0" smtClean="0"/>
              <a:t>直到超时过期或者有消息过来</a:t>
            </a:r>
            <a:r>
              <a:rPr lang="en-US" altLang="zh-CN" baseline="0" dirty="0" smtClean="0"/>
              <a:t>,</a:t>
            </a:r>
            <a:r>
              <a:rPr lang="zh-CN" altLang="en-US" baseline="0" dirty="0" smtClean="0"/>
              <a:t>保证了消息的及时性以及可以根据自身消费能力来获取新消息</a:t>
            </a:r>
            <a:r>
              <a:rPr lang="en-US" altLang="zh-CN" baseline="0" dirty="0" smtClean="0"/>
              <a:t>(</a:t>
            </a:r>
            <a:r>
              <a:rPr lang="zh-CN" altLang="en-US" baseline="0" dirty="0" smtClean="0"/>
              <a:t>思考</a:t>
            </a:r>
            <a:r>
              <a:rPr lang="en-US" altLang="zh-CN" baseline="0" dirty="0" smtClean="0"/>
              <a:t>:</a:t>
            </a:r>
            <a:r>
              <a:rPr lang="zh-CN" altLang="en-US" baseline="0" dirty="0" smtClean="0"/>
              <a:t>如果每次都能获取到一条消息</a:t>
            </a:r>
            <a:r>
              <a:rPr lang="en-US" altLang="zh-CN" baseline="0" dirty="0" smtClean="0"/>
              <a:t>,</a:t>
            </a:r>
            <a:r>
              <a:rPr lang="zh-CN" altLang="en-US" baseline="0" dirty="0" smtClean="0"/>
              <a:t>就会等同于短轮询</a:t>
            </a:r>
            <a:r>
              <a:rPr lang="en-US" altLang="zh-CN" baseline="0" dirty="0" smtClean="0"/>
              <a:t>,</a:t>
            </a:r>
            <a:r>
              <a:rPr lang="zh-CN" altLang="en-US" baseline="0" dirty="0" smtClean="0"/>
              <a:t>能否优化</a:t>
            </a:r>
            <a:r>
              <a:rPr lang="en-US" altLang="zh-CN" baseline="0" dirty="0" smtClean="0"/>
              <a:t>?)</a:t>
            </a:r>
          </a:p>
          <a:p>
            <a:endParaRPr lang="en-US" altLang="zh-CN" baseline="0" dirty="0" smtClean="0"/>
          </a:p>
          <a:p>
            <a:r>
              <a:rPr lang="en-US" altLang="zh-CN" dirty="0" smtClean="0"/>
              <a:t>Client </a:t>
            </a:r>
            <a:r>
              <a:rPr lang="en-US" dirty="0" err="1" smtClean="0"/>
              <a:t>DefaultMQPushConsumerImpl</a:t>
            </a:r>
            <a:r>
              <a:rPr lang="en-US" altLang="zh-CN" dirty="0" smtClean="0"/>
              <a:t>-&gt;</a:t>
            </a:r>
            <a:r>
              <a:rPr lang="en-US" sz="1200" b="1" kern="1200" dirty="0" smtClean="0">
                <a:solidFill>
                  <a:schemeClr val="tx1"/>
                </a:solidFill>
                <a:effectLst/>
                <a:latin typeface="+mn-lt"/>
                <a:ea typeface="+mn-ea"/>
                <a:cs typeface="+mn-cs"/>
              </a:rPr>
              <a:t>public void </a:t>
            </a:r>
            <a:r>
              <a:rPr lang="en-US" dirty="0" err="1" smtClean="0"/>
              <a:t>pullMessage</a:t>
            </a:r>
            <a:r>
              <a:rPr lang="en-US" dirty="0" smtClean="0"/>
              <a:t>(</a:t>
            </a:r>
            <a:r>
              <a:rPr lang="en-US" sz="1200" b="1" kern="1200" dirty="0" smtClean="0">
                <a:solidFill>
                  <a:schemeClr val="tx1"/>
                </a:solidFill>
                <a:effectLst/>
                <a:latin typeface="+mn-lt"/>
                <a:ea typeface="+mn-ea"/>
                <a:cs typeface="+mn-cs"/>
              </a:rPr>
              <a:t>final </a:t>
            </a:r>
            <a:r>
              <a:rPr lang="en-US" dirty="0" err="1" smtClean="0"/>
              <a:t>PullRequest</a:t>
            </a:r>
            <a:r>
              <a:rPr lang="en-US" dirty="0" smtClean="0"/>
              <a:t> </a:t>
            </a:r>
            <a:r>
              <a:rPr lang="en-US" dirty="0" err="1" smtClean="0"/>
              <a:t>pullRequest</a:t>
            </a:r>
            <a:r>
              <a:rPr lang="en-US" dirty="0" smtClean="0"/>
              <a:t>)</a:t>
            </a:r>
          </a:p>
          <a:p>
            <a:r>
              <a:rPr lang="en-US" altLang="zh-CN" dirty="0" smtClean="0"/>
              <a:t>Server </a:t>
            </a:r>
            <a:r>
              <a:rPr lang="en-US" dirty="0" err="1" smtClean="0"/>
              <a:t>PullMessageProcessor</a:t>
            </a:r>
            <a:r>
              <a:rPr lang="en-US" altLang="zh-CN" dirty="0" smtClean="0"/>
              <a:t>-&gt;</a:t>
            </a:r>
          </a:p>
          <a:p>
            <a:endParaRPr lang="en-US" dirty="0" smtClean="0"/>
          </a:p>
          <a:p>
            <a:endParaRPr lang="en-US" dirty="0" smtClean="0"/>
          </a:p>
          <a:p>
            <a:endParaRPr lang="en-US" dirty="0" smtClean="0"/>
          </a:p>
          <a:p>
            <a:r>
              <a:rPr lang="zh-CN" altLang="en-US" dirty="0" smtClean="0"/>
              <a:t>我们生产的消息落到</a:t>
            </a:r>
            <a:r>
              <a:rPr lang="en-US" dirty="0" smtClean="0"/>
              <a:t>broker</a:t>
            </a:r>
            <a:r>
              <a:rPr lang="zh-CN" altLang="en-US" dirty="0" smtClean="0"/>
              <a:t>之后，先是持久化到</a:t>
            </a:r>
            <a:r>
              <a:rPr lang="en-US" dirty="0" err="1" smtClean="0"/>
              <a:t>commitlog</a:t>
            </a:r>
            <a:r>
              <a:rPr lang="en-US" dirty="0" smtClean="0"/>
              <a:t>，</a:t>
            </a:r>
            <a:r>
              <a:rPr lang="zh-CN" altLang="en-US" dirty="0" smtClean="0"/>
              <a:t>然后在通过</a:t>
            </a:r>
            <a:r>
              <a:rPr lang="en-US" dirty="0" err="1" smtClean="0"/>
              <a:t>reput</a:t>
            </a:r>
            <a:r>
              <a:rPr lang="zh-CN" altLang="en-US" dirty="0" smtClean="0"/>
              <a:t>持久化到</a:t>
            </a:r>
            <a:r>
              <a:rPr lang="en-US" dirty="0" err="1" smtClean="0"/>
              <a:t>consumequeue</a:t>
            </a:r>
            <a:r>
              <a:rPr lang="zh-CN" altLang="en-US" dirty="0" smtClean="0"/>
              <a:t>和</a:t>
            </a:r>
            <a:r>
              <a:rPr lang="en-US" dirty="0" smtClean="0"/>
              <a:t>index。</a:t>
            </a:r>
            <a:r>
              <a:rPr lang="zh-CN" altLang="en-US" dirty="0" smtClean="0"/>
              <a:t>也正因为持久化到</a:t>
            </a:r>
            <a:r>
              <a:rPr lang="en-US" dirty="0" err="1" smtClean="0"/>
              <a:t>consumequeue</a:t>
            </a:r>
            <a:r>
              <a:rPr lang="en-US" dirty="0" smtClean="0"/>
              <a:t>，</a:t>
            </a:r>
            <a:r>
              <a:rPr lang="zh-CN" altLang="en-US" dirty="0" smtClean="0"/>
              <a:t>我们的客户端才能感知到这条消息的存在。然后在</a:t>
            </a:r>
            <a:r>
              <a:rPr lang="en-US" dirty="0" err="1" smtClean="0"/>
              <a:t>reput</a:t>
            </a:r>
            <a:r>
              <a:rPr lang="zh-CN" altLang="en-US" dirty="0" smtClean="0"/>
              <a:t>这个操作中顺带激活了长轮询休眠的</a:t>
            </a:r>
            <a:r>
              <a:rPr lang="en-US" dirty="0" err="1" smtClean="0"/>
              <a:t>PullRequest</a:t>
            </a:r>
            <a:r>
              <a:rPr lang="en-US" dirty="0" smtClean="0"/>
              <a:t>。</a:t>
            </a:r>
          </a:p>
          <a:p>
            <a:endParaRPr lang="en-US" altLang="zh-CN" baseline="0" dirty="0" smtClean="0"/>
          </a:p>
        </p:txBody>
      </p:sp>
      <p:sp>
        <p:nvSpPr>
          <p:cNvPr id="4" name="灯片编号占位符 3"/>
          <p:cNvSpPr>
            <a:spLocks noGrp="1"/>
          </p:cNvSpPr>
          <p:nvPr>
            <p:ph type="sldNum" sz="quarter" idx="10"/>
          </p:nvPr>
        </p:nvSpPr>
        <p:spPr/>
        <p:txBody>
          <a:bodyPr/>
          <a:lstStyle/>
          <a:p>
            <a:fld id="{6754FB44-4950-422B-8A4B-1DC3EAB58ED9}" type="slidenum">
              <a:rPr lang="zh-CN" altLang="en-US" smtClean="0"/>
              <a:t>7</a:t>
            </a:fld>
            <a:endParaRPr lang="zh-CN" altLang="en-US"/>
          </a:p>
        </p:txBody>
      </p:sp>
    </p:spTree>
    <p:extLst>
      <p:ext uri="{BB962C8B-B14F-4D97-AF65-F5344CB8AC3E}">
        <p14:creationId xmlns:p14="http://schemas.microsoft.com/office/powerpoint/2010/main" val="2136273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Arial" panose="020B0604020202020204" pitchFamily="34" charset="0"/>
              <a:buChar char="•"/>
            </a:pPr>
            <a:r>
              <a:rPr lang="zh-CN" altLang="en-US" dirty="0" smtClean="0"/>
              <a:t>指定</a:t>
            </a:r>
            <a:r>
              <a:rPr lang="en-US" altLang="zh-CN" dirty="0" smtClean="0"/>
              <a:t>topic</a:t>
            </a:r>
            <a:r>
              <a:rPr lang="zh-CN" altLang="en-US" dirty="0" smtClean="0"/>
              <a:t>下的消息全局顺序消费</a:t>
            </a:r>
            <a:endParaRPr lang="en-US" altLang="zh-CN" dirty="0" smtClean="0"/>
          </a:p>
          <a:p>
            <a:pPr marL="0" indent="0">
              <a:buFont typeface="Arial" panose="020B0604020202020204" pitchFamily="34" charset="0"/>
              <a:buNone/>
            </a:pPr>
            <a:r>
              <a:rPr lang="zh-CN" altLang="en-US" dirty="0" smtClean="0"/>
              <a:t>所有消息放到一个</a:t>
            </a:r>
            <a:r>
              <a:rPr lang="en-US" altLang="zh-CN" dirty="0" err="1" smtClean="0"/>
              <a:t>messagequeue</a:t>
            </a:r>
            <a:r>
              <a:rPr lang="zh-CN" altLang="en-US" dirty="0" smtClean="0"/>
              <a:t>中</a:t>
            </a:r>
            <a:endParaRPr lang="en-US" altLang="zh-CN" dirty="0" smtClean="0"/>
          </a:p>
          <a:p>
            <a:pPr marL="285750" indent="-285750">
              <a:buFont typeface="Arial" panose="020B0604020202020204" pitchFamily="34" charset="0"/>
              <a:buChar char="•"/>
            </a:pPr>
            <a:r>
              <a:rPr lang="zh-CN" altLang="en-US" dirty="0" smtClean="0"/>
              <a:t>指定</a:t>
            </a:r>
            <a:r>
              <a:rPr lang="en-US" altLang="zh-CN" dirty="0" smtClean="0"/>
              <a:t>topic</a:t>
            </a:r>
            <a:r>
              <a:rPr lang="zh-CN" altLang="en-US" dirty="0" smtClean="0"/>
              <a:t>与</a:t>
            </a:r>
            <a:r>
              <a:rPr lang="en-US" altLang="zh-CN" dirty="0" smtClean="0"/>
              <a:t>tag</a:t>
            </a:r>
            <a:r>
              <a:rPr lang="zh-CN" altLang="en-US" dirty="0" smtClean="0"/>
              <a:t>下的消息顺序消费</a:t>
            </a:r>
            <a:endParaRPr lang="en-US" altLang="zh-CN" dirty="0" smtClean="0"/>
          </a:p>
          <a:p>
            <a:pPr marL="0" indent="0">
              <a:buFont typeface="Arial" panose="020B0604020202020204" pitchFamily="34" charset="0"/>
              <a:buNone/>
            </a:pPr>
            <a:r>
              <a:rPr lang="zh-CN" altLang="en-US" dirty="0" smtClean="0"/>
              <a:t>根据同一个</a:t>
            </a:r>
            <a:r>
              <a:rPr lang="en-US" altLang="zh-CN" dirty="0" smtClean="0"/>
              <a:t>tag</a:t>
            </a:r>
            <a:r>
              <a:rPr lang="zh-CN" altLang="en-US" dirty="0" smtClean="0"/>
              <a:t>的消息放入同一</a:t>
            </a:r>
            <a:r>
              <a:rPr lang="en-US" altLang="zh-CN" dirty="0" smtClean="0"/>
              <a:t>message</a:t>
            </a:r>
            <a:r>
              <a:rPr lang="zh-CN" altLang="en-US" dirty="0" smtClean="0"/>
              <a:t>中</a:t>
            </a:r>
            <a:endParaRPr lang="en-US" altLang="zh-CN" dirty="0" smtClean="0"/>
          </a:p>
          <a:p>
            <a:pPr marL="0" indent="0">
              <a:buFont typeface="Arial" panose="020B0604020202020204" pitchFamily="34" charset="0"/>
              <a:buNone/>
            </a:pPr>
            <a:r>
              <a:rPr lang="zh-CN" altLang="en-US" dirty="0" smtClean="0"/>
              <a:t>顺序获取到 订单创建成功</a:t>
            </a:r>
            <a:r>
              <a:rPr lang="en-US" altLang="zh-CN" dirty="0" smtClean="0"/>
              <a:t>,</a:t>
            </a:r>
            <a:r>
              <a:rPr lang="zh-CN" altLang="en-US" dirty="0" smtClean="0"/>
              <a:t>付款成功的消息后</a:t>
            </a:r>
            <a:r>
              <a:rPr lang="en-US" altLang="zh-CN" dirty="0" smtClean="0"/>
              <a:t>,</a:t>
            </a:r>
            <a:r>
              <a:rPr lang="zh-CN" altLang="en-US" dirty="0" smtClean="0"/>
              <a:t>并发消费如何解决</a:t>
            </a:r>
            <a:r>
              <a:rPr lang="en-US" altLang="zh-CN" dirty="0" smtClean="0"/>
              <a:t>?</a:t>
            </a:r>
            <a:endParaRPr lang="en-US" dirty="0" smtClean="0"/>
          </a:p>
          <a:p>
            <a:pPr marL="0" indent="0">
              <a:buFont typeface="Arial" panose="020B0604020202020204" pitchFamily="34" charset="0"/>
              <a:buNone/>
            </a:pPr>
            <a:r>
              <a:rPr lang="zh-CN" altLang="en-US" dirty="0" smtClean="0"/>
              <a:t>消费者消费同一个</a:t>
            </a:r>
            <a:r>
              <a:rPr lang="en-US" altLang="zh-CN" dirty="0" err="1" smtClean="0"/>
              <a:t>messageQueue</a:t>
            </a:r>
            <a:r>
              <a:rPr lang="zh-CN" altLang="en-US" dirty="0" smtClean="0"/>
              <a:t>时需要保证单线程消费</a:t>
            </a:r>
            <a:endParaRPr lang="en-US" dirty="0" smtClean="0"/>
          </a:p>
          <a:p>
            <a:endParaRPr lang="en-US" dirty="0"/>
          </a:p>
        </p:txBody>
      </p:sp>
      <p:sp>
        <p:nvSpPr>
          <p:cNvPr id="4" name="灯片编号占位符 3"/>
          <p:cNvSpPr>
            <a:spLocks noGrp="1"/>
          </p:cNvSpPr>
          <p:nvPr>
            <p:ph type="sldNum" sz="quarter" idx="10"/>
          </p:nvPr>
        </p:nvSpPr>
        <p:spPr/>
        <p:txBody>
          <a:bodyPr/>
          <a:lstStyle/>
          <a:p>
            <a:fld id="{6754FB44-4950-422B-8A4B-1DC3EAB58ED9}" type="slidenum">
              <a:rPr lang="zh-CN" altLang="en-US" smtClean="0"/>
              <a:t>9</a:t>
            </a:fld>
            <a:endParaRPr lang="zh-CN" altLang="en-US"/>
          </a:p>
        </p:txBody>
      </p:sp>
    </p:spTree>
    <p:extLst>
      <p:ext uri="{BB962C8B-B14F-4D97-AF65-F5344CB8AC3E}">
        <p14:creationId xmlns:p14="http://schemas.microsoft.com/office/powerpoint/2010/main" val="611859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CommitLog</a:t>
            </a:r>
            <a:r>
              <a:rPr lang="zh-CN" altLang="en-US" dirty="0" smtClean="0"/>
              <a:t>的</a:t>
            </a:r>
            <a:r>
              <a:rPr lang="en-US" altLang="zh-CN" dirty="0" err="1" smtClean="0"/>
              <a:t>putMessage</a:t>
            </a:r>
            <a:r>
              <a:rPr lang="zh-CN" altLang="en-US" dirty="0" smtClean="0"/>
              <a:t>方法中调用</a:t>
            </a:r>
            <a:r>
              <a:rPr lang="en-US" dirty="0" smtClean="0"/>
              <a:t>Message. </a:t>
            </a:r>
            <a:r>
              <a:rPr lang="en-US" dirty="0" err="1" smtClean="0"/>
              <a:t>getDelayTimeLevel</a:t>
            </a:r>
            <a:r>
              <a:rPr lang="en-US" dirty="0" smtClean="0"/>
              <a:t>() </a:t>
            </a:r>
            <a:r>
              <a:rPr lang="zh-CN" altLang="en-US" dirty="0" smtClean="0"/>
              <a:t>获取</a:t>
            </a:r>
            <a:r>
              <a:rPr lang="en-US" altLang="zh-CN" dirty="0" smtClean="0"/>
              <a:t>Producer</a:t>
            </a:r>
            <a:r>
              <a:rPr lang="zh-CN" altLang="en-US" dirty="0" smtClean="0"/>
              <a:t>设置的延迟级别</a:t>
            </a:r>
            <a:r>
              <a:rPr lang="en-US" altLang="zh-CN" dirty="0" smtClean="0"/>
              <a:t>,</a:t>
            </a:r>
            <a:r>
              <a:rPr lang="zh-CN" altLang="en-US" dirty="0" smtClean="0"/>
              <a:t>如果延迟级别大于</a:t>
            </a:r>
            <a:r>
              <a:rPr lang="en-US" altLang="zh-CN" dirty="0" smtClean="0"/>
              <a:t>0</a:t>
            </a:r>
            <a:r>
              <a:rPr lang="zh-CN" altLang="en-US" dirty="0" smtClean="0"/>
              <a:t>则走延迟逻辑</a:t>
            </a:r>
            <a:r>
              <a:rPr lang="en-US" altLang="zh-CN" dirty="0" smtClean="0"/>
              <a:t>, </a:t>
            </a:r>
            <a:r>
              <a:rPr lang="zh-CN" altLang="en-US" dirty="0" smtClean="0"/>
              <a:t>将消息原来的</a:t>
            </a:r>
            <a:r>
              <a:rPr lang="en-US" altLang="zh-CN" dirty="0" smtClean="0"/>
              <a:t>topic</a:t>
            </a:r>
            <a:r>
              <a:rPr lang="zh-CN" altLang="en-US" dirty="0" smtClean="0"/>
              <a:t>与</a:t>
            </a:r>
            <a:r>
              <a:rPr lang="en-US" altLang="zh-CN" dirty="0" err="1" smtClean="0"/>
              <a:t>queue_id</a:t>
            </a:r>
            <a:r>
              <a:rPr lang="zh-CN" altLang="en-US" dirty="0" smtClean="0"/>
              <a:t>备份后</a:t>
            </a:r>
            <a:r>
              <a:rPr lang="en-US" altLang="zh-CN" dirty="0" smtClean="0"/>
              <a:t>,</a:t>
            </a:r>
            <a:r>
              <a:rPr lang="zh-CN" altLang="en-US" dirty="0" smtClean="0"/>
              <a:t>使用 </a:t>
            </a:r>
            <a:r>
              <a:rPr lang="en-US" dirty="0" err="1" smtClean="0"/>
              <a:t>TopicValidator.</a:t>
            </a:r>
            <a:r>
              <a:rPr lang="en-US" sz="1200" b="1" i="1" kern="1200" dirty="0" err="1" smtClean="0">
                <a:solidFill>
                  <a:schemeClr val="tx1"/>
                </a:solidFill>
                <a:effectLst/>
                <a:latin typeface="+mn-lt"/>
                <a:ea typeface="+mn-ea"/>
                <a:cs typeface="+mn-cs"/>
              </a:rPr>
              <a:t>RMQ_SYS_SCHEDULE_TOPIC</a:t>
            </a:r>
            <a:r>
              <a:rPr lang="zh-CN" altLang="en-US" sz="1200" b="1" i="1" kern="1200" dirty="0" smtClean="0">
                <a:solidFill>
                  <a:schemeClr val="tx1"/>
                </a:solidFill>
                <a:effectLst/>
                <a:latin typeface="+mn-lt"/>
                <a:ea typeface="+mn-ea"/>
                <a:cs typeface="+mn-cs"/>
              </a:rPr>
              <a:t>替换原</a:t>
            </a:r>
            <a:r>
              <a:rPr lang="en-US" altLang="zh-CN" sz="1200" b="1" i="1" kern="1200" dirty="0" smtClean="0">
                <a:solidFill>
                  <a:schemeClr val="tx1"/>
                </a:solidFill>
                <a:effectLst/>
                <a:latin typeface="+mn-lt"/>
                <a:ea typeface="+mn-ea"/>
                <a:cs typeface="+mn-cs"/>
              </a:rPr>
              <a:t>topic,</a:t>
            </a:r>
            <a:r>
              <a:rPr lang="zh-CN" altLang="en-US" sz="1200" b="1" i="1" kern="1200" dirty="0" smtClean="0">
                <a:solidFill>
                  <a:schemeClr val="tx1"/>
                </a:solidFill>
                <a:effectLst/>
                <a:latin typeface="+mn-lt"/>
                <a:ea typeface="+mn-ea"/>
                <a:cs typeface="+mn-cs"/>
              </a:rPr>
              <a:t>使用</a:t>
            </a:r>
            <a:r>
              <a:rPr lang="en-US" altLang="zh-CN" sz="1200" b="1" i="1" kern="1200" dirty="0" smtClean="0">
                <a:solidFill>
                  <a:schemeClr val="tx1"/>
                </a:solidFill>
                <a:effectLst/>
                <a:latin typeface="+mn-lt"/>
                <a:ea typeface="+mn-ea"/>
                <a:cs typeface="+mn-cs"/>
              </a:rPr>
              <a:t>level-1</a:t>
            </a:r>
            <a:r>
              <a:rPr lang="zh-CN" altLang="en-US" sz="1200" b="1" i="1" kern="1200" dirty="0" smtClean="0">
                <a:solidFill>
                  <a:schemeClr val="tx1"/>
                </a:solidFill>
                <a:effectLst/>
                <a:latin typeface="+mn-lt"/>
                <a:ea typeface="+mn-ea"/>
                <a:cs typeface="+mn-cs"/>
              </a:rPr>
              <a:t>的结果替换原</a:t>
            </a:r>
            <a:r>
              <a:rPr lang="en-US" altLang="zh-CN" sz="1200" b="1" i="1" kern="1200" dirty="0" err="1" smtClean="0">
                <a:solidFill>
                  <a:schemeClr val="tx1"/>
                </a:solidFill>
                <a:effectLst/>
                <a:latin typeface="+mn-lt"/>
                <a:ea typeface="+mn-ea"/>
                <a:cs typeface="+mn-cs"/>
              </a:rPr>
              <a:t>queue_id</a:t>
            </a:r>
            <a:r>
              <a:rPr lang="en-US" altLang="zh-CN" sz="1200" b="1" i="1" kern="1200" dirty="0" smtClean="0">
                <a:solidFill>
                  <a:schemeClr val="tx1"/>
                </a:solidFill>
                <a:effectLst/>
                <a:latin typeface="+mn-lt"/>
                <a:ea typeface="+mn-ea"/>
                <a:cs typeface="+mn-cs"/>
              </a:rPr>
              <a:t>, </a:t>
            </a:r>
            <a:r>
              <a:rPr lang="en-US" altLang="zh-CN" sz="1200" b="1" i="1" kern="1200" dirty="0" err="1" smtClean="0">
                <a:solidFill>
                  <a:schemeClr val="tx1"/>
                </a:solidFill>
                <a:effectLst/>
                <a:latin typeface="+mn-lt"/>
                <a:ea typeface="+mn-ea"/>
                <a:cs typeface="+mn-cs"/>
              </a:rPr>
              <a:t>CommitLog</a:t>
            </a:r>
            <a:r>
              <a:rPr lang="en-US" altLang="zh-CN" sz="1200" b="1" i="1"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checkMessageAndReturnSize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计算</a:t>
            </a:r>
            <a:r>
              <a:rPr lang="en-US" altLang="zh-CN" sz="1200" b="0" i="0" kern="1200" dirty="0" err="1" smtClean="0">
                <a:solidFill>
                  <a:schemeClr val="tx1"/>
                </a:solidFill>
                <a:effectLst/>
                <a:latin typeface="+mn-lt"/>
                <a:ea typeface="+mn-ea"/>
                <a:cs typeface="+mn-cs"/>
              </a:rPr>
              <a:t>tagscode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值为消息应该被投递的时间</a:t>
            </a:r>
            <a:r>
              <a:rPr lang="en-US" altLang="zh-CN" sz="1200" b="0"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 消息投递时间 </a:t>
            </a:r>
            <a:r>
              <a:rPr lang="en-US" altLang="zh-CN" sz="1200" b="1"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消息存储时间</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延迟时间</a:t>
            </a:r>
            <a:endParaRPr lang="en-US" altLang="zh-CN"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mn-ea"/>
                <a:cs typeface="+mn-cs"/>
              </a:rPr>
              <a:t>调度</a:t>
            </a:r>
            <a:r>
              <a:rPr lang="en-US" altLang="zh-CN" sz="1200" b="1" i="0" kern="1200" dirty="0" smtClean="0">
                <a:solidFill>
                  <a:schemeClr val="tx1"/>
                </a:solidFill>
                <a:effectLst/>
                <a:latin typeface="+mn-lt"/>
                <a:ea typeface="+mn-ea"/>
                <a:cs typeface="+mn-cs"/>
              </a:rPr>
              <a:t>: </a:t>
            </a:r>
            <a:r>
              <a:rPr lang="en-US" altLang="zh-CN" sz="1200" b="1" i="0" kern="1200" dirty="0" err="1" smtClean="0">
                <a:solidFill>
                  <a:schemeClr val="tx1"/>
                </a:solidFill>
                <a:effectLst/>
                <a:latin typeface="+mn-lt"/>
                <a:ea typeface="+mn-ea"/>
                <a:cs typeface="+mn-cs"/>
              </a:rPr>
              <a:t>DefaultMessageStore</a:t>
            </a:r>
            <a:r>
              <a:rPr lang="zh-CN" altLang="en-US" sz="1200" b="1" i="0" kern="1200" dirty="0" smtClean="0">
                <a:solidFill>
                  <a:schemeClr val="tx1"/>
                </a:solidFill>
                <a:effectLst/>
                <a:latin typeface="+mn-lt"/>
                <a:ea typeface="+mn-ea"/>
                <a:cs typeface="+mn-cs"/>
              </a:rPr>
              <a:t>启动时调用</a:t>
            </a:r>
            <a:r>
              <a:rPr lang="en-US" altLang="zh-CN" sz="1200" b="1" i="0" kern="1200" dirty="0" smtClean="0">
                <a:solidFill>
                  <a:schemeClr val="tx1"/>
                </a:solidFill>
                <a:effectLst/>
                <a:latin typeface="+mn-lt"/>
                <a:ea typeface="+mn-ea"/>
                <a:cs typeface="+mn-cs"/>
              </a:rPr>
              <a:t>load,</a:t>
            </a:r>
            <a:r>
              <a:rPr lang="zh-CN" altLang="en-US" sz="1200" b="1" i="0" kern="1200" dirty="0" smtClean="0">
                <a:solidFill>
                  <a:schemeClr val="tx1"/>
                </a:solidFill>
                <a:effectLst/>
                <a:latin typeface="+mn-lt"/>
                <a:ea typeface="+mn-ea"/>
                <a:cs typeface="+mn-cs"/>
              </a:rPr>
              <a:t>内部调用</a:t>
            </a:r>
            <a:r>
              <a:rPr lang="en-US" sz="1200" b="1" kern="1200" dirty="0" err="1" smtClean="0">
                <a:solidFill>
                  <a:schemeClr val="tx1"/>
                </a:solidFill>
                <a:effectLst/>
                <a:latin typeface="+mn-lt"/>
                <a:ea typeface="+mn-ea"/>
                <a:cs typeface="+mn-cs"/>
              </a:rPr>
              <a:t>scheduleMessageService</a:t>
            </a:r>
            <a:r>
              <a:rPr lang="en-US" dirty="0" err="1" smtClean="0"/>
              <a:t>.load</a:t>
            </a:r>
            <a:r>
              <a:rPr lang="en-US" altLang="zh-CN" dirty="0" smtClean="0"/>
              <a:t>()</a:t>
            </a:r>
            <a:r>
              <a:rPr lang="zh-CN" altLang="en-US" sz="1200" b="0" i="0" kern="1200" dirty="0" smtClean="0">
                <a:solidFill>
                  <a:schemeClr val="tx1"/>
                </a:solidFill>
                <a:effectLst/>
                <a:latin typeface="+mn-lt"/>
                <a:ea typeface="+mn-ea"/>
                <a:cs typeface="+mn-cs"/>
              </a:rPr>
              <a:t> 完成</a:t>
            </a:r>
            <a:r>
              <a:rPr lang="zh-CN" altLang="en-US" sz="1200" b="1" i="0" kern="1200" dirty="0" smtClean="0">
                <a:solidFill>
                  <a:schemeClr val="tx1"/>
                </a:solidFill>
                <a:effectLst/>
                <a:latin typeface="+mn-lt"/>
                <a:ea typeface="+mn-ea"/>
                <a:cs typeface="+mn-cs"/>
              </a:rPr>
              <a:t>延时消息消费进度加载</a:t>
            </a:r>
            <a:r>
              <a:rPr lang="zh-CN" altLang="en-US" sz="1200" b="0" i="0" kern="1200" dirty="0" smtClean="0">
                <a:solidFill>
                  <a:schemeClr val="tx1"/>
                </a:solidFill>
                <a:effectLst/>
                <a:latin typeface="+mn-lt"/>
                <a:ea typeface="+mn-ea"/>
                <a:cs typeface="+mn-cs"/>
              </a:rPr>
              <a:t>和</a:t>
            </a:r>
            <a:r>
              <a:rPr lang="en-US" altLang="zh-CN" sz="1200" b="1" i="0" kern="1200" dirty="0" err="1" smtClean="0">
                <a:solidFill>
                  <a:schemeClr val="tx1"/>
                </a:solidFill>
                <a:effectLst/>
                <a:latin typeface="+mn-lt"/>
                <a:ea typeface="+mn-ea"/>
                <a:cs typeface="+mn-cs"/>
              </a:rPr>
              <a:t>delayLevel</a:t>
            </a:r>
            <a:r>
              <a:rPr lang="zh-CN" altLang="en-US" sz="1200" b="1" i="0" kern="1200" dirty="0" smtClean="0">
                <a:solidFill>
                  <a:schemeClr val="tx1"/>
                </a:solidFill>
                <a:effectLst/>
                <a:latin typeface="+mn-lt"/>
                <a:ea typeface="+mn-ea"/>
                <a:cs typeface="+mn-cs"/>
              </a:rPr>
              <a:t>的加载</a:t>
            </a:r>
            <a:r>
              <a:rPr lang="en-US" altLang="zh-CN"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先从指定路径</a:t>
            </a:r>
            <a:r>
              <a:rPr lang="en-US" sz="1200" b="0" i="0" kern="1200" dirty="0" err="1" smtClean="0">
                <a:solidFill>
                  <a:schemeClr val="tx1"/>
                </a:solidFill>
                <a:effectLst/>
                <a:latin typeface="+mn-lt"/>
                <a:ea typeface="+mn-ea"/>
                <a:cs typeface="+mn-cs"/>
              </a:rPr>
              <a:t>configFilePath</a:t>
            </a:r>
            <a:r>
              <a:rPr lang="zh-CN" altLang="en-US" sz="1200" b="0" i="0" kern="1200" dirty="0" smtClean="0">
                <a:solidFill>
                  <a:schemeClr val="tx1"/>
                </a:solidFill>
                <a:effectLst/>
                <a:latin typeface="+mn-lt"/>
                <a:ea typeface="+mn-ea"/>
                <a:cs typeface="+mn-cs"/>
              </a:rPr>
              <a:t>方法获取消息进度持久化存储路径，</a:t>
            </a:r>
            <a:r>
              <a:rPr lang="en-US" sz="1200" b="0" i="0" kern="1200" dirty="0" err="1" smtClean="0">
                <a:solidFill>
                  <a:schemeClr val="tx1"/>
                </a:solidFill>
                <a:effectLst/>
                <a:latin typeface="+mn-lt"/>
                <a:ea typeface="+mn-ea"/>
                <a:cs typeface="+mn-cs"/>
              </a:rPr>
              <a:t>ScheduleMessageService</a:t>
            </a:r>
            <a:r>
              <a:rPr lang="zh-CN" altLang="en-US" sz="1200" b="0" i="0" kern="1200" dirty="0" smtClean="0">
                <a:solidFill>
                  <a:schemeClr val="tx1"/>
                </a:solidFill>
                <a:effectLst/>
                <a:latin typeface="+mn-lt"/>
                <a:ea typeface="+mn-ea"/>
                <a:cs typeface="+mn-cs"/>
              </a:rPr>
              <a:t>中延时消息持久化路径存储路径代码在</a:t>
            </a:r>
            <a:r>
              <a:rPr lang="en-US" sz="1200" b="0" i="0" kern="1200" dirty="0" err="1" smtClean="0">
                <a:solidFill>
                  <a:schemeClr val="tx1"/>
                </a:solidFill>
                <a:effectLst/>
                <a:latin typeface="+mn-lt"/>
                <a:ea typeface="+mn-ea"/>
                <a:cs typeface="+mn-cs"/>
              </a:rPr>
              <a:t>StorePathConfigHelper#getDelayOffsetStorePath</a:t>
            </a:r>
            <a:r>
              <a:rPr lang="zh-CN" altLang="en-US" sz="1200" b="0" i="0" kern="1200" dirty="0" smtClean="0">
                <a:solidFill>
                  <a:schemeClr val="tx1"/>
                </a:solidFill>
                <a:effectLst/>
                <a:latin typeface="+mn-lt"/>
                <a:ea typeface="+mn-ea"/>
                <a:cs typeface="+mn-cs"/>
              </a:rPr>
              <a:t>中，</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对应到物理机中路径就是</a:t>
            </a:r>
            <a:r>
              <a:rPr lang="en-US" altLang="zh-CN"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user.home</a:t>
            </a:r>
            <a:r>
              <a:rPr lang="en-US" sz="1200" b="0" i="0" kern="1200" dirty="0" smtClean="0">
                <a:solidFill>
                  <a:schemeClr val="tx1"/>
                </a:solidFill>
                <a:effectLst/>
                <a:latin typeface="+mn-lt"/>
                <a:ea typeface="+mn-ea"/>
                <a:cs typeface="+mn-cs"/>
              </a:rPr>
              <a:t>}/store/</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delayOffset.json</a:t>
            </a:r>
            <a:r>
              <a:rPr lang="en-US" dirty="0" smtClean="0"/>
              <a:t/>
            </a:r>
            <a:br>
              <a:rPr lang="en-US" dirty="0" smtClean="0"/>
            </a:br>
            <a:r>
              <a:rPr lang="zh-CN" altLang="en-US" sz="1200" b="0" i="0" kern="1200" dirty="0" smtClean="0">
                <a:solidFill>
                  <a:schemeClr val="tx1"/>
                </a:solidFill>
                <a:effectLst/>
                <a:latin typeface="+mn-lt"/>
                <a:ea typeface="+mn-ea"/>
                <a:cs typeface="+mn-cs"/>
              </a:rPr>
              <a:t>内容，</a:t>
            </a:r>
            <a:r>
              <a:rPr lang="en-US"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为延时级别，</a:t>
            </a:r>
            <a:r>
              <a:rPr lang="en-US" sz="1200" b="0" i="0" kern="1200" dirty="0" smtClean="0">
                <a:solidFill>
                  <a:schemeClr val="tx1"/>
                </a:solidFill>
                <a:effectLst/>
                <a:latin typeface="+mn-lt"/>
                <a:ea typeface="+mn-ea"/>
                <a:cs typeface="+mn-cs"/>
              </a:rPr>
              <a:t>value</a:t>
            </a:r>
            <a:r>
              <a:rPr lang="zh-CN" altLang="en-US" sz="1200" b="0" i="0" kern="1200" dirty="0" smtClean="0">
                <a:solidFill>
                  <a:schemeClr val="tx1"/>
                </a:solidFill>
                <a:effectLst/>
                <a:latin typeface="+mn-lt"/>
                <a:ea typeface="+mn-ea"/>
                <a:cs typeface="+mn-cs"/>
              </a:rPr>
              <a:t>为消费进度</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遍历延时级别</a:t>
            </a:r>
            <a:r>
              <a:rPr lang="en-US" sz="1200" b="0" i="0" kern="1200" dirty="0" smtClean="0">
                <a:solidFill>
                  <a:schemeClr val="tx1"/>
                </a:solidFill>
                <a:effectLst/>
                <a:latin typeface="+mn-lt"/>
                <a:ea typeface="+mn-ea"/>
                <a:cs typeface="+mn-cs"/>
              </a:rPr>
              <a:t>map，</a:t>
            </a:r>
            <a:r>
              <a:rPr lang="zh-CN" altLang="en-US" sz="1200" b="0" i="0" kern="1200" dirty="0" smtClean="0">
                <a:solidFill>
                  <a:schemeClr val="tx1"/>
                </a:solidFill>
                <a:effectLst/>
                <a:latin typeface="+mn-lt"/>
                <a:ea typeface="+mn-ea"/>
                <a:cs typeface="+mn-cs"/>
              </a:rPr>
              <a:t>为每个延时级别创建一个</a:t>
            </a:r>
            <a:r>
              <a:rPr lang="en-US" sz="1200" b="0" i="0" kern="1200" dirty="0" err="1" smtClean="0">
                <a:solidFill>
                  <a:schemeClr val="tx1"/>
                </a:solidFill>
                <a:effectLst/>
                <a:latin typeface="+mn-lt"/>
                <a:ea typeface="+mn-ea"/>
                <a:cs typeface="+mn-cs"/>
              </a:rPr>
              <a:t>DeliverDelayedMessageTimerTask</a:t>
            </a:r>
            <a:r>
              <a:rPr lang="zh-CN" altLang="en-US" sz="1200" b="0" i="0" kern="1200" dirty="0" smtClean="0">
                <a:solidFill>
                  <a:schemeClr val="tx1"/>
                </a:solidFill>
                <a:effectLst/>
                <a:latin typeface="+mn-lt"/>
                <a:ea typeface="+mn-ea"/>
                <a:cs typeface="+mn-cs"/>
              </a:rPr>
              <a:t>定时任务，并设置指定</a:t>
            </a:r>
            <a:r>
              <a:rPr lang="en-US" sz="1200" b="0" i="0" kern="1200" dirty="0" smtClean="0">
                <a:solidFill>
                  <a:schemeClr val="tx1"/>
                </a:solidFill>
                <a:effectLst/>
                <a:latin typeface="+mn-lt"/>
                <a:ea typeface="+mn-ea"/>
                <a:cs typeface="+mn-cs"/>
              </a:rPr>
              <a:t>offset，</a:t>
            </a:r>
            <a:r>
              <a:rPr lang="zh-CN" altLang="en-US" sz="1200" b="0" i="0" kern="1200" dirty="0" smtClean="0">
                <a:solidFill>
                  <a:schemeClr val="tx1"/>
                </a:solidFill>
                <a:effectLst/>
                <a:latin typeface="+mn-lt"/>
                <a:ea typeface="+mn-ea"/>
                <a:cs typeface="+mn-cs"/>
              </a:rPr>
              <a:t>第一次调度延时为</a:t>
            </a:r>
            <a:r>
              <a:rPr lang="en-US" sz="1200" b="0" i="0" kern="1200" dirty="0" smtClean="0">
                <a:solidFill>
                  <a:schemeClr val="tx1"/>
                </a:solidFill>
                <a:effectLst/>
                <a:latin typeface="+mn-lt"/>
                <a:ea typeface="+mn-ea"/>
                <a:cs typeface="+mn-cs"/>
              </a:rPr>
              <a:t>FIRST_DELAY_TIME，</a:t>
            </a:r>
            <a:r>
              <a:rPr lang="zh-CN" altLang="en-US" sz="1200" b="0" i="0" kern="1200" dirty="0" smtClean="0">
                <a:solidFill>
                  <a:schemeClr val="tx1"/>
                </a:solidFill>
                <a:effectLst/>
                <a:latin typeface="+mn-lt"/>
                <a:ea typeface="+mn-ea"/>
                <a:cs typeface="+mn-cs"/>
              </a:rPr>
              <a:t>即</a:t>
            </a:r>
            <a:r>
              <a:rPr lang="en-US" altLang="zh-CN" sz="1200" b="0" i="0" kern="12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s</a:t>
            </a:r>
          </a:p>
          <a:p>
            <a:r>
              <a:rPr lang="zh-CN" altLang="en-US" sz="1200" b="0" i="0" kern="1200" dirty="0" smtClean="0">
                <a:solidFill>
                  <a:schemeClr val="tx1"/>
                </a:solidFill>
                <a:effectLst/>
                <a:latin typeface="+mn-lt"/>
                <a:ea typeface="+mn-ea"/>
                <a:cs typeface="+mn-cs"/>
              </a:rPr>
              <a:t>每隔</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秒持久化延时消息消费进度</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DeliverDelayedMessageTimerTask</a:t>
            </a:r>
            <a:r>
              <a:rPr lang="zh-CN" altLang="en-US" sz="1200" b="0" i="0" kern="1200" dirty="0" smtClean="0">
                <a:solidFill>
                  <a:schemeClr val="tx1"/>
                </a:solidFill>
                <a:effectLst/>
                <a:latin typeface="+mn-lt"/>
                <a:ea typeface="+mn-ea"/>
                <a:cs typeface="+mn-cs"/>
              </a:rPr>
              <a:t>的任务执行方法</a:t>
            </a:r>
            <a:r>
              <a:rPr lang="en-US" sz="1200" b="0" i="0" kern="1200" dirty="0" err="1" smtClean="0">
                <a:solidFill>
                  <a:schemeClr val="tx1"/>
                </a:solidFill>
                <a:effectLst/>
                <a:latin typeface="+mn-lt"/>
                <a:ea typeface="+mn-ea"/>
                <a:cs typeface="+mn-cs"/>
              </a:rPr>
              <a:t>executeOnTimeup</a:t>
            </a:r>
            <a:r>
              <a:rPr lang="zh-CN" altLang="en-US" sz="1200" b="0" i="0" kern="1200" dirty="0" smtClean="0">
                <a:solidFill>
                  <a:schemeClr val="tx1"/>
                </a:solidFill>
                <a:effectLst/>
                <a:latin typeface="+mn-lt"/>
                <a:ea typeface="+mn-ea"/>
                <a:cs typeface="+mn-cs"/>
              </a:rPr>
              <a:t>中</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producer</a:t>
            </a:r>
            <a:r>
              <a:rPr lang="zh-CN" altLang="en-US" sz="1200" b="0" i="0" kern="1200" dirty="0" smtClean="0">
                <a:solidFill>
                  <a:schemeClr val="tx1"/>
                </a:solidFill>
                <a:effectLst/>
                <a:latin typeface="+mn-lt"/>
                <a:ea typeface="+mn-ea"/>
                <a:cs typeface="+mn-cs"/>
              </a:rPr>
              <a:t>端设置消息</a:t>
            </a:r>
            <a:r>
              <a:rPr lang="en-US" altLang="zh-CN" sz="1200" b="0" i="0" kern="1200" dirty="0" err="1" smtClean="0">
                <a:solidFill>
                  <a:schemeClr val="tx1"/>
                </a:solidFill>
                <a:effectLst/>
                <a:latin typeface="+mn-lt"/>
                <a:ea typeface="+mn-ea"/>
                <a:cs typeface="+mn-cs"/>
              </a:rPr>
              <a:t>delayLevel</a:t>
            </a:r>
            <a:r>
              <a:rPr lang="zh-CN" altLang="en-US" sz="1200" b="0" i="0" kern="1200" dirty="0" smtClean="0">
                <a:solidFill>
                  <a:schemeClr val="tx1"/>
                </a:solidFill>
                <a:effectLst/>
                <a:latin typeface="+mn-lt"/>
                <a:ea typeface="+mn-ea"/>
                <a:cs typeface="+mn-cs"/>
              </a:rPr>
              <a:t>延迟级别，消息属性</a:t>
            </a:r>
            <a:r>
              <a:rPr lang="en-US" altLang="zh-CN" sz="1200" b="0" i="0" kern="1200" dirty="0" smtClean="0">
                <a:solidFill>
                  <a:schemeClr val="tx1"/>
                </a:solidFill>
                <a:effectLst/>
                <a:latin typeface="+mn-lt"/>
                <a:ea typeface="+mn-ea"/>
                <a:cs typeface="+mn-cs"/>
              </a:rPr>
              <a:t>DELAY</a:t>
            </a:r>
            <a:r>
              <a:rPr lang="zh-CN" altLang="en-US" sz="1200" b="0" i="0" kern="1200" dirty="0" smtClean="0">
                <a:solidFill>
                  <a:schemeClr val="tx1"/>
                </a:solidFill>
                <a:effectLst/>
                <a:latin typeface="+mn-lt"/>
                <a:ea typeface="+mn-ea"/>
                <a:cs typeface="+mn-cs"/>
              </a:rPr>
              <a:t>中存储了对应了延时级别</a:t>
            </a:r>
          </a:p>
          <a:p>
            <a:r>
              <a:rPr lang="en-US" altLang="zh-CN" sz="1200" b="0" i="0" kern="1200" dirty="0" smtClean="0">
                <a:solidFill>
                  <a:schemeClr val="tx1"/>
                </a:solidFill>
                <a:effectLst/>
                <a:latin typeface="+mn-lt"/>
                <a:ea typeface="+mn-ea"/>
                <a:cs typeface="+mn-cs"/>
              </a:rPr>
              <a:t>broker</a:t>
            </a:r>
            <a:r>
              <a:rPr lang="zh-CN" altLang="en-US" sz="1200" b="0" i="0" kern="1200" dirty="0" smtClean="0">
                <a:solidFill>
                  <a:schemeClr val="tx1"/>
                </a:solidFill>
                <a:effectLst/>
                <a:latin typeface="+mn-lt"/>
                <a:ea typeface="+mn-ea"/>
                <a:cs typeface="+mn-cs"/>
              </a:rPr>
              <a:t>端收到消息后，判断延时消息延迟级别，如果大于</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，则备份消息原始</a:t>
            </a:r>
            <a:r>
              <a:rPr lang="en-US" altLang="zh-CN" sz="1200" b="0" i="0" kern="1200" dirty="0" smtClean="0">
                <a:solidFill>
                  <a:schemeClr val="tx1"/>
                </a:solidFill>
                <a:effectLst/>
                <a:latin typeface="+mn-lt"/>
                <a:ea typeface="+mn-ea"/>
                <a:cs typeface="+mn-cs"/>
              </a:rPr>
              <a:t>topic</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queueId</a:t>
            </a:r>
            <a:r>
              <a:rPr lang="zh-CN" altLang="en-US" sz="1200" b="0" i="0" kern="1200" dirty="0" smtClean="0">
                <a:solidFill>
                  <a:schemeClr val="tx1"/>
                </a:solidFill>
                <a:effectLst/>
                <a:latin typeface="+mn-lt"/>
                <a:ea typeface="+mn-ea"/>
                <a:cs typeface="+mn-cs"/>
              </a:rPr>
              <a:t>，并将消息</a:t>
            </a:r>
            <a:r>
              <a:rPr lang="en-US" altLang="zh-CN" sz="1200" b="0" i="0" kern="1200" dirty="0" smtClean="0">
                <a:solidFill>
                  <a:schemeClr val="tx1"/>
                </a:solidFill>
                <a:effectLst/>
                <a:latin typeface="+mn-lt"/>
                <a:ea typeface="+mn-ea"/>
                <a:cs typeface="+mn-cs"/>
              </a:rPr>
              <a:t>topic</a:t>
            </a:r>
            <a:r>
              <a:rPr lang="zh-CN" altLang="en-US" sz="1200" b="0" i="0" kern="1200" dirty="0" smtClean="0">
                <a:solidFill>
                  <a:schemeClr val="tx1"/>
                </a:solidFill>
                <a:effectLst/>
                <a:latin typeface="+mn-lt"/>
                <a:ea typeface="+mn-ea"/>
                <a:cs typeface="+mn-cs"/>
              </a:rPr>
              <a:t>改为延时消息队列特定</a:t>
            </a:r>
            <a:r>
              <a:rPr lang="en-US" altLang="zh-CN" sz="1200" b="0" i="0" kern="1200" dirty="0" smtClean="0">
                <a:solidFill>
                  <a:schemeClr val="tx1"/>
                </a:solidFill>
                <a:effectLst/>
                <a:latin typeface="+mn-lt"/>
                <a:ea typeface="+mn-ea"/>
                <a:cs typeface="+mn-cs"/>
              </a:rPr>
              <a:t>topic(SCHEDULE_TOPIC)</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queueId</a:t>
            </a:r>
            <a:r>
              <a:rPr lang="zh-CN" altLang="en-US" sz="1200" b="0" i="0" kern="1200" dirty="0" smtClean="0">
                <a:solidFill>
                  <a:schemeClr val="tx1"/>
                </a:solidFill>
                <a:effectLst/>
                <a:latin typeface="+mn-lt"/>
                <a:ea typeface="+mn-ea"/>
                <a:cs typeface="+mn-cs"/>
              </a:rPr>
              <a:t>改为延时级别</a:t>
            </a:r>
            <a:r>
              <a:rPr lang="en-US" altLang="zh-CN" sz="1200" b="0" i="0" kern="1200" dirty="0" smtClean="0">
                <a:solidFill>
                  <a:schemeClr val="tx1"/>
                </a:solidFill>
                <a:effectLst/>
                <a:latin typeface="+mn-lt"/>
                <a:ea typeface="+mn-ea"/>
                <a:cs typeface="+mn-cs"/>
              </a:rPr>
              <a:t>-1</a:t>
            </a:r>
          </a:p>
          <a:p>
            <a:r>
              <a:rPr lang="en-US" altLang="zh-CN" sz="1200" b="0" i="0" kern="1200" dirty="0" err="1" smtClean="0">
                <a:solidFill>
                  <a:schemeClr val="tx1"/>
                </a:solidFill>
                <a:effectLst/>
                <a:latin typeface="+mn-lt"/>
                <a:ea typeface="+mn-ea"/>
                <a:cs typeface="+mn-cs"/>
              </a:rPr>
              <a:t>mq</a:t>
            </a:r>
            <a:r>
              <a:rPr lang="zh-CN" altLang="en-US" sz="1200" b="0" i="0" kern="1200" dirty="0" smtClean="0">
                <a:solidFill>
                  <a:schemeClr val="tx1"/>
                </a:solidFill>
                <a:effectLst/>
                <a:latin typeface="+mn-lt"/>
                <a:ea typeface="+mn-ea"/>
                <a:cs typeface="+mn-cs"/>
              </a:rPr>
              <a:t>服务端</a:t>
            </a:r>
            <a:r>
              <a:rPr lang="en-US" altLang="zh-CN" sz="1200" b="0" i="0" kern="1200" dirty="0" err="1" smtClean="0">
                <a:solidFill>
                  <a:schemeClr val="tx1"/>
                </a:solidFill>
                <a:effectLst/>
                <a:latin typeface="+mn-lt"/>
                <a:ea typeface="+mn-ea"/>
                <a:cs typeface="+mn-cs"/>
              </a:rPr>
              <a:t>ScheduleMessageService</a:t>
            </a:r>
            <a:r>
              <a:rPr lang="zh-CN" altLang="en-US" sz="1200" b="0" i="0" kern="1200" dirty="0" smtClean="0">
                <a:solidFill>
                  <a:schemeClr val="tx1"/>
                </a:solidFill>
                <a:effectLst/>
                <a:latin typeface="+mn-lt"/>
                <a:ea typeface="+mn-ea"/>
                <a:cs typeface="+mn-cs"/>
              </a:rPr>
              <a:t>中，为每一个延迟级别单独设置一个定时器，定时</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每隔</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秒</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拉取对应延迟级别的消费队列</a:t>
            </a:r>
          </a:p>
          <a:p>
            <a:r>
              <a:rPr lang="zh-CN" altLang="en-US" sz="1200" b="0" i="0" kern="1200" dirty="0" smtClean="0">
                <a:solidFill>
                  <a:schemeClr val="tx1"/>
                </a:solidFill>
                <a:effectLst/>
                <a:latin typeface="+mn-lt"/>
                <a:ea typeface="+mn-ea"/>
                <a:cs typeface="+mn-cs"/>
              </a:rPr>
              <a:t>根据消费偏移量</a:t>
            </a:r>
            <a:r>
              <a:rPr lang="en-US" altLang="zh-CN" sz="1200" b="0" i="0" kern="1200" dirty="0" smtClean="0">
                <a:solidFill>
                  <a:schemeClr val="tx1"/>
                </a:solidFill>
                <a:effectLst/>
                <a:latin typeface="+mn-lt"/>
                <a:ea typeface="+mn-ea"/>
                <a:cs typeface="+mn-cs"/>
              </a:rPr>
              <a:t>offset</a:t>
            </a:r>
            <a:r>
              <a:rPr lang="zh-CN" altLang="en-US" sz="1200" b="0" i="0" kern="1200" dirty="0" smtClean="0">
                <a:solidFill>
                  <a:schemeClr val="tx1"/>
                </a:solidFill>
                <a:effectLst/>
                <a:latin typeface="+mn-lt"/>
                <a:ea typeface="+mn-ea"/>
                <a:cs typeface="+mn-cs"/>
              </a:rPr>
              <a:t>从</a:t>
            </a:r>
            <a:r>
              <a:rPr lang="en-US" altLang="zh-CN" sz="1200" b="0" i="0" kern="1200" dirty="0" err="1" smtClean="0">
                <a:solidFill>
                  <a:schemeClr val="tx1"/>
                </a:solidFill>
                <a:effectLst/>
                <a:latin typeface="+mn-lt"/>
                <a:ea typeface="+mn-ea"/>
                <a:cs typeface="+mn-cs"/>
              </a:rPr>
              <a:t>commitLog</a:t>
            </a:r>
            <a:r>
              <a:rPr lang="zh-CN" altLang="en-US" sz="1200" b="0" i="0" kern="1200" dirty="0" smtClean="0">
                <a:solidFill>
                  <a:schemeClr val="tx1"/>
                </a:solidFill>
                <a:effectLst/>
                <a:latin typeface="+mn-lt"/>
                <a:ea typeface="+mn-ea"/>
                <a:cs typeface="+mn-cs"/>
              </a:rPr>
              <a:t>中解析出对应消息</a:t>
            </a:r>
          </a:p>
          <a:p>
            <a:r>
              <a:rPr lang="zh-CN" altLang="en-US" sz="1200" b="0" i="0" kern="1200" dirty="0" smtClean="0">
                <a:solidFill>
                  <a:schemeClr val="tx1"/>
                </a:solidFill>
                <a:effectLst/>
                <a:latin typeface="+mn-lt"/>
                <a:ea typeface="+mn-ea"/>
                <a:cs typeface="+mn-cs"/>
              </a:rPr>
              <a:t>从消息</a:t>
            </a:r>
            <a:r>
              <a:rPr lang="en-US" altLang="zh-CN" sz="1200" b="0" i="0" kern="1200" dirty="0" err="1" smtClean="0">
                <a:solidFill>
                  <a:schemeClr val="tx1"/>
                </a:solidFill>
                <a:effectLst/>
                <a:latin typeface="+mn-lt"/>
                <a:ea typeface="+mn-ea"/>
                <a:cs typeface="+mn-cs"/>
              </a:rPr>
              <a:t>tagsCode</a:t>
            </a:r>
            <a:r>
              <a:rPr lang="zh-CN" altLang="en-US" sz="1200" b="0" i="0" kern="1200" dirty="0" smtClean="0">
                <a:solidFill>
                  <a:schemeClr val="tx1"/>
                </a:solidFill>
                <a:effectLst/>
                <a:latin typeface="+mn-lt"/>
                <a:ea typeface="+mn-ea"/>
                <a:cs typeface="+mn-cs"/>
              </a:rPr>
              <a:t>中解析出消息应当被投递的时间，与当前时间做比较，判断是否应该进行投递</a:t>
            </a:r>
          </a:p>
          <a:p>
            <a:r>
              <a:rPr lang="zh-CN" altLang="en-US" sz="1200" b="0" i="0" kern="1200" dirty="0" smtClean="0">
                <a:solidFill>
                  <a:schemeClr val="tx1"/>
                </a:solidFill>
                <a:effectLst/>
                <a:latin typeface="+mn-lt"/>
                <a:ea typeface="+mn-ea"/>
                <a:cs typeface="+mn-cs"/>
              </a:rPr>
              <a:t>若到达了投递时间，则构建一个新的消息，并从消息属性中恢复出原始的</a:t>
            </a:r>
            <a:r>
              <a:rPr lang="en-US" altLang="zh-CN" sz="1200" b="0" i="0" kern="1200" dirty="0" smtClean="0">
                <a:solidFill>
                  <a:schemeClr val="tx1"/>
                </a:solidFill>
                <a:effectLst/>
                <a:latin typeface="+mn-lt"/>
                <a:ea typeface="+mn-ea"/>
                <a:cs typeface="+mn-cs"/>
              </a:rPr>
              <a:t>topic</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queueId</a:t>
            </a:r>
            <a:r>
              <a:rPr lang="zh-CN" altLang="en-US" sz="1200" b="0" i="0" kern="1200" dirty="0" smtClean="0">
                <a:solidFill>
                  <a:schemeClr val="tx1"/>
                </a:solidFill>
                <a:effectLst/>
                <a:latin typeface="+mn-lt"/>
                <a:ea typeface="+mn-ea"/>
                <a:cs typeface="+mn-cs"/>
              </a:rPr>
              <a:t>，并清除消息延迟属性，从新进行消息投递</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10"/>
          </p:nvPr>
        </p:nvSpPr>
        <p:spPr/>
        <p:txBody>
          <a:bodyPr/>
          <a:lstStyle/>
          <a:p>
            <a:fld id="{6754FB44-4950-422B-8A4B-1DC3EAB58ED9}" type="slidenum">
              <a:rPr lang="zh-CN" altLang="en-US" smtClean="0"/>
              <a:t>10</a:t>
            </a:fld>
            <a:endParaRPr lang="zh-CN" altLang="en-US"/>
          </a:p>
        </p:txBody>
      </p:sp>
    </p:spTree>
    <p:extLst>
      <p:ext uri="{BB962C8B-B14F-4D97-AF65-F5344CB8AC3E}">
        <p14:creationId xmlns:p14="http://schemas.microsoft.com/office/powerpoint/2010/main" val="1410582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D6E52F4-28E9-45AE-A64E-BBBF99F32211}" type="datetime1">
              <a:rPr lang="zh-CN" altLang="en-US" smtClean="0"/>
              <a:t>2020/10/15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1E58EA-E1CC-4AFF-8C11-688BC9ECC74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56C2D65-3DCF-4D48-887B-868D1048B635}" type="datetime1">
              <a:rPr lang="zh-CN" altLang="en-US" smtClean="0"/>
              <a:t>2020/10/15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C380BF-B6DD-445C-88B8-3C895CFF4676}" type="slidenum">
              <a:rPr lang="zh-CN" altLang="en-US" smtClean="0"/>
              <a:t>‹#›</a:t>
            </a:fld>
            <a:endParaRPr lang="zh-CN" altLang="en-US"/>
          </a:p>
        </p:txBody>
      </p:sp>
      <p:cxnSp>
        <p:nvCxnSpPr>
          <p:cNvPr id="8" name="直接连接符 7"/>
          <p:cNvCxnSpPr/>
          <p:nvPr userDrawn="1"/>
        </p:nvCxnSpPr>
        <p:spPr>
          <a:xfrm>
            <a:off x="642551" y="1087394"/>
            <a:ext cx="10886303" cy="0"/>
          </a:xfrm>
          <a:prstGeom prst="line">
            <a:avLst/>
          </a:prstGeom>
          <a:ln w="12700">
            <a:solidFill>
              <a:srgbClr val="3463A7"/>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CCD0844-C208-4992-B010-2AC811B9B566}" type="datetime1">
              <a:rPr lang="zh-CN" altLang="en-US" smtClean="0"/>
              <a:t>2020/10/15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C380BF-B6DD-445C-88B8-3C895CFF46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3A341464-B1A3-4D3D-BFE2-8762B472B24E}" type="datetime1">
              <a:rPr lang="zh-CN" altLang="en-US" smtClean="0"/>
              <a:t>2020/10/15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11380573" y="6144336"/>
            <a:ext cx="405714" cy="365125"/>
          </a:xfrm>
          <a:prstGeom prst="rect">
            <a:avLst/>
          </a:prstGeom>
        </p:spPr>
        <p:txBody>
          <a:bodyPr vert="horz" lIns="91440" tIns="45720" rIns="91440" bIns="45720" rtlCol="0" anchor="ctr"/>
          <a:lstStyle>
            <a:lvl1pPr algn="r">
              <a:defRPr sz="1200">
                <a:solidFill>
                  <a:srgbClr val="3565A7"/>
                </a:solidFill>
                <a:latin typeface="Arial" panose="020B0604020202020204" pitchFamily="34" charset="0"/>
                <a:cs typeface="Arial" panose="020B0604020202020204" pitchFamily="34" charset="0"/>
              </a:defRPr>
            </a:lvl1pPr>
          </a:lstStyle>
          <a:p>
            <a:fld id="{37C380BF-B6DD-445C-88B8-3C895CFF46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file:///C:\Users\liushiyu\Desktop\rocketmq&#22270;&#29255;\RocketMQ&#24310;&#36831;&#28040;&#24687;.p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file:///C:\Users\liushiyu\Desktop\rocketmq&#22270;&#29255;\&#30701;&#36718;&#35810;.p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file:///C:\Users\liushiyu\Desktop\rocketmq&#22270;&#29255;\&#38271;&#36718;&#35810;.png" TargetMode="External"/><Relationship Id="rId4" Type="http://schemas.openxmlformats.org/officeDocument/2006/relationships/hyperlink" Target="file:///C:\Users\liushiyu\Desktop\rocketmq&#22270;&#29255;\&#38271;&#36830;&#25509;.png"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file:///C:\Users\liushiyu\Desktop\rocketmq&#22270;&#29255;\RocketMQ&#20107;&#21153;&#28040;&#24687;.p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file:///C:\Users\liushiyu\Desktop\rocketmq&#22270;&#29255;\RocketMQ&#39034;&#24207;&#28040;&#24687;.p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7" name="直接连接符 6"/>
          <p:cNvCxnSpPr/>
          <p:nvPr/>
        </p:nvCxnSpPr>
        <p:spPr>
          <a:xfrm>
            <a:off x="1490870" y="4320209"/>
            <a:ext cx="9210261" cy="0"/>
          </a:xfrm>
          <a:prstGeom prst="line">
            <a:avLst/>
          </a:prstGeom>
          <a:ln w="38100">
            <a:solidFill>
              <a:srgbClr val="3464A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490870" y="1558419"/>
            <a:ext cx="9210261" cy="2144177"/>
          </a:xfrm>
          <a:prstGeom prst="rect">
            <a:avLst/>
          </a:prstGeom>
          <a:noFill/>
        </p:spPr>
        <p:txBody>
          <a:bodyPr wrap="square" rtlCol="0" anchor="ctr">
            <a:spAutoFit/>
          </a:bodyPr>
          <a:lstStyle/>
          <a:p>
            <a:pPr algn="ctr">
              <a:lnSpc>
                <a:spcPts val="8000"/>
              </a:lnSpc>
            </a:pPr>
            <a:r>
              <a:rPr lang="en-US" altLang="zh-CN" sz="6600" b="1" dirty="0" err="1" smtClean="0">
                <a:solidFill>
                  <a:srgbClr val="3463A7"/>
                </a:solidFill>
                <a:latin typeface="微软雅黑" panose="020B0503020204020204" pitchFamily="34" charset="-122"/>
                <a:ea typeface="微软雅黑" panose="020B0503020204020204" pitchFamily="34" charset="-122"/>
              </a:rPr>
              <a:t>RocketMQ</a:t>
            </a:r>
            <a:r>
              <a:rPr lang="zh-CN" altLang="en-US" sz="6600" b="1" dirty="0" smtClean="0">
                <a:solidFill>
                  <a:srgbClr val="3463A7"/>
                </a:solidFill>
                <a:latin typeface="微软雅黑" panose="020B0503020204020204" pitchFamily="34" charset="-122"/>
                <a:ea typeface="微软雅黑" panose="020B0503020204020204" pitchFamily="34" charset="-122"/>
              </a:rPr>
              <a:t>特性及实现原理介绍</a:t>
            </a:r>
            <a:endParaRPr lang="en-US" altLang="zh-CN" sz="6600" b="1" dirty="0" smtClean="0">
              <a:solidFill>
                <a:srgbClr val="3463A7"/>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569766" y="4654513"/>
            <a:ext cx="2657060" cy="461665"/>
          </a:xfrm>
          <a:prstGeom prst="rect">
            <a:avLst/>
          </a:prstGeom>
          <a:noFill/>
        </p:spPr>
        <p:txBody>
          <a:bodyPr wrap="square" rtlCol="0">
            <a:spAutoFit/>
          </a:bodyPr>
          <a:lstStyle/>
          <a:p>
            <a:pPr algn="ctr">
              <a:lnSpc>
                <a:spcPct val="150000"/>
              </a:lnSpc>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刘石宇</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2020</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年</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10</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月</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16</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日</a:t>
            </a:r>
            <a:endPar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999" y="407127"/>
            <a:ext cx="9245279" cy="584775"/>
          </a:xfrm>
          <a:prstGeom prst="rect">
            <a:avLst/>
          </a:prstGeom>
          <a:noFill/>
        </p:spPr>
        <p:txBody>
          <a:bodyPr wrap="square" rtlCol="0" anchor="ctr">
            <a:spAutoFit/>
          </a:bodyPr>
          <a:lstStyle/>
          <a:p>
            <a:pPr marL="0" lvl="1">
              <a:spcBef>
                <a:spcPct val="0"/>
              </a:spcBef>
            </a:pPr>
            <a:r>
              <a:rPr lang="en-US" altLang="zh-CN" sz="3200" dirty="0" err="1" smtClean="0">
                <a:latin typeface="微软雅黑" panose="020B0503020204020204" pitchFamily="34" charset="-122"/>
                <a:ea typeface="微软雅黑" panose="020B0503020204020204" pitchFamily="34" charset="-122"/>
              </a:rPr>
              <a:t>RocketMQ</a:t>
            </a:r>
            <a:r>
              <a:rPr lang="zh-CN" altLang="en-US" sz="3200" dirty="0" smtClean="0">
                <a:latin typeface="微软雅黑" panose="020B0503020204020204" pitchFamily="34" charset="-122"/>
                <a:ea typeface="微软雅黑" panose="020B0503020204020204" pitchFamily="34" charset="-122"/>
              </a:rPr>
              <a:t>延迟消息</a:t>
            </a:r>
            <a:endParaRPr lang="zh-CN" altLang="en-US" sz="3200" dirty="0" smtClean="0">
              <a:latin typeface="微软雅黑" panose="020B0503020204020204" pitchFamily="34" charset="-122"/>
              <a:ea typeface="微软雅黑" panose="020B0503020204020204" pitchFamily="34" charset="-122"/>
            </a:endParaRPr>
          </a:p>
        </p:txBody>
      </p:sp>
      <p:sp>
        <p:nvSpPr>
          <p:cNvPr id="9" name="矩形 8"/>
          <p:cNvSpPr/>
          <p:nvPr/>
        </p:nvSpPr>
        <p:spPr>
          <a:xfrm>
            <a:off x="412677" y="3518764"/>
            <a:ext cx="4234543" cy="368300"/>
          </a:xfrm>
          <a:prstGeom prst="rect">
            <a:avLst/>
          </a:prstGeom>
        </p:spPr>
        <p:txBody>
          <a:bodyPr wrap="square">
            <a:spAutoFit/>
          </a:bodyPr>
          <a:lstStyle/>
          <a:p>
            <a:endParaRPr lang="zh-CN" altLang="en-US" dirty="0"/>
          </a:p>
        </p:txBody>
      </p:sp>
      <p:pic>
        <p:nvPicPr>
          <p:cNvPr id="2" name="图片 1">
            <a:hlinkClick r:id="rId3" action="ppaction://program"/>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7599" y="1512032"/>
            <a:ext cx="7820394" cy="5251938"/>
          </a:xfrm>
          <a:prstGeom prst="rect">
            <a:avLst/>
          </a:prstGeom>
        </p:spPr>
      </p:pic>
    </p:spTree>
    <p:extLst>
      <p:ext uri="{BB962C8B-B14F-4D97-AF65-F5344CB8AC3E}">
        <p14:creationId xmlns:p14="http://schemas.microsoft.com/office/powerpoint/2010/main" val="42595431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Straight Arrow Connector 98"/>
          <p:cNvCxnSpPr/>
          <p:nvPr/>
        </p:nvCxnSpPr>
        <p:spPr>
          <a:xfrm flipV="1">
            <a:off x="5997498" y="4190633"/>
            <a:ext cx="3719443" cy="6757"/>
          </a:xfrm>
          <a:prstGeom prst="straightConnector1">
            <a:avLst/>
          </a:prstGeom>
          <a:ln>
            <a:solidFill>
              <a:schemeClr val="bg1">
                <a:lumMod val="65000"/>
              </a:schemeClr>
            </a:solidFill>
            <a:prstDash val="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9" name="Circular Arrow 56"/>
          <p:cNvSpPr/>
          <p:nvPr/>
        </p:nvSpPr>
        <p:spPr>
          <a:xfrm>
            <a:off x="5919143" y="3996022"/>
            <a:ext cx="610773" cy="531246"/>
          </a:xfrm>
          <a:prstGeom prst="circularArrow">
            <a:avLst/>
          </a:prstGeom>
          <a:solidFill>
            <a:schemeClr val="bg1"/>
          </a:solidFill>
          <a:ln>
            <a:noFill/>
          </a:ln>
        </p:spPr>
        <p:style>
          <a:lnRef idx="2">
            <a:scrgbClr r="0" g="0" b="0"/>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30" name="Circular Arrow 57"/>
          <p:cNvSpPr/>
          <p:nvPr/>
        </p:nvSpPr>
        <p:spPr>
          <a:xfrm rot="10800000">
            <a:off x="5919143" y="4200347"/>
            <a:ext cx="610773" cy="531246"/>
          </a:xfrm>
          <a:prstGeom prst="circularArrow">
            <a:avLst/>
          </a:prstGeom>
          <a:solidFill>
            <a:schemeClr val="bg1"/>
          </a:solidFill>
          <a:ln>
            <a:noFill/>
          </a:ln>
        </p:spPr>
        <p:style>
          <a:lnRef idx="2">
            <a:scrgbClr r="0" g="0" b="0"/>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33" name="Oval 76"/>
          <p:cNvSpPr/>
          <p:nvPr/>
        </p:nvSpPr>
        <p:spPr bwMode="auto">
          <a:xfrm>
            <a:off x="1338813" y="1431172"/>
            <a:ext cx="764860" cy="76506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8965">
              <a:defRPr/>
            </a:pPr>
            <a:endParaRPr lang="en-US" sz="900" dirty="0">
              <a:latin typeface="微软雅黑" panose="020B0503020204020204" pitchFamily="34" charset="-122"/>
            </a:endParaRPr>
          </a:p>
        </p:txBody>
      </p:sp>
      <p:sp>
        <p:nvSpPr>
          <p:cNvPr id="34" name="Freeform 36"/>
          <p:cNvSpPr>
            <a:spLocks noChangeArrowheads="1"/>
          </p:cNvSpPr>
          <p:nvPr/>
        </p:nvSpPr>
        <p:spPr bwMode="auto">
          <a:xfrm>
            <a:off x="1587229" y="1636631"/>
            <a:ext cx="272695" cy="354873"/>
          </a:xfrm>
          <a:custGeom>
            <a:avLst/>
            <a:gdLst>
              <a:gd name="T0" fmla="*/ 115 w 320"/>
              <a:gd name="T1" fmla="*/ 62 h 417"/>
              <a:gd name="T2" fmla="*/ 115 w 320"/>
              <a:gd name="T3" fmla="*/ 62 h 417"/>
              <a:gd name="T4" fmla="*/ 62 w 320"/>
              <a:gd name="T5" fmla="*/ 0 h 417"/>
              <a:gd name="T6" fmla="*/ 0 w 320"/>
              <a:gd name="T7" fmla="*/ 62 h 417"/>
              <a:gd name="T8" fmla="*/ 36 w 320"/>
              <a:gd name="T9" fmla="*/ 115 h 417"/>
              <a:gd name="T10" fmla="*/ 36 w 320"/>
              <a:gd name="T11" fmla="*/ 301 h 417"/>
              <a:gd name="T12" fmla="*/ 0 w 320"/>
              <a:gd name="T13" fmla="*/ 354 h 417"/>
              <a:gd name="T14" fmla="*/ 62 w 320"/>
              <a:gd name="T15" fmla="*/ 416 h 417"/>
              <a:gd name="T16" fmla="*/ 115 w 320"/>
              <a:gd name="T17" fmla="*/ 354 h 417"/>
              <a:gd name="T18" fmla="*/ 80 w 320"/>
              <a:gd name="T19" fmla="*/ 301 h 417"/>
              <a:gd name="T20" fmla="*/ 80 w 320"/>
              <a:gd name="T21" fmla="*/ 115 h 417"/>
              <a:gd name="T22" fmla="*/ 115 w 320"/>
              <a:gd name="T23" fmla="*/ 62 h 417"/>
              <a:gd name="T24" fmla="*/ 98 w 320"/>
              <a:gd name="T25" fmla="*/ 354 h 417"/>
              <a:gd name="T26" fmla="*/ 98 w 320"/>
              <a:gd name="T27" fmla="*/ 354 h 417"/>
              <a:gd name="T28" fmla="*/ 62 w 320"/>
              <a:gd name="T29" fmla="*/ 390 h 417"/>
              <a:gd name="T30" fmla="*/ 27 w 320"/>
              <a:gd name="T31" fmla="*/ 354 h 417"/>
              <a:gd name="T32" fmla="*/ 62 w 320"/>
              <a:gd name="T33" fmla="*/ 319 h 417"/>
              <a:gd name="T34" fmla="*/ 98 w 320"/>
              <a:gd name="T35" fmla="*/ 354 h 417"/>
              <a:gd name="T36" fmla="*/ 62 w 320"/>
              <a:gd name="T37" fmla="*/ 88 h 417"/>
              <a:gd name="T38" fmla="*/ 62 w 320"/>
              <a:gd name="T39" fmla="*/ 88 h 417"/>
              <a:gd name="T40" fmla="*/ 27 w 320"/>
              <a:gd name="T41" fmla="*/ 62 h 417"/>
              <a:gd name="T42" fmla="*/ 62 w 320"/>
              <a:gd name="T43" fmla="*/ 27 h 417"/>
              <a:gd name="T44" fmla="*/ 98 w 320"/>
              <a:gd name="T45" fmla="*/ 62 h 417"/>
              <a:gd name="T46" fmla="*/ 62 w 320"/>
              <a:gd name="T47" fmla="*/ 88 h 417"/>
              <a:gd name="T48" fmla="*/ 284 w 320"/>
              <a:gd name="T49" fmla="*/ 301 h 417"/>
              <a:gd name="T50" fmla="*/ 284 w 320"/>
              <a:gd name="T51" fmla="*/ 301 h 417"/>
              <a:gd name="T52" fmla="*/ 284 w 320"/>
              <a:gd name="T53" fmla="*/ 115 h 417"/>
              <a:gd name="T54" fmla="*/ 319 w 320"/>
              <a:gd name="T55" fmla="*/ 62 h 417"/>
              <a:gd name="T56" fmla="*/ 257 w 320"/>
              <a:gd name="T57" fmla="*/ 0 h 417"/>
              <a:gd name="T58" fmla="*/ 195 w 320"/>
              <a:gd name="T59" fmla="*/ 62 h 417"/>
              <a:gd name="T60" fmla="*/ 239 w 320"/>
              <a:gd name="T61" fmla="*/ 115 h 417"/>
              <a:gd name="T62" fmla="*/ 239 w 320"/>
              <a:gd name="T63" fmla="*/ 301 h 417"/>
              <a:gd name="T64" fmla="*/ 195 w 320"/>
              <a:gd name="T65" fmla="*/ 354 h 417"/>
              <a:gd name="T66" fmla="*/ 257 w 320"/>
              <a:gd name="T67" fmla="*/ 416 h 417"/>
              <a:gd name="T68" fmla="*/ 319 w 320"/>
              <a:gd name="T69" fmla="*/ 354 h 417"/>
              <a:gd name="T70" fmla="*/ 284 w 320"/>
              <a:gd name="T71" fmla="*/ 301 h 417"/>
              <a:gd name="T72" fmla="*/ 221 w 320"/>
              <a:gd name="T73" fmla="*/ 62 h 417"/>
              <a:gd name="T74" fmla="*/ 221 w 320"/>
              <a:gd name="T75" fmla="*/ 62 h 417"/>
              <a:gd name="T76" fmla="*/ 257 w 320"/>
              <a:gd name="T77" fmla="*/ 27 h 417"/>
              <a:gd name="T78" fmla="*/ 292 w 320"/>
              <a:gd name="T79" fmla="*/ 62 h 417"/>
              <a:gd name="T80" fmla="*/ 257 w 320"/>
              <a:gd name="T81" fmla="*/ 88 h 417"/>
              <a:gd name="T82" fmla="*/ 221 w 320"/>
              <a:gd name="T83" fmla="*/ 62 h 417"/>
              <a:gd name="T84" fmla="*/ 257 w 320"/>
              <a:gd name="T85" fmla="*/ 390 h 417"/>
              <a:gd name="T86" fmla="*/ 257 w 320"/>
              <a:gd name="T87" fmla="*/ 390 h 417"/>
              <a:gd name="T88" fmla="*/ 221 w 320"/>
              <a:gd name="T89" fmla="*/ 354 h 417"/>
              <a:gd name="T90" fmla="*/ 257 w 320"/>
              <a:gd name="T91" fmla="*/ 319 h 417"/>
              <a:gd name="T92" fmla="*/ 292 w 320"/>
              <a:gd name="T93" fmla="*/ 354 h 417"/>
              <a:gd name="T94" fmla="*/ 257 w 320"/>
              <a:gd name="T95" fmla="*/ 39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0" h="417">
                <a:moveTo>
                  <a:pt x="115" y="62"/>
                </a:moveTo>
                <a:lnTo>
                  <a:pt x="115" y="62"/>
                </a:lnTo>
                <a:cubicBezTo>
                  <a:pt x="115" y="27"/>
                  <a:pt x="89" y="0"/>
                  <a:pt x="62" y="0"/>
                </a:cubicBezTo>
                <a:cubicBezTo>
                  <a:pt x="27" y="0"/>
                  <a:pt x="0" y="27"/>
                  <a:pt x="0" y="62"/>
                </a:cubicBezTo>
                <a:cubicBezTo>
                  <a:pt x="0" y="80"/>
                  <a:pt x="18" y="106"/>
                  <a:pt x="36" y="115"/>
                </a:cubicBezTo>
                <a:cubicBezTo>
                  <a:pt x="36" y="301"/>
                  <a:pt x="36" y="301"/>
                  <a:pt x="36" y="301"/>
                </a:cubicBezTo>
                <a:cubicBezTo>
                  <a:pt x="18" y="310"/>
                  <a:pt x="0" y="328"/>
                  <a:pt x="0" y="354"/>
                </a:cubicBezTo>
                <a:cubicBezTo>
                  <a:pt x="0" y="390"/>
                  <a:pt x="27" y="416"/>
                  <a:pt x="62" y="416"/>
                </a:cubicBezTo>
                <a:cubicBezTo>
                  <a:pt x="89" y="416"/>
                  <a:pt x="115" y="390"/>
                  <a:pt x="115" y="354"/>
                </a:cubicBezTo>
                <a:cubicBezTo>
                  <a:pt x="115" y="328"/>
                  <a:pt x="106" y="310"/>
                  <a:pt x="80" y="301"/>
                </a:cubicBezTo>
                <a:cubicBezTo>
                  <a:pt x="80" y="115"/>
                  <a:pt x="80" y="115"/>
                  <a:pt x="80" y="115"/>
                </a:cubicBezTo>
                <a:cubicBezTo>
                  <a:pt x="106" y="106"/>
                  <a:pt x="115" y="80"/>
                  <a:pt x="115" y="62"/>
                </a:cubicBezTo>
                <a:close/>
                <a:moveTo>
                  <a:pt x="98" y="354"/>
                </a:moveTo>
                <a:lnTo>
                  <a:pt x="98" y="354"/>
                </a:lnTo>
                <a:cubicBezTo>
                  <a:pt x="98" y="372"/>
                  <a:pt x="80" y="390"/>
                  <a:pt x="62" y="390"/>
                </a:cubicBezTo>
                <a:cubicBezTo>
                  <a:pt x="44" y="390"/>
                  <a:pt x="27" y="372"/>
                  <a:pt x="27" y="354"/>
                </a:cubicBezTo>
                <a:cubicBezTo>
                  <a:pt x="27" y="337"/>
                  <a:pt x="44" y="319"/>
                  <a:pt x="62" y="319"/>
                </a:cubicBezTo>
                <a:cubicBezTo>
                  <a:pt x="80" y="319"/>
                  <a:pt x="98" y="337"/>
                  <a:pt x="98" y="354"/>
                </a:cubicBezTo>
                <a:close/>
                <a:moveTo>
                  <a:pt x="62" y="88"/>
                </a:moveTo>
                <a:lnTo>
                  <a:pt x="62" y="88"/>
                </a:lnTo>
                <a:cubicBezTo>
                  <a:pt x="44" y="88"/>
                  <a:pt x="27" y="80"/>
                  <a:pt x="27" y="62"/>
                </a:cubicBezTo>
                <a:cubicBezTo>
                  <a:pt x="27" y="35"/>
                  <a:pt x="44" y="27"/>
                  <a:pt x="62" y="27"/>
                </a:cubicBezTo>
                <a:cubicBezTo>
                  <a:pt x="80" y="27"/>
                  <a:pt x="98" y="35"/>
                  <a:pt x="98" y="62"/>
                </a:cubicBezTo>
                <a:cubicBezTo>
                  <a:pt x="98" y="80"/>
                  <a:pt x="80" y="88"/>
                  <a:pt x="62" y="88"/>
                </a:cubicBezTo>
                <a:close/>
                <a:moveTo>
                  <a:pt x="284" y="301"/>
                </a:moveTo>
                <a:lnTo>
                  <a:pt x="284" y="301"/>
                </a:lnTo>
                <a:cubicBezTo>
                  <a:pt x="284" y="115"/>
                  <a:pt x="284" y="115"/>
                  <a:pt x="284" y="115"/>
                </a:cubicBezTo>
                <a:cubicBezTo>
                  <a:pt x="302" y="106"/>
                  <a:pt x="319" y="80"/>
                  <a:pt x="319" y="62"/>
                </a:cubicBezTo>
                <a:cubicBezTo>
                  <a:pt x="319" y="27"/>
                  <a:pt x="292" y="0"/>
                  <a:pt x="257" y="0"/>
                </a:cubicBezTo>
                <a:cubicBezTo>
                  <a:pt x="221" y="0"/>
                  <a:pt x="195" y="27"/>
                  <a:pt x="195" y="62"/>
                </a:cubicBezTo>
                <a:cubicBezTo>
                  <a:pt x="195" y="80"/>
                  <a:pt x="212" y="106"/>
                  <a:pt x="239" y="115"/>
                </a:cubicBezTo>
                <a:cubicBezTo>
                  <a:pt x="239" y="301"/>
                  <a:pt x="239" y="301"/>
                  <a:pt x="239" y="301"/>
                </a:cubicBezTo>
                <a:cubicBezTo>
                  <a:pt x="212" y="310"/>
                  <a:pt x="195" y="328"/>
                  <a:pt x="195" y="354"/>
                </a:cubicBezTo>
                <a:cubicBezTo>
                  <a:pt x="195" y="390"/>
                  <a:pt x="221" y="416"/>
                  <a:pt x="257" y="416"/>
                </a:cubicBezTo>
                <a:cubicBezTo>
                  <a:pt x="292" y="416"/>
                  <a:pt x="319" y="390"/>
                  <a:pt x="319" y="354"/>
                </a:cubicBezTo>
                <a:cubicBezTo>
                  <a:pt x="319" y="328"/>
                  <a:pt x="302" y="310"/>
                  <a:pt x="284" y="301"/>
                </a:cubicBezTo>
                <a:close/>
                <a:moveTo>
                  <a:pt x="221" y="62"/>
                </a:moveTo>
                <a:lnTo>
                  <a:pt x="221" y="62"/>
                </a:lnTo>
                <a:cubicBezTo>
                  <a:pt x="221" y="35"/>
                  <a:pt x="239" y="27"/>
                  <a:pt x="257" y="27"/>
                </a:cubicBezTo>
                <a:cubicBezTo>
                  <a:pt x="275" y="27"/>
                  <a:pt x="292" y="35"/>
                  <a:pt x="292" y="62"/>
                </a:cubicBezTo>
                <a:cubicBezTo>
                  <a:pt x="292" y="80"/>
                  <a:pt x="275" y="88"/>
                  <a:pt x="257" y="88"/>
                </a:cubicBezTo>
                <a:cubicBezTo>
                  <a:pt x="239" y="88"/>
                  <a:pt x="221" y="80"/>
                  <a:pt x="221" y="62"/>
                </a:cubicBezTo>
                <a:close/>
                <a:moveTo>
                  <a:pt x="257" y="390"/>
                </a:moveTo>
                <a:lnTo>
                  <a:pt x="257" y="390"/>
                </a:lnTo>
                <a:cubicBezTo>
                  <a:pt x="239" y="390"/>
                  <a:pt x="221" y="372"/>
                  <a:pt x="221" y="354"/>
                </a:cubicBezTo>
                <a:cubicBezTo>
                  <a:pt x="221" y="337"/>
                  <a:pt x="239" y="319"/>
                  <a:pt x="257" y="319"/>
                </a:cubicBezTo>
                <a:cubicBezTo>
                  <a:pt x="275" y="319"/>
                  <a:pt x="292" y="337"/>
                  <a:pt x="292" y="354"/>
                </a:cubicBezTo>
                <a:cubicBezTo>
                  <a:pt x="292" y="372"/>
                  <a:pt x="275" y="390"/>
                  <a:pt x="257" y="390"/>
                </a:cubicBezTo>
                <a:close/>
              </a:path>
            </a:pathLst>
          </a:custGeom>
          <a:solidFill>
            <a:schemeClr val="bg1"/>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latin typeface="微软雅黑" panose="020B0503020204020204" pitchFamily="34" charset="-122"/>
            </a:endParaRPr>
          </a:p>
        </p:txBody>
      </p:sp>
      <p:sp>
        <p:nvSpPr>
          <p:cNvPr id="48" name="Freeform 100"/>
          <p:cNvSpPr>
            <a:spLocks noChangeArrowheads="1"/>
          </p:cNvSpPr>
          <p:nvPr/>
        </p:nvSpPr>
        <p:spPr bwMode="auto">
          <a:xfrm>
            <a:off x="5083886" y="2174894"/>
            <a:ext cx="708626" cy="457789"/>
          </a:xfrm>
          <a:custGeom>
            <a:avLst/>
            <a:gdLst>
              <a:gd name="T0" fmla="*/ 381 w 498"/>
              <a:gd name="T1" fmla="*/ 89 h 320"/>
              <a:gd name="T2" fmla="*/ 381 w 498"/>
              <a:gd name="T3" fmla="*/ 89 h 320"/>
              <a:gd name="T4" fmla="*/ 355 w 498"/>
              <a:gd name="T5" fmla="*/ 89 h 320"/>
              <a:gd name="T6" fmla="*/ 231 w 498"/>
              <a:gd name="T7" fmla="*/ 0 h 320"/>
              <a:gd name="T8" fmla="*/ 98 w 498"/>
              <a:gd name="T9" fmla="*/ 134 h 320"/>
              <a:gd name="T10" fmla="*/ 98 w 498"/>
              <a:gd name="T11" fmla="*/ 150 h 320"/>
              <a:gd name="T12" fmla="*/ 89 w 498"/>
              <a:gd name="T13" fmla="*/ 150 h 320"/>
              <a:gd name="T14" fmla="*/ 0 w 498"/>
              <a:gd name="T15" fmla="*/ 240 h 320"/>
              <a:gd name="T16" fmla="*/ 89 w 498"/>
              <a:gd name="T17" fmla="*/ 319 h 320"/>
              <a:gd name="T18" fmla="*/ 381 w 498"/>
              <a:gd name="T19" fmla="*/ 319 h 320"/>
              <a:gd name="T20" fmla="*/ 497 w 498"/>
              <a:gd name="T21" fmla="*/ 204 h 320"/>
              <a:gd name="T22" fmla="*/ 381 w 498"/>
              <a:gd name="T23" fmla="*/ 89 h 320"/>
              <a:gd name="T24" fmla="*/ 284 w 498"/>
              <a:gd name="T25" fmla="*/ 195 h 320"/>
              <a:gd name="T26" fmla="*/ 284 w 498"/>
              <a:gd name="T27" fmla="*/ 195 h 320"/>
              <a:gd name="T28" fmla="*/ 213 w 498"/>
              <a:gd name="T29" fmla="*/ 275 h 320"/>
              <a:gd name="T30" fmla="*/ 195 w 498"/>
              <a:gd name="T31" fmla="*/ 275 h 320"/>
              <a:gd name="T32" fmla="*/ 195 w 498"/>
              <a:gd name="T33" fmla="*/ 266 h 320"/>
              <a:gd name="T34" fmla="*/ 195 w 498"/>
              <a:gd name="T35" fmla="*/ 257 h 320"/>
              <a:gd name="T36" fmla="*/ 222 w 498"/>
              <a:gd name="T37" fmla="*/ 204 h 320"/>
              <a:gd name="T38" fmla="*/ 204 w 498"/>
              <a:gd name="T39" fmla="*/ 195 h 320"/>
              <a:gd name="T40" fmla="*/ 204 w 498"/>
              <a:gd name="T41" fmla="*/ 195 h 320"/>
              <a:gd name="T42" fmla="*/ 186 w 498"/>
              <a:gd name="T43" fmla="*/ 178 h 320"/>
              <a:gd name="T44" fmla="*/ 195 w 498"/>
              <a:gd name="T45" fmla="*/ 160 h 320"/>
              <a:gd name="T46" fmla="*/ 258 w 498"/>
              <a:gd name="T47" fmla="*/ 89 h 320"/>
              <a:gd name="T48" fmla="*/ 275 w 498"/>
              <a:gd name="T49" fmla="*/ 80 h 320"/>
              <a:gd name="T50" fmla="*/ 284 w 498"/>
              <a:gd name="T51" fmla="*/ 89 h 320"/>
              <a:gd name="T52" fmla="*/ 275 w 498"/>
              <a:gd name="T53" fmla="*/ 106 h 320"/>
              <a:gd name="T54" fmla="*/ 249 w 498"/>
              <a:gd name="T55" fmla="*/ 160 h 320"/>
              <a:gd name="T56" fmla="*/ 275 w 498"/>
              <a:gd name="T57" fmla="*/ 169 h 320"/>
              <a:gd name="T58" fmla="*/ 275 w 498"/>
              <a:gd name="T59" fmla="*/ 169 h 320"/>
              <a:gd name="T60" fmla="*/ 293 w 498"/>
              <a:gd name="T61" fmla="*/ 187 h 320"/>
              <a:gd name="T62" fmla="*/ 284 w 498"/>
              <a:gd name="T63" fmla="*/ 19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8" h="320">
                <a:moveTo>
                  <a:pt x="381" y="89"/>
                </a:moveTo>
                <a:lnTo>
                  <a:pt x="381" y="89"/>
                </a:lnTo>
                <a:cubicBezTo>
                  <a:pt x="372" y="89"/>
                  <a:pt x="364" y="89"/>
                  <a:pt x="355" y="89"/>
                </a:cubicBezTo>
                <a:cubicBezTo>
                  <a:pt x="337" y="36"/>
                  <a:pt x="293" y="0"/>
                  <a:pt x="231" y="0"/>
                </a:cubicBezTo>
                <a:cubicBezTo>
                  <a:pt x="160" y="0"/>
                  <a:pt x="98" y="62"/>
                  <a:pt x="98" y="134"/>
                </a:cubicBezTo>
                <a:cubicBezTo>
                  <a:pt x="98" y="134"/>
                  <a:pt x="98" y="142"/>
                  <a:pt x="98" y="150"/>
                </a:cubicBezTo>
                <a:cubicBezTo>
                  <a:pt x="98" y="150"/>
                  <a:pt x="98" y="150"/>
                  <a:pt x="89" y="150"/>
                </a:cubicBezTo>
                <a:cubicBezTo>
                  <a:pt x="45" y="150"/>
                  <a:pt x="0" y="187"/>
                  <a:pt x="0" y="240"/>
                </a:cubicBezTo>
                <a:cubicBezTo>
                  <a:pt x="0" y="284"/>
                  <a:pt x="45" y="319"/>
                  <a:pt x="89" y="319"/>
                </a:cubicBezTo>
                <a:cubicBezTo>
                  <a:pt x="381" y="319"/>
                  <a:pt x="381" y="319"/>
                  <a:pt x="381" y="319"/>
                </a:cubicBezTo>
                <a:cubicBezTo>
                  <a:pt x="443" y="319"/>
                  <a:pt x="497" y="275"/>
                  <a:pt x="497" y="204"/>
                </a:cubicBezTo>
                <a:cubicBezTo>
                  <a:pt x="497" y="142"/>
                  <a:pt x="443" y="89"/>
                  <a:pt x="381" y="89"/>
                </a:cubicBezTo>
                <a:close/>
                <a:moveTo>
                  <a:pt x="284" y="195"/>
                </a:moveTo>
                <a:lnTo>
                  <a:pt x="284" y="195"/>
                </a:lnTo>
                <a:cubicBezTo>
                  <a:pt x="266" y="213"/>
                  <a:pt x="222" y="266"/>
                  <a:pt x="213" y="275"/>
                </a:cubicBezTo>
                <a:cubicBezTo>
                  <a:pt x="213" y="275"/>
                  <a:pt x="204" y="284"/>
                  <a:pt x="195" y="275"/>
                </a:cubicBezTo>
                <a:cubicBezTo>
                  <a:pt x="195" y="275"/>
                  <a:pt x="195" y="275"/>
                  <a:pt x="195" y="266"/>
                </a:cubicBezTo>
                <a:lnTo>
                  <a:pt x="195" y="257"/>
                </a:lnTo>
                <a:cubicBezTo>
                  <a:pt x="222" y="204"/>
                  <a:pt x="222" y="204"/>
                  <a:pt x="222" y="204"/>
                </a:cubicBezTo>
                <a:cubicBezTo>
                  <a:pt x="222" y="195"/>
                  <a:pt x="213" y="195"/>
                  <a:pt x="204" y="195"/>
                </a:cubicBezTo>
                <a:lnTo>
                  <a:pt x="204" y="195"/>
                </a:lnTo>
                <a:cubicBezTo>
                  <a:pt x="195" y="187"/>
                  <a:pt x="186" y="187"/>
                  <a:pt x="186" y="178"/>
                </a:cubicBezTo>
                <a:cubicBezTo>
                  <a:pt x="186" y="169"/>
                  <a:pt x="186" y="169"/>
                  <a:pt x="195" y="160"/>
                </a:cubicBezTo>
                <a:cubicBezTo>
                  <a:pt x="204" y="142"/>
                  <a:pt x="258" y="89"/>
                  <a:pt x="258" y="89"/>
                </a:cubicBezTo>
                <a:cubicBezTo>
                  <a:pt x="266" y="80"/>
                  <a:pt x="266" y="80"/>
                  <a:pt x="275" y="80"/>
                </a:cubicBezTo>
                <a:cubicBezTo>
                  <a:pt x="275" y="89"/>
                  <a:pt x="284" y="89"/>
                  <a:pt x="284" y="89"/>
                </a:cubicBezTo>
                <a:cubicBezTo>
                  <a:pt x="284" y="97"/>
                  <a:pt x="275" y="97"/>
                  <a:pt x="275" y="106"/>
                </a:cubicBezTo>
                <a:cubicBezTo>
                  <a:pt x="249" y="160"/>
                  <a:pt x="249" y="160"/>
                  <a:pt x="249" y="160"/>
                </a:cubicBezTo>
                <a:cubicBezTo>
                  <a:pt x="258" y="160"/>
                  <a:pt x="266" y="169"/>
                  <a:pt x="275" y="169"/>
                </a:cubicBezTo>
                <a:lnTo>
                  <a:pt x="275" y="169"/>
                </a:lnTo>
                <a:cubicBezTo>
                  <a:pt x="284" y="169"/>
                  <a:pt x="293" y="178"/>
                  <a:pt x="293" y="187"/>
                </a:cubicBezTo>
                <a:lnTo>
                  <a:pt x="284" y="195"/>
                </a:lnTo>
                <a:close/>
              </a:path>
            </a:pathLst>
          </a:custGeom>
          <a:solidFill>
            <a:schemeClr val="bg1"/>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latin typeface="微软雅黑" panose="020B0503020204020204" pitchFamily="34" charset="-122"/>
            </a:endParaRPr>
          </a:p>
        </p:txBody>
      </p:sp>
      <p:sp>
        <p:nvSpPr>
          <p:cNvPr id="49" name="Freeform 101"/>
          <p:cNvSpPr>
            <a:spLocks noChangeArrowheads="1"/>
          </p:cNvSpPr>
          <p:nvPr/>
        </p:nvSpPr>
        <p:spPr bwMode="auto">
          <a:xfrm>
            <a:off x="6664116" y="3330124"/>
            <a:ext cx="707975" cy="545077"/>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latin typeface="微软雅黑" panose="020B0503020204020204" pitchFamily="34" charset="-122"/>
            </a:endParaRPr>
          </a:p>
        </p:txBody>
      </p:sp>
      <p:cxnSp>
        <p:nvCxnSpPr>
          <p:cNvPr id="52" name="Straight Arrow Connector 98"/>
          <p:cNvCxnSpPr/>
          <p:nvPr/>
        </p:nvCxnSpPr>
        <p:spPr>
          <a:xfrm flipV="1">
            <a:off x="2246760" y="1801135"/>
            <a:ext cx="3719443" cy="6757"/>
          </a:xfrm>
          <a:prstGeom prst="straightConnector1">
            <a:avLst/>
          </a:prstGeom>
          <a:ln>
            <a:solidFill>
              <a:schemeClr val="bg1">
                <a:lumMod val="65000"/>
              </a:schemeClr>
            </a:solidFill>
            <a:prstDash val="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59" name="Straight Connector 18"/>
          <p:cNvCxnSpPr/>
          <p:nvPr/>
        </p:nvCxnSpPr>
        <p:spPr>
          <a:xfrm>
            <a:off x="5952565" y="1151915"/>
            <a:ext cx="0" cy="1249175"/>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sp>
        <p:nvSpPr>
          <p:cNvPr id="60" name="Oval 22"/>
          <p:cNvSpPr/>
          <p:nvPr/>
        </p:nvSpPr>
        <p:spPr>
          <a:xfrm>
            <a:off x="5913949" y="1753283"/>
            <a:ext cx="113093" cy="113122"/>
          </a:xfrm>
          <a:prstGeom prst="ellipse">
            <a:avLst/>
          </a:prstGeom>
          <a:solidFill>
            <a:schemeClr val="accent1"/>
          </a:solidFill>
          <a:ln w="508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dirty="0">
              <a:latin typeface="微软雅黑" panose="020B0503020204020204" pitchFamily="34" charset="-122"/>
            </a:endParaRPr>
          </a:p>
        </p:txBody>
      </p:sp>
      <p:cxnSp>
        <p:nvCxnSpPr>
          <p:cNvPr id="61" name="Straight Connector 30"/>
          <p:cNvCxnSpPr/>
          <p:nvPr/>
        </p:nvCxnSpPr>
        <p:spPr>
          <a:xfrm>
            <a:off x="5952565" y="2538540"/>
            <a:ext cx="56547" cy="3530566"/>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sp>
        <p:nvSpPr>
          <p:cNvPr id="62" name="Oval 31"/>
          <p:cNvSpPr/>
          <p:nvPr/>
        </p:nvSpPr>
        <p:spPr>
          <a:xfrm>
            <a:off x="5936659" y="4142764"/>
            <a:ext cx="113093" cy="113122"/>
          </a:xfrm>
          <a:prstGeom prst="ellipse">
            <a:avLst/>
          </a:prstGeom>
          <a:solidFill>
            <a:schemeClr val="accent2"/>
          </a:solidFill>
          <a:ln w="508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dirty="0">
              <a:latin typeface="微软雅黑" panose="020B0503020204020204" pitchFamily="34" charset="-122"/>
            </a:endParaRPr>
          </a:p>
        </p:txBody>
      </p:sp>
      <p:sp>
        <p:nvSpPr>
          <p:cNvPr id="64" name="TextBox 75"/>
          <p:cNvSpPr txBox="1"/>
          <p:nvPr/>
        </p:nvSpPr>
        <p:spPr>
          <a:xfrm>
            <a:off x="996043" y="2591294"/>
            <a:ext cx="4460452" cy="3019270"/>
          </a:xfrm>
          <a:prstGeom prst="rect">
            <a:avLst/>
          </a:prstGeom>
          <a:noFill/>
        </p:spPr>
        <p:txBody>
          <a:bodyPr wrap="square" lIns="109710" tIns="54855" rIns="109710" bIns="54855"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85850" lvl="1" indent="-342900">
              <a:lnSpc>
                <a:spcPct val="150000"/>
              </a:lnSpc>
              <a:spcBef>
                <a:spcPct val="0"/>
              </a:spcBef>
              <a:buFont typeface="Wingdings" panose="05000000000000000000" pitchFamily="2" charset="2"/>
              <a:buChar char="n"/>
              <a:defRPr/>
            </a:pPr>
            <a:r>
              <a:rPr lang="zh-CN" altLang="en-US" dirty="0" smtClean="0">
                <a:latin typeface="微软雅黑" panose="020B0503020204020204" pitchFamily="34" charset="-122"/>
                <a:ea typeface="微软雅黑" panose="020B0503020204020204" pitchFamily="34" charset="-122"/>
              </a:rPr>
              <a:t>消息队列模型</a:t>
            </a:r>
            <a:endParaRPr lang="en-US" altLang="zh-CN" dirty="0" smtClean="0">
              <a:latin typeface="微软雅黑" panose="020B0503020204020204" pitchFamily="34" charset="-122"/>
              <a:ea typeface="微软雅黑" panose="020B0503020204020204" pitchFamily="34" charset="-122"/>
            </a:endParaRPr>
          </a:p>
          <a:p>
            <a:pPr marL="1085850" lvl="1" indent="-342900">
              <a:lnSpc>
                <a:spcPct val="150000"/>
              </a:lnSpc>
              <a:spcBef>
                <a:spcPct val="0"/>
              </a:spcBef>
              <a:buFont typeface="Wingdings" panose="05000000000000000000" pitchFamily="2" charset="2"/>
              <a:buChar char="n"/>
              <a:defRPr/>
            </a:pPr>
            <a:r>
              <a:rPr lang="en-US" altLang="zh-CN" dirty="0" err="1" smtClean="0">
                <a:latin typeface="微软雅黑" panose="020B0503020204020204" pitchFamily="34" charset="-122"/>
                <a:ea typeface="微软雅黑" panose="020B0503020204020204" pitchFamily="34" charset="-122"/>
              </a:rPr>
              <a:t>RocketMQ</a:t>
            </a:r>
            <a:r>
              <a:rPr lang="zh-CN" altLang="en-US" dirty="0" smtClean="0">
                <a:latin typeface="微软雅黑" panose="020B0503020204020204" pitchFamily="34" charset="-122"/>
                <a:ea typeface="微软雅黑" panose="020B0503020204020204" pitchFamily="34" charset="-122"/>
              </a:rPr>
              <a:t>模型</a:t>
            </a:r>
            <a:r>
              <a:rPr lang="en-US" altLang="zh-CN" sz="1100" dirty="0" smtClean="0">
                <a:solidFill>
                  <a:srgbClr val="FF0000"/>
                </a:solidFill>
                <a:latin typeface="微软雅黑" panose="020B0503020204020204" pitchFamily="34" charset="-122"/>
                <a:cs typeface="Aparajita" panose="020B0604020202020204" pitchFamily="34" charset="0"/>
              </a:rPr>
              <a:t>	</a:t>
            </a:r>
          </a:p>
          <a:p>
            <a:pPr marL="1085850" lvl="1" indent="-342900">
              <a:lnSpc>
                <a:spcPct val="150000"/>
              </a:lnSpc>
              <a:spcBef>
                <a:spcPct val="0"/>
              </a:spcBef>
              <a:buFont typeface="Wingdings" panose="05000000000000000000" pitchFamily="2" charset="2"/>
              <a:buChar char="n"/>
              <a:defRPr/>
            </a:pPr>
            <a:r>
              <a:rPr lang="en-US" altLang="zh-CN" dirty="0" err="1" smtClean="0">
                <a:latin typeface="微软雅黑" panose="020B0503020204020204" pitchFamily="34" charset="-122"/>
                <a:ea typeface="微软雅黑" panose="020B0503020204020204" pitchFamily="34" charset="-122"/>
              </a:rPr>
              <a:t>RocketMQ</a:t>
            </a:r>
            <a:r>
              <a:rPr lang="zh-CN" altLang="en-US" dirty="0" smtClean="0">
                <a:latin typeface="微软雅黑" panose="020B0503020204020204" pitchFamily="34" charset="-122"/>
                <a:ea typeface="微软雅黑" panose="020B0503020204020204" pitchFamily="34" charset="-122"/>
              </a:rPr>
              <a:t>消息存储</a:t>
            </a:r>
            <a:endParaRPr lang="en-US" altLang="zh-CN" dirty="0" smtClean="0">
              <a:latin typeface="微软雅黑" panose="020B0503020204020204" pitchFamily="34" charset="-122"/>
              <a:ea typeface="微软雅黑" panose="020B0503020204020204" pitchFamily="34" charset="-122"/>
            </a:endParaRPr>
          </a:p>
          <a:p>
            <a:pPr marL="1085850" lvl="1" indent="-342900">
              <a:lnSpc>
                <a:spcPct val="150000"/>
              </a:lnSpc>
              <a:spcBef>
                <a:spcPct val="0"/>
              </a:spcBef>
              <a:buFont typeface="Wingdings" panose="05000000000000000000" pitchFamily="2" charset="2"/>
              <a:buChar char="n"/>
              <a:defRPr/>
            </a:pPr>
            <a:r>
              <a:rPr lang="en-US" altLang="zh-CN" dirty="0" err="1" smtClean="0">
                <a:latin typeface="微软雅黑" panose="020B0503020204020204" pitchFamily="34" charset="-122"/>
                <a:ea typeface="微软雅黑" panose="020B0503020204020204" pitchFamily="34" charset="-122"/>
              </a:rPr>
              <a:t>RocketMQ</a:t>
            </a:r>
            <a:r>
              <a:rPr lang="zh-CN" altLang="en-US" dirty="0" smtClean="0">
                <a:latin typeface="微软雅黑" panose="020B0503020204020204" pitchFamily="34" charset="-122"/>
                <a:ea typeface="微软雅黑" panose="020B0503020204020204" pitchFamily="34" charset="-122"/>
              </a:rPr>
              <a:t>消息消费</a:t>
            </a:r>
            <a:endParaRPr lang="en-US" altLang="zh-CN" dirty="0" smtClean="0">
              <a:latin typeface="微软雅黑" panose="020B0503020204020204" pitchFamily="34" charset="-122"/>
              <a:ea typeface="微软雅黑" panose="020B0503020204020204" pitchFamily="34" charset="-122"/>
            </a:endParaRPr>
          </a:p>
          <a:p>
            <a:pPr marL="1085850" lvl="1" indent="-342900">
              <a:lnSpc>
                <a:spcPct val="150000"/>
              </a:lnSpc>
              <a:spcBef>
                <a:spcPct val="0"/>
              </a:spcBef>
              <a:buFont typeface="Wingdings" panose="05000000000000000000" pitchFamily="2" charset="2"/>
              <a:buChar char="n"/>
              <a:defRPr/>
            </a:pPr>
            <a:r>
              <a:rPr lang="en-US" altLang="zh-CN" dirty="0" err="1" smtClean="0">
                <a:latin typeface="微软雅黑" panose="020B0503020204020204" pitchFamily="34" charset="-122"/>
                <a:ea typeface="微软雅黑" panose="020B0503020204020204" pitchFamily="34" charset="-122"/>
              </a:rPr>
              <a:t>RocketMQ</a:t>
            </a:r>
            <a:r>
              <a:rPr lang="zh-CN" altLang="en-US" dirty="0" smtClean="0">
                <a:latin typeface="微软雅黑" panose="020B0503020204020204" pitchFamily="34" charset="-122"/>
                <a:ea typeface="微软雅黑" panose="020B0503020204020204" pitchFamily="34" charset="-122"/>
              </a:rPr>
              <a:t>事务消息</a:t>
            </a:r>
            <a:endParaRPr lang="en-US" altLang="zh-CN" dirty="0" smtClean="0">
              <a:latin typeface="微软雅黑" panose="020B0503020204020204" pitchFamily="34" charset="-122"/>
              <a:ea typeface="微软雅黑" panose="020B0503020204020204" pitchFamily="34" charset="-122"/>
            </a:endParaRPr>
          </a:p>
          <a:p>
            <a:pPr marL="1085850" lvl="1" indent="-342900">
              <a:lnSpc>
                <a:spcPct val="150000"/>
              </a:lnSpc>
              <a:spcBef>
                <a:spcPct val="0"/>
              </a:spcBef>
              <a:buFont typeface="Wingdings" panose="05000000000000000000" pitchFamily="2" charset="2"/>
              <a:buChar char="n"/>
              <a:defRPr/>
            </a:pPr>
            <a:r>
              <a:rPr lang="en-US" altLang="zh-CN" dirty="0" err="1" smtClean="0">
                <a:latin typeface="微软雅黑" panose="020B0503020204020204" pitchFamily="34" charset="-122"/>
                <a:ea typeface="微软雅黑" panose="020B0503020204020204" pitchFamily="34" charset="-122"/>
              </a:rPr>
              <a:t>RocketMQ</a:t>
            </a:r>
            <a:r>
              <a:rPr lang="zh-CN" altLang="en-US" dirty="0" smtClean="0">
                <a:latin typeface="微软雅黑" panose="020B0503020204020204" pitchFamily="34" charset="-122"/>
                <a:ea typeface="微软雅黑" panose="020B0503020204020204" pitchFamily="34" charset="-122"/>
              </a:rPr>
              <a:t>顺序消息原理</a:t>
            </a:r>
            <a:endParaRPr lang="en-US" altLang="zh-CN" dirty="0" smtClean="0">
              <a:latin typeface="微软雅黑" panose="020B0503020204020204" pitchFamily="34" charset="-122"/>
              <a:ea typeface="微软雅黑" panose="020B0503020204020204" pitchFamily="34" charset="-122"/>
            </a:endParaRPr>
          </a:p>
          <a:p>
            <a:pPr marL="1085850" lvl="1" indent="-342900">
              <a:lnSpc>
                <a:spcPct val="150000"/>
              </a:lnSpc>
              <a:spcBef>
                <a:spcPct val="0"/>
              </a:spcBef>
              <a:buFont typeface="Wingdings" panose="05000000000000000000" pitchFamily="2" charset="2"/>
              <a:buChar char="n"/>
              <a:defRPr/>
            </a:pPr>
            <a:r>
              <a:rPr lang="en-US" altLang="zh-CN" dirty="0" err="1" smtClean="0">
                <a:latin typeface="微软雅黑" panose="020B0503020204020204" pitchFamily="34" charset="-122"/>
                <a:ea typeface="微软雅黑" panose="020B0503020204020204" pitchFamily="34" charset="-122"/>
              </a:rPr>
              <a:t>RocketMQ</a:t>
            </a:r>
            <a:r>
              <a:rPr lang="zh-CN" altLang="en-US" dirty="0" smtClean="0">
                <a:latin typeface="微软雅黑" panose="020B0503020204020204" pitchFamily="34" charset="-122"/>
                <a:ea typeface="微软雅黑" panose="020B0503020204020204" pitchFamily="34" charset="-122"/>
              </a:rPr>
              <a:t>延迟消息原理</a:t>
            </a:r>
            <a:endParaRPr lang="zh-CN" altLang="en-US" dirty="0" smtClean="0">
              <a:latin typeface="微软雅黑" panose="020B0503020204020204" pitchFamily="34" charset="-122"/>
              <a:ea typeface="微软雅黑" panose="020B0503020204020204" pitchFamily="34" charset="-122"/>
            </a:endParaRPr>
          </a:p>
        </p:txBody>
      </p:sp>
      <p:sp>
        <p:nvSpPr>
          <p:cNvPr id="74" name="Oval 83"/>
          <p:cNvSpPr/>
          <p:nvPr/>
        </p:nvSpPr>
        <p:spPr bwMode="auto">
          <a:xfrm>
            <a:off x="9915059" y="3785214"/>
            <a:ext cx="764860" cy="76506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8965">
              <a:defRPr/>
            </a:pPr>
            <a:endParaRPr lang="en-US" sz="900" dirty="0">
              <a:latin typeface="微软雅黑" panose="020B0503020204020204" pitchFamily="34" charset="-122"/>
            </a:endParaRPr>
          </a:p>
        </p:txBody>
      </p:sp>
      <p:sp>
        <p:nvSpPr>
          <p:cNvPr id="75" name="Freeform 102"/>
          <p:cNvSpPr>
            <a:spLocks noChangeArrowheads="1"/>
          </p:cNvSpPr>
          <p:nvPr/>
        </p:nvSpPr>
        <p:spPr bwMode="auto">
          <a:xfrm>
            <a:off x="10105117" y="3991430"/>
            <a:ext cx="390200" cy="348760"/>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latin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9000" y="407127"/>
            <a:ext cx="7313718" cy="584775"/>
          </a:xfrm>
          <a:prstGeom prst="rect">
            <a:avLst/>
          </a:prstGeom>
          <a:noFill/>
        </p:spPr>
        <p:txBody>
          <a:bodyPr wrap="square" rtlCol="0" anchor="ctr">
            <a:spAutoFit/>
          </a:bodyPr>
          <a:lstStyle/>
          <a:p>
            <a:pPr marL="0" lvl="1">
              <a:spcBef>
                <a:spcPct val="0"/>
              </a:spcBef>
            </a:pPr>
            <a:r>
              <a:rPr lang="zh-CN" altLang="en-US" sz="3200" dirty="0" smtClean="0">
                <a:latin typeface="微软雅黑" panose="020B0503020204020204" pitchFamily="34" charset="-122"/>
                <a:ea typeface="微软雅黑" panose="020B0503020204020204" pitchFamily="34" charset="-122"/>
              </a:rPr>
              <a:t>消息队列模型</a:t>
            </a:r>
            <a:endParaRPr lang="zh-CN" altLang="en-US" sz="3200" dirty="0" smtClean="0">
              <a:latin typeface="微软雅黑" panose="020B0503020204020204" pitchFamily="34" charset="-122"/>
              <a:ea typeface="微软雅黑" panose="020B0503020204020204" pitchFamily="34" charset="-122"/>
            </a:endParaRPr>
          </a:p>
        </p:txBody>
      </p:sp>
      <p:sp>
        <p:nvSpPr>
          <p:cNvPr id="8" name="矩形 7"/>
          <p:cNvSpPr/>
          <p:nvPr/>
        </p:nvSpPr>
        <p:spPr>
          <a:xfrm>
            <a:off x="412678" y="1504907"/>
            <a:ext cx="4234543" cy="368300"/>
          </a:xfrm>
          <a:prstGeom prst="rect">
            <a:avLst/>
          </a:prstGeom>
        </p:spPr>
        <p:txBody>
          <a:bodyPr wrap="square">
            <a:spAutoFit/>
          </a:bodyPr>
          <a:lstStyle/>
          <a:p>
            <a:endParaRPr lang="zh-CN" altLang="en-US" dirty="0"/>
          </a:p>
        </p:txBody>
      </p:sp>
      <p:sp>
        <p:nvSpPr>
          <p:cNvPr id="9" name="矩形 8"/>
          <p:cNvSpPr/>
          <p:nvPr/>
        </p:nvSpPr>
        <p:spPr>
          <a:xfrm>
            <a:off x="412677" y="3518764"/>
            <a:ext cx="4234543" cy="368300"/>
          </a:xfrm>
          <a:prstGeom prst="rect">
            <a:avLst/>
          </a:prstGeom>
        </p:spPr>
        <p:txBody>
          <a:bodyPr wrap="square">
            <a:spAutoFit/>
          </a:bodyPr>
          <a:lstStyle/>
          <a:p>
            <a:endParaRPr lang="zh-CN" altLang="en-US" dirty="0"/>
          </a:p>
        </p:txBody>
      </p:sp>
      <p:sp>
        <p:nvSpPr>
          <p:cNvPr id="3" name="文本框 2"/>
          <p:cNvSpPr txBox="1"/>
          <p:nvPr/>
        </p:nvSpPr>
        <p:spPr>
          <a:xfrm>
            <a:off x="709439" y="1273042"/>
            <a:ext cx="6644640" cy="369332"/>
          </a:xfrm>
          <a:prstGeom prst="rect">
            <a:avLst/>
          </a:prstGeom>
          <a:noFill/>
        </p:spPr>
        <p:txBody>
          <a:bodyPr wrap="square" rtlCol="0" anchor="t">
            <a:spAutoFit/>
          </a:bodyPr>
          <a:lstStyle/>
          <a:p>
            <a:r>
              <a:rPr lang="zh-CN" altLang="en-US" dirty="0" smtClean="0"/>
              <a:t>为什么要有消息队列</a:t>
            </a:r>
            <a:r>
              <a:rPr lang="en-US" altLang="zh-CN" dirty="0" smtClean="0"/>
              <a:t>, </a:t>
            </a:r>
            <a:r>
              <a:rPr lang="zh-CN" altLang="en-US" dirty="0" smtClean="0"/>
              <a:t>消息队列解决了哪些问题</a:t>
            </a:r>
            <a:r>
              <a:rPr lang="en-US" altLang="zh-CN" dirty="0" smtClean="0"/>
              <a:t>?</a:t>
            </a:r>
            <a:endParaRPr lang="en-US" altLang="zh-CN" dirty="0"/>
          </a:p>
        </p:txBody>
      </p:sp>
      <p:sp>
        <p:nvSpPr>
          <p:cNvPr id="4" name="文本框 3"/>
          <p:cNvSpPr txBox="1"/>
          <p:nvPr/>
        </p:nvSpPr>
        <p:spPr>
          <a:xfrm>
            <a:off x="839000" y="1768980"/>
            <a:ext cx="4110527"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数据驱动的任务依赖方式</a:t>
            </a:r>
            <a:endParaRPr lang="en-US" altLang="zh-CN" dirty="0" smtClean="0"/>
          </a:p>
          <a:p>
            <a:pPr marL="285750" indent="-285750">
              <a:buFont typeface="Arial" panose="020B0604020202020204" pitchFamily="34" charset="0"/>
              <a:buChar char="•"/>
            </a:pPr>
            <a:r>
              <a:rPr lang="zh-CN" altLang="en-US" dirty="0" smtClean="0"/>
              <a:t>上游服务不需要关系下游服务的执行结果</a:t>
            </a:r>
            <a:endParaRPr lang="en-US" altLang="zh-CN" dirty="0" smtClean="0"/>
          </a:p>
          <a:p>
            <a:pPr marL="285750" indent="-285750">
              <a:buFont typeface="Arial" panose="020B0604020202020204" pitchFamily="34" charset="0"/>
              <a:buChar char="•"/>
            </a:pPr>
            <a:r>
              <a:rPr lang="zh-CN" altLang="en-US" dirty="0"/>
              <a:t>异步</a:t>
            </a:r>
            <a:r>
              <a:rPr lang="zh-CN" altLang="en-US" dirty="0" smtClean="0"/>
              <a:t>返回执行时间长的任务结果</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9000" y="407127"/>
            <a:ext cx="7313718" cy="584775"/>
          </a:xfrm>
          <a:prstGeom prst="rect">
            <a:avLst/>
          </a:prstGeom>
          <a:noFill/>
        </p:spPr>
        <p:txBody>
          <a:bodyPr wrap="square" rtlCol="0" anchor="ctr">
            <a:spAutoFit/>
          </a:bodyPr>
          <a:lstStyle/>
          <a:p>
            <a:pPr marL="0" lvl="1">
              <a:spcBef>
                <a:spcPct val="0"/>
              </a:spcBef>
            </a:pPr>
            <a:r>
              <a:rPr lang="zh-CN" altLang="en-US" sz="3200" dirty="0" smtClean="0">
                <a:latin typeface="微软雅黑" panose="020B0503020204020204" pitchFamily="34" charset="-122"/>
                <a:ea typeface="微软雅黑" panose="020B0503020204020204" pitchFamily="34" charset="-122"/>
              </a:rPr>
              <a:t>消息队列模型图</a:t>
            </a:r>
            <a:endParaRPr lang="zh-CN" altLang="en-US" sz="3200" dirty="0" smtClean="0">
              <a:latin typeface="微软雅黑" panose="020B0503020204020204" pitchFamily="34" charset="-122"/>
              <a:ea typeface="微软雅黑" panose="020B0503020204020204" pitchFamily="34" charset="-122"/>
            </a:endParaRPr>
          </a:p>
        </p:txBody>
      </p:sp>
      <p:sp>
        <p:nvSpPr>
          <p:cNvPr id="8" name="矩形 7"/>
          <p:cNvSpPr/>
          <p:nvPr/>
        </p:nvSpPr>
        <p:spPr>
          <a:xfrm>
            <a:off x="412678" y="1504907"/>
            <a:ext cx="4234543" cy="368300"/>
          </a:xfrm>
          <a:prstGeom prst="rect">
            <a:avLst/>
          </a:prstGeom>
        </p:spPr>
        <p:txBody>
          <a:bodyPr wrap="square">
            <a:spAutoFit/>
          </a:bodyPr>
          <a:lstStyle/>
          <a:p>
            <a:endParaRPr lang="zh-CN" altLang="en-US" dirty="0"/>
          </a:p>
        </p:txBody>
      </p:sp>
      <p:sp>
        <p:nvSpPr>
          <p:cNvPr id="9" name="矩形 8"/>
          <p:cNvSpPr/>
          <p:nvPr/>
        </p:nvSpPr>
        <p:spPr>
          <a:xfrm>
            <a:off x="412677" y="3518764"/>
            <a:ext cx="4234543" cy="368300"/>
          </a:xfrm>
          <a:prstGeom prst="rect">
            <a:avLst/>
          </a:prstGeom>
        </p:spPr>
        <p:txBody>
          <a:bodyPr wrap="square">
            <a:spAutoFit/>
          </a:bodyPr>
          <a:lstStyle/>
          <a:p>
            <a:endParaRPr lang="zh-CN" altLang="en-US" dirty="0"/>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4797" y="1256246"/>
            <a:ext cx="9254316" cy="4742902"/>
          </a:xfrm>
          <a:prstGeom prst="rect">
            <a:avLst/>
          </a:prstGeom>
        </p:spPr>
      </p:pic>
    </p:spTree>
    <p:extLst>
      <p:ext uri="{BB962C8B-B14F-4D97-AF65-F5344CB8AC3E}">
        <p14:creationId xmlns:p14="http://schemas.microsoft.com/office/powerpoint/2010/main" val="2002692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9000" y="407127"/>
            <a:ext cx="7313718" cy="584775"/>
          </a:xfrm>
          <a:prstGeom prst="rect">
            <a:avLst/>
          </a:prstGeom>
          <a:noFill/>
        </p:spPr>
        <p:txBody>
          <a:bodyPr wrap="square" rtlCol="0" anchor="ctr">
            <a:spAutoFit/>
          </a:bodyPr>
          <a:lstStyle/>
          <a:p>
            <a:pPr marL="0" lvl="1">
              <a:spcBef>
                <a:spcPct val="0"/>
              </a:spcBef>
            </a:pPr>
            <a:r>
              <a:rPr lang="en-US" altLang="zh-CN" sz="3200" dirty="0" err="1" smtClean="0">
                <a:latin typeface="微软雅黑" panose="020B0503020204020204" pitchFamily="34" charset="-122"/>
                <a:ea typeface="微软雅黑" panose="020B0503020204020204" pitchFamily="34" charset="-122"/>
              </a:rPr>
              <a:t>RocketMQ</a:t>
            </a:r>
            <a:r>
              <a:rPr lang="zh-CN" altLang="en-US" sz="3200" dirty="0" smtClean="0">
                <a:latin typeface="微软雅黑" panose="020B0503020204020204" pitchFamily="34" charset="-122"/>
                <a:ea typeface="微软雅黑" panose="020B0503020204020204" pitchFamily="34" charset="-122"/>
              </a:rPr>
              <a:t>模型图</a:t>
            </a:r>
            <a:endParaRPr lang="zh-CN" altLang="en-US" sz="3200" dirty="0" smtClean="0">
              <a:latin typeface="微软雅黑" panose="020B0503020204020204" pitchFamily="34" charset="-122"/>
              <a:ea typeface="微软雅黑" panose="020B0503020204020204" pitchFamily="34" charset="-122"/>
            </a:endParaRPr>
          </a:p>
        </p:txBody>
      </p:sp>
      <p:sp>
        <p:nvSpPr>
          <p:cNvPr id="8" name="矩形 7"/>
          <p:cNvSpPr/>
          <p:nvPr/>
        </p:nvSpPr>
        <p:spPr>
          <a:xfrm>
            <a:off x="412678" y="1504907"/>
            <a:ext cx="4234543" cy="368300"/>
          </a:xfrm>
          <a:prstGeom prst="rect">
            <a:avLst/>
          </a:prstGeom>
        </p:spPr>
        <p:txBody>
          <a:bodyPr wrap="square">
            <a:spAutoFit/>
          </a:bodyPr>
          <a:lstStyle/>
          <a:p>
            <a:endParaRPr lang="zh-CN" altLang="en-US" dirty="0"/>
          </a:p>
        </p:txBody>
      </p:sp>
      <p:sp>
        <p:nvSpPr>
          <p:cNvPr id="9" name="矩形 8"/>
          <p:cNvSpPr/>
          <p:nvPr/>
        </p:nvSpPr>
        <p:spPr>
          <a:xfrm>
            <a:off x="412677" y="3518764"/>
            <a:ext cx="4234543" cy="368300"/>
          </a:xfrm>
          <a:prstGeom prst="rect">
            <a:avLst/>
          </a:prstGeom>
        </p:spPr>
        <p:txBody>
          <a:bodyPr wrap="square">
            <a:spAutoFit/>
          </a:bodyPr>
          <a:lstStyle/>
          <a:p>
            <a:endParaRPr lang="zh-CN" altLang="en-US" dirty="0"/>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631" y="1614060"/>
            <a:ext cx="10058400" cy="4546008"/>
          </a:xfrm>
          <a:prstGeom prst="rect">
            <a:avLst/>
          </a:prstGeom>
        </p:spPr>
      </p:pic>
    </p:spTree>
    <p:extLst>
      <p:ext uri="{BB962C8B-B14F-4D97-AF65-F5344CB8AC3E}">
        <p14:creationId xmlns:p14="http://schemas.microsoft.com/office/powerpoint/2010/main" val="36357780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9000" y="407126"/>
            <a:ext cx="7313718" cy="584775"/>
          </a:xfrm>
          <a:prstGeom prst="rect">
            <a:avLst/>
          </a:prstGeom>
          <a:noFill/>
        </p:spPr>
        <p:txBody>
          <a:bodyPr wrap="square" rtlCol="0" anchor="ctr">
            <a:spAutoFit/>
          </a:bodyPr>
          <a:lstStyle/>
          <a:p>
            <a:pPr marL="0" lvl="1">
              <a:spcBef>
                <a:spcPct val="0"/>
              </a:spcBef>
            </a:pPr>
            <a:r>
              <a:rPr lang="en-US" altLang="zh-CN" sz="3200" dirty="0" err="1" smtClean="0">
                <a:latin typeface="微软雅黑" panose="020B0503020204020204" pitchFamily="34" charset="-122"/>
                <a:ea typeface="微软雅黑" panose="020B0503020204020204" pitchFamily="34" charset="-122"/>
              </a:rPr>
              <a:t>RocketMQ</a:t>
            </a:r>
            <a:r>
              <a:rPr lang="zh-CN" altLang="en-US" sz="3200" dirty="0" smtClean="0">
                <a:latin typeface="微软雅黑" panose="020B0503020204020204" pitchFamily="34" charset="-122"/>
                <a:ea typeface="微软雅黑" panose="020B0503020204020204" pitchFamily="34" charset="-122"/>
              </a:rPr>
              <a:t>消息存储</a:t>
            </a:r>
            <a:endParaRPr lang="en-US" altLang="zh-CN" sz="3200" dirty="0">
              <a:latin typeface="微软雅黑" panose="020B0503020204020204" pitchFamily="34" charset="-122"/>
              <a:ea typeface="微软雅黑" panose="020B0503020204020204" pitchFamily="34" charset="-122"/>
            </a:endParaRPr>
          </a:p>
        </p:txBody>
      </p:sp>
      <p:sp>
        <p:nvSpPr>
          <p:cNvPr id="9" name="矩形 8"/>
          <p:cNvSpPr/>
          <p:nvPr/>
        </p:nvSpPr>
        <p:spPr>
          <a:xfrm>
            <a:off x="412677" y="3518764"/>
            <a:ext cx="4234543" cy="368300"/>
          </a:xfrm>
          <a:prstGeom prst="rect">
            <a:avLst/>
          </a:prstGeom>
        </p:spPr>
        <p:txBody>
          <a:bodyPr wrap="square">
            <a:spAutoFit/>
          </a:bodyPr>
          <a:lstStyle/>
          <a:p>
            <a:endParaRPr lang="zh-CN" altLang="en-US" dirty="0"/>
          </a:p>
        </p:txBody>
      </p:sp>
      <p:sp>
        <p:nvSpPr>
          <p:cNvPr id="4" name="文本框 3"/>
          <p:cNvSpPr txBox="1"/>
          <p:nvPr/>
        </p:nvSpPr>
        <p:spPr>
          <a:xfrm>
            <a:off x="656492" y="1348154"/>
            <a:ext cx="4935416" cy="646331"/>
          </a:xfrm>
          <a:prstGeom prst="rect">
            <a:avLst/>
          </a:prstGeom>
          <a:noFill/>
        </p:spPr>
        <p:txBody>
          <a:bodyPr wrap="square" rtlCol="0">
            <a:spAutoFit/>
          </a:bodyPr>
          <a:lstStyle/>
          <a:p>
            <a:r>
              <a:rPr lang="en-US" altLang="zh-CN" dirty="0" err="1" smtClean="0">
                <a:latin typeface="微软雅黑" panose="020B0503020204020204" pitchFamily="34" charset="-122"/>
                <a:ea typeface="微软雅黑" panose="020B0503020204020204" pitchFamily="34" charset="-122"/>
              </a:rPr>
              <a:t>RocketMQ</a:t>
            </a:r>
            <a:r>
              <a:rPr lang="zh-CN" altLang="en-US" dirty="0" smtClean="0">
                <a:latin typeface="微软雅黑" panose="020B0503020204020204" pitchFamily="34" charset="-122"/>
                <a:ea typeface="微软雅黑" panose="020B0503020204020204" pitchFamily="34" charset="-122"/>
              </a:rPr>
              <a:t>怎么做到保证数据不丢失的同时快速读取写入</a:t>
            </a:r>
            <a:r>
              <a:rPr lang="en-US" altLang="zh-CN" dirty="0" smtClean="0">
                <a:latin typeface="微软雅黑" panose="020B0503020204020204" pitchFamily="34" charset="-122"/>
                <a:ea typeface="微软雅黑" panose="020B0503020204020204" pitchFamily="34" charset="-122"/>
              </a:rPr>
              <a:t>?</a:t>
            </a:r>
          </a:p>
        </p:txBody>
      </p:sp>
      <p:sp>
        <p:nvSpPr>
          <p:cNvPr id="5" name="文本框 4"/>
          <p:cNvSpPr txBox="1"/>
          <p:nvPr/>
        </p:nvSpPr>
        <p:spPr>
          <a:xfrm>
            <a:off x="839000" y="2004646"/>
            <a:ext cx="5725923" cy="2585323"/>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smtClean="0"/>
              <a:t>CommitLog</a:t>
            </a:r>
            <a:r>
              <a:rPr lang="en-US" altLang="zh-CN" dirty="0" smtClean="0"/>
              <a:t>:</a:t>
            </a:r>
            <a:r>
              <a:rPr lang="zh-CN" altLang="en-US" dirty="0" smtClean="0"/>
              <a:t>存储主体</a:t>
            </a:r>
            <a:r>
              <a:rPr lang="en-US" altLang="zh-CN" dirty="0" smtClean="0"/>
              <a:t>,</a:t>
            </a:r>
            <a:r>
              <a:rPr lang="zh-CN" altLang="en-US" dirty="0" smtClean="0"/>
              <a:t>整个</a:t>
            </a:r>
            <a:r>
              <a:rPr lang="en-US" altLang="zh-CN" dirty="0" smtClean="0"/>
              <a:t>blocker</a:t>
            </a:r>
            <a:r>
              <a:rPr lang="zh-CN" altLang="en-US" dirty="0" smtClean="0"/>
              <a:t>消息顺序写入文件</a:t>
            </a:r>
            <a:r>
              <a:rPr lang="en-US" altLang="zh-CN" dirty="0" smtClean="0"/>
              <a:t>(</a:t>
            </a:r>
            <a:r>
              <a:rPr lang="zh-CN" altLang="en-US" dirty="0" smtClean="0"/>
              <a:t>顺序写入优势</a:t>
            </a:r>
            <a:r>
              <a:rPr lang="en-US" altLang="zh-CN" dirty="0" smtClean="0"/>
              <a:t>)</a:t>
            </a:r>
          </a:p>
          <a:p>
            <a:pPr marL="285750" indent="-285750">
              <a:buFont typeface="Arial" panose="020B0604020202020204" pitchFamily="34" charset="0"/>
              <a:buChar char="•"/>
            </a:pPr>
            <a:r>
              <a:rPr lang="en-US" dirty="0" err="1" smtClean="0"/>
              <a:t>ConsumeQueue</a:t>
            </a:r>
            <a:r>
              <a:rPr lang="en-US" altLang="zh-CN" dirty="0" smtClean="0"/>
              <a:t>:</a:t>
            </a:r>
            <a:r>
              <a:rPr lang="zh-CN" altLang="en-US" dirty="0" smtClean="0"/>
              <a:t>消息消费队列</a:t>
            </a:r>
            <a:r>
              <a:rPr lang="en-US" altLang="zh-CN" dirty="0" smtClean="0"/>
              <a:t>,</a:t>
            </a:r>
            <a:r>
              <a:rPr lang="zh-CN" altLang="en-US" dirty="0" smtClean="0"/>
              <a:t>实现根据</a:t>
            </a:r>
            <a:r>
              <a:rPr lang="en-US" altLang="zh-CN" dirty="0" smtClean="0"/>
              <a:t>topic</a:t>
            </a:r>
            <a:r>
              <a:rPr lang="zh-CN" altLang="en-US" dirty="0" smtClean="0"/>
              <a:t>顺序读取</a:t>
            </a:r>
            <a:r>
              <a:rPr lang="en-US" altLang="zh-CN" dirty="0" smtClean="0"/>
              <a:t>,</a:t>
            </a:r>
            <a:r>
              <a:rPr lang="zh-CN" altLang="en-US" dirty="0" smtClean="0"/>
              <a:t>其中保存了该</a:t>
            </a:r>
            <a:r>
              <a:rPr lang="en-US" altLang="zh-CN" dirty="0" smtClean="0"/>
              <a:t>topic</a:t>
            </a:r>
            <a:r>
              <a:rPr lang="zh-CN" altLang="en-US" dirty="0" smtClean="0"/>
              <a:t>下每条消息在</a:t>
            </a:r>
            <a:r>
              <a:rPr lang="en-US" altLang="zh-CN" dirty="0" err="1" smtClean="0"/>
              <a:t>commitlog</a:t>
            </a:r>
            <a:r>
              <a:rPr lang="zh-CN" altLang="en-US" dirty="0" smtClean="0"/>
              <a:t>的物理偏移量</a:t>
            </a:r>
            <a:endParaRPr lang="en-US" altLang="zh-CN" dirty="0" smtClean="0"/>
          </a:p>
          <a:p>
            <a:pPr marL="285750" indent="-285750">
              <a:buFont typeface="Arial" panose="020B0604020202020204" pitchFamily="34" charset="0"/>
              <a:buChar char="•"/>
            </a:pPr>
            <a:r>
              <a:rPr lang="zh-CN" altLang="en-US" dirty="0" smtClean="0"/>
              <a:t>页缓存</a:t>
            </a:r>
            <a:endParaRPr lang="en-US" altLang="zh-CN" dirty="0" smtClean="0"/>
          </a:p>
          <a:p>
            <a:pPr marL="285750" indent="-285750">
              <a:buFont typeface="Arial" panose="020B0604020202020204" pitchFamily="34" charset="0"/>
              <a:buChar char="•"/>
            </a:pPr>
            <a:r>
              <a:rPr lang="zh-CN" altLang="en-US" dirty="0" smtClean="0"/>
              <a:t>零拷贝</a:t>
            </a:r>
            <a:endParaRPr lang="en-US" altLang="zh-CN" dirty="0" smtClean="0"/>
          </a:p>
          <a:p>
            <a:pPr marL="285750" indent="-285750">
              <a:buFont typeface="Arial" panose="020B0604020202020204" pitchFamily="34" charset="0"/>
              <a:buChar char="•"/>
            </a:pPr>
            <a:r>
              <a:rPr lang="zh-CN" altLang="en-US" dirty="0"/>
              <a:t>消息刷</a:t>
            </a:r>
            <a:r>
              <a:rPr lang="zh-CN" altLang="en-US" dirty="0" smtClean="0"/>
              <a:t>盘</a:t>
            </a:r>
            <a:r>
              <a:rPr lang="en-US" altLang="zh-CN" dirty="0" smtClean="0"/>
              <a:t>(</a:t>
            </a:r>
            <a:r>
              <a:rPr lang="zh-CN" altLang="en-US" dirty="0" smtClean="0"/>
              <a:t>同步刷盘与异步刷盘</a:t>
            </a:r>
            <a:r>
              <a:rPr lang="en-US" altLang="zh-CN" dirty="0" smtClean="0"/>
              <a: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06718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155513" y="301944"/>
            <a:ext cx="9100630" cy="743986"/>
          </a:xfrm>
          <a:prstGeom prst="rect">
            <a:avLst/>
          </a:prstGeom>
          <a:noFill/>
        </p:spPr>
        <p:txBody>
          <a:bodyPr wrap="square" rtlCol="0" anchor="ctr">
            <a:spAutoFit/>
          </a:bodyPr>
          <a:lstStyle/>
          <a:p>
            <a:pPr marL="1085850" lvl="1" indent="-342900">
              <a:lnSpc>
                <a:spcPct val="150000"/>
              </a:lnSpc>
              <a:spcBef>
                <a:spcPct val="0"/>
              </a:spcBef>
              <a:defRPr/>
            </a:pPr>
            <a:r>
              <a:rPr lang="en-US" altLang="zh-CN" sz="3200" dirty="0" err="1" smtClean="0">
                <a:latin typeface="微软雅黑" panose="020B0503020204020204" pitchFamily="34" charset="-122"/>
                <a:ea typeface="微软雅黑" panose="020B0503020204020204" pitchFamily="34" charset="-122"/>
              </a:rPr>
              <a:t>RocketMQ</a:t>
            </a:r>
            <a:r>
              <a:rPr lang="zh-CN" altLang="en-US" sz="3200" dirty="0" smtClean="0">
                <a:latin typeface="微软雅黑" panose="020B0503020204020204" pitchFamily="34" charset="-122"/>
                <a:ea typeface="微软雅黑" panose="020B0503020204020204" pitchFamily="34" charset="-122"/>
              </a:rPr>
              <a:t>消息消费</a:t>
            </a:r>
            <a:endParaRPr lang="en-US" altLang="zh-CN" sz="32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33045" y="1406769"/>
            <a:ext cx="7526216" cy="286232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hlinkClick r:id="rId3" action="ppaction://program"/>
              </a:rPr>
              <a:t>短轮询</a:t>
            </a:r>
            <a:endParaRPr lang="en-US" altLang="zh-CN" dirty="0" smtClean="0"/>
          </a:p>
          <a:p>
            <a:r>
              <a:rPr lang="zh-CN" altLang="en-US" dirty="0" smtClean="0"/>
              <a:t>以</a:t>
            </a:r>
            <a:r>
              <a:rPr lang="zh-CN" altLang="en-US" dirty="0"/>
              <a:t>一定的时间间隔去主动拉取</a:t>
            </a:r>
            <a:r>
              <a:rPr lang="en-US" altLang="zh-CN" dirty="0"/>
              <a:t>,</a:t>
            </a:r>
            <a:r>
              <a:rPr lang="zh-CN" altLang="en-US" dirty="0"/>
              <a:t>问题在于</a:t>
            </a:r>
            <a:r>
              <a:rPr lang="en-US" altLang="zh-CN" dirty="0"/>
              <a:t>,</a:t>
            </a:r>
            <a:r>
              <a:rPr lang="zh-CN" altLang="en-US" dirty="0"/>
              <a:t>会有消息延迟</a:t>
            </a:r>
            <a:r>
              <a:rPr lang="en-US" altLang="zh-CN" dirty="0"/>
              <a:t>,</a:t>
            </a:r>
            <a:r>
              <a:rPr lang="zh-CN" altLang="en-US" dirty="0"/>
              <a:t>间隔短了会造成</a:t>
            </a:r>
            <a:r>
              <a:rPr lang="en-US" altLang="zh-CN" dirty="0"/>
              <a:t>broker</a:t>
            </a:r>
            <a:r>
              <a:rPr lang="zh-CN" altLang="en-US" dirty="0"/>
              <a:t>的压力</a:t>
            </a:r>
            <a:r>
              <a:rPr lang="en-US" altLang="zh-CN" dirty="0"/>
              <a:t>,</a:t>
            </a:r>
            <a:r>
              <a:rPr lang="zh-CN" altLang="en-US" dirty="0"/>
              <a:t>间隔长了消息延迟就高</a:t>
            </a:r>
            <a:endParaRPr lang="en-US" altLang="zh-CN" dirty="0" smtClean="0"/>
          </a:p>
          <a:p>
            <a:pPr marL="285750" indent="-285750">
              <a:buFont typeface="Arial" panose="020B0604020202020204" pitchFamily="34" charset="0"/>
              <a:buChar char="•"/>
            </a:pPr>
            <a:r>
              <a:rPr lang="zh-CN" altLang="en-US" dirty="0">
                <a:hlinkClick r:id="rId4" action="ppaction://program"/>
              </a:rPr>
              <a:t>长</a:t>
            </a:r>
            <a:r>
              <a:rPr lang="zh-CN" altLang="en-US" dirty="0" smtClean="0">
                <a:hlinkClick r:id="rId4" action="ppaction://program"/>
              </a:rPr>
              <a:t>连接</a:t>
            </a:r>
            <a:endParaRPr lang="en-US" altLang="zh-CN" dirty="0" smtClean="0"/>
          </a:p>
          <a:p>
            <a:r>
              <a:rPr lang="zh-CN" altLang="en-US" dirty="0"/>
              <a:t>通过</a:t>
            </a:r>
            <a:r>
              <a:rPr lang="en-US" altLang="zh-CN" dirty="0" err="1" smtClean="0"/>
              <a:t>websocket</a:t>
            </a:r>
            <a:r>
              <a:rPr lang="zh-CN" altLang="en-US" dirty="0" smtClean="0"/>
              <a:t>连接</a:t>
            </a:r>
            <a:r>
              <a:rPr lang="en-US" altLang="zh-CN" dirty="0" smtClean="0"/>
              <a:t>, </a:t>
            </a:r>
            <a:r>
              <a:rPr lang="en-US" altLang="zh-CN" dirty="0" err="1"/>
              <a:t>brocker</a:t>
            </a:r>
            <a:r>
              <a:rPr lang="zh-CN" altLang="en-US" dirty="0"/>
              <a:t>主动推送消息给</a:t>
            </a:r>
            <a:r>
              <a:rPr lang="en-US" altLang="zh-CN" dirty="0"/>
              <a:t>consumer,</a:t>
            </a:r>
            <a:r>
              <a:rPr lang="zh-CN" altLang="en-US" dirty="0"/>
              <a:t>优点在于消息及时</a:t>
            </a:r>
            <a:r>
              <a:rPr lang="en-US" altLang="zh-CN" dirty="0"/>
              <a:t>,</a:t>
            </a:r>
            <a:r>
              <a:rPr lang="zh-CN" altLang="en-US" dirty="0"/>
              <a:t>缺点在于</a:t>
            </a:r>
            <a:r>
              <a:rPr lang="en-US" altLang="zh-CN" dirty="0" err="1"/>
              <a:t>brocker</a:t>
            </a:r>
            <a:r>
              <a:rPr lang="zh-CN" altLang="en-US" dirty="0"/>
              <a:t>无法感知</a:t>
            </a:r>
            <a:r>
              <a:rPr lang="en-US" altLang="zh-CN" dirty="0"/>
              <a:t>consumer</a:t>
            </a:r>
            <a:r>
              <a:rPr lang="zh-CN" altLang="en-US" dirty="0"/>
              <a:t>的消费能力</a:t>
            </a:r>
            <a:r>
              <a:rPr lang="en-US" altLang="zh-CN" dirty="0"/>
              <a:t>,</a:t>
            </a:r>
            <a:r>
              <a:rPr lang="zh-CN" altLang="en-US" dirty="0"/>
              <a:t>可能会打爆</a:t>
            </a:r>
            <a:r>
              <a:rPr lang="en-US" altLang="zh-CN" dirty="0"/>
              <a:t>consumer</a:t>
            </a:r>
            <a:endParaRPr lang="en-US" altLang="zh-CN" dirty="0" smtClean="0"/>
          </a:p>
          <a:p>
            <a:pPr marL="285750" indent="-285750">
              <a:buFont typeface="Arial" panose="020B0604020202020204" pitchFamily="34" charset="0"/>
              <a:buChar char="•"/>
            </a:pPr>
            <a:r>
              <a:rPr lang="zh-CN" altLang="en-US" dirty="0" smtClean="0">
                <a:hlinkClick r:id="rId5" action="ppaction://program"/>
              </a:rPr>
              <a:t>长轮询</a:t>
            </a:r>
            <a:endParaRPr lang="en-US" altLang="zh-CN" dirty="0" smtClean="0"/>
          </a:p>
          <a:p>
            <a:r>
              <a:rPr lang="zh-CN" altLang="en-US" dirty="0"/>
              <a:t>主动拉取消息</a:t>
            </a:r>
            <a:r>
              <a:rPr lang="en-US" altLang="zh-CN" dirty="0"/>
              <a:t>,</a:t>
            </a:r>
            <a:r>
              <a:rPr lang="zh-CN" altLang="en-US" dirty="0"/>
              <a:t>跟短轮询不一样</a:t>
            </a:r>
            <a:r>
              <a:rPr lang="en-US" altLang="zh-CN" dirty="0"/>
              <a:t>,</a:t>
            </a:r>
            <a:r>
              <a:rPr lang="zh-CN" altLang="en-US" dirty="0"/>
              <a:t>长轮询如果获取到了消息则返回</a:t>
            </a:r>
            <a:r>
              <a:rPr lang="en-US" altLang="zh-CN" dirty="0"/>
              <a:t>,</a:t>
            </a:r>
            <a:r>
              <a:rPr lang="zh-CN" altLang="en-US" dirty="0"/>
              <a:t>如果获取不到消息则会挂起</a:t>
            </a:r>
            <a:r>
              <a:rPr lang="en-US" altLang="zh-CN" dirty="0"/>
              <a:t>,</a:t>
            </a:r>
            <a:r>
              <a:rPr lang="zh-CN" altLang="en-US" dirty="0"/>
              <a:t>直到超时过期或者有消息过来</a:t>
            </a:r>
            <a:r>
              <a:rPr lang="en-US" altLang="zh-CN" dirty="0"/>
              <a:t>,</a:t>
            </a:r>
            <a:r>
              <a:rPr lang="zh-CN" altLang="en-US" dirty="0"/>
              <a:t>保证了消息的及时性以及可以根据自身消费能力来获取新消息</a:t>
            </a:r>
            <a:endParaRPr lang="en-US" altLang="zh-C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9000" y="407127"/>
            <a:ext cx="7313718" cy="584775"/>
          </a:xfrm>
          <a:prstGeom prst="rect">
            <a:avLst/>
          </a:prstGeom>
          <a:noFill/>
        </p:spPr>
        <p:txBody>
          <a:bodyPr wrap="square" rtlCol="0" anchor="ctr">
            <a:spAutoFit/>
          </a:bodyPr>
          <a:lstStyle/>
          <a:p>
            <a:pPr marL="0" lvl="1">
              <a:spcBef>
                <a:spcPct val="0"/>
              </a:spcBef>
            </a:pPr>
            <a:r>
              <a:rPr lang="en-US" altLang="zh-CN" sz="3200" dirty="0" err="1" smtClean="0">
                <a:latin typeface="微软雅黑" panose="020B0503020204020204" pitchFamily="34" charset="-122"/>
                <a:ea typeface="微软雅黑" panose="020B0503020204020204" pitchFamily="34" charset="-122"/>
              </a:rPr>
              <a:t>RocketMQ</a:t>
            </a:r>
            <a:r>
              <a:rPr lang="zh-CN" altLang="en-US" sz="3200" dirty="0" smtClean="0">
                <a:latin typeface="微软雅黑" panose="020B0503020204020204" pitchFamily="34" charset="-122"/>
                <a:ea typeface="微软雅黑" panose="020B0503020204020204" pitchFamily="34" charset="-122"/>
              </a:rPr>
              <a:t>事务消息</a:t>
            </a:r>
            <a:endParaRPr lang="zh-CN" altLang="en-US" sz="3200" dirty="0" smtClean="0">
              <a:latin typeface="微软雅黑" panose="020B0503020204020204" pitchFamily="34" charset="-122"/>
              <a:ea typeface="微软雅黑" panose="020B0503020204020204" pitchFamily="34" charset="-122"/>
            </a:endParaRPr>
          </a:p>
        </p:txBody>
      </p:sp>
      <p:sp>
        <p:nvSpPr>
          <p:cNvPr id="9" name="矩形 8"/>
          <p:cNvSpPr/>
          <p:nvPr/>
        </p:nvSpPr>
        <p:spPr>
          <a:xfrm>
            <a:off x="928492" y="3419614"/>
            <a:ext cx="4234543" cy="368300"/>
          </a:xfrm>
          <a:prstGeom prst="rect">
            <a:avLst/>
          </a:prstGeom>
        </p:spPr>
        <p:txBody>
          <a:bodyPr wrap="square">
            <a:spAutoFit/>
          </a:bodyPr>
          <a:lstStyle/>
          <a:p>
            <a:r>
              <a:rPr lang="en-US" altLang="zh-CN" dirty="0" err="1" smtClean="0">
                <a:hlinkClick r:id="rId2" action="ppaction://program"/>
              </a:rPr>
              <a:t>RocketMQ</a:t>
            </a:r>
            <a:r>
              <a:rPr lang="zh-CN" altLang="en-US" dirty="0" smtClean="0">
                <a:hlinkClick r:id="rId2" action="ppaction://program"/>
              </a:rPr>
              <a:t>两阶段提交</a:t>
            </a:r>
            <a:endParaRPr lang="zh-CN" altLang="en-US" dirty="0"/>
          </a:p>
        </p:txBody>
      </p:sp>
      <p:sp>
        <p:nvSpPr>
          <p:cNvPr id="2" name="文本框 1"/>
          <p:cNvSpPr txBox="1"/>
          <p:nvPr/>
        </p:nvSpPr>
        <p:spPr>
          <a:xfrm>
            <a:off x="839000" y="1559169"/>
            <a:ext cx="3356175" cy="1477328"/>
          </a:xfrm>
          <a:prstGeom prst="rect">
            <a:avLst/>
          </a:prstGeom>
          <a:noFill/>
        </p:spPr>
        <p:txBody>
          <a:bodyPr wrap="none" rtlCol="0">
            <a:spAutoFit/>
          </a:bodyPr>
          <a:lstStyle/>
          <a:p>
            <a:pPr marL="285750" indent="-285750">
              <a:buFont typeface="Arial" panose="020B0604020202020204" pitchFamily="34" charset="0"/>
              <a:buChar char="•"/>
            </a:pPr>
            <a:r>
              <a:rPr lang="en-US" altLang="zh-CN" dirty="0" smtClean="0"/>
              <a:t>2PC</a:t>
            </a:r>
          </a:p>
          <a:p>
            <a:r>
              <a:rPr lang="zh-CN" altLang="en-US" dirty="0"/>
              <a:t>两</a:t>
            </a:r>
            <a:r>
              <a:rPr lang="zh-CN" altLang="en-US" dirty="0" smtClean="0"/>
              <a:t>阶段提交</a:t>
            </a:r>
            <a:r>
              <a:rPr lang="en-US" altLang="zh-CN" dirty="0" smtClean="0"/>
              <a:t>:prepare-&gt;confirm</a:t>
            </a:r>
          </a:p>
          <a:p>
            <a:pPr marL="285750" indent="-285750">
              <a:buFont typeface="Arial" panose="020B0604020202020204" pitchFamily="34" charset="0"/>
              <a:buChar char="•"/>
            </a:pPr>
            <a:r>
              <a:rPr lang="en-US" altLang="zh-CN" dirty="0" smtClean="0"/>
              <a:t>TCC</a:t>
            </a:r>
          </a:p>
          <a:p>
            <a:r>
              <a:rPr lang="zh-CN" altLang="en-US" dirty="0"/>
              <a:t>三</a:t>
            </a:r>
            <a:r>
              <a:rPr lang="zh-CN" altLang="en-US" dirty="0" smtClean="0"/>
              <a:t>阶段提交</a:t>
            </a:r>
            <a:r>
              <a:rPr lang="en-US" altLang="zh-CN" dirty="0" smtClean="0"/>
              <a:t>:try-&gt;confirm-&gt;cancel</a:t>
            </a:r>
          </a:p>
          <a:p>
            <a:endParaRPr lang="en-US" dirty="0"/>
          </a:p>
        </p:txBody>
      </p:sp>
    </p:spTree>
    <p:extLst>
      <p:ext uri="{BB962C8B-B14F-4D97-AF65-F5344CB8AC3E}">
        <p14:creationId xmlns:p14="http://schemas.microsoft.com/office/powerpoint/2010/main" val="29150735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9000" y="407127"/>
            <a:ext cx="7313718" cy="584775"/>
          </a:xfrm>
          <a:prstGeom prst="rect">
            <a:avLst/>
          </a:prstGeom>
          <a:noFill/>
        </p:spPr>
        <p:txBody>
          <a:bodyPr wrap="square" rtlCol="0" anchor="ctr">
            <a:spAutoFit/>
          </a:bodyPr>
          <a:lstStyle/>
          <a:p>
            <a:pPr marL="0" lvl="1">
              <a:spcBef>
                <a:spcPct val="0"/>
              </a:spcBef>
            </a:pPr>
            <a:r>
              <a:rPr lang="en-US" altLang="zh-CN" sz="3200" dirty="0" err="1" smtClean="0">
                <a:latin typeface="微软雅黑" panose="020B0503020204020204" pitchFamily="34" charset="-122"/>
                <a:ea typeface="微软雅黑" panose="020B0503020204020204" pitchFamily="34" charset="-122"/>
              </a:rPr>
              <a:t>RocketMQ</a:t>
            </a:r>
            <a:r>
              <a:rPr lang="zh-CN" altLang="en-US" sz="3200" dirty="0" smtClean="0">
                <a:latin typeface="微软雅黑" panose="020B0503020204020204" pitchFamily="34" charset="-122"/>
                <a:ea typeface="微软雅黑" panose="020B0503020204020204" pitchFamily="34" charset="-122"/>
              </a:rPr>
              <a:t>顺序消息</a:t>
            </a:r>
            <a:endParaRPr lang="zh-CN" altLang="en-US" sz="3200" dirty="0" smtClean="0">
              <a:latin typeface="微软雅黑" panose="020B0503020204020204" pitchFamily="34" charset="-122"/>
              <a:ea typeface="微软雅黑" panose="020B0503020204020204" pitchFamily="34" charset="-122"/>
            </a:endParaRPr>
          </a:p>
        </p:txBody>
      </p:sp>
      <p:sp>
        <p:nvSpPr>
          <p:cNvPr id="9" name="矩形 8"/>
          <p:cNvSpPr/>
          <p:nvPr/>
        </p:nvSpPr>
        <p:spPr>
          <a:xfrm>
            <a:off x="412677" y="3518764"/>
            <a:ext cx="4234543" cy="368300"/>
          </a:xfrm>
          <a:prstGeom prst="rect">
            <a:avLst/>
          </a:prstGeom>
        </p:spPr>
        <p:txBody>
          <a:bodyPr wrap="square">
            <a:spAutoFit/>
          </a:bodyPr>
          <a:lstStyle/>
          <a:p>
            <a:endParaRPr lang="zh-CN" altLang="en-US" dirty="0"/>
          </a:p>
        </p:txBody>
      </p:sp>
      <p:sp>
        <p:nvSpPr>
          <p:cNvPr id="5" name="文本框 4"/>
          <p:cNvSpPr txBox="1"/>
          <p:nvPr/>
        </p:nvSpPr>
        <p:spPr>
          <a:xfrm>
            <a:off x="633046" y="1266092"/>
            <a:ext cx="6858000"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指定</a:t>
            </a:r>
            <a:r>
              <a:rPr lang="en-US" altLang="zh-CN" dirty="0" smtClean="0"/>
              <a:t>topic</a:t>
            </a:r>
            <a:r>
              <a:rPr lang="zh-CN" altLang="en-US" dirty="0" smtClean="0"/>
              <a:t>下的消息全局顺序消费</a:t>
            </a:r>
            <a:endParaRPr lang="en-US" altLang="zh-CN" dirty="0" smtClean="0"/>
          </a:p>
          <a:p>
            <a:pPr marL="285750" indent="-285750">
              <a:buFont typeface="Arial" panose="020B0604020202020204" pitchFamily="34" charset="0"/>
              <a:buChar char="•"/>
            </a:pPr>
            <a:r>
              <a:rPr lang="zh-CN" altLang="en-US" dirty="0" smtClean="0"/>
              <a:t>指定</a:t>
            </a:r>
            <a:r>
              <a:rPr lang="en-US" altLang="zh-CN" dirty="0" smtClean="0"/>
              <a:t>topic</a:t>
            </a:r>
            <a:r>
              <a:rPr lang="zh-CN" altLang="en-US" dirty="0" smtClean="0"/>
              <a:t>与</a:t>
            </a:r>
            <a:r>
              <a:rPr lang="en-US" altLang="zh-CN" dirty="0" smtClean="0"/>
              <a:t>tag</a:t>
            </a:r>
            <a:r>
              <a:rPr lang="zh-CN" altLang="en-US" dirty="0" smtClean="0"/>
              <a:t>下的消息顺序消费</a:t>
            </a:r>
            <a:endParaRPr lang="en-US" altLang="zh-CN" dirty="0" smtClean="0"/>
          </a:p>
          <a:p>
            <a:pPr marL="285750" indent="-285750">
              <a:buFont typeface="Arial" panose="020B0604020202020204" pitchFamily="34" charset="0"/>
              <a:buChar char="•"/>
            </a:pPr>
            <a:r>
              <a:rPr lang="en-US" altLang="zh-CN" dirty="0" err="1" smtClean="0">
                <a:hlinkClick r:id="rId3" action="ppaction://program"/>
              </a:rPr>
              <a:t>RocketMQ</a:t>
            </a:r>
            <a:r>
              <a:rPr lang="zh-CN" altLang="en-US" dirty="0" smtClean="0">
                <a:hlinkClick r:id="rId3" action="ppaction://program"/>
              </a:rPr>
              <a:t>顺序消息在</a:t>
            </a:r>
            <a:r>
              <a:rPr lang="en-US" altLang="zh-CN" dirty="0" smtClean="0">
                <a:hlinkClick r:id="rId3" action="ppaction://program"/>
              </a:rPr>
              <a:t>broker</a:t>
            </a:r>
            <a:r>
              <a:rPr lang="zh-CN" altLang="en-US" dirty="0" smtClean="0">
                <a:hlinkClick r:id="rId3" action="ppaction://program"/>
              </a:rPr>
              <a:t>与</a:t>
            </a:r>
            <a:r>
              <a:rPr lang="en-US" altLang="zh-CN" dirty="0" smtClean="0">
                <a:hlinkClick r:id="rId3" action="ppaction://program"/>
              </a:rPr>
              <a:t>consumer</a:t>
            </a:r>
            <a:r>
              <a:rPr lang="zh-CN" altLang="en-US" dirty="0" smtClean="0">
                <a:hlinkClick r:id="rId3" action="ppaction://program"/>
              </a:rPr>
              <a:t>的实现</a:t>
            </a:r>
            <a:endParaRPr lang="en-US" dirty="0"/>
          </a:p>
        </p:txBody>
      </p:sp>
    </p:spTree>
    <p:extLst>
      <p:ext uri="{BB962C8B-B14F-4D97-AF65-F5344CB8AC3E}">
        <p14:creationId xmlns:p14="http://schemas.microsoft.com/office/powerpoint/2010/main" val="419279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8569</TotalTime>
  <Words>3304</Words>
  <Application>Microsoft Office PowerPoint</Application>
  <PresentationFormat>宽屏</PresentationFormat>
  <Paragraphs>125</Paragraphs>
  <Slides>11</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Aparajita</vt:lpstr>
      <vt:lpstr>宋体</vt:lpstr>
      <vt:lpstr>微软雅黑</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 Yuanhai</dc:creator>
  <cp:lastModifiedBy>刘石宇</cp:lastModifiedBy>
  <cp:revision>1076</cp:revision>
  <dcterms:created xsi:type="dcterms:W3CDTF">2015-08-07T09:22:00Z</dcterms:created>
  <dcterms:modified xsi:type="dcterms:W3CDTF">2020-10-16T10:07:37Z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2052-11.1.0.7693</vt:lpwstr>
  </property>
</Properties>
</file>