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303" r:id="rId5"/>
    <p:sldId id="387" r:id="rId6"/>
    <p:sldId id="402" r:id="rId7"/>
    <p:sldId id="424" r:id="rId8"/>
    <p:sldId id="425" r:id="rId9"/>
    <p:sldId id="426" r:id="rId10"/>
    <p:sldId id="427" r:id="rId11"/>
    <p:sldId id="442" r:id="rId12"/>
    <p:sldId id="428" r:id="rId13"/>
    <p:sldId id="429" r:id="rId14"/>
    <p:sldId id="443" r:id="rId15"/>
    <p:sldId id="444" r:id="rId16"/>
    <p:sldId id="391" r:id="rId17"/>
    <p:sldId id="396" r:id="rId18"/>
    <p:sldId id="397" r:id="rId19"/>
    <p:sldId id="404" r:id="rId20"/>
    <p:sldId id="398" r:id="rId21"/>
    <p:sldId id="403" r:id="rId22"/>
    <p:sldId id="456" r:id="rId23"/>
    <p:sldId id="437" r:id="rId24"/>
    <p:sldId id="438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625C0F-1214-4C1B-B354-B51BEFC4AA9C}">
          <p14:sldIdLst>
            <p14:sldId id="256"/>
            <p14:sldId id="303"/>
            <p14:sldId id="387"/>
            <p14:sldId id="402"/>
            <p14:sldId id="424"/>
          </p14:sldIdLst>
        </p14:section>
        <p14:section name="无标题节" id="{a54d0371-4c2f-4ca5-98d1-98285b59888e}">
          <p14:sldIdLst>
            <p14:sldId id="425"/>
            <p14:sldId id="426"/>
            <p14:sldId id="427"/>
            <p14:sldId id="442"/>
            <p14:sldId id="428"/>
            <p14:sldId id="429"/>
            <p14:sldId id="443"/>
            <p14:sldId id="444"/>
            <p14:sldId id="391"/>
            <p14:sldId id="396"/>
            <p14:sldId id="397"/>
            <p14:sldId id="398"/>
            <p14:sldId id="456"/>
            <p14:sldId id="404"/>
            <p14:sldId id="403"/>
          </p14:sldIdLst>
        </p14:section>
        <p14:section name="无标题节" id="{2FD98F90-1397-4623-B979-DB6C777167DF}">
          <p14:sldIdLst>
            <p14:sldId id="437"/>
            <p14:sldId id="43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5A7"/>
    <a:srgbClr val="3364A7"/>
    <a:srgbClr val="3464A9"/>
    <a:srgbClr val="3463A7"/>
    <a:srgbClr val="346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90659" autoAdjust="0"/>
  </p:normalViewPr>
  <p:slideViewPr>
    <p:cSldViewPr snapToGrid="0">
      <p:cViewPr varScale="1">
        <p:scale>
          <a:sx n="66" d="100"/>
          <a:sy n="66" d="100"/>
        </p:scale>
        <p:origin x="834" y="66"/>
      </p:cViewPr>
      <p:guideLst>
        <p:guide orient="horz" pos="2164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16265-D12D-477B-9058-3A1EE631C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4FB44-4950-422B-8A4B-1DC3EAB58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2D65-3DCF-4D48-887B-868D1048B6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2551" y="1087394"/>
            <a:ext cx="10886303" cy="0"/>
          </a:xfrm>
          <a:prstGeom prst="line">
            <a:avLst/>
          </a:prstGeom>
          <a:ln w="12700">
            <a:solidFill>
              <a:srgbClr val="346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2D65-3DCF-4D48-887B-868D1048B6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2551" y="1087394"/>
            <a:ext cx="10886303" cy="0"/>
          </a:xfrm>
          <a:prstGeom prst="line">
            <a:avLst/>
          </a:prstGeom>
          <a:ln w="12700">
            <a:solidFill>
              <a:srgbClr val="346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2D65-3DCF-4D48-887B-868D1048B6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2551" y="1087394"/>
            <a:ext cx="10886303" cy="0"/>
          </a:xfrm>
          <a:prstGeom prst="line">
            <a:avLst/>
          </a:prstGeom>
          <a:ln w="12700">
            <a:solidFill>
              <a:srgbClr val="346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0844-C208-4992-B010-2AC811B9B5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准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5A5A5A"/>
                </a:solidFill>
              </a:rPr>
              <a:t>标题文本</a:t>
            </a:r>
            <a:endParaRPr sz="2500">
              <a:solidFill>
                <a:srgbClr val="5A5A5A"/>
              </a:solidFill>
            </a:endParaRPr>
          </a:p>
        </p:txBody>
      </p:sp>
      <p:sp>
        <p:nvSpPr>
          <p:cNvPr id="7" name="Shape 7"/>
          <p:cNvSpPr>
            <a:spLocks noGrp="1"/>
          </p:cNvSpPr>
          <p:nvPr>
            <p:ph type="body" idx="1" hasCustomPrompt="1"/>
          </p:nvPr>
        </p:nvSpPr>
        <p:spPr>
          <a:xfrm>
            <a:off x="1583333" y="1600201"/>
            <a:ext cx="9999068" cy="46739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5A5A5A"/>
                </a:solidFill>
              </a:rPr>
              <a:t>正文级别 1</a:t>
            </a:r>
            <a:endParaRPr sz="3500">
              <a:solidFill>
                <a:srgbClr val="5A5A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5A5A5A"/>
                </a:solidFill>
              </a:rPr>
              <a:t>正文级别 2</a:t>
            </a:r>
            <a:endParaRPr sz="3500">
              <a:solidFill>
                <a:srgbClr val="5A5A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5A5A5A"/>
                </a:solidFill>
              </a:rPr>
              <a:t>正文级别 3</a:t>
            </a:r>
            <a:endParaRPr sz="3500">
              <a:solidFill>
                <a:srgbClr val="5A5A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5A5A5A"/>
                </a:solidFill>
              </a:rPr>
              <a:t>正文级别 4</a:t>
            </a:r>
            <a:endParaRPr sz="3500">
              <a:solidFill>
                <a:srgbClr val="5A5A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5A5A5A"/>
                </a:solidFill>
              </a:rPr>
              <a:t>正文级别 5</a:t>
            </a:r>
            <a:endParaRPr sz="3500">
              <a:solidFill>
                <a:srgbClr val="5A5A5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7479318" y="4074174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A341464-B1A3-4D3D-BFE2-8762B472B2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490870" y="4320209"/>
            <a:ext cx="9210261" cy="0"/>
          </a:xfrm>
          <a:prstGeom prst="line">
            <a:avLst/>
          </a:prstGeom>
          <a:ln w="38100">
            <a:solidFill>
              <a:srgbClr val="3464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90870" y="1609223"/>
            <a:ext cx="9210261" cy="3169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8000"/>
              </a:lnSpc>
            </a:pPr>
            <a:endParaRPr lang="en-US" altLang="zh-CN" sz="6600" b="1" dirty="0">
              <a:solidFill>
                <a:srgbClr val="34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8000"/>
              </a:lnSpc>
            </a:pPr>
            <a:r>
              <a:rPr lang="en-US" altLang="zh-CN" sz="3600" b="1" dirty="0">
                <a:solidFill>
                  <a:srgbClr val="34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Alibaba Sentinel </a:t>
            </a:r>
            <a:r>
              <a:rPr lang="zh-CN" altLang="en-US" sz="3600" b="1" dirty="0">
                <a:solidFill>
                  <a:srgbClr val="34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6600" b="1" dirty="0">
              <a:solidFill>
                <a:srgbClr val="34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8000"/>
              </a:lnSpc>
            </a:pPr>
            <a:endParaRPr lang="zh-CN" altLang="en-US" sz="6600" b="1" dirty="0">
              <a:solidFill>
                <a:srgbClr val="34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4255" y="4966970"/>
            <a:ext cx="2287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侯海民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2.</a:t>
            </a:r>
            <a:r>
              <a:rPr lang="zh-CN" altLang="en-US">
                <a:latin typeface="+mj-lt"/>
                <a:cs typeface="+mj-lt"/>
                <a:sym typeface="+mn-ea"/>
              </a:rPr>
              <a:t>如何使用</a:t>
            </a:r>
            <a:endParaRPr lang="zh-CN" altLang="en-US">
              <a:latin typeface="+mj-lt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995" y="1303655"/>
            <a:ext cx="10476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ym typeface="+mn-ea"/>
              </a:rPr>
              <a:t>系统保护规则（</a:t>
            </a:r>
            <a:r>
              <a:rPr lang="en-US" altLang="zh-CN" b="1">
                <a:sym typeface="+mn-ea"/>
              </a:rPr>
              <a:t>SystemRule</a:t>
            </a:r>
            <a:r>
              <a:rPr lang="zh-CN" altLang="en-US" b="1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56640" y="2378710"/>
          <a:ext cx="8300720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390"/>
                <a:gridCol w="3493135"/>
                <a:gridCol w="219519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Field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默认值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highestSystemLoad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最大的 load1，参考值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-1 (不生效)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avgRt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所有入口流量的平均响应时间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-1 (不生效)</a:t>
                      </a:r>
                      <a:endParaRPr lang="zh-CN" altLang="en-US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maxThread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入口流量的最大并发数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-1 (不生效)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qps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所有入口资源的 QPS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-1 (不生效)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2.</a:t>
            </a:r>
            <a:r>
              <a:rPr lang="zh-CN" altLang="en-US">
                <a:latin typeface="+mj-lt"/>
                <a:cs typeface="+mj-lt"/>
                <a:sym typeface="+mn-ea"/>
              </a:rPr>
              <a:t>如何使用</a:t>
            </a:r>
            <a:endParaRPr lang="zh-CN" altLang="en-US">
              <a:latin typeface="+mj-lt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995" y="1303655"/>
            <a:ext cx="10476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ym typeface="+mn-ea"/>
              </a:rPr>
              <a:t>访问控制规则（黑白名单，</a:t>
            </a:r>
            <a:r>
              <a:rPr lang="en-US" altLang="zh-CN" b="1">
                <a:sym typeface="+mn-ea"/>
              </a:rPr>
              <a:t>AuthorityRule</a:t>
            </a:r>
            <a:r>
              <a:rPr lang="zh-CN" altLang="en-US" b="1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黑白名单根据资源的请求来源（origin）限制资源是否通过，若配置白名单则只有请求来源位于白名单内时才可通过；若配置黑名单则请求来源位于黑名单时不通过，其余的请求通过。</a:t>
            </a:r>
            <a:endParaRPr lang="zh-CN" altLang="en-US"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85215" y="3061970"/>
          <a:ext cx="8964295" cy="262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775"/>
                <a:gridCol w="517652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Field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667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资源名，即限流规则的作用对象</a:t>
                      </a:r>
                      <a:endParaRPr lang="zh-CN" alt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limitApp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对应的黑名单/白名单，不同 origin 用 , 分隔，如 appA,appB</a:t>
                      </a:r>
                      <a:endParaRPr lang="zh-CN" altLang="en-US"/>
                    </a:p>
                  </a:txBody>
                  <a:tcPr/>
                </a:tc>
              </a:tr>
              <a:tr h="651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strategy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限制模式，AUTHORITY_WHITE 为白名单模式，AUTHORITY_BLACK 为黑名单模式，默认为白名单模式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2.</a:t>
            </a:r>
            <a:r>
              <a:rPr lang="zh-CN" altLang="en-US">
                <a:latin typeface="+mj-lt"/>
                <a:cs typeface="+mj-lt"/>
                <a:sym typeface="+mn-ea"/>
              </a:rPr>
              <a:t>如何使用</a:t>
            </a:r>
            <a:endParaRPr lang="zh-CN" altLang="en-US">
              <a:latin typeface="+mj-lt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995" y="1303655"/>
            <a:ext cx="1035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ym typeface="+mn-ea"/>
              </a:rPr>
              <a:t>热点规则 (ParamFlowRule) </a:t>
            </a:r>
            <a:endParaRPr lang="zh-CN" altLang="en-US" b="1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721995" y="2201545"/>
          <a:ext cx="11001375" cy="468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55"/>
                <a:gridCol w="7262495"/>
                <a:gridCol w="1825625"/>
              </a:tblGrid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Field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默认值</a:t>
                      </a:r>
                      <a:endParaRPr lang="zh-CN" alt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资源名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限流阈值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grade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限流模式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QPS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durationInSec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统计窗口时间长度（单位为秒），1.6.0 版本开始支持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1s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controlBehavior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流控效果（支持快速失败和匀速排队模式），1.6.0 版本开始支持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快速失败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maxQueueingTimeMs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最大排队等待时长（仅在匀速排队模式生效），1.6.0 版本开始支持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0ms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2.</a:t>
            </a:r>
            <a:r>
              <a:rPr lang="zh-CN" altLang="en-US">
                <a:latin typeface="+mj-lt"/>
                <a:cs typeface="+mj-lt"/>
                <a:sym typeface="+mn-ea"/>
              </a:rPr>
              <a:t>如何使用</a:t>
            </a:r>
            <a:endParaRPr lang="zh-CN" altLang="en-US">
              <a:latin typeface="+mj-lt"/>
              <a:cs typeface="+mj-lt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721995" y="1172210"/>
          <a:ext cx="1101407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60"/>
                <a:gridCol w="7271385"/>
                <a:gridCol w="1827530"/>
              </a:tblGrid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Field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默认值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paramIdx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热点参数的索引，必填，对应 SphU.entry(xxx, args) 中的参数索引位置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paramFlowItemList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参数例外项，可以针对指定的参数值单独设置限流阈值，不受前面 count 阈值的限制。仅支持基本类型和字符串类型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clusterMode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是否是集群参数流控规则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false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clusterConfig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集群流控相关配置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336691" y="6250164"/>
            <a:ext cx="1549101" cy="365125"/>
          </a:xfrm>
        </p:spPr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6120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</a:rPr>
              <a:t>3.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</a:t>
            </a:r>
            <a:endParaRPr lang="zh-CN" altLang="en-US">
              <a:latin typeface="+mj-lt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1212215"/>
            <a:ext cx="10497185" cy="48494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3.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</a:t>
            </a:r>
            <a:endParaRPr lang="zh-CN" altLang="en-US">
              <a:latin typeface="+mj-lt"/>
              <a:cs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995" y="1334770"/>
            <a:ext cx="48310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部署控制台</a:t>
            </a:r>
            <a:endParaRPr lang="zh-CN" altLang="en-US" sz="2400" b="1"/>
          </a:p>
          <a:p>
            <a:r>
              <a:rPr lang="zh-CN" altLang="en-US"/>
              <a:t>             </a:t>
            </a:r>
            <a:endParaRPr lang="zh-CN" altLang="en-US" sz="2400" b="1"/>
          </a:p>
          <a:p>
            <a:r>
              <a:rPr lang="zh-CN" altLang="en-US" sz="1800"/>
              <a:t>https://github.com/alibaba/Sentinel/releases</a:t>
            </a:r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710" y="1224280"/>
            <a:ext cx="6346190" cy="5026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1995" y="3605530"/>
            <a:ext cx="41878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启动命令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zh-CN" altLang="en-US" dirty="0"/>
              <a:t>java -Dserver.port=8080 -Dcsp.sentinel.dashboard.server=localhost:8080 -Dproject.name=sentinel-dashboard -jar sentinel-dashboard-1.6.3.jar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访问：http://localhost:8080/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64198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3.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5630" y="1369060"/>
            <a:ext cx="1122299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sz="2400" b="1" dirty="0"/>
              <a:t>客户端连接控制台：</a:t>
            </a:r>
            <a:endParaRPr lang="zh-CN" dirty="0"/>
          </a:p>
          <a:p>
            <a:pPr lvl="0"/>
            <a:endParaRPr lang="zh-CN" dirty="0"/>
          </a:p>
          <a:p>
            <a:pPr lvl="0"/>
            <a:r>
              <a:rPr lang="zh-CN" dirty="0"/>
              <a:t>&lt;dependency&gt;</a:t>
            </a:r>
            <a:endParaRPr lang="zh-CN" dirty="0"/>
          </a:p>
          <a:p>
            <a:pPr lvl="0"/>
            <a:r>
              <a:rPr lang="zh-CN" dirty="0"/>
              <a:t>    &lt;groupId&gt;com.alibaba.csp&lt;/groupId&gt;</a:t>
            </a:r>
            <a:endParaRPr lang="zh-CN" dirty="0"/>
          </a:p>
          <a:p>
            <a:pPr lvl="0"/>
            <a:r>
              <a:rPr lang="zh-CN" dirty="0"/>
              <a:t>    &lt;artifactId&gt;sentinel-transport-simple-http&lt;/artifactId&gt;</a:t>
            </a:r>
            <a:endParaRPr lang="zh-CN" dirty="0"/>
          </a:p>
          <a:p>
            <a:pPr lvl="0"/>
            <a:r>
              <a:rPr lang="zh-CN" dirty="0"/>
              <a:t>    &lt;version&gt;</a:t>
            </a:r>
            <a:r>
              <a:rPr lang="en-US" altLang="zh-CN" dirty="0"/>
              <a:t>1.6.3</a:t>
            </a:r>
            <a:r>
              <a:rPr lang="zh-CN" dirty="0"/>
              <a:t>&lt;/version&gt;</a:t>
            </a:r>
            <a:endParaRPr lang="zh-CN" dirty="0"/>
          </a:p>
          <a:p>
            <a:pPr lvl="0"/>
            <a:r>
              <a:rPr lang="zh-CN" dirty="0"/>
              <a:t>&lt;/dependency&gt;</a:t>
            </a:r>
            <a:endParaRPr lang="zh-CN" dirty="0"/>
          </a:p>
          <a:p>
            <a:pPr lvl="0"/>
            <a:endParaRPr lang="zh-CN" dirty="0"/>
          </a:p>
          <a:p>
            <a:pPr lvl="0"/>
            <a:r>
              <a:rPr lang="zh-CN" dirty="0"/>
              <a:t>配置应用启动参数</a:t>
            </a:r>
            <a:r>
              <a:rPr lang="en-US" altLang="zh-CN" dirty="0"/>
              <a:t>:</a:t>
            </a:r>
            <a:endParaRPr lang="en-US" altLang="zh-CN" dirty="0"/>
          </a:p>
          <a:p>
            <a:pPr lvl="0"/>
            <a:r>
              <a:rPr lang="en-US" altLang="zh-CN" dirty="0"/>
              <a:t>         -</a:t>
            </a:r>
            <a:r>
              <a:rPr lang="en-US" altLang="zh-CN" dirty="0" err="1"/>
              <a:t>Dcsp.sentinel.dashboard.server</a:t>
            </a:r>
            <a:r>
              <a:rPr lang="en-US" altLang="zh-CN" dirty="0"/>
              <a:t>=localhost:8080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 </a:t>
            </a:r>
            <a:r>
              <a:rPr lang="zh-CN" altLang="en-US"/>
              <a:t>工作原理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1118235"/>
            <a:ext cx="10774045" cy="54971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4.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工作原理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1995" y="1211580"/>
            <a:ext cx="861695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在 Sentinel 里面，所有的资源都对应一个资源名称（resourceName），每次资源调用都会创建一个 Entry 对象。Entry 创建的时候，同时也会创建一系列功能插槽（slot chain），这些插槽有不同的职责，例如: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NodeSelectorSlot</a:t>
            </a: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ClusterBuilderSlot</a:t>
            </a: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StatisticSlot</a:t>
            </a: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FlowSlot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AuthoritySlot</a:t>
            </a:r>
            <a:r>
              <a:rPr lang="en-US" altLang="zh-CN"/>
              <a:t>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DegradeSlot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SystemSlot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4 </a:t>
            </a:r>
            <a:r>
              <a:rPr lang="zh-CN" altLang="en-US">
                <a:latin typeface="+mj-lt"/>
                <a:cs typeface="+mj-lt"/>
                <a:sym typeface="+mn-ea"/>
              </a:rPr>
              <a:t>工作原理</a:t>
            </a:r>
            <a:endParaRPr lang="en-US" altLang="zh-CN">
              <a:latin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355" y="1111885"/>
            <a:ext cx="114407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b="1"/>
              <a:t>NodeSelectorSlot</a:t>
            </a:r>
            <a:endParaRPr b="1"/>
          </a:p>
          <a:p>
            <a:pPr algn="l"/>
            <a:r>
              <a:rPr 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主要负责收集资源的路径，并将这些资源的调用路径以树状结构存储起来，用于根据调用路径进行流量控制。</a:t>
            </a:r>
            <a:endParaRPr>
              <a:sym typeface="+mn-ea"/>
            </a:endParaRPr>
          </a:p>
          <a:p>
            <a:pPr algn="l"/>
            <a:endParaRPr lang="zh-CN" altLang="en-US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6465" y="2210435"/>
            <a:ext cx="37623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6115" y="626745"/>
            <a:ext cx="5478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新宋体" panose="02010609030101010101" charset="-122"/>
                <a:ea typeface="新宋体" panose="02010609030101010101" charset="-122"/>
              </a:rPr>
              <a:t>目录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2420" y="1469390"/>
            <a:ext cx="58407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■  </a:t>
            </a:r>
            <a:r>
              <a:rPr dirty="0" smtClean="0">
                <a:latin typeface="+mj-lt"/>
                <a:ea typeface="微软雅黑" panose="020B0503020204020204" pitchFamily="34" charset="-122"/>
                <a:cs typeface="+mj-lt"/>
                <a:sym typeface="+mn-ea"/>
              </a:rPr>
              <a:t>Sentinel </a:t>
            </a:r>
            <a:r>
              <a:rPr lang="zh-CN" dirty="0">
                <a:latin typeface="+mj-lt"/>
                <a:ea typeface="微软雅黑" panose="020B0503020204020204" pitchFamily="34" charset="-122"/>
                <a:cs typeface="+mj-lt"/>
                <a:sym typeface="+mn-ea"/>
              </a:rPr>
              <a:t>介绍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endParaRPr dirty="0">
              <a:latin typeface="+mj-lt"/>
              <a:ea typeface="微软雅黑" panose="020B0503020204020204" pitchFamily="34" charset="-122"/>
              <a:cs typeface="+mj-lt"/>
            </a:endParaRPr>
          </a:p>
          <a:p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■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■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Sentinel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控制台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■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工作原理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1167765"/>
            <a:ext cx="2583815" cy="5447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4 </a:t>
            </a:r>
            <a:r>
              <a:rPr lang="zh-CN" altLang="en-US">
                <a:latin typeface="+mj-lt"/>
                <a:cs typeface="+mj-lt"/>
                <a:sym typeface="+mn-ea"/>
              </a:rPr>
              <a:t>工作原理</a:t>
            </a:r>
            <a:endParaRPr lang="en-US" altLang="zh-CN">
              <a:latin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355" y="1111885"/>
            <a:ext cx="114407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b="1"/>
              <a:t>ClusterBuilderSlot</a:t>
            </a:r>
            <a:endParaRPr b="1"/>
          </a:p>
          <a:p>
            <a:pPr algn="l"/>
            <a:r>
              <a:rPr b="1"/>
              <a:t>      </a:t>
            </a:r>
            <a:r>
              <a:rPr lang="zh-CN" altLang="en-US"/>
              <a:t>用于构建资源的 ClusterNode 以及调用来源节点。ClusterNode 保持某个资源运行统计信息（响应时间、QPS、block 数目、线程数、异常数等）以及调用来源统计信息列表。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/>
              <a:t>StatisticSlot</a:t>
            </a:r>
            <a:endParaRPr lang="zh-CN" altLang="en-US" b="1"/>
          </a:p>
          <a:p>
            <a:pPr algn="l"/>
            <a:r>
              <a:rPr lang="zh-CN" altLang="en-US"/>
              <a:t>      用于统计实时的调用数据。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/>
              <a:t>FlowSlot</a:t>
            </a:r>
            <a:endParaRPr lang="zh-CN" altLang="en-US" b="1"/>
          </a:p>
          <a:p>
            <a:pPr algn="l"/>
            <a:r>
              <a:rPr lang="zh-CN" altLang="en-US"/>
              <a:t>      根据预设的资源的统计信息，按照固定的次序，依次生效。如果一个资源对应两条或者多条流控规则，则会根据如下次序依次检验，直到全部通过或者有一个规则生效为止。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/>
              <a:t>DegradeSlot</a:t>
            </a:r>
            <a:endParaRPr lang="zh-CN" altLang="en-US" b="1"/>
          </a:p>
          <a:p>
            <a:pPr algn="l"/>
            <a:r>
              <a:rPr lang="zh-CN" altLang="en-US"/>
              <a:t>     针对资源的平均响应时间（RT）以及异常比率，来决定资源是否在接下来的时间被自动熔断掉。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/>
              <a:t>SystemSlot</a:t>
            </a:r>
            <a:endParaRPr lang="zh-CN" altLang="en-US" b="1"/>
          </a:p>
          <a:p>
            <a:pPr algn="l"/>
            <a:r>
              <a:rPr lang="zh-CN" altLang="en-US"/>
              <a:t>     根据对于当前系统的整体情况，对入口的资源进行调配。其原理是让入口的流量和当前系统的 load 达到一个动态平衡。（限制：只对入口流量起作用；只在 类Unix 的操作系统上生效）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Sentinel</a:t>
            </a:r>
            <a:r>
              <a:rPr lang="zh-CN" altLang="en-US"/>
              <a:t>和</a:t>
            </a:r>
            <a:r>
              <a:rPr lang="en-US" altLang="zh-CN"/>
              <a:t>Hystrix</a:t>
            </a:r>
            <a:r>
              <a:rPr lang="zh-CN" altLang="en-US"/>
              <a:t>的异同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71220" y="1188720"/>
          <a:ext cx="10666095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365"/>
                <a:gridCol w="3555365"/>
                <a:gridCol w="3555365"/>
              </a:tblGrid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对比内容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Sentinel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Hystrix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隔离策略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信号量隔离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线程池隔离/信号量隔离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熔断降级策略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基于响应时间或失败比率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基于失败比率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实时指标实现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滑动窗口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滑动窗口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规则配置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支持多种数据源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支持多种数据源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扩展性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多个扩展点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插件的形式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基于注解的支持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限流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 QPS，支持基于调用关系的限流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Sentinel</a:t>
            </a:r>
            <a:r>
              <a:rPr lang="zh-CN" altLang="en-US"/>
              <a:t>和</a:t>
            </a:r>
            <a:r>
              <a:rPr lang="en-US" altLang="zh-CN"/>
              <a:t>Hystrix</a:t>
            </a:r>
            <a:r>
              <a:rPr lang="zh-CN" altLang="en-US"/>
              <a:t>的异同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71220" y="1188720"/>
          <a:ext cx="10666095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365"/>
                <a:gridCol w="3555365"/>
                <a:gridCol w="3555365"/>
              </a:tblGrid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对比内容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Sentinel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Hystrix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流量整形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支持慢启动、匀速器模式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系统负载保护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控制台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开箱即用，可配置规则、查看秒级监控、机器发现等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不完善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2450" y="655955"/>
            <a:ext cx="5478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1.</a:t>
            </a:r>
            <a:r>
              <a:rPr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Sentinel </a:t>
            </a:r>
            <a:r>
              <a:rPr 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介绍</a:t>
            </a:r>
            <a:endParaRPr lang="zh-CN" sz="16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685" y="1262743"/>
            <a:ext cx="1062536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dirty="0" smtClean="0"/>
              <a:t>1.1 Sentinel </a:t>
            </a:r>
            <a:r>
              <a:rPr lang="zh-CN" altLang="en-US" sz="2400" dirty="0" smtClean="0"/>
              <a:t>是什么？</a:t>
            </a:r>
            <a:endParaRPr lang="en-US" altLang="zh-CN" sz="2400" dirty="0" smtClean="0"/>
          </a:p>
          <a:p>
            <a:pPr algn="l">
              <a:buClrTx/>
              <a:buSzTx/>
              <a:buFontTx/>
            </a:pPr>
            <a:endParaRPr lang="en-US" altLang="zh-CN" sz="2400" dirty="0" smtClean="0"/>
          </a:p>
          <a:p>
            <a:pPr algn="l">
              <a:buClrTx/>
              <a:buSzTx/>
              <a:buFontTx/>
            </a:pPr>
            <a:r>
              <a:rPr lang="zh-CN" altLang="en-US" dirty="0" smtClean="0"/>
              <a:t>         随着</a:t>
            </a:r>
            <a:r>
              <a:rPr lang="zh-CN" altLang="en-US" dirty="0"/>
              <a:t>微服务的流行，服务和服务之间的稳定性变得越来越重要。Sentinel 是面向分布式服务架构的轻量级流量控制组件，主要以流量为切入点，从限流、流量整形、熔断降级、系统负载保护等多个维度来保障微服务的稳定性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>
              <a:buClrTx/>
              <a:buSzTx/>
              <a:buFontTx/>
            </a:pPr>
            <a:endParaRPr dirty="0">
              <a:latin typeface="+mj-lt"/>
              <a:ea typeface="微软雅黑" panose="020B0503020204020204" pitchFamily="34" charset="-122"/>
              <a:cs typeface="+mj-lt"/>
            </a:endParaRPr>
          </a:p>
          <a:p>
            <a:pPr algn="l">
              <a:buClrTx/>
              <a:buSzTx/>
              <a:buFontTx/>
            </a:pPr>
            <a:endParaRPr lang="zh-CN" altLang="en-US" dirty="0"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3037840"/>
            <a:ext cx="10660380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1.</a:t>
            </a:r>
            <a:r>
              <a:rPr lang="en-US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Sentinel </a:t>
            </a:r>
            <a:r>
              <a:rPr 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介绍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1995" y="1329690"/>
            <a:ext cx="104775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1.2 Sentinel </a:t>
            </a:r>
            <a:r>
              <a:rPr lang="zh-CN" altLang="en-US" sz="2400" dirty="0"/>
              <a:t>基础概念</a:t>
            </a:r>
            <a:endParaRPr lang="en-US" altLang="zh-CN" sz="2400" dirty="0"/>
          </a:p>
          <a:p>
            <a:pPr algn="l"/>
            <a:endParaRPr lang="en-US" altLang="zh-CN" sz="2400" b="1" dirty="0"/>
          </a:p>
          <a:p>
            <a:pPr algn="l"/>
            <a:r>
              <a:rPr lang="zh-CN" altLang="en-US" sz="2000" b="1" dirty="0" smtClean="0"/>
              <a:t>资源：</a:t>
            </a:r>
            <a:r>
              <a:rPr lang="zh-CN" altLang="en-US" dirty="0" smtClean="0"/>
              <a:t>  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           资源是</a:t>
            </a:r>
            <a:r>
              <a:rPr lang="en-US" altLang="zh-CN" dirty="0" smtClean="0"/>
              <a:t>Sentinel</a:t>
            </a:r>
            <a:r>
              <a:rPr lang="zh-CN" altLang="en-US" dirty="0" smtClean="0"/>
              <a:t>的关键概念。它</a:t>
            </a:r>
            <a:r>
              <a:rPr lang="zh-CN" altLang="en-US" dirty="0"/>
              <a:t>可以是应用程序中的任何内容，例如，由应用程序提供的服务，</a:t>
            </a:r>
            <a:r>
              <a:rPr lang="en-US" altLang="zh-CN" dirty="0"/>
              <a:t>	</a:t>
            </a:r>
            <a:r>
              <a:rPr lang="zh-CN" altLang="en-US" dirty="0"/>
              <a:t>或由应用程序调用的其它应用提供的服务，甚至是一段代码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            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            </a:t>
            </a:r>
            <a:r>
              <a:rPr lang="zh-CN" altLang="en-US" dirty="0"/>
              <a:t>只要是通过 </a:t>
            </a:r>
            <a:r>
              <a:rPr lang="en-US" altLang="zh-CN" dirty="0"/>
              <a:t>Sentinel API </a:t>
            </a:r>
            <a:r>
              <a:rPr lang="zh-CN" altLang="en-US" dirty="0"/>
              <a:t>定义的代码，就是资源，能够被 </a:t>
            </a:r>
            <a:r>
              <a:rPr lang="en-US" altLang="zh-CN" dirty="0"/>
              <a:t>Sentinel </a:t>
            </a:r>
            <a:r>
              <a:rPr lang="zh-CN" altLang="en-US" dirty="0"/>
              <a:t>保护起来。</a:t>
            </a:r>
            <a:endParaRPr lang="zh-CN" altLang="en-US" dirty="0"/>
          </a:p>
          <a:p>
            <a:pPr algn="l"/>
            <a:r>
              <a:rPr lang="zh-CN" altLang="en-US" sz="2000" b="1" dirty="0" smtClean="0">
                <a:sym typeface="+mn-ea"/>
              </a:rPr>
              <a:t>规则：</a:t>
            </a:r>
            <a:endParaRPr lang="zh-CN" altLang="en-US" sz="2000" dirty="0" smtClean="0"/>
          </a:p>
          <a:p>
            <a:pPr algn="l"/>
            <a:r>
              <a:rPr lang="zh-CN" altLang="en-US">
                <a:sym typeface="+mn-ea"/>
              </a:rPr>
              <a:t>            围绕资源的实时状态设定的规则，可以包括流量控制规则、熔断降级规则以及系统保护规则。所有规则可以动态实时调整。</a:t>
            </a:r>
            <a:endParaRPr lang="zh-CN" altLang="en-US">
              <a:sym typeface="+mn-ea"/>
            </a:endParaRPr>
          </a:p>
          <a:p>
            <a:pPr algn="l"/>
            <a:endParaRPr lang="zh-CN" altLang="en-US" dirty="0"/>
          </a:p>
          <a:p>
            <a:pPr algn="l"/>
            <a:endParaRPr lang="zh-CN" altLang="en-US" sz="2000" dirty="0" smtClean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2.</a:t>
            </a:r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如何使用</a:t>
            </a:r>
            <a:endParaRPr lang="zh-CN" altLang="en-US" sz="1600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1995" y="1360805"/>
            <a:ext cx="95865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/>
              <a:t>Sentinel 可以分为 Sentinel 核心库和 Dashboard，两者相互独立。</a:t>
            </a:r>
            <a:endParaRPr lang="zh-CN" altLang="en-US" sz="1800"/>
          </a:p>
          <a:p>
            <a:pPr algn="l"/>
            <a:endParaRPr lang="zh-CN" altLang="en-US" sz="1800" b="1"/>
          </a:p>
          <a:p>
            <a:pPr algn="l"/>
            <a:r>
              <a:rPr lang="en-US" altLang="zh-CN" sz="1800"/>
              <a:t>Sentinel </a:t>
            </a:r>
            <a:r>
              <a:rPr lang="zh-CN" altLang="en-US" sz="1800"/>
              <a:t>进行资源保护的步骤：</a:t>
            </a:r>
            <a:endParaRPr lang="zh-CN" altLang="en-US" sz="1800"/>
          </a:p>
          <a:p>
            <a:pPr algn="l"/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/>
              <a:t>定义资源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/>
              <a:t>定义规则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/>
              <a:t>校验规则是否生效</a:t>
            </a:r>
            <a:endParaRPr lang="zh-CN" altLang="en-US" sz="2400" b="1"/>
          </a:p>
          <a:p>
            <a:pPr algn="l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1995" y="3667760"/>
            <a:ext cx="1047686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/>
              <a:t>2.1</a:t>
            </a:r>
            <a:r>
              <a:rPr lang="zh-CN" altLang="en-US" sz="2400" b="1"/>
              <a:t>定义资源方式</a:t>
            </a:r>
            <a:endParaRPr lang="zh-CN" altLang="en-US" sz="2400" b="1"/>
          </a:p>
          <a:p>
            <a:pPr algn="l"/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方式一：主流框架的默认适配</a:t>
            </a:r>
            <a:endParaRPr lang="zh-CN" altLang="en-US" b="1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方式二：抛出异常的方式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try (Entry entry = SphU.entry("resourceName")) {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} catch (BlockException ex) {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2.</a:t>
            </a:r>
            <a:r>
              <a:rPr lang="zh-CN" altLang="en-US">
                <a:latin typeface="+mj-lt"/>
                <a:cs typeface="+mj-lt"/>
                <a:sym typeface="+mn-ea"/>
              </a:rPr>
              <a:t>如何使用</a:t>
            </a:r>
            <a:endParaRPr lang="zh-CN" altLang="en-US">
              <a:latin typeface="+mj-lt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995" y="1303655"/>
            <a:ext cx="104768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ym typeface="+mn-ea"/>
              </a:rPr>
              <a:t>方式三：返回布尔值方式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if (SphO.entry("resourceName")) {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try {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} finally {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SphO.exit();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} else {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方式四：注解方式</a:t>
            </a:r>
            <a:endParaRPr lang="zh-CN" altLang="en-US" b="1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Sentinel 支持通过 @SentinelResource 注解定义资源并配置 blockHandler 和 fallback 函数来进行限流之后的处理。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blockHandler 函数会在原方法被限流/降级/系统保护的时候调用；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fallback 函数会针对所有类型的异常。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方式五：异步调用支持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2.</a:t>
            </a:r>
            <a:r>
              <a:rPr lang="zh-CN" altLang="en-US">
                <a:latin typeface="+mj-lt"/>
                <a:cs typeface="+mj-lt"/>
                <a:sym typeface="+mn-ea"/>
              </a:rPr>
              <a:t>如何使用</a:t>
            </a:r>
            <a:endParaRPr lang="zh-CN" altLang="en-US">
              <a:latin typeface="+mj-lt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2420" y="1162685"/>
            <a:ext cx="481139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ym typeface="+mn-ea"/>
              </a:rPr>
              <a:t>2.2 </a:t>
            </a:r>
            <a:r>
              <a:rPr lang="zh-CN" altLang="en-US" sz="2400" b="1">
                <a:sym typeface="+mn-ea"/>
              </a:rPr>
              <a:t>流量控制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原理是监控应用流量的</a:t>
            </a:r>
            <a:r>
              <a:rPr lang="en-US" altLang="zh-CN">
                <a:sym typeface="+mn-ea"/>
              </a:rPr>
              <a:t>QPS</a:t>
            </a:r>
            <a:r>
              <a:rPr lang="zh-CN" altLang="en-US">
                <a:sym typeface="+mn-ea"/>
              </a:rPr>
              <a:t>或并发线程数等指标，当达到指定的阈值时对流量进行控制，避免被瞬时的流量高峰冲垮，从而保障应用的高可用性。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流量控制规则（</a:t>
            </a:r>
            <a:r>
              <a:rPr lang="en-US" altLang="zh-CN" b="1">
                <a:sym typeface="+mn-ea"/>
              </a:rPr>
              <a:t>FlowRule</a:t>
            </a:r>
            <a:r>
              <a:rPr lang="zh-CN" altLang="en-US" b="1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255260" y="1162685"/>
          <a:ext cx="6927850" cy="527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860"/>
                <a:gridCol w="2837180"/>
                <a:gridCol w="1781810"/>
              </a:tblGrid>
              <a:tr h="421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Field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默认值</a:t>
                      </a:r>
                      <a:endParaRPr lang="zh-CN" altLang="en-US"/>
                    </a:p>
                  </a:txBody>
                  <a:tcPr/>
                </a:tc>
              </a:tr>
              <a:tr h="704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资源名，资源名是限流规则的作用对象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限流阈值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6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grade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限流阈值类型，QPS 或线程数模式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QPS 模式</a:t>
                      </a:r>
                      <a:endParaRPr lang="zh-CN" altLang="en-US"/>
                    </a:p>
                  </a:txBody>
                  <a:tcPr/>
                </a:tc>
              </a:tr>
              <a:tr h="10039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limitApp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流控针对的调用来源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default，代表不区分调用来源</a:t>
                      </a:r>
                      <a:endParaRPr lang="zh-CN" altLang="en-US"/>
                    </a:p>
                  </a:txBody>
                  <a:tcPr/>
                </a:tc>
              </a:tr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strategy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判断的根据是资源自身，还是根据其它关联资源 (refResource)，还是根据链路入口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根据资源本身</a:t>
                      </a:r>
                      <a:endParaRPr lang="zh-CN" altLang="en-US"/>
                    </a:p>
                  </a:txBody>
                  <a:tcPr/>
                </a:tc>
              </a:tr>
              <a:tr h="7067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controlBehavior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流控效果（直接拒绝 / 排队等待 / 慢启动模式）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直接拒绝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2.</a:t>
            </a:r>
            <a:r>
              <a:rPr lang="zh-CN" altLang="en-US">
                <a:latin typeface="+mj-lt"/>
                <a:cs typeface="+mj-lt"/>
                <a:sym typeface="+mn-ea"/>
              </a:rPr>
              <a:t>如何使用</a:t>
            </a:r>
            <a:endParaRPr lang="zh-CN" altLang="en-US">
              <a:latin typeface="+mj-lt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360" y="1125220"/>
            <a:ext cx="409956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ym typeface="+mn-ea"/>
              </a:rPr>
              <a:t>2.3 </a:t>
            </a:r>
            <a:r>
              <a:rPr lang="zh-CN" altLang="en-US" sz="2400" b="1">
                <a:sym typeface="+mn-ea"/>
              </a:rPr>
              <a:t>熔断降级</a:t>
            </a:r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         </a:t>
            </a:r>
            <a:r>
              <a:rPr lang="zh-CN" altLang="en-US">
                <a:sym typeface="+mn-ea"/>
              </a:rPr>
              <a:t>Sentinel 熔断降级会在调用链路中某个资源出现不稳定状态时（调用超时或异常比例升高），对该资源的请求调用进行快速失败，避免影响到其它的资源而导致级联错误。当资源被降级后，在接下来的降级时间窗口之内，对该资源的调用都自动熔断。</a:t>
            </a:r>
            <a:endParaRPr lang="zh-CN" altLang="en-US">
              <a:sym typeface="+mn-ea"/>
            </a:endParaRPr>
          </a:p>
          <a:p>
            <a:pPr algn="l"/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熔断降级规则（</a:t>
            </a:r>
            <a:r>
              <a:rPr lang="en-US" altLang="zh-CN" b="1">
                <a:sym typeface="+mn-ea"/>
              </a:rPr>
              <a:t>DegradeRule</a:t>
            </a:r>
            <a:r>
              <a:rPr lang="zh-CN" altLang="en-US" b="1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937760" y="1125220"/>
          <a:ext cx="7195820" cy="489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410"/>
                <a:gridCol w="3028315"/>
                <a:gridCol w="1903095"/>
              </a:tblGrid>
              <a:tr h="675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Field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默认值</a:t>
                      </a:r>
                      <a:endParaRPr lang="zh-CN" altLang="en-US"/>
                    </a:p>
                  </a:txBody>
                  <a:tcPr/>
                </a:tc>
              </a:tr>
              <a:tr h="1181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resource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资源名，资源名是限流规则的作用对象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限流阈值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181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grade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降级模式，根据 RT 降级，或根据异常比例降级，或异常数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RT</a:t>
                      </a:r>
                      <a:endParaRPr lang="zh-CN" altLang="en-US"/>
                    </a:p>
                  </a:txBody>
                  <a:tcPr/>
                </a:tc>
              </a:tr>
              <a:tr h="1181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timeWindow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降级的时间，单位为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80BF-B6DD-445C-88B8-3C895CFF46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1995" y="655955"/>
            <a:ext cx="547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lt"/>
                <a:cs typeface="+mj-lt"/>
                <a:sym typeface="+mn-ea"/>
              </a:rPr>
              <a:t>2.</a:t>
            </a:r>
            <a:r>
              <a:rPr lang="zh-CN" altLang="en-US">
                <a:latin typeface="+mj-lt"/>
                <a:cs typeface="+mj-lt"/>
                <a:sym typeface="+mn-ea"/>
              </a:rPr>
              <a:t>如何使用</a:t>
            </a:r>
            <a:endParaRPr lang="zh-CN" altLang="en-US">
              <a:latin typeface="+mj-lt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1355" y="1873250"/>
            <a:ext cx="108299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平均响应时间：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秒内持续进入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个请求</a:t>
            </a:r>
            <a:endParaRPr lang="zh-CN" alt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异常比例：</a:t>
            </a:r>
            <a:r>
              <a:rPr lang="zh-CN" altLang="en-US">
                <a:sym typeface="+mn-ea"/>
              </a:rPr>
              <a:t>每秒请求数 大于等于 </a:t>
            </a:r>
            <a:r>
              <a:rPr lang="en-US" altLang="zh-CN">
                <a:sym typeface="+mn-ea"/>
              </a:rPr>
              <a:t>5</a:t>
            </a:r>
            <a:endParaRPr lang="zh-CN" altLang="en-US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异常数：近一分钟的异常数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2da768f-f6ba-4950-86c8-924d116027b5}"/>
</p:tagLst>
</file>

<file path=ppt/tags/tag2.xml><?xml version="1.0" encoding="utf-8"?>
<p:tagLst xmlns:p="http://schemas.openxmlformats.org/presentationml/2006/main">
  <p:tag name="KSO_WM_UNIT_TABLE_BEAUTIFY" val="smartTable{1d1aac70-6d7f-47f7-9cbb-c4a9707c259d}"/>
</p:tagLst>
</file>

<file path=ppt/tags/tag3.xml><?xml version="1.0" encoding="utf-8"?>
<p:tagLst xmlns:p="http://schemas.openxmlformats.org/presentationml/2006/main">
  <p:tag name="KSO_WM_UNIT_TABLE_BEAUTIFY" val="smartTable{a5d2c631-97f1-4913-9b2b-e1964aa676f8}"/>
</p:tagLst>
</file>

<file path=ppt/tags/tag4.xml><?xml version="1.0" encoding="utf-8"?>
<p:tagLst xmlns:p="http://schemas.openxmlformats.org/presentationml/2006/main">
  <p:tag name="KSO_WM_UNIT_TABLE_BEAUTIFY" val="smartTable{105c0daf-ff35-421c-9a5d-978534f69c7b}"/>
</p:tagLst>
</file>

<file path=ppt/tags/tag5.xml><?xml version="1.0" encoding="utf-8"?>
<p:tagLst xmlns:p="http://schemas.openxmlformats.org/presentationml/2006/main">
  <p:tag name="KSO_WM_UNIT_TABLE_BEAUTIFY" val="smartTable{1d1aac70-6d7f-47f7-9cbb-c4a9707c259d}"/>
</p:tagLst>
</file>

<file path=ppt/tags/tag6.xml><?xml version="1.0" encoding="utf-8"?>
<p:tagLst xmlns:p="http://schemas.openxmlformats.org/presentationml/2006/main">
  <p:tag name="KSO_WM_UNIT_TABLE_BEAUTIFY" val="smartTable{1d1aac70-6d7f-47f7-9cbb-c4a9707c259d}"/>
</p:tagLst>
</file>

<file path=ppt/tags/tag7.xml><?xml version="1.0" encoding="utf-8"?>
<p:tagLst xmlns:p="http://schemas.openxmlformats.org/presentationml/2006/main">
  <p:tag name="KSO_WM_UNIT_TABLE_BEAUTIFY" val="smartTable{b58e8699-8f49-4757-9f68-643e2fcab7fb}"/>
</p:tagLst>
</file>

<file path=ppt/tags/tag8.xml><?xml version="1.0" encoding="utf-8"?>
<p:tagLst xmlns:p="http://schemas.openxmlformats.org/presentationml/2006/main">
  <p:tag name="KSO_WM_UNIT_TABLE_BEAUTIFY" val="smartTable{b58e8699-8f49-4757-9f68-643e2fcab7fb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3870</Words>
  <Application>WPS 演示</Application>
  <PresentationFormat>宽屏</PresentationFormat>
  <Paragraphs>505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Symbol</vt:lpstr>
      <vt:lpstr>微软雅黑</vt:lpstr>
      <vt:lpstr>新宋体</vt:lpstr>
      <vt:lpstr>Arial Unicode MS</vt:lpstr>
      <vt:lpstr>Calibri</vt:lpstr>
      <vt:lpstr>Candara</vt:lpstr>
      <vt:lpstr>华文楷体</vt:lpstr>
      <vt:lpstr>华文新魏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Yuanhai</dc:creator>
  <cp:lastModifiedBy>Ming</cp:lastModifiedBy>
  <cp:revision>474</cp:revision>
  <dcterms:created xsi:type="dcterms:W3CDTF">2015-08-07T09:22:00Z</dcterms:created>
  <dcterms:modified xsi:type="dcterms:W3CDTF">2019-12-04T14:34:23Z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