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6" r:id="rId8"/>
    <p:sldId id="267" r:id="rId9"/>
    <p:sldId id="261" r:id="rId10"/>
    <p:sldId id="264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技术架构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en-US" altLang="zh-CN" dirty="0" err="1"/>
              <a:t>InnoDB</a:t>
            </a:r>
            <a:r>
              <a:rPr lang="zh-CN" altLang="en-US" dirty="0"/>
              <a:t>存储引擎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64309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文件存储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7168" y="1716977"/>
            <a:ext cx="6957663" cy="41075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31473"/>
          </a:xfrm>
        </p:spPr>
        <p:txBody>
          <a:bodyPr/>
          <a:lstStyle/>
          <a:p>
            <a:r>
              <a:rPr lang="zh-CN" altLang="en-US" dirty="0"/>
              <a:t>共享表空间文件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2974" y="1447732"/>
            <a:ext cx="8035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共享表空间（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ibdata1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）</a:t>
            </a:r>
            <a:b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1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、数据字典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(data dictionary)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：记录数据库相关信息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double write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：解决部分写失败（页断裂）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3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：内存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数据，周期写入共享表空间，防止意外宕机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4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、回滚段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(rollback segments)</a:t>
            </a:r>
            <a:b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5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空间：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页</a:t>
            </a:r>
            <a:endParaRPr lang="zh-CN" altLang="en-US" b="0" i="0" dirty="0">
              <a:solidFill>
                <a:schemeClr val="bg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5146" y="3871341"/>
            <a:ext cx="789709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关于</a:t>
            </a:r>
            <a:r>
              <a:rPr lang="en-US" altLang="zh-CN" sz="1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ibdata1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的增长考虑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影响共享表空间增长的对象：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空间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1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、什么时候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暴涨：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大事务为主，例如修改了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40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万行才提交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长事务导致的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持续增加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空间很大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索引建立过多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很多索引不怎么使用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索引和主键顺序严重不一致：主键的建立选择有问题</a:t>
            </a:r>
            <a:endParaRPr lang="zh-CN" altLang="en-US" b="0" i="0" dirty="0">
              <a:solidFill>
                <a:schemeClr val="bg1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74" y="3427343"/>
            <a:ext cx="5148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73545"/>
          </a:xfrm>
        </p:spPr>
        <p:txBody>
          <a:bodyPr/>
          <a:lstStyle/>
          <a:p>
            <a:r>
              <a:rPr lang="zh-CN" altLang="en-US" dirty="0"/>
              <a:t>笔记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34473" y="1560945"/>
            <a:ext cx="10317018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缓冲池中页大小</a:t>
            </a:r>
            <a:r>
              <a:rPr lang="en-US" altLang="zh-CN" dirty="0"/>
              <a:t>16KB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innodb引擎的存储单位自上到下为表空间 table spaces,片段 segemant, 分区 extend, 页 page, 行row,列 column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461818"/>
            <a:ext cx="8534400" cy="6619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逻辑架构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4279" y="1195532"/>
            <a:ext cx="508635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012" y="481831"/>
            <a:ext cx="8534400" cy="763540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客户端</a:t>
            </a:r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2660073" y="1547215"/>
            <a:ext cx="6567054" cy="962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err="1"/>
              <a:t>Connectos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Native C API</a:t>
            </a:r>
            <a:r>
              <a:rPr lang="zh-CN" altLang="en-US" sz="1200" dirty="0"/>
              <a:t>，</a:t>
            </a:r>
            <a:r>
              <a:rPr lang="en-US" altLang="zh-CN" sz="1200" dirty="0"/>
              <a:t>JDBC</a:t>
            </a:r>
            <a:r>
              <a:rPr lang="zh-CN" altLang="en-US" sz="1200" dirty="0"/>
              <a:t>，</a:t>
            </a:r>
            <a:r>
              <a:rPr lang="en-US" altLang="zh-CN" sz="1200" dirty="0"/>
              <a:t>ODBC</a:t>
            </a:r>
            <a:r>
              <a:rPr lang="zh-CN" altLang="en-US" sz="1200" dirty="0"/>
              <a:t>，</a:t>
            </a:r>
            <a:r>
              <a:rPr lang="en-US" altLang="zh-CN" sz="1200" dirty="0"/>
              <a:t>.NET</a:t>
            </a:r>
            <a:r>
              <a:rPr lang="zh-CN" altLang="en-US" sz="1200" dirty="0"/>
              <a:t>，</a:t>
            </a:r>
            <a:r>
              <a:rPr lang="en-US" altLang="zh-CN" sz="1200" dirty="0"/>
              <a:t>PHP</a:t>
            </a:r>
            <a:r>
              <a:rPr lang="zh-CN" altLang="en-US" sz="1200" dirty="0"/>
              <a:t>，</a:t>
            </a:r>
            <a:r>
              <a:rPr lang="en-US" altLang="zh-CN" sz="1200" dirty="0"/>
              <a:t>Python…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25235" y="3195782"/>
            <a:ext cx="8894619" cy="211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最上层是一些客户端和连接服务，包含本地的</a:t>
            </a:r>
            <a:r>
              <a:rPr lang="en-US" altLang="zh-CN" dirty="0">
                <a:solidFill>
                  <a:schemeClr val="bg1"/>
                </a:solidFill>
              </a:rPr>
              <a:t>sock</a:t>
            </a:r>
            <a:r>
              <a:rPr lang="zh-CN" altLang="en-US" dirty="0">
                <a:solidFill>
                  <a:schemeClr val="bg1"/>
                </a:solidFill>
              </a:rPr>
              <a:t>通信和大多数基于客户端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服务端工具实现的类似于</a:t>
            </a:r>
            <a:r>
              <a:rPr lang="en-US" altLang="zh-CN" dirty="0" err="1">
                <a:solidFill>
                  <a:schemeClr val="bg1"/>
                </a:solidFill>
              </a:rPr>
              <a:t>tcp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的通信，主要完成一些类似于连接处理、授权认证及相关的安全方案。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在该层上可以实现基于</a:t>
            </a:r>
            <a:r>
              <a:rPr lang="en-US" altLang="zh-CN" dirty="0" err="1">
                <a:solidFill>
                  <a:schemeClr val="bg1"/>
                </a:solidFill>
              </a:rPr>
              <a:t>ssl</a:t>
            </a:r>
            <a:r>
              <a:rPr lang="zh-CN" altLang="en-US" dirty="0">
                <a:solidFill>
                  <a:schemeClr val="bg1"/>
                </a:solidFill>
              </a:rPr>
              <a:t>的安全链接。服务器也会为安全接入的每个客户端验证它所具有的操作权限。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81012" y="481831"/>
            <a:ext cx="8534400" cy="76354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服务层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2660072" y="1337738"/>
            <a:ext cx="6594763" cy="23845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1025235" y="3713026"/>
            <a:ext cx="8894619" cy="263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连接及线程管理模块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：用于管理客户端请求的，比如检查验证请求连接的合法性，对于合法用户分配处理线程去执行任务等等工作。</a:t>
            </a:r>
            <a:endParaRPr lang="zh-CN" altLang="en-US" sz="1400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缓存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：用于存储被频繁访问的热点数据。其作用是用户请求的数据如果在缓存中存在，则直接返回缓存中的数据，而不需要再去经过解析器、优化器等操作从存储引擎中获取，从而加快了数据的读取速度。</a:t>
            </a:r>
            <a:endParaRPr lang="en-US" altLang="zh-CN" sz="1400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解析器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：用于解析用户提交的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SQL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语句，分析请求想要做什么样的事情。用户一般提交的请求是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CRUD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，比如某个请求是个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Select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，则解析器通过解析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SQL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语句，发现是一个查询请求，则接下来就会进行查询相关的操作。</a:t>
            </a:r>
            <a:endParaRPr lang="zh-CN" altLang="en-US" sz="1400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优化器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：用于优化或者重写用户的请求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SQL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。</a:t>
            </a:r>
            <a:endParaRPr lang="en-US" altLang="zh-CN" sz="1400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FFFF00"/>
                </a:solidFill>
                <a:latin typeface="Optima-Regular"/>
              </a:rPr>
              <a:t>SQL</a:t>
            </a:r>
            <a:r>
              <a:rPr lang="zh-CN" altLang="en-US" sz="1400" b="1" dirty="0">
                <a:solidFill>
                  <a:srgbClr val="FFFF00"/>
                </a:solidFill>
                <a:latin typeface="Optima-Regular"/>
              </a:rPr>
              <a:t>接口</a:t>
            </a:r>
            <a:r>
              <a:rPr lang="zh-CN" altLang="en-US" sz="1400" dirty="0">
                <a:solidFill>
                  <a:srgbClr val="000000"/>
                </a:solidFill>
                <a:latin typeface="Optima-Regular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Optima-Regular"/>
              </a:rPr>
              <a:t>DDL</a:t>
            </a:r>
            <a:r>
              <a:rPr lang="zh-CN" altLang="en-US" sz="1400" dirty="0">
                <a:solidFill>
                  <a:srgbClr val="000000"/>
                </a:solidFill>
                <a:latin typeface="Optima-Regular"/>
              </a:rPr>
              <a:t>、存储过程、视图、触发器等实现。</a:t>
            </a:r>
            <a:endParaRPr lang="zh-CN" altLang="en-US" sz="1400" dirty="0">
              <a:solidFill>
                <a:srgbClr val="000000"/>
              </a:solidFill>
              <a:latin typeface="Optima-Regular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103418" y="1542476"/>
            <a:ext cx="5911994" cy="628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ConnectionPool</a:t>
            </a:r>
            <a:endParaRPr lang="en-US" altLang="zh-CN" sz="1400" dirty="0"/>
          </a:p>
          <a:p>
            <a:pPr algn="ctr"/>
            <a:r>
              <a:rPr lang="en-US" altLang="zh-CN" sz="1400" dirty="0"/>
              <a:t>Authentication</a:t>
            </a:r>
            <a:r>
              <a:rPr lang="zh-CN" altLang="en-US" sz="1400" dirty="0"/>
              <a:t>、</a:t>
            </a:r>
            <a:r>
              <a:rPr lang="en-US" altLang="zh-CN" sz="1400" dirty="0"/>
              <a:t>Connection Limits</a:t>
            </a:r>
            <a:r>
              <a:rPr lang="zh-CN" altLang="en-US" sz="1400" dirty="0"/>
              <a:t>、</a:t>
            </a:r>
            <a:r>
              <a:rPr lang="en-US" altLang="zh-CN" sz="1400" dirty="0"/>
              <a:t>Caches…</a:t>
            </a:r>
            <a:endParaRPr lang="zh-CN" altLang="en-US" sz="1400" dirty="0"/>
          </a:p>
        </p:txBody>
      </p:sp>
      <p:sp>
        <p:nvSpPr>
          <p:cNvPr id="8" name="矩形: 圆角 7"/>
          <p:cNvSpPr/>
          <p:nvPr/>
        </p:nvSpPr>
        <p:spPr>
          <a:xfrm>
            <a:off x="7755081" y="2363747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SQL </a:t>
            </a:r>
            <a:r>
              <a:rPr lang="zh-CN" altLang="en-US" sz="1600" dirty="0"/>
              <a:t>接口</a:t>
            </a:r>
            <a:endParaRPr lang="zh-CN" altLang="en-US" sz="1600" dirty="0"/>
          </a:p>
        </p:txBody>
      </p:sp>
      <p:sp>
        <p:nvSpPr>
          <p:cNvPr id="9" name="矩形: 圆角 8"/>
          <p:cNvSpPr/>
          <p:nvPr/>
        </p:nvSpPr>
        <p:spPr>
          <a:xfrm>
            <a:off x="4663209" y="2363748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解析器</a:t>
            </a:r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6209145" y="2375287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优化器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3163455" y="2375287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81012" y="481831"/>
            <a:ext cx="8534400" cy="763540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存储引擎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2660073" y="1420863"/>
            <a:ext cx="6567054" cy="962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Pluggable Storage engines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sz="1600" dirty="0"/>
              <a:t>Memory</a:t>
            </a:r>
            <a:r>
              <a:rPr lang="zh-CN" altLang="en-US" sz="1600" dirty="0"/>
              <a:t>、</a:t>
            </a:r>
            <a:r>
              <a:rPr lang="en-US" altLang="zh-CN" sz="1600" dirty="0"/>
              <a:t>Index</a:t>
            </a:r>
            <a:r>
              <a:rPr lang="zh-CN" altLang="en-US" sz="1600" dirty="0"/>
              <a:t> </a:t>
            </a:r>
            <a:r>
              <a:rPr lang="en-US" altLang="zh-CN" sz="1600" dirty="0"/>
              <a:t>Management</a:t>
            </a:r>
            <a:r>
              <a:rPr lang="zh-CN" altLang="en-US" sz="1600" dirty="0"/>
              <a:t>、</a:t>
            </a:r>
            <a:r>
              <a:rPr lang="en-US" altLang="zh-CN" sz="1600" dirty="0"/>
              <a:t>Transaction…</a:t>
            </a:r>
            <a:endParaRPr lang="en-US" altLang="zh-CN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858980" y="2637325"/>
            <a:ext cx="8894619" cy="37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支持事务。对于日常开发需求中，有些应用场景需要联动多个资源同时处理，要么多个资源同时处理成功，要么只要有一个失败则全体进行回滚操作，即是通过事务的方式将多个处理动作做成一个原子性操作。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</a:rPr>
              <a:t>MVCC </a:t>
            </a:r>
            <a:r>
              <a:rPr lang="zh-CN" altLang="en-US" sz="1600" dirty="0">
                <a:solidFill>
                  <a:schemeClr val="bg1"/>
                </a:solidFill>
              </a:rPr>
              <a:t>机制。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zh-CN" altLang="en-US" sz="1600" dirty="0">
                <a:solidFill>
                  <a:schemeClr val="bg1"/>
                </a:solidFill>
              </a:rPr>
              <a:t>采用了行级锁，但是为了进一步降低锁资源的竞争程度，采用 </a:t>
            </a:r>
            <a:r>
              <a:rPr lang="en-US" altLang="zh-CN" sz="1600" dirty="0">
                <a:solidFill>
                  <a:schemeClr val="bg1"/>
                </a:solidFill>
              </a:rPr>
              <a:t>MVCC </a:t>
            </a:r>
            <a:r>
              <a:rPr lang="zh-CN" altLang="en-US" sz="1600" dirty="0">
                <a:solidFill>
                  <a:schemeClr val="bg1"/>
                </a:solidFill>
              </a:rPr>
              <a:t>机制实现更高效的并发操作。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索引机制。不同引擎实现的索引机制各不相同，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引擎通过对主键建立索引或者主键结合其他列建立二级索引，加速数据的读取速度。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可预测性预读策略。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通过可预测性预读策略对磁盘中的数据进行读取，然后在内存中建立 </a:t>
            </a:r>
            <a:r>
              <a:rPr lang="en-US" altLang="zh-CN" sz="1600" dirty="0">
                <a:solidFill>
                  <a:schemeClr val="bg1"/>
                </a:solidFill>
              </a:rPr>
              <a:t>hash </a:t>
            </a:r>
            <a:r>
              <a:rPr lang="zh-CN" altLang="en-US" sz="1600" dirty="0">
                <a:solidFill>
                  <a:schemeClr val="bg1"/>
                </a:solidFill>
              </a:rPr>
              <a:t>索引，从而进一步提升读取数据的速度。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041400"/>
          </a:xfrm>
        </p:spPr>
        <p:txBody>
          <a:bodyPr/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存储引擎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2255" y="1607127"/>
            <a:ext cx="9180945" cy="271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828800" y="1911927"/>
            <a:ext cx="1625600" cy="572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后台线程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139643" y="1911927"/>
            <a:ext cx="1625600" cy="572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后台线程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627778" y="1911927"/>
            <a:ext cx="1625600" cy="572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后台线程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096000" y="1911927"/>
            <a:ext cx="1625600" cy="572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后台线程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593012" y="1911927"/>
            <a:ext cx="1625600" cy="572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后台线程</a:t>
            </a:r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3454400" y="3168073"/>
            <a:ext cx="4627418" cy="5726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InnoDB</a:t>
            </a:r>
            <a:r>
              <a:rPr lang="zh-CN" altLang="en-US" dirty="0"/>
              <a:t>存储引擎内存池</a:t>
            </a:r>
            <a:endParaRPr lang="zh-CN" altLang="en-US" dirty="0"/>
          </a:p>
        </p:txBody>
      </p:sp>
      <p:sp>
        <p:nvSpPr>
          <p:cNvPr id="11" name="圆柱体 10"/>
          <p:cNvSpPr/>
          <p:nvPr/>
        </p:nvSpPr>
        <p:spPr>
          <a:xfrm>
            <a:off x="4220297" y="5387108"/>
            <a:ext cx="554182" cy="711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</a:t>
            </a:r>
            <a:endParaRPr lang="zh-CN" altLang="en-US" dirty="0"/>
          </a:p>
        </p:txBody>
      </p:sp>
      <p:sp>
        <p:nvSpPr>
          <p:cNvPr id="13" name="圆柱体 12"/>
          <p:cNvSpPr/>
          <p:nvPr/>
        </p:nvSpPr>
        <p:spPr>
          <a:xfrm>
            <a:off x="5504873" y="5361707"/>
            <a:ext cx="554182" cy="711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</a:t>
            </a:r>
            <a:endParaRPr lang="zh-CN" altLang="en-US" dirty="0"/>
          </a:p>
        </p:txBody>
      </p:sp>
      <p:sp>
        <p:nvSpPr>
          <p:cNvPr id="14" name="圆柱体 13"/>
          <p:cNvSpPr/>
          <p:nvPr/>
        </p:nvSpPr>
        <p:spPr>
          <a:xfrm>
            <a:off x="6789449" y="5361707"/>
            <a:ext cx="554182" cy="711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781964" y="4405745"/>
            <a:ext cx="0" cy="7850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lstStyle/>
          <a:p>
            <a:r>
              <a:rPr lang="zh-CN" altLang="en-US" dirty="0"/>
              <a:t>后台线程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5236" y="1588654"/>
            <a:ext cx="10123055" cy="443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Master Thread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/>
              <a:t>主要将缓冲池中数据刷回磁盘（合并插入缓冲、刷新日志缓冲）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IO Thread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	write</a:t>
            </a:r>
            <a:r>
              <a:rPr lang="zh-CN" altLang="en-US" dirty="0"/>
              <a:t>、</a:t>
            </a:r>
            <a:r>
              <a:rPr lang="en-US" altLang="zh-CN" dirty="0"/>
              <a:t>read</a:t>
            </a:r>
            <a:r>
              <a:rPr lang="zh-CN" altLang="en-US" dirty="0"/>
              <a:t>、</a:t>
            </a:r>
            <a:r>
              <a:rPr lang="en-US" altLang="zh-CN" dirty="0"/>
              <a:t>insert buffer</a:t>
            </a:r>
            <a:r>
              <a:rPr lang="zh-CN" altLang="en-US" dirty="0"/>
              <a:t>和</a:t>
            </a:r>
            <a:r>
              <a:rPr lang="en-US" altLang="zh-CN" dirty="0"/>
              <a:t>log IO thread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Purge Thread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事务提交后，回收已经使用的</a:t>
            </a:r>
            <a:r>
              <a:rPr lang="en-US" altLang="zh-CN" dirty="0"/>
              <a:t>undo</a:t>
            </a:r>
            <a:r>
              <a:rPr lang="zh-CN" altLang="en-US" dirty="0"/>
              <a:t>页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Page Cleaner Thread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/>
              <a:t>脏页的刷新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lstStyle/>
          <a:p>
            <a:r>
              <a:rPr lang="zh-CN" altLang="en-US" dirty="0"/>
              <a:t>内存池架构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3739" y="1943765"/>
            <a:ext cx="7864522" cy="32845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75145"/>
          </a:xfrm>
        </p:spPr>
        <p:txBody>
          <a:bodyPr/>
          <a:lstStyle/>
          <a:p>
            <a:r>
              <a:rPr lang="en-US" altLang="zh-CN" dirty="0"/>
              <a:t>Checkpoint</a:t>
            </a:r>
            <a:r>
              <a:rPr lang="zh-CN" altLang="en-US" dirty="0"/>
              <a:t>技术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36073" y="1560945"/>
            <a:ext cx="10224654" cy="2426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缩短数据库的回复时间</a:t>
            </a:r>
            <a:endParaRPr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缓冲池不够用时，将脏页刷新到磁盘</a:t>
            </a:r>
            <a:endParaRPr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重做日志不可用时，刷新脏页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1668</Words>
  <Application>WPS 演示</Application>
  <PresentationFormat>宽屏</PresentationFormat>
  <Paragraphs>97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Wingdings 3</vt:lpstr>
      <vt:lpstr>Optima-Regular</vt:lpstr>
      <vt:lpstr>Segoe Print</vt:lpstr>
      <vt:lpstr>Helvetica</vt:lpstr>
      <vt:lpstr>Century Gothic</vt:lpstr>
      <vt:lpstr>幼圆</vt:lpstr>
      <vt:lpstr>微软雅黑</vt:lpstr>
      <vt:lpstr>Arial Unicode MS</vt:lpstr>
      <vt:lpstr>Calibri</vt:lpstr>
      <vt:lpstr>切片</vt:lpstr>
      <vt:lpstr>MySQL技术架构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 huatang</dc:creator>
  <cp:lastModifiedBy>tank</cp:lastModifiedBy>
  <cp:revision>115</cp:revision>
  <dcterms:created xsi:type="dcterms:W3CDTF">2020-12-06T07:37:00Z</dcterms:created>
  <dcterms:modified xsi:type="dcterms:W3CDTF">2021-01-04T06:52:59Z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