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4473" y="1560945"/>
            <a:ext cx="10317018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innodb引擎的存储单位自上到下为表空间 table spaces,片段 segemant, 分区 extend, 页 page, 行row,列 column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B412C2-54BD-4A5B-B541-5F85CD1A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25763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29614-0C74-448D-BD3A-E8874937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1311564"/>
            <a:ext cx="66675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5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2523B87-5144-46BF-9319-3B447A3E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内存结构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B8CEC8-B52D-40E5-86DC-B1F27FBDF22D}"/>
              </a:ext>
            </a:extLst>
          </p:cNvPr>
          <p:cNvSpPr/>
          <p:nvPr/>
        </p:nvSpPr>
        <p:spPr>
          <a:xfrm>
            <a:off x="767339" y="2004291"/>
            <a:ext cx="2364509" cy="3953165"/>
          </a:xfrm>
          <a:prstGeom prst="roundRect">
            <a:avLst/>
          </a:prstGeom>
          <a:solidFill>
            <a:srgbClr val="26465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2EC96B6-662F-4820-8AC4-BF96F416F952}"/>
              </a:ext>
            </a:extLst>
          </p:cNvPr>
          <p:cNvSpPr/>
          <p:nvPr/>
        </p:nvSpPr>
        <p:spPr>
          <a:xfrm>
            <a:off x="1040966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 Pool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6135C44-4496-4AF3-8355-EEC36ABED5CD}"/>
              </a:ext>
            </a:extLst>
          </p:cNvPr>
          <p:cNvSpPr/>
          <p:nvPr/>
        </p:nvSpPr>
        <p:spPr>
          <a:xfrm>
            <a:off x="10750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主内存中的一个区域，在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访问表和索引数据时会在其中进行高速缓存，大量减少磁盘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操作，提升效率。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2190196-B522-4BA5-8437-F70E7E6BDFE4}"/>
              </a:ext>
            </a:extLst>
          </p:cNvPr>
          <p:cNvSpPr/>
          <p:nvPr/>
        </p:nvSpPr>
        <p:spPr>
          <a:xfrm>
            <a:off x="3542866" y="2004291"/>
            <a:ext cx="2364509" cy="3953165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74F5063-C211-43E8-99A4-6D43FCD251D3}"/>
              </a:ext>
            </a:extLst>
          </p:cNvPr>
          <p:cNvSpPr/>
          <p:nvPr/>
        </p:nvSpPr>
        <p:spPr>
          <a:xfrm>
            <a:off x="3816493" y="2332182"/>
            <a:ext cx="1910052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D6A5645-84A9-4629-9F6A-1E76C03E4C1F}"/>
              </a:ext>
            </a:extLst>
          </p:cNvPr>
          <p:cNvSpPr/>
          <p:nvPr/>
        </p:nvSpPr>
        <p:spPr>
          <a:xfrm>
            <a:off x="3850553" y="2932545"/>
            <a:ext cx="1875992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避免每次增删改都进行</a:t>
            </a:r>
            <a:r>
              <a:rPr lang="en-US" altLang="zh-CN" dirty="0">
                <a:solidFill>
                  <a:schemeClr val="tx1"/>
                </a:solidFill>
                <a:latin typeface="-apple-system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-apple-system"/>
              </a:rPr>
              <a:t>操作，提升性能。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5E8D5AB-DCE0-45F3-A11A-CE310B0C2865}"/>
              </a:ext>
            </a:extLst>
          </p:cNvPr>
          <p:cNvSpPr/>
          <p:nvPr/>
        </p:nvSpPr>
        <p:spPr>
          <a:xfrm>
            <a:off x="6406139" y="2004291"/>
            <a:ext cx="2364509" cy="3953165"/>
          </a:xfrm>
          <a:prstGeom prst="roundRect">
            <a:avLst/>
          </a:prstGeom>
          <a:solidFill>
            <a:srgbClr val="E9C46A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B69669E-F9FC-4931-83C3-4DACA22E2F16}"/>
              </a:ext>
            </a:extLst>
          </p:cNvPr>
          <p:cNvSpPr/>
          <p:nvPr/>
        </p:nvSpPr>
        <p:spPr>
          <a:xfrm>
            <a:off x="6679766" y="2262909"/>
            <a:ext cx="1804554" cy="475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Adaptive </a:t>
            </a:r>
            <a:r>
              <a:rPr lang="en-US" altLang="zh-CN" dirty="0"/>
              <a:t>Hash Index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B75FF54-A181-4307-A6EF-C6C3BB2F97E5}"/>
              </a:ext>
            </a:extLst>
          </p:cNvPr>
          <p:cNvSpPr/>
          <p:nvPr/>
        </p:nvSpPr>
        <p:spPr>
          <a:xfrm>
            <a:off x="67138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使用索引关键字的前缀构建哈希索引，提升查询速度。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278A82C-2CF2-4E0E-BBF3-86ADE0D946FA}"/>
              </a:ext>
            </a:extLst>
          </p:cNvPr>
          <p:cNvSpPr/>
          <p:nvPr/>
        </p:nvSpPr>
        <p:spPr>
          <a:xfrm>
            <a:off x="9248053" y="2004291"/>
            <a:ext cx="2364509" cy="3953165"/>
          </a:xfrm>
          <a:prstGeom prst="roundRect">
            <a:avLst/>
          </a:prstGeom>
          <a:solidFill>
            <a:srgbClr val="F4A26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699233-FC95-4580-9393-49BF793979DB}"/>
              </a:ext>
            </a:extLst>
          </p:cNvPr>
          <p:cNvSpPr/>
          <p:nvPr/>
        </p:nvSpPr>
        <p:spPr>
          <a:xfrm>
            <a:off x="9528030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Buffer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4CBBF3F-661C-4A0B-95BB-4F27A6458AA2}"/>
              </a:ext>
            </a:extLst>
          </p:cNvPr>
          <p:cNvSpPr/>
          <p:nvPr/>
        </p:nvSpPr>
        <p:spPr>
          <a:xfrm>
            <a:off x="9555740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保存要写入磁盘上的日志文件的数据，缓冲区的内容定期刷新到磁盘。</a:t>
            </a:r>
          </a:p>
        </p:txBody>
      </p:sp>
    </p:spTree>
    <p:extLst>
      <p:ext uri="{BB962C8B-B14F-4D97-AF65-F5344CB8AC3E}">
        <p14:creationId xmlns:p14="http://schemas.microsoft.com/office/powerpoint/2010/main" val="256361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787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Optima-Regular</vt:lpstr>
      <vt:lpstr>Arial</vt:lpstr>
      <vt:lpstr>Century Gothic</vt:lpstr>
      <vt:lpstr>Helvetica</vt:lpstr>
      <vt:lpstr>Wingdings</vt:lpstr>
      <vt:lpstr>Wingdings 3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 huatang</cp:lastModifiedBy>
  <cp:revision>143</cp:revision>
  <dcterms:created xsi:type="dcterms:W3CDTF">2020-12-06T07:37:00Z</dcterms:created>
  <dcterms:modified xsi:type="dcterms:W3CDTF">2021-01-04T14:05:59Z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